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19" r:id="rId3"/>
    <p:sldId id="320" r:id="rId4"/>
    <p:sldId id="647" r:id="rId5"/>
    <p:sldId id="648" r:id="rId6"/>
    <p:sldId id="649" r:id="rId7"/>
    <p:sldId id="650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0F812F6-CA94-4A98-837B-C9EC36C08BB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8B869A5-2B43-4642-8A1D-7A3BFC3D83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0A52A3A2-95E9-460A-9FA3-FAA5D8BFE5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6F81D37-5811-4561-B6CE-5E9458A105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F7E0D7A8-E0B4-496D-97AD-17D2D7498F0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4618D311-5051-45AD-AA60-393DDE771A9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4463FC14-9491-463C-A58E-7DC95E0682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8182684B-5917-4FFA-91B1-5FA4A1CAF4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61CA93F7-DB96-4939-98CD-CE4C62B4C25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7ED264DA-006A-4C0D-B7BB-68066BC255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2841C79-4726-4027-B868-A07D8F1E93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EC5E92D9-8D28-437E-A88C-7D5D7C99E81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2D8F3907-F9A3-4F49-A690-364CAB0ADA9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BA01FF7-30C0-450C-8F9C-FA82DCEF1E3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B18C023F-DC9A-4CE7-95A6-A208D76498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DF742-D624-4672-9061-77A0081F03B0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76127135-ABF0-4C8D-B055-FD90D0F05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DA6A36BE-D12B-4D7E-8587-B47487470D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AD08EB-6AD9-4470-8125-13109E5AF02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11747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FB9C8A1-13D3-4502-AFBD-7E6E87F474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39D112-E6F6-4468-9CD8-6B22BD59565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06807-A77D-4DE5-9985-8126EE38F6C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63435FA-8741-477E-ADD3-6511768F765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58610-DD64-41BC-AC8C-E8E143A8A30E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3541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A2E9C7C-66D5-4385-AC6D-EB209D9D165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770731-1A21-4D85-A84F-C75A3B2B26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BFE61-7D96-4A7C-8E69-E82FF940D4B4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6D6FC27-B11C-462A-ADF7-8C4BABDA4CE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4068B-A48F-4E25-BEE2-678858E2BCCE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4344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BBD6DAC-EBFA-4BF6-BFDA-E8A7A856875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56CB991-2D92-4716-8244-4957C5F542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34FF7-DA23-47A9-845B-444517C3B077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C8E31C0-AE17-4EF6-A6F1-2ED3C753607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7FB39-3FB5-407B-B94F-D39FF6D47834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3297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CB996DA-9E98-41C4-8A07-46B2E56C84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745EEDD-8F02-4821-966E-A4345FF3DD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9ABEB-2AC9-47E0-A6E9-1AF11B4BECD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EE0E5AE4-6EB9-42C0-AD8B-9E8CEE4F30E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8F132-90C3-42FA-9FFC-D36528C41F03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4388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021192-FC55-4777-8E99-FC0A6646703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2CF5FB-ECD0-461F-9490-D68128B376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EB17E-4200-4747-B2D3-AB231225E2A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DF08984-A266-484B-A46B-97EA33FEA17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7365D-68D8-425A-B8D7-6A0A863BF69A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63636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E2E30B7-1593-473C-8B47-3C0588A203B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07D017A-31B9-45E6-9CCF-0A4C9C413D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3BC22-425E-4A04-8DE1-9F889DD520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D5B851B-FEA2-4C26-84AB-50341B5902C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C37E3-08B8-404A-A0AF-A25AB466CF0E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815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82E6979-4DEE-47E8-B833-0A493A7318E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D9DDA00-1A18-43D6-BEC6-9F7122AE96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30682-07F5-4E03-8AE8-74956929065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FF227E0-06FE-48A6-AF67-C6354A38C94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46DFC-B91B-4944-BB15-8EDF930B4841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534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E587C02-D2F0-4805-BFA1-75238A56FA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19AED21-4226-4D03-92CF-F183467FF5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EF18C-A16D-4FC4-96E3-C9611B4DDBD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B1E30A7-5A0D-46DF-9EC3-1BB28784E7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44800-6E6C-470A-8311-F82E1FD4A7EB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59595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8E5F707-ACAD-4E23-844D-91FA22972DD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D645CD9-56ED-409B-8980-CF93E74165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3FD9C-9616-44FB-A88E-31A5AA1FE86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94C6692-07B8-4C82-9430-3C21EFE9B46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E4AAF-AFD9-4A13-A784-E67CCA559E26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59216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22FA00-C04D-4B25-9F0E-29D27906C5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72FD7DD-8DDF-44CA-9B1A-72C24DD980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E1D38-4476-40F3-BA7D-6DE6C754BCC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A9D06D8-4AF8-4C76-9E41-3B78502B620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7A8CD-221F-4B2C-89E5-CAA0FC76E3D1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037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8B91F90-A8B6-4447-8EFB-ADA85E738EC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02DC31D-E74C-4E23-8EF6-B00C9CF20B3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F34B6-21CB-4B98-8B29-C2A60638373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E7C8D5-5E7A-44F5-A904-45D780B4E51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91888-3759-48A4-A7F4-C85862E4BDAC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41524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25EE6C-AB37-4978-A7B1-B7842902D3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B88F2E6-DC22-488E-8063-ED8A30E30B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66078-D95C-47DE-86B7-FB2164E64AD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48522F3-7DE8-4336-8827-8AFAF60A438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E17AD-3853-4D28-8AB6-583CB44B39DA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13930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9BF73FC-0909-4746-B20D-03C0E34E39F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4A84256-A7F0-4E5B-8BFF-B4A729FAE0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0EC43-65D7-4509-9E47-ACC73B0A08F7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0AD26828-267A-4CB9-85ED-11A10F7A838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155F6-AEDA-4D28-A02C-8A7A2B989269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45944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6927FD-2A8D-4877-8500-C6725593E9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0DD46B-6A87-4998-BD37-82161F23FC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030FA-09CF-47F0-A533-E4387515834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8179088E-D1FF-4EC8-B381-CF4F5BF2151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3B4B3-B792-46C4-9F05-5589145E4D06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09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C57EDAC-E1B2-4E86-B2FA-B47CBF298C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C7C80D1-AF04-4278-86F8-30373DB73A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DCEB57D-F21F-40F9-B699-5B81FA1A8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F0465E15-2953-4E6C-B123-F001C4EC1D2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144820F4-F6A7-4AC9-B42C-4D9C28CB1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55B63E6E-85EE-4931-89FA-3EFD38163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B8874EC-F578-4328-A4B1-40EBC0D73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680B4A88-0244-4B9A-974E-80632CB54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101DAA1C-8112-4ECD-9843-22F2E6535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492F30E0-A973-4E3F-B700-6E818269C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B20C67B-1FE6-41BA-B0A5-6752FDD8C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6BDECC18-0036-4B73-A638-51508BC99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9750AAE7-26BA-425C-869F-BBAE2FAAE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901C340C-27B5-4A34-8E87-64F2FBBC4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B75DA76-44CA-4E18-8E94-498ED5176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0ABF215C-FE09-4FFA-95BD-9C21D7A57F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1BB2196-39BF-447D-8105-110800E56AFA}" type="datetime1">
              <a:rPr lang="sl-SI"/>
              <a:pPr>
                <a:defRPr/>
              </a:pPr>
              <a:t>4. 11. 2021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>
            <a:extLst>
              <a:ext uri="{FF2B5EF4-FFF2-40B4-BE49-F238E27FC236}">
                <a16:creationId xmlns:a16="http://schemas.microsoft.com/office/drawing/2014/main" id="{04785018-8C40-4698-9488-FD2A5DCF2C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AAD224B-4C6B-4491-AFBA-37BCF86C756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8611" name="Ograda številke diapozitiva 2">
            <a:extLst>
              <a:ext uri="{FF2B5EF4-FFF2-40B4-BE49-F238E27FC236}">
                <a16:creationId xmlns:a16="http://schemas.microsoft.com/office/drawing/2014/main" id="{AED83DDB-28D5-4879-94CF-5D75CF99156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1A00B5E-09BC-4D58-ACCA-2EE3C243B93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0C83BAC5-CC0B-4EA4-962D-76B5482CA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84151"/>
            <a:ext cx="856932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3987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3987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Naloge </a:t>
            </a:r>
            <a:r>
              <a:rPr lang="sl-SI" altLang="sl-SI" sz="2400">
                <a:solidFill>
                  <a:srgbClr val="000000"/>
                </a:solidFill>
              </a:rPr>
              <a:t>(str. 26 – 27)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Kadar je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-10 °C, je dolžina jeklenega mostu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200 m. Za koliko se poveča dolžina, ko se most segreje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40 °C? 			</a:t>
            </a:r>
            <a:r>
              <a:rPr lang="sl-SI" altLang="sl-SI" sz="2400">
                <a:solidFill>
                  <a:srgbClr val="FF0000"/>
                </a:solidFill>
              </a:rPr>
              <a:t>(R: ∆ </a:t>
            </a:r>
            <a:r>
              <a:rPr lang="sl-SI" altLang="sl-SI" sz="2400" i="1">
                <a:solidFill>
                  <a:srgbClr val="FF0000"/>
                </a:solidFill>
              </a:rPr>
              <a:t>l </a:t>
            </a:r>
            <a:r>
              <a:rPr lang="sl-SI" altLang="sl-SI" sz="2400">
                <a:solidFill>
                  <a:srgbClr val="FF0000"/>
                </a:solidFill>
              </a:rPr>
              <a:t>= 0,12 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Aluminijasti drog je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30 °C dolg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25 m. Za koliko je drog krajši pozimi, ko je njegova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-20 °C?					</a:t>
            </a:r>
            <a:r>
              <a:rPr lang="sl-SI" altLang="sl-SI" sz="2400">
                <a:solidFill>
                  <a:srgbClr val="FF0000"/>
                </a:solidFill>
              </a:rPr>
              <a:t>(R: ∆ </a:t>
            </a:r>
            <a:r>
              <a:rPr lang="sl-SI" altLang="sl-SI" sz="2400" i="1">
                <a:solidFill>
                  <a:srgbClr val="FF0000"/>
                </a:solidFill>
              </a:rPr>
              <a:t>l </a:t>
            </a:r>
            <a:r>
              <a:rPr lang="sl-SI" altLang="sl-SI" sz="2400">
                <a:solidFill>
                  <a:srgbClr val="FF0000"/>
                </a:solidFill>
              </a:rPr>
              <a:t>= 2,97 cm)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Bakrena palica ima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0 °C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201 mm, palica iz cinka pa ima pri tej temperaturi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200 mm. Pri kateri temperaturi sta palici enako dolgi? Temperaturni koeficient raztezanja za baker 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1,67 . 10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, za cink pa </a:t>
            </a: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3,0 . 10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.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T = </a:t>
            </a:r>
            <a:r>
              <a:rPr lang="sl-SI" altLang="sl-SI" sz="2400">
                <a:solidFill>
                  <a:srgbClr val="FF0000"/>
                </a:solidFill>
              </a:rPr>
              <a:t>378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Z jeklenim merilom, ki je umerjeno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 °C, izmerimo dolžino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baseline="-250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10 °C in dobimo vrednost </a:t>
            </a:r>
            <a:r>
              <a:rPr lang="sl-SI" altLang="sl-SI" sz="2400" i="1">
                <a:solidFill>
                  <a:srgbClr val="000000"/>
                </a:solidFill>
              </a:rPr>
              <a:t>l 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2580,2 mm. Kolikšna je prava vrednost dolžine? Linearni temperaturni koeficient raztezanja za jeklo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>
                <a:solidFill>
                  <a:srgbClr val="000000"/>
                </a:solidFill>
              </a:rPr>
              <a:t>α</a:t>
            </a:r>
            <a:r>
              <a:rPr lang="sl-SI" altLang="sl-SI" sz="2400">
                <a:solidFill>
                  <a:srgbClr val="000000"/>
                </a:solidFill>
              </a:rPr>
              <a:t> = 1,1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.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l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= 2579,9 mm)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D745947B-10B2-4DD6-82E2-3440DE1576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8740BC2-7355-400F-AF46-CA3CF557CDA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9635" name="Ograda številke diapozitiva 2">
            <a:extLst>
              <a:ext uri="{FF2B5EF4-FFF2-40B4-BE49-F238E27FC236}">
                <a16:creationId xmlns:a16="http://schemas.microsoft.com/office/drawing/2014/main" id="{4D0C6020-F46F-498E-AB28-6F4210930F3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A0CADE1-0A04-4B3D-AFED-A629C44BBA2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1E387FC1-15B0-4020-8FEE-1325D6C81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49275"/>
            <a:ext cx="84963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Obroču iz brona (</a:t>
            </a: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1,8 . 10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) naj bi se premer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500 mm z ogrevanjem povečal na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501,5 mm. Izračunaj najmanjšo temperaturno razliko, ki je za to potrebna.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						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T </a:t>
            </a:r>
            <a:r>
              <a:rPr lang="sl-SI" altLang="sl-SI" sz="2400">
                <a:solidFill>
                  <a:srgbClr val="FF0000"/>
                </a:solidFill>
              </a:rPr>
              <a:t>= 166,66 </a:t>
            </a:r>
            <a:r>
              <a:rPr lang="sl-SI" altLang="sl-SI" sz="2400">
                <a:solidFill>
                  <a:srgbClr val="000000"/>
                </a:solidFill>
              </a:rPr>
              <a:t>°</a:t>
            </a:r>
            <a:r>
              <a:rPr lang="sl-SI" altLang="sl-SI" sz="2400">
                <a:solidFill>
                  <a:srgbClr val="FF0000"/>
                </a:solidFill>
              </a:rPr>
              <a:t>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Prostorninska razteznost petroleja je </a:t>
            </a:r>
            <a:r>
              <a:rPr lang="el-GR" altLang="sl-SI" sz="2400" i="1">
                <a:solidFill>
                  <a:srgbClr val="000000"/>
                </a:solidFill>
              </a:rPr>
              <a:t>β</a:t>
            </a:r>
            <a:r>
              <a:rPr lang="sl-SI" altLang="sl-SI" sz="2400">
                <a:solidFill>
                  <a:srgbClr val="000000"/>
                </a:solidFill>
              </a:rPr>
              <a:t> = 1,0 . 10</a:t>
            </a:r>
            <a:r>
              <a:rPr lang="sl-SI" altLang="sl-SI" sz="2400" baseline="30000">
                <a:solidFill>
                  <a:srgbClr val="000000"/>
                </a:solidFill>
              </a:rPr>
              <a:t>–3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. Za koliko se skrči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1-liter petroleja, ko se ohladi z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20 °C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0 °C?                                            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V </a:t>
            </a:r>
            <a:r>
              <a:rPr lang="sl-SI" altLang="sl-SI" sz="2400">
                <a:solidFill>
                  <a:srgbClr val="FF0000"/>
                </a:solidFill>
              </a:rPr>
              <a:t>= 0,02 </a:t>
            </a:r>
            <a:r>
              <a:rPr lang="en-US" altLang="sl-SI" sz="2400">
                <a:solidFill>
                  <a:srgbClr val="FF0000"/>
                </a:solidFill>
              </a:rPr>
              <a:t>l)</a:t>
            </a:r>
            <a:r>
              <a:rPr lang="en-US" altLang="sl-SI" sz="2400">
                <a:solidFill>
                  <a:srgbClr val="000000"/>
                </a:solidFill>
              </a:rPr>
              <a:t> 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7. Na črpalki napolnijo 3000-litrsko valjasto cisterno do vrha z bencinom. Temperatura med polnjenjem je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-10 °C. Nato kamion odpeljejo v garažo, kjer je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+20 °C. Koliko bencina izteče iz cisterne, ko se cisterna in bencin segrejeta na temperaturo okolice? Volumenski temperaturni koeficient raztezanja za bencin je </a:t>
            </a:r>
            <a:r>
              <a:rPr lang="el-GR" altLang="sl-SI" sz="2400" i="1">
                <a:solidFill>
                  <a:srgbClr val="000000"/>
                </a:solidFill>
              </a:rPr>
              <a:t>β</a:t>
            </a:r>
            <a:r>
              <a:rPr lang="sl-SI" altLang="sl-SI" sz="2400">
                <a:solidFill>
                  <a:srgbClr val="000000"/>
                </a:solidFill>
              </a:rPr>
              <a:t> = 1,2 . 10</a:t>
            </a:r>
            <a:r>
              <a:rPr lang="sl-SI" altLang="sl-SI" sz="2400" baseline="30000">
                <a:solidFill>
                  <a:srgbClr val="000000"/>
                </a:solidFill>
              </a:rPr>
              <a:t>–3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, linearni temperaturni koeficient raztezanja za jeklo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1,2 . 10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.				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V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104,76 </a:t>
            </a:r>
            <a:r>
              <a:rPr lang="en-US" altLang="sl-SI" sz="2400">
                <a:solidFill>
                  <a:srgbClr val="FF0000"/>
                </a:solidFill>
              </a:rPr>
              <a:t>l)</a:t>
            </a:r>
            <a:endParaRPr lang="sl-SI" altLang="sl-SI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slov 1">
            <a:extLst>
              <a:ext uri="{FF2B5EF4-FFF2-40B4-BE49-F238E27FC236}">
                <a16:creationId xmlns:a16="http://schemas.microsoft.com/office/drawing/2014/main" id="{5AD99D15-C467-4B32-95C9-6A7D3FE0B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r>
              <a:rPr lang="sl-SI" altLang="sl-SI"/>
              <a:t>Dodatne naloge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D360552-B3F4-4A91-B282-D89F5F088A0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340768"/>
            <a:ext cx="8229600" cy="5112568"/>
          </a:xfrm>
          <a:blipFill>
            <a:blip r:embed="rId2"/>
            <a:stretch>
              <a:fillRect l="-963" t="-715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0660" name="Označba mesta številke diapozitiva 3">
            <a:extLst>
              <a:ext uri="{FF2B5EF4-FFF2-40B4-BE49-F238E27FC236}">
                <a16:creationId xmlns:a16="http://schemas.microsoft.com/office/drawing/2014/main" id="{B92861C8-F4C0-425B-B0C2-1C29C8D592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2E2DE6D-0C09-4993-9026-55858B5F8C7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73A769-DE1A-4BCC-B0C4-D1A05CD7E53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832648"/>
          </a:xfrm>
          <a:blipFill>
            <a:blip r:embed="rId2"/>
            <a:stretch>
              <a:fillRect l="-963" t="-627" r="-296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1683" name="Označba mesta številke diapozitiva 3">
            <a:extLst>
              <a:ext uri="{FF2B5EF4-FFF2-40B4-BE49-F238E27FC236}">
                <a16:creationId xmlns:a16="http://schemas.microsoft.com/office/drawing/2014/main" id="{97F4D09E-429F-4634-87E8-75EE8FAB9B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862CFB-653F-42A1-835B-ADCA4E76DDC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9A0548A-8044-4A70-B715-B982DB02507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627712"/>
          </a:xfrm>
          <a:blipFill>
            <a:blip r:embed="rId2"/>
            <a:stretch>
              <a:fillRect l="-963" t="-650" r="-1259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2707" name="Označba mesta številke diapozitiva 3">
            <a:extLst>
              <a:ext uri="{FF2B5EF4-FFF2-40B4-BE49-F238E27FC236}">
                <a16:creationId xmlns:a16="http://schemas.microsoft.com/office/drawing/2014/main" id="{6417A163-75E2-455A-910A-50BE2945C8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F068A98-2799-4FF5-9118-6BEA342BDC4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8D252FC-EA3D-41DC-89A4-FAE3E4CD988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6237312"/>
          </a:xfrm>
          <a:blipFill>
            <a:blip r:embed="rId2"/>
            <a:stretch>
              <a:fillRect l="-963" t="-587" r="-1704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3731" name="Označba mesta številke diapozitiva 3">
            <a:extLst>
              <a:ext uri="{FF2B5EF4-FFF2-40B4-BE49-F238E27FC236}">
                <a16:creationId xmlns:a16="http://schemas.microsoft.com/office/drawing/2014/main" id="{A524D17F-318B-4BB0-AD97-8A9B4D37CE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0BC43F0-68B7-486B-976B-DED4C8785DD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469</Words>
  <Application>Microsoft Office PowerPoint</Application>
  <PresentationFormat>Širokozaslonsko</PresentationFormat>
  <Paragraphs>26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  <vt:lpstr>Dodatne naloge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Vouk, Gaja</cp:lastModifiedBy>
  <cp:revision>5</cp:revision>
  <dcterms:created xsi:type="dcterms:W3CDTF">2021-09-29T19:34:14Z</dcterms:created>
  <dcterms:modified xsi:type="dcterms:W3CDTF">2021-11-04T21:10:01Z</dcterms:modified>
</cp:coreProperties>
</file>