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67" r:id="rId12"/>
    <p:sldId id="279" r:id="rId13"/>
    <p:sldId id="280" r:id="rId14"/>
    <p:sldId id="281" r:id="rId15"/>
    <p:sldId id="265" r:id="rId16"/>
    <p:sldId id="268" r:id="rId17"/>
    <p:sldId id="263" r:id="rId18"/>
    <p:sldId id="264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38936-8D62-4D88-A2CA-C7A42A2C1390}" type="datetimeFigureOut">
              <a:rPr lang="sl-SI" smtClean="0"/>
              <a:pPr/>
              <a:t>21. 09. 2020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0DEC0-286B-4428-A92B-F4D4846C316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018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00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1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22</a:t>
            </a:fld>
            <a:endParaRPr 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DEC0-286B-4428-A92B-F4D4846C3160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Slika 12" descr="mylogo-m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Slika 6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Slika 6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90CF3E-3268-46FF-9F27-EF7E5A589DC4}" type="slidenum">
              <a:rPr lang="sl-SI"/>
              <a:pPr/>
              <a:t>‹#›</a:t>
            </a:fld>
            <a:endParaRPr lang="sl-SI"/>
          </a:p>
        </p:txBody>
      </p:sp>
      <p:pic>
        <p:nvPicPr>
          <p:cNvPr id="8" name="Slika 7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pic>
        <p:nvPicPr>
          <p:cNvPr id="8" name="Slika 7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9" name="Slika 8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pic>
        <p:nvPicPr>
          <p:cNvPr id="9" name="Slika 8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" name="Slika 9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pic>
        <p:nvPicPr>
          <p:cNvPr id="7" name="Slika 6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5" name="Slika 4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8" name="Slika 7" descr="mylogo-m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9/21/2020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4" name="Slika 13" descr="mylogo-m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9/21/2020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Slika 10" descr="mylogo-m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4282" y="6143644"/>
            <a:ext cx="571500" cy="561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Multimedija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Uporaba slikovnega gradiva v predstavitvi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Iskanje slikovnega gradiva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CEB0677-D0C9-4784-93B0-60A3FB85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51" y="1387041"/>
            <a:ext cx="7260299" cy="40839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Iskanje slikovnega gradiva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371B3DB-783D-4445-BE57-A1F43C58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8" y="1393026"/>
            <a:ext cx="7239019" cy="4071948"/>
          </a:xfrm>
          <a:prstGeom prst="rect">
            <a:avLst/>
          </a:prstGeom>
        </p:spPr>
      </p:pic>
      <p:cxnSp>
        <p:nvCxnSpPr>
          <p:cNvPr id="14" name="Raven puščični konektor 13"/>
          <p:cNvCxnSpPr>
            <a:cxnSpLocks/>
          </p:cNvCxnSpPr>
          <p:nvPr/>
        </p:nvCxnSpPr>
        <p:spPr>
          <a:xfrm flipV="1">
            <a:off x="4572000" y="3244114"/>
            <a:ext cx="2448272" cy="109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5976339" y="1927139"/>
            <a:ext cx="300039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Podatek o fizični velikosti slike,  velikosti slike na disku, vrsti zapisa.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Iskanje slikovnega gradiva</a:t>
            </a:r>
          </a:p>
        </p:txBody>
      </p:sp>
      <p:cxnSp>
        <p:nvCxnSpPr>
          <p:cNvPr id="14" name="Raven puščični konektor 13"/>
          <p:cNvCxnSpPr>
            <a:cxnSpLocks/>
          </p:cNvCxnSpPr>
          <p:nvPr/>
        </p:nvCxnSpPr>
        <p:spPr>
          <a:xfrm flipV="1">
            <a:off x="4572000" y="3244114"/>
            <a:ext cx="2448272" cy="109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1CBB3071-1B15-4794-A9BE-67A7B113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8" y="1426441"/>
            <a:ext cx="7993074" cy="4496104"/>
          </a:xfrm>
          <a:prstGeom prst="rect">
            <a:avLst/>
          </a:prstGeo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A02A2D2-DE26-4636-B255-FA11983CD3BD}"/>
              </a:ext>
            </a:extLst>
          </p:cNvPr>
          <p:cNvSpPr/>
          <p:nvPr/>
        </p:nvSpPr>
        <p:spPr>
          <a:xfrm>
            <a:off x="5868144" y="3573016"/>
            <a:ext cx="2304256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68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Iskanje slikovnega gradiva</a:t>
            </a:r>
          </a:p>
        </p:txBody>
      </p:sp>
      <p:cxnSp>
        <p:nvCxnSpPr>
          <p:cNvPr id="14" name="Raven puščični konektor 13"/>
          <p:cNvCxnSpPr>
            <a:cxnSpLocks/>
          </p:cNvCxnSpPr>
          <p:nvPr/>
        </p:nvCxnSpPr>
        <p:spPr>
          <a:xfrm flipV="1">
            <a:off x="4572000" y="3244114"/>
            <a:ext cx="2448272" cy="109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1CBB3071-1B15-4794-A9BE-67A7B113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8" y="1426441"/>
            <a:ext cx="7993074" cy="4496104"/>
          </a:xfrm>
          <a:prstGeom prst="rect">
            <a:avLst/>
          </a:prstGeo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A02A2D2-DE26-4636-B255-FA11983CD3BD}"/>
              </a:ext>
            </a:extLst>
          </p:cNvPr>
          <p:cNvSpPr/>
          <p:nvPr/>
        </p:nvSpPr>
        <p:spPr>
          <a:xfrm>
            <a:off x="5868144" y="3573016"/>
            <a:ext cx="2304256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96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Iskanje slikovnega gradiva</a:t>
            </a:r>
          </a:p>
        </p:txBody>
      </p:sp>
      <p:cxnSp>
        <p:nvCxnSpPr>
          <p:cNvPr id="14" name="Raven puščični konektor 13"/>
          <p:cNvCxnSpPr>
            <a:cxnSpLocks/>
          </p:cNvCxnSpPr>
          <p:nvPr/>
        </p:nvCxnSpPr>
        <p:spPr>
          <a:xfrm flipV="1">
            <a:off x="4572000" y="3244114"/>
            <a:ext cx="2448272" cy="109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A02A2D2-DE26-4636-B255-FA11983CD3BD}"/>
              </a:ext>
            </a:extLst>
          </p:cNvPr>
          <p:cNvSpPr/>
          <p:nvPr/>
        </p:nvSpPr>
        <p:spPr>
          <a:xfrm>
            <a:off x="5868144" y="3573016"/>
            <a:ext cx="2304256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AC1B80-C275-4D5A-9B7E-1DB5B1911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7" y="1109278"/>
            <a:ext cx="8247900" cy="46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Slike shranjujemo v svojo mapo</a:t>
            </a:r>
          </a:p>
          <a:p>
            <a:pPr lvl="1"/>
            <a:r>
              <a:rPr lang="sl-SI" dirty="0"/>
              <a:t>…\MME_Novak\Slike</a:t>
            </a:r>
          </a:p>
          <a:p>
            <a:r>
              <a:rPr lang="sl-SI" dirty="0"/>
              <a:t>Poimenovanje</a:t>
            </a:r>
          </a:p>
          <a:p>
            <a:pPr lvl="1"/>
            <a:r>
              <a:rPr lang="sl-SI" dirty="0"/>
              <a:t>Ime slike naj nakazuje vsebino</a:t>
            </a:r>
          </a:p>
          <a:p>
            <a:pPr lvl="1"/>
            <a:r>
              <a:rPr lang="sl-SI" dirty="0"/>
              <a:t>Ne uporabljamo presledkov in posebnih znakov</a:t>
            </a:r>
          </a:p>
          <a:p>
            <a:pPr lvl="2"/>
            <a:r>
              <a:rPr lang="sl-SI" dirty="0"/>
              <a:t>č, š, ž, đ, …</a:t>
            </a:r>
          </a:p>
          <a:p>
            <a:pPr lvl="2"/>
            <a:r>
              <a:rPr lang="sl-SI" dirty="0"/>
              <a:t>Primer: </a:t>
            </a:r>
            <a:r>
              <a:rPr lang="sl-SI" dirty="0" err="1"/>
              <a:t>plisasti</a:t>
            </a:r>
            <a:r>
              <a:rPr lang="sl-SI" dirty="0"/>
              <a:t>_</a:t>
            </a:r>
            <a:r>
              <a:rPr lang="sl-SI" dirty="0" err="1"/>
              <a:t>piscancek.jpg</a:t>
            </a:r>
            <a:endParaRPr lang="sl-SI" dirty="0"/>
          </a:p>
          <a:p>
            <a:pPr lvl="2"/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Shranjevanje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00438"/>
            <a:ext cx="18335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18097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6"/>
            <a:ext cx="1724029" cy="19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Raven puščični konektor 6"/>
          <p:cNvCxnSpPr/>
          <p:nvPr/>
        </p:nvCxnSpPr>
        <p:spPr>
          <a:xfrm flipV="1">
            <a:off x="3786182" y="2285992"/>
            <a:ext cx="157163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3500430" y="3571876"/>
            <a:ext cx="185738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429256" y="2071678"/>
            <a:ext cx="307183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Sliko shranimo  z izbranim imenom v svojo mapo. Uporabimo jo lahko kadarkoli.</a:t>
            </a:r>
          </a:p>
        </p:txBody>
      </p:sp>
      <p:sp>
        <p:nvSpPr>
          <p:cNvPr id="13" name="PoljeZBesedilom 12"/>
          <p:cNvSpPr txBox="1"/>
          <p:nvPr/>
        </p:nvSpPr>
        <p:spPr>
          <a:xfrm rot="16200000">
            <a:off x="-359409" y="2677206"/>
            <a:ext cx="27146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Po desnem kliku na  sliko se odpre okno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500694" y="4071942"/>
            <a:ext cx="314327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Sliko zapišemo v delovni pomnilnik in jo lahko z ukazom </a:t>
            </a:r>
            <a:r>
              <a:rPr lang="sl-SI" b="1" dirty="0"/>
              <a:t>prilepi </a:t>
            </a:r>
            <a:r>
              <a:rPr lang="sl-SI" dirty="0"/>
              <a:t>vstavimo v predstavitev</a:t>
            </a:r>
          </a:p>
        </p:txBody>
      </p:sp>
      <p:sp>
        <p:nvSpPr>
          <p:cNvPr id="15" name="Smeško 14"/>
          <p:cNvSpPr/>
          <p:nvPr/>
        </p:nvSpPr>
        <p:spPr>
          <a:xfrm>
            <a:off x="8286776" y="1714488"/>
            <a:ext cx="642942" cy="57150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Smeško 15"/>
          <p:cNvSpPr/>
          <p:nvPr/>
        </p:nvSpPr>
        <p:spPr>
          <a:xfrm>
            <a:off x="8286776" y="3643314"/>
            <a:ext cx="642942" cy="571504"/>
          </a:xfrm>
          <a:prstGeom prst="smileyFace">
            <a:avLst>
              <a:gd name="adj" fmla="val -46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Vstavljanje v predstavitev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Ukaz</a:t>
            </a:r>
          </a:p>
          <a:p>
            <a:pPr lvl="1"/>
            <a:r>
              <a:rPr lang="sl-SI" dirty="0"/>
              <a:t>Vstavljanje </a:t>
            </a:r>
            <a:r>
              <a:rPr lang="sl-SI" dirty="0">
                <a:sym typeface="Wingdings" pitchFamily="2" charset="2"/>
              </a:rPr>
              <a:t></a:t>
            </a:r>
            <a:r>
              <a:rPr lang="sl-SI" dirty="0"/>
              <a:t>Slika, </a:t>
            </a:r>
          </a:p>
          <a:p>
            <a:pPr lvl="1"/>
            <a:r>
              <a:rPr lang="sl-SI" dirty="0" err="1"/>
              <a:t>Prikrmarimo</a:t>
            </a:r>
            <a:r>
              <a:rPr lang="sl-SI" dirty="0"/>
              <a:t> do mape s slikami in izberemo želeno sliko</a:t>
            </a:r>
          </a:p>
          <a:p>
            <a:pPr lvl="1"/>
            <a:r>
              <a:rPr lang="sl-SI" dirty="0"/>
              <a:t>Pritisnem na </a:t>
            </a:r>
            <a:r>
              <a:rPr lang="sl-SI"/>
              <a:t>gumb Vstavi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Vstavljanje v predstavitev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  <a:p>
            <a:pPr lvl="1"/>
            <a:r>
              <a:rPr lang="sl-SI" dirty="0"/>
              <a:t>velikost</a:t>
            </a:r>
          </a:p>
          <a:p>
            <a:pPr lvl="1"/>
            <a:r>
              <a:rPr lang="sl-SI" dirty="0"/>
              <a:t>položaj</a:t>
            </a:r>
          </a:p>
          <a:p>
            <a:pPr lvl="1"/>
            <a:r>
              <a:rPr lang="sl-SI" dirty="0"/>
              <a:t>izrez</a:t>
            </a:r>
          </a:p>
          <a:p>
            <a:pPr lvl="1"/>
            <a:r>
              <a:rPr lang="sl-SI" dirty="0"/>
              <a:t>vrtenje</a:t>
            </a:r>
          </a:p>
          <a:p>
            <a:pPr lvl="1"/>
            <a:r>
              <a:rPr lang="sl-SI" dirty="0"/>
              <a:t>barve</a:t>
            </a:r>
          </a:p>
          <a:p>
            <a:pPr lvl="1"/>
            <a:r>
              <a:rPr lang="sl-SI" dirty="0"/>
              <a:t>obrobe</a:t>
            </a:r>
          </a:p>
          <a:p>
            <a:pPr lvl="1"/>
            <a:r>
              <a:rPr lang="sl-SI" dirty="0"/>
              <a:t>nastavitev prosojne barve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7A402D-76D5-466B-96E3-B69DD15D1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539" y="1417638"/>
            <a:ext cx="50673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571768" cy="29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84167"/>
          <a:stretch>
            <a:fillRect/>
          </a:stretch>
        </p:blipFill>
        <p:spPr bwMode="auto">
          <a:xfrm>
            <a:off x="428596" y="1928802"/>
            <a:ext cx="8286808" cy="8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Velikost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643306" y="442913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povlečemo za enega izmed krogov v ogliščih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786182" y="314324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nastavimo želeno velikost slike </a:t>
            </a:r>
          </a:p>
        </p:txBody>
      </p:sp>
      <p:sp>
        <p:nvSpPr>
          <p:cNvPr id="10" name="Elipsa 9"/>
          <p:cNvSpPr/>
          <p:nvPr/>
        </p:nvSpPr>
        <p:spPr>
          <a:xfrm>
            <a:off x="8001024" y="2071678"/>
            <a:ext cx="642942" cy="6429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" name="Raven puščični konektor 11"/>
          <p:cNvCxnSpPr/>
          <p:nvPr/>
        </p:nvCxnSpPr>
        <p:spPr>
          <a:xfrm flipV="1">
            <a:off x="7500958" y="285749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svetovni splet</a:t>
            </a:r>
          </a:p>
          <a:p>
            <a:pPr lvl="1"/>
            <a:r>
              <a:rPr lang="sl-SI" dirty="0"/>
              <a:t>fotografije</a:t>
            </a:r>
          </a:p>
          <a:p>
            <a:pPr lvl="1"/>
            <a:r>
              <a:rPr lang="sl-SI" dirty="0"/>
              <a:t>ilustracije,</a:t>
            </a:r>
          </a:p>
          <a:p>
            <a:r>
              <a:rPr lang="sl-SI" dirty="0"/>
              <a:t>pisarniška zbirka Office</a:t>
            </a:r>
          </a:p>
          <a:p>
            <a:pPr lvl="1"/>
            <a:r>
              <a:rPr lang="sl-SI" dirty="0"/>
              <a:t>Izrezki</a:t>
            </a:r>
          </a:p>
          <a:p>
            <a:r>
              <a:rPr lang="sl-SI" dirty="0"/>
              <a:t>optično odčitavanje iz tiskanih virov</a:t>
            </a:r>
          </a:p>
          <a:p>
            <a:pPr lvl="1"/>
            <a:r>
              <a:rPr lang="sl-SI" dirty="0"/>
              <a:t>knjige</a:t>
            </a:r>
          </a:p>
          <a:p>
            <a:pPr lvl="1"/>
            <a:r>
              <a:rPr lang="sl-SI" dirty="0"/>
              <a:t>revije</a:t>
            </a:r>
          </a:p>
          <a:p>
            <a:pPr lvl="1"/>
            <a:r>
              <a:rPr lang="sl-SI" dirty="0"/>
              <a:t>….</a:t>
            </a:r>
          </a:p>
          <a:p>
            <a:r>
              <a:rPr lang="sl-SI" dirty="0"/>
              <a:t>lastni izdelki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slikovnega gradiva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571768" cy="29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84167"/>
          <a:stretch>
            <a:fillRect/>
          </a:stretch>
        </p:blipFill>
        <p:spPr bwMode="auto">
          <a:xfrm>
            <a:off x="428596" y="1928802"/>
            <a:ext cx="8286808" cy="8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položaj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714744" y="392906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sliki kliknemo in jo z metodo klikni in vleci premaknemo na želeno mesto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786182" y="314324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nastavimo želeno poravnavo slike</a:t>
            </a:r>
          </a:p>
        </p:txBody>
      </p:sp>
      <p:sp>
        <p:nvSpPr>
          <p:cNvPr id="10" name="Elipsa 9"/>
          <p:cNvSpPr/>
          <p:nvPr/>
        </p:nvSpPr>
        <p:spPr>
          <a:xfrm>
            <a:off x="6929454" y="2143116"/>
            <a:ext cx="642942" cy="2857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" name="Raven puščični konektor 11"/>
          <p:cNvCxnSpPr/>
          <p:nvPr/>
        </p:nvCxnSpPr>
        <p:spPr>
          <a:xfrm flipV="1">
            <a:off x="6072198" y="250030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3857620" y="521495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določimo lego na plasti (na vrhu, v ozadju, pred izbranim predmetom, za izbranim predmetom)</a:t>
            </a:r>
          </a:p>
        </p:txBody>
      </p:sp>
      <p:sp>
        <p:nvSpPr>
          <p:cNvPr id="14" name="Elipsa 13"/>
          <p:cNvSpPr/>
          <p:nvPr/>
        </p:nvSpPr>
        <p:spPr>
          <a:xfrm>
            <a:off x="6143636" y="2143116"/>
            <a:ext cx="785818" cy="571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Oblika 15"/>
          <p:cNvCxnSpPr>
            <a:stCxn id="11" idx="1"/>
            <a:endCxn id="14" idx="2"/>
          </p:cNvCxnSpPr>
          <p:nvPr/>
        </p:nvCxnSpPr>
        <p:spPr>
          <a:xfrm rot="10800000" flipH="1">
            <a:off x="3857620" y="2428869"/>
            <a:ext cx="2286016" cy="3386247"/>
          </a:xfrm>
          <a:prstGeom prst="bentConnector3">
            <a:avLst>
              <a:gd name="adj1" fmla="val -104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571768" cy="29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84167"/>
          <a:stretch>
            <a:fillRect/>
          </a:stretch>
        </p:blipFill>
        <p:spPr bwMode="auto">
          <a:xfrm>
            <a:off x="428596" y="1928802"/>
            <a:ext cx="8286808" cy="8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položaj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714744" y="392906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sliki kliknemo in jo z metodo klikni in vleci premaknemo na želeno mesto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786182" y="314324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nastavimo želeno poravnavo slike</a:t>
            </a:r>
          </a:p>
        </p:txBody>
      </p:sp>
      <p:sp>
        <p:nvSpPr>
          <p:cNvPr id="10" name="Elipsa 9"/>
          <p:cNvSpPr/>
          <p:nvPr/>
        </p:nvSpPr>
        <p:spPr>
          <a:xfrm>
            <a:off x="6929454" y="2143116"/>
            <a:ext cx="642942" cy="2857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" name="Raven puščični konektor 11"/>
          <p:cNvCxnSpPr/>
          <p:nvPr/>
        </p:nvCxnSpPr>
        <p:spPr>
          <a:xfrm flipV="1">
            <a:off x="6072198" y="250030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3857620" y="521495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določimo lego na plasti (na vrhu, v ozadju, pred izbranim predmetom, za izbranim predmetom)</a:t>
            </a:r>
          </a:p>
        </p:txBody>
      </p:sp>
      <p:sp>
        <p:nvSpPr>
          <p:cNvPr id="14" name="Elipsa 13"/>
          <p:cNvSpPr/>
          <p:nvPr/>
        </p:nvSpPr>
        <p:spPr>
          <a:xfrm>
            <a:off x="6143636" y="2143116"/>
            <a:ext cx="785818" cy="571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Oblika 15"/>
          <p:cNvCxnSpPr>
            <a:stCxn id="11" idx="1"/>
            <a:endCxn id="14" idx="2"/>
          </p:cNvCxnSpPr>
          <p:nvPr/>
        </p:nvCxnSpPr>
        <p:spPr>
          <a:xfrm rot="10800000" flipH="1">
            <a:off x="3857620" y="2428869"/>
            <a:ext cx="2286016" cy="3386247"/>
          </a:xfrm>
          <a:prstGeom prst="bentConnector3">
            <a:avLst>
              <a:gd name="adj1" fmla="val -104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84167"/>
          <a:stretch>
            <a:fillRect/>
          </a:stretch>
        </p:blipFill>
        <p:spPr bwMode="auto">
          <a:xfrm>
            <a:off x="428596" y="1928802"/>
            <a:ext cx="8286808" cy="8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izrez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786182" y="3143248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traku izberemo orodje za obrezovanje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oblika ročic se spremeni</a:t>
            </a:r>
          </a:p>
          <a:p>
            <a:pPr marL="361950" indent="-361950">
              <a:buFont typeface="Wingdings" pitchFamily="2" charset="2"/>
              <a:buChar char="§"/>
            </a:pP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7358082" y="2071678"/>
            <a:ext cx="714380" cy="7143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uščični konektor 18"/>
          <p:cNvCxnSpPr/>
          <p:nvPr/>
        </p:nvCxnSpPr>
        <p:spPr>
          <a:xfrm rot="5400000" flipH="1" flipV="1">
            <a:off x="7215206" y="3143248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2217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86256"/>
            <a:ext cx="2047880" cy="22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26" y="3714752"/>
            <a:ext cx="1643074" cy="155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Raven puščični konektor 27"/>
          <p:cNvCxnSpPr>
            <a:stCxn id="1027" idx="3"/>
            <a:endCxn id="5" idx="1"/>
          </p:cNvCxnSpPr>
          <p:nvPr/>
        </p:nvCxnSpPr>
        <p:spPr>
          <a:xfrm flipV="1">
            <a:off x="5048244" y="4492278"/>
            <a:ext cx="2452682" cy="934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5500662" y="564357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 premikanjem ročic določimo območje izreza</a:t>
            </a:r>
          </a:p>
          <a:p>
            <a:pPr marL="361950" indent="-361950">
              <a:buFont typeface="Wingdings" pitchFamily="2" charset="2"/>
              <a:buChar char="§"/>
            </a:pPr>
            <a:endParaRPr lang="sl-SI" dirty="0"/>
          </a:p>
        </p:txBody>
      </p:sp>
      <p:cxnSp>
        <p:nvCxnSpPr>
          <p:cNvPr id="33" name="Raven puščični konektor 32"/>
          <p:cNvCxnSpPr>
            <a:stCxn id="4" idx="3"/>
            <a:endCxn id="1027" idx="1"/>
          </p:cNvCxnSpPr>
          <p:nvPr/>
        </p:nvCxnSpPr>
        <p:spPr>
          <a:xfrm>
            <a:off x="2432036" y="4297496"/>
            <a:ext cx="568328" cy="1129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116898"/>
            <a:ext cx="2000264" cy="27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8333" r="8333" b="6283"/>
          <a:stretch>
            <a:fillRect/>
          </a:stretch>
        </p:blipFill>
        <p:spPr bwMode="auto">
          <a:xfrm>
            <a:off x="785786" y="3071810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b="84167"/>
          <a:stretch>
            <a:fillRect/>
          </a:stretch>
        </p:blipFill>
        <p:spPr bwMode="auto">
          <a:xfrm>
            <a:off x="428596" y="1928802"/>
            <a:ext cx="8286808" cy="8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vrtenje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286248" y="285749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miško zapeljemo na zelen krog na vrhu slike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z metodo klikni in vleci obrnemo sliko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27517">
            <a:off x="6963749" y="4555052"/>
            <a:ext cx="1724029" cy="19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Raven puščični konektor 16"/>
          <p:cNvCxnSpPr>
            <a:stCxn id="1028" idx="3"/>
            <a:endCxn id="2050" idx="1"/>
          </p:cNvCxnSpPr>
          <p:nvPr/>
        </p:nvCxnSpPr>
        <p:spPr>
          <a:xfrm>
            <a:off x="2928926" y="4464851"/>
            <a:ext cx="1000132" cy="1022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aven puščični konektor 18"/>
          <p:cNvCxnSpPr>
            <a:stCxn id="2050" idx="3"/>
            <a:endCxn id="13" idx="1"/>
          </p:cNvCxnSpPr>
          <p:nvPr/>
        </p:nvCxnSpPr>
        <p:spPr>
          <a:xfrm flipV="1">
            <a:off x="5929322" y="4903911"/>
            <a:ext cx="1328551" cy="583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F84D20E-54ED-4BFE-84BB-383FD723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6523"/>
            <a:ext cx="9144000" cy="945762"/>
          </a:xfrm>
          <a:prstGeom prst="rect">
            <a:avLst/>
          </a:prstGeom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obrobe, oblika, učinki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286248" y="2857496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traku izberemo ukaz obroba slike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določimo obliko, bravo in debelino obrobe</a:t>
            </a:r>
          </a:p>
          <a:p>
            <a:pPr marL="361950" indent="-361950">
              <a:buFont typeface="Wingdings" pitchFamily="2" charset="2"/>
              <a:buChar char="§"/>
            </a:pPr>
            <a:endParaRPr lang="sl-SI" dirty="0"/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enak način določimo tudi obliko in učinke slike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voljo imamo tudi že pripravljene sloge slik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429132"/>
            <a:ext cx="1724029" cy="199474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Elipsa 11"/>
          <p:cNvSpPr/>
          <p:nvPr/>
        </p:nvSpPr>
        <p:spPr>
          <a:xfrm>
            <a:off x="8686800" y="2573241"/>
            <a:ext cx="457200" cy="45274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1571604" y="2071678"/>
            <a:ext cx="3929090" cy="7143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1724029" cy="19947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cxnSp>
        <p:nvCxnSpPr>
          <p:cNvPr id="18" name="Kolenski konektor 17"/>
          <p:cNvCxnSpPr>
            <a:stCxn id="15" idx="0"/>
            <a:endCxn id="11" idx="0"/>
          </p:cNvCxnSpPr>
          <p:nvPr/>
        </p:nvCxnSpPr>
        <p:spPr>
          <a:xfrm rot="16200000" flipH="1">
            <a:off x="1790677" y="2857496"/>
            <a:ext cx="1000132" cy="2143140"/>
          </a:xfrm>
          <a:prstGeom prst="bentConnector3">
            <a:avLst>
              <a:gd name="adj1" fmla="val -2285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572140"/>
            <a:ext cx="857256" cy="991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929322" y="5500702"/>
            <a:ext cx="1000132" cy="1157178"/>
          </a:xfrm>
          <a:prstGeom prst="rightArrow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285720" y="3857628"/>
            <a:ext cx="228601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obrobe, oblika, učinki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286248" y="2857496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sliko označimo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na traku izberemo ukaz </a:t>
            </a:r>
            <a:r>
              <a:rPr lang="sl-SI" b="1" dirty="0"/>
              <a:t>Barva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poiščemo izbiro </a:t>
            </a:r>
            <a:r>
              <a:rPr lang="sl-SI" b="1" dirty="0"/>
              <a:t>Nastavi prosojno barvo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sl-SI" dirty="0"/>
              <a:t>kliknemo na barvo za katero želimo, da postane prosojna</a:t>
            </a:r>
          </a:p>
          <a:p>
            <a:pPr marL="361950" indent="-361950">
              <a:buFont typeface="Wingdings" pitchFamily="2" charset="2"/>
              <a:buChar char="§"/>
            </a:pPr>
            <a:endParaRPr lang="sl-SI" dirty="0"/>
          </a:p>
        </p:txBody>
      </p:sp>
      <p:sp>
        <p:nvSpPr>
          <p:cNvPr id="12" name="Elipsa 11"/>
          <p:cNvSpPr/>
          <p:nvPr/>
        </p:nvSpPr>
        <p:spPr>
          <a:xfrm>
            <a:off x="357158" y="2143116"/>
            <a:ext cx="714380" cy="7143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" name="Slika 20" descr="1 tic pozitiv mala sl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71942"/>
            <a:ext cx="1882172" cy="1454466"/>
          </a:xfrm>
          <a:prstGeom prst="rect">
            <a:avLst/>
          </a:prstGeom>
        </p:spPr>
      </p:pic>
      <p:sp>
        <p:nvSpPr>
          <p:cNvPr id="22" name="Pravokotnik 21"/>
          <p:cNvSpPr/>
          <p:nvPr/>
        </p:nvSpPr>
        <p:spPr>
          <a:xfrm>
            <a:off x="6500826" y="4786322"/>
            <a:ext cx="228601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Slika 24" descr="1 tic pozitiv mala sli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000636"/>
            <a:ext cx="1882172" cy="1454466"/>
          </a:xfrm>
          <a:prstGeom prst="rect">
            <a:avLst/>
          </a:prstGeom>
        </p:spPr>
      </p:pic>
      <p:cxnSp>
        <p:nvCxnSpPr>
          <p:cNvPr id="27" name="Raven puščični konektor 26"/>
          <p:cNvCxnSpPr>
            <a:stCxn id="13" idx="3"/>
            <a:endCxn id="22" idx="1"/>
          </p:cNvCxnSpPr>
          <p:nvPr/>
        </p:nvCxnSpPr>
        <p:spPr>
          <a:xfrm>
            <a:off x="2571736" y="4786322"/>
            <a:ext cx="392909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 rot="840026">
            <a:off x="2707280" y="5379975"/>
            <a:ext cx="32147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po določitvi bele barve za prosojno, slika ptiča zgleda takole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7C96D4-443E-4E23-87D3-3A5E7E4F1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2610"/>
            <a:ext cx="9144000" cy="999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Kodiranje slik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106488"/>
          </a:xfrm>
        </p:spPr>
        <p:txBody>
          <a:bodyPr/>
          <a:lstStyle/>
          <a:p>
            <a:r>
              <a:rPr lang="sl-SI" sz="2400"/>
              <a:t>za računalnik je slika iz pik</a:t>
            </a:r>
          </a:p>
          <a:p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188" y="5445125"/>
            <a:ext cx="8002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2400">
                <a:solidFill>
                  <a:srgbClr val="0000FF"/>
                </a:solidFill>
              </a:rPr>
              <a:t>slika kodirana po pikah je </a:t>
            </a:r>
            <a:r>
              <a:rPr lang="sl-SI" sz="2800" b="1">
                <a:solidFill>
                  <a:srgbClr val="0000FF"/>
                </a:solidFill>
              </a:rPr>
              <a:t>bitna slika</a:t>
            </a:r>
            <a:r>
              <a:rPr lang="sl-SI" sz="2400">
                <a:solidFill>
                  <a:srgbClr val="0000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24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24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24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240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213" y="2205038"/>
            <a:ext cx="8207375" cy="3095625"/>
            <a:chOff x="431" y="1389"/>
            <a:chExt cx="5170" cy="19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" y="2022"/>
              <a:ext cx="499" cy="4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1389"/>
              <a:ext cx="2313" cy="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V="1">
              <a:off x="930" y="1389"/>
              <a:ext cx="235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30" y="2432"/>
              <a:ext cx="2358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383" y="2160"/>
              <a:ext cx="122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l-SI" sz="3200"/>
                <a:t>povečava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Kodiranje slik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sliko, čeprav jo vidimo kot da je sestavljena iz pik, lahko  opišemo s pomočjo matematičnih krivulj </a:t>
            </a:r>
          </a:p>
          <a:p>
            <a:r>
              <a:rPr lang="sl-SI" sz="2400" dirty="0"/>
              <a:t>to je </a:t>
            </a:r>
            <a:r>
              <a:rPr lang="sl-SI" b="1" dirty="0"/>
              <a:t>vektorska slika</a:t>
            </a:r>
            <a:r>
              <a:rPr lang="sl-SI" sz="2400" dirty="0"/>
              <a:t>.</a:t>
            </a:r>
          </a:p>
          <a:p>
            <a:r>
              <a:rPr lang="sl-SI" sz="2400" dirty="0"/>
              <a:t>poglavitna prednost pred bitnimi slikami:</a:t>
            </a:r>
          </a:p>
          <a:p>
            <a:pPr lvl="1"/>
            <a:r>
              <a:rPr lang="sl-SI" sz="2000" dirty="0"/>
              <a:t>lahko je poljubno povečujemo</a:t>
            </a:r>
          </a:p>
          <a:p>
            <a:pPr lvl="1"/>
            <a:r>
              <a:rPr lang="sl-SI" sz="2000" dirty="0"/>
              <a:t>običajno zavzame manj pomnilnega prostora</a:t>
            </a:r>
          </a:p>
        </p:txBody>
      </p:sp>
      <p:pic>
        <p:nvPicPr>
          <p:cNvPr id="4101" name="Picture 5" descr="bit-v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341438"/>
            <a:ext cx="4157663" cy="4392612"/>
          </a:xfrm>
          <a:noFill/>
          <a:ln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019925" y="1628775"/>
            <a:ext cx="1511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accent2"/>
                </a:solidFill>
              </a:rPr>
              <a:t>bitna slika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659563" y="3573463"/>
            <a:ext cx="19446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accent2"/>
                </a:solidFill>
              </a:rPr>
              <a:t>vektorska slika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Ločljivost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od nje je odvisno koliko podrobnosti bo videti na izbrani sliki</a:t>
            </a:r>
          </a:p>
          <a:p>
            <a:r>
              <a:rPr lang="sl-SI"/>
              <a:t>merimo jo v pikah na palec (dpi, dots per inch)</a:t>
            </a:r>
          </a:p>
          <a:p>
            <a:pPr lvl="1"/>
            <a:endParaRPr lang="sl-SI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327400"/>
            <a:ext cx="20542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213100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68538" y="3908425"/>
            <a:ext cx="1063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>
                <a:solidFill>
                  <a:schemeClr val="accent2"/>
                </a:solidFill>
              </a:rPr>
              <a:t>10 dpi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11863" y="3908425"/>
            <a:ext cx="12334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>
                <a:solidFill>
                  <a:schemeClr val="accent2"/>
                </a:solidFill>
              </a:rPr>
              <a:t>100 dpi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619250" y="5949950"/>
            <a:ext cx="20161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724525" y="5876925"/>
            <a:ext cx="172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476375" y="5564188"/>
            <a:ext cx="226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>
                <a:solidFill>
                  <a:schemeClr val="accent2"/>
                </a:solidFill>
              </a:rPr>
              <a:t>1 palec = 2,54 cm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435600" y="5480050"/>
            <a:ext cx="226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>
                <a:solidFill>
                  <a:schemeClr val="accent2"/>
                </a:solidFill>
              </a:rPr>
              <a:t>1 palec = 2,54 cm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Ločljivost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sz="2400"/>
              <a:t>Primer:</a:t>
            </a:r>
          </a:p>
        </p:txBody>
      </p:sp>
      <p:pic>
        <p:nvPicPr>
          <p:cNvPr id="8196" name="Picture 4" descr="mislec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4365625"/>
            <a:ext cx="1609725" cy="2047875"/>
          </a:xfrm>
          <a:prstGeom prst="rect">
            <a:avLst/>
          </a:prstGeom>
          <a:noFill/>
        </p:spPr>
      </p:pic>
      <p:pic>
        <p:nvPicPr>
          <p:cNvPr id="8197" name="Picture 5" descr="mislec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308850" y="4292600"/>
            <a:ext cx="1546225" cy="2089150"/>
          </a:xfrm>
          <a:noFill/>
          <a:ln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20" y="1285860"/>
            <a:ext cx="8569325" cy="5287962"/>
            <a:chOff x="204" y="709"/>
            <a:chExt cx="5398" cy="3331"/>
          </a:xfrm>
        </p:grpSpPr>
        <p:pic>
          <p:nvPicPr>
            <p:cNvPr id="8199" name="Picture 7" descr="mislec1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709"/>
              <a:ext cx="2618" cy="3331"/>
            </a:xfrm>
            <a:prstGeom prst="rect">
              <a:avLst/>
            </a:prstGeom>
            <a:noFill/>
          </p:spPr>
        </p:pic>
        <p:pic>
          <p:nvPicPr>
            <p:cNvPr id="8200" name="Picture 8" descr="mislec6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709"/>
              <a:ext cx="2450" cy="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2910" y="6143644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 dirty="0">
                <a:solidFill>
                  <a:srgbClr val="000000"/>
                </a:solidFill>
              </a:rPr>
              <a:t>100 </a:t>
            </a:r>
            <a:r>
              <a:rPr lang="sl-SI" b="1" dirty="0" err="1">
                <a:solidFill>
                  <a:srgbClr val="000000"/>
                </a:solidFill>
              </a:rPr>
              <a:t>dpi</a:t>
            </a: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000628" y="6143644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l-SI" b="1" dirty="0">
                <a:solidFill>
                  <a:srgbClr val="000000"/>
                </a:solidFill>
              </a:rPr>
              <a:t>600 </a:t>
            </a:r>
            <a:r>
              <a:rPr lang="sl-SI" b="1" dirty="0" err="1">
                <a:solidFill>
                  <a:srgbClr val="000000"/>
                </a:solidFill>
              </a:rPr>
              <a:t>dpi</a:t>
            </a:r>
            <a:endParaRPr lang="sl-SI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Fizična velikost </a:t>
            </a:r>
          </a:p>
          <a:p>
            <a:pPr lvl="1"/>
            <a:r>
              <a:rPr lang="sl-SI" dirty="0"/>
              <a:t>Podajamo s številom pik v vodoravni in navpični smeri</a:t>
            </a:r>
          </a:p>
          <a:p>
            <a:pPr lvl="1"/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  <a:p>
            <a:r>
              <a:rPr lang="sl-SI" dirty="0"/>
              <a:t>Velikost na disku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Velikost slik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2038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643182"/>
            <a:ext cx="1905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14620"/>
            <a:ext cx="1571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Barvne palete</a:t>
            </a:r>
          </a:p>
          <a:p>
            <a:pPr lvl="1"/>
            <a:r>
              <a:rPr lang="sl-SI" dirty="0"/>
              <a:t>2 barvi</a:t>
            </a:r>
          </a:p>
          <a:p>
            <a:pPr lvl="1"/>
            <a:r>
              <a:rPr lang="sl-SI" dirty="0"/>
              <a:t>8 barv</a:t>
            </a:r>
          </a:p>
          <a:p>
            <a:pPr lvl="1"/>
            <a:r>
              <a:rPr lang="sl-SI" dirty="0"/>
              <a:t>16 barv</a:t>
            </a:r>
          </a:p>
          <a:p>
            <a:pPr lvl="1"/>
            <a:r>
              <a:rPr lang="sl-SI" dirty="0"/>
              <a:t>256 barv</a:t>
            </a:r>
          </a:p>
          <a:p>
            <a:pPr lvl="1"/>
            <a:r>
              <a:rPr lang="sl-SI" dirty="0"/>
              <a:t>16 milijonov barv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Barve</a:t>
            </a:r>
          </a:p>
        </p:txBody>
      </p:sp>
      <p:pic>
        <p:nvPicPr>
          <p:cNvPr id="4" name="Slika 3" descr="tiger-reg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929198"/>
            <a:ext cx="2559831" cy="1706554"/>
          </a:xfrm>
          <a:prstGeom prst="rect">
            <a:avLst/>
          </a:prstGeom>
        </p:spPr>
      </p:pic>
      <p:pic>
        <p:nvPicPr>
          <p:cNvPr id="5" name="Slika 4" descr="tiger-regal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14290"/>
            <a:ext cx="2547940" cy="1698627"/>
          </a:xfrm>
          <a:prstGeom prst="rect">
            <a:avLst/>
          </a:prstGeom>
        </p:spPr>
      </p:pic>
      <p:pic>
        <p:nvPicPr>
          <p:cNvPr id="6" name="Slika 5" descr="tiger-regal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008167"/>
            <a:ext cx="2500330" cy="1666887"/>
          </a:xfrm>
          <a:prstGeom prst="rect">
            <a:avLst/>
          </a:prstGeom>
        </p:spPr>
      </p:pic>
      <p:pic>
        <p:nvPicPr>
          <p:cNvPr id="7" name="Slika 6" descr="tiger-regal2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714752"/>
            <a:ext cx="2500330" cy="16668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Najpogostejši grafični formati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bmp: </a:t>
            </a:r>
            <a:r>
              <a:rPr lang="sl-SI" sz="2000"/>
              <a:t>uporablja ga Slikar, datoteke v tem formatu so zelo obsežne</a:t>
            </a:r>
          </a:p>
          <a:p>
            <a:r>
              <a:rPr lang="sl-SI"/>
              <a:t>gif: </a:t>
            </a:r>
            <a:r>
              <a:rPr lang="sl-SI" sz="2000"/>
              <a:t>med najbolj uporabljenimi formati, uporablja samo 256 barv, možnost nastavitve prosojne barve in izdelavo animacij</a:t>
            </a:r>
          </a:p>
          <a:p>
            <a:r>
              <a:rPr lang="sl-SI"/>
              <a:t>jpg:</a:t>
            </a:r>
            <a:r>
              <a:rPr lang="sl-SI" sz="2000"/>
              <a:t> podpira uporabo množice barv</a:t>
            </a:r>
            <a:r>
              <a:rPr lang="sl-SI"/>
              <a:t>, </a:t>
            </a:r>
            <a:r>
              <a:rPr lang="sl-SI" sz="2000"/>
              <a:t>omogoča poljubno stopnjo stiskanja</a:t>
            </a:r>
          </a:p>
          <a:p>
            <a:r>
              <a:rPr lang="sl-SI"/>
              <a:t>png: </a:t>
            </a:r>
            <a:r>
              <a:rPr lang="sl-SI" sz="2000"/>
              <a:t>nov grafični standard za internet, združuje lastnosti formatov </a:t>
            </a:r>
            <a:r>
              <a:rPr lang="sl-SI" sz="2000" b="1"/>
              <a:t>jpg </a:t>
            </a:r>
            <a:r>
              <a:rPr lang="sl-SI" sz="2000"/>
              <a:t>in </a:t>
            </a:r>
            <a:r>
              <a:rPr lang="sl-SI" sz="2000" b="1"/>
              <a:t>gif</a:t>
            </a:r>
          </a:p>
          <a:p>
            <a:pPr>
              <a:buFontTx/>
              <a:buNone/>
            </a:pPr>
            <a:endParaRPr lang="sl-SI" sz="2000" b="1"/>
          </a:p>
          <a:p>
            <a:endParaRPr 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616</Words>
  <Application>Microsoft Office PowerPoint</Application>
  <PresentationFormat>Diaprojekcija na zaslonu (4:3)</PresentationFormat>
  <Paragraphs>159</Paragraphs>
  <Slides>25</Slides>
  <Notes>24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2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Multimedija</vt:lpstr>
      <vt:lpstr>Viri slikovnega gradiva</vt:lpstr>
      <vt:lpstr>Kodiranje slik</vt:lpstr>
      <vt:lpstr>Kodiranje slik</vt:lpstr>
      <vt:lpstr>Ločljivost</vt:lpstr>
      <vt:lpstr>Ločljivost </vt:lpstr>
      <vt:lpstr>Velikost slik</vt:lpstr>
      <vt:lpstr>Barve</vt:lpstr>
      <vt:lpstr>Najpogostejši grafični formati</vt:lpstr>
      <vt:lpstr>Iskanje slikovnega gradiva</vt:lpstr>
      <vt:lpstr>Iskanje slikovnega gradiva</vt:lpstr>
      <vt:lpstr>Iskanje slikovnega gradiva</vt:lpstr>
      <vt:lpstr>Iskanje slikovnega gradiva</vt:lpstr>
      <vt:lpstr>Iskanje slikovnega gradiva</vt:lpstr>
      <vt:lpstr>Shranjevanje</vt:lpstr>
      <vt:lpstr>PowerPointova predstavitev</vt:lpstr>
      <vt:lpstr>Vstavljanje v predstavitev</vt:lpstr>
      <vt:lpstr>Vstavljanje v predstavitev</vt:lpstr>
      <vt:lpstr>Oblikovanje</vt:lpstr>
      <vt:lpstr>Oblikovanje</vt:lpstr>
      <vt:lpstr>Oblikovanje</vt:lpstr>
      <vt:lpstr>Oblikovanje</vt:lpstr>
      <vt:lpstr>Oblikovanje</vt:lpstr>
      <vt:lpstr>Oblikovanje</vt:lpstr>
      <vt:lpstr>Oblikovanje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</dc:title>
  <dc:creator>Gregor Arko</dc:creator>
  <cp:lastModifiedBy>Gregor</cp:lastModifiedBy>
  <cp:revision>28</cp:revision>
  <dcterms:created xsi:type="dcterms:W3CDTF">2007-11-07T20:41:12Z</dcterms:created>
  <dcterms:modified xsi:type="dcterms:W3CDTF">2020-09-21T14:50:50Z</dcterms:modified>
</cp:coreProperties>
</file>