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</p:sldMasterIdLst>
  <p:sldIdLst>
    <p:sldId id="256" r:id="rId4"/>
    <p:sldId id="257" r:id="rId5"/>
    <p:sldId id="264" r:id="rId6"/>
    <p:sldId id="269" r:id="rId7"/>
    <p:sldId id="265" r:id="rId8"/>
    <p:sldId id="259" r:id="rId9"/>
    <p:sldId id="268" r:id="rId10"/>
    <p:sldId id="266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BFD"/>
    <a:srgbClr val="CFFBFD"/>
    <a:srgbClr val="E8FDFE"/>
    <a:srgbClr val="0CA5C4"/>
    <a:srgbClr val="00FFFF"/>
    <a:srgbClr val="D0FAFC"/>
    <a:srgbClr val="E6F7FE"/>
    <a:srgbClr val="C3EBFD"/>
    <a:srgbClr val="5825A3"/>
    <a:srgbClr val="E39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393328-C690-4B14-AC1A-DE4423931A0F}" type="doc">
      <dgm:prSet loTypeId="urn:microsoft.com/office/officeart/2005/8/layout/venn1" loCatId="relationship" qsTypeId="urn:microsoft.com/office/officeart/2005/8/quickstyle/3d1" qsCatId="3D" csTypeId="urn:microsoft.com/office/officeart/2005/8/colors/accent3_2" csCatId="accent3" phldr="1"/>
      <dgm:spPr/>
    </dgm:pt>
    <dgm:pt modelId="{A41D368B-B672-47A0-90ED-0BD8861E2962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sl-SI" dirty="0" smtClean="0">
              <a:solidFill>
                <a:schemeClr val="bg1"/>
              </a:solidFill>
            </a:rPr>
            <a:t>BARVNOST</a:t>
          </a:r>
        </a:p>
        <a:p>
          <a:r>
            <a:rPr lang="sl-SI" dirty="0" smtClean="0">
              <a:solidFill>
                <a:schemeClr val="bg1"/>
              </a:solidFill>
            </a:rPr>
            <a:t>Je značilnost,po kateri ločujemo barve.</a:t>
          </a:r>
        </a:p>
        <a:p>
          <a:r>
            <a:rPr lang="sl-SI" dirty="0" smtClean="0">
              <a:solidFill>
                <a:schemeClr val="bg1"/>
              </a:solidFill>
            </a:rPr>
            <a:t>Pove ime barve.</a:t>
          </a:r>
        </a:p>
      </dgm:t>
    </dgm:pt>
    <dgm:pt modelId="{2989319B-6955-4C1F-8E57-96C9601D4F18}" type="parTrans" cxnId="{FE9A0B47-233B-4382-AFEA-9CD6B5D6222B}">
      <dgm:prSet/>
      <dgm:spPr/>
      <dgm:t>
        <a:bodyPr/>
        <a:lstStyle/>
        <a:p>
          <a:endParaRPr lang="sl-SI"/>
        </a:p>
      </dgm:t>
    </dgm:pt>
    <dgm:pt modelId="{D35BFB58-B448-47F5-8382-E0AC0C4BB494}" type="sibTrans" cxnId="{FE9A0B47-233B-4382-AFEA-9CD6B5D6222B}">
      <dgm:prSet/>
      <dgm:spPr/>
      <dgm:t>
        <a:bodyPr/>
        <a:lstStyle/>
        <a:p>
          <a:endParaRPr lang="sl-SI"/>
        </a:p>
      </dgm:t>
    </dgm:pt>
    <dgm:pt modelId="{CEAC0EEC-32D7-43C5-9178-CC9DEC9A3655}">
      <dgm:prSet phldrT="[Text]"/>
      <dgm:spPr>
        <a:solidFill>
          <a:schemeClr val="tx2">
            <a:lumMod val="75000"/>
            <a:alpha val="50000"/>
          </a:schemeClr>
        </a:solidFill>
      </dgm:spPr>
      <dgm:t>
        <a:bodyPr/>
        <a:lstStyle/>
        <a:p>
          <a:r>
            <a:rPr lang="sl-SI" dirty="0" smtClean="0">
              <a:solidFill>
                <a:schemeClr val="bg1"/>
              </a:solidFill>
            </a:rPr>
            <a:t>BARVNA ČISTOST</a:t>
          </a:r>
        </a:p>
        <a:p>
          <a:r>
            <a:rPr lang="sl-SI" dirty="0" smtClean="0">
              <a:solidFill>
                <a:schemeClr val="bg1"/>
              </a:solidFill>
            </a:rPr>
            <a:t>Je značilnost,ki pove moč ali nasičenost barve. Spreminjamo jo z dodajanjem barv.</a:t>
          </a:r>
        </a:p>
        <a:p>
          <a:r>
            <a:rPr lang="sl-SI" dirty="0" smtClean="0">
              <a:solidFill>
                <a:schemeClr val="bg1"/>
              </a:solidFill>
            </a:rPr>
            <a:t>Če barvi dodajamo nevtralne barve,dobimo </a:t>
          </a:r>
          <a:r>
            <a:rPr lang="sl-SI" dirty="0" smtClean="0">
              <a:solidFill>
                <a:schemeClr val="bg2">
                  <a:lumMod val="40000"/>
                  <a:lumOff val="60000"/>
                </a:schemeClr>
              </a:solidFill>
            </a:rPr>
            <a:t>svetlostne odtenke</a:t>
          </a:r>
          <a:r>
            <a:rPr lang="sl-SI" dirty="0" smtClean="0">
              <a:solidFill>
                <a:schemeClr val="bg1"/>
              </a:solidFill>
            </a:rPr>
            <a:t>,če pa dodajamo druge barve,dobimo </a:t>
          </a:r>
          <a:r>
            <a:rPr lang="sl-SI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ba</a:t>
          </a:r>
          <a:r>
            <a:rPr lang="sl-SI" dirty="0" smtClean="0">
              <a:solidFill>
                <a:schemeClr val="accent5">
                  <a:lumMod val="50000"/>
                </a:schemeClr>
              </a:solidFill>
            </a:rPr>
            <a:t>rv</a:t>
          </a:r>
          <a:r>
            <a:rPr lang="sl-SI" dirty="0" smtClean="0">
              <a:solidFill>
                <a:srgbClr val="92D050"/>
              </a:solidFill>
            </a:rPr>
            <a:t>ne</a:t>
          </a:r>
          <a:r>
            <a:rPr lang="sl-SI" dirty="0" smtClean="0">
              <a:solidFill>
                <a:schemeClr val="bg1"/>
              </a:solidFill>
            </a:rPr>
            <a:t> </a:t>
          </a:r>
          <a:r>
            <a:rPr lang="sl-SI" dirty="0" smtClean="0">
              <a:solidFill>
                <a:srgbClr val="FF0000"/>
              </a:solidFill>
            </a:rPr>
            <a:t>od</a:t>
          </a:r>
          <a:r>
            <a:rPr lang="sl-SI" dirty="0" smtClean="0">
              <a:solidFill>
                <a:srgbClr val="800080"/>
              </a:solidFill>
            </a:rPr>
            <a:t>ten</a:t>
          </a:r>
          <a:r>
            <a:rPr lang="sl-SI" dirty="0" smtClean="0">
              <a:solidFill>
                <a:srgbClr val="FFFF00"/>
              </a:solidFill>
            </a:rPr>
            <a:t>ke.</a:t>
          </a:r>
          <a:endParaRPr lang="sl-SI" dirty="0">
            <a:solidFill>
              <a:srgbClr val="FFFF00"/>
            </a:solidFill>
          </a:endParaRPr>
        </a:p>
      </dgm:t>
    </dgm:pt>
    <dgm:pt modelId="{92243FF6-7CAE-4A8E-BEAA-B3C682B5A12C}" type="parTrans" cxnId="{67D433C4-77FE-4AFE-B9FA-AE0CA077823A}">
      <dgm:prSet/>
      <dgm:spPr/>
      <dgm:t>
        <a:bodyPr/>
        <a:lstStyle/>
        <a:p>
          <a:endParaRPr lang="sl-SI"/>
        </a:p>
      </dgm:t>
    </dgm:pt>
    <dgm:pt modelId="{44C243AA-8BC0-4CF3-82D0-CC758FBF96D2}" type="sibTrans" cxnId="{67D433C4-77FE-4AFE-B9FA-AE0CA077823A}">
      <dgm:prSet/>
      <dgm:spPr/>
      <dgm:t>
        <a:bodyPr/>
        <a:lstStyle/>
        <a:p>
          <a:endParaRPr lang="sl-SI"/>
        </a:p>
      </dgm:t>
    </dgm:pt>
    <dgm:pt modelId="{4ADE72B4-2119-40FF-B044-787A664A7FDC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sl-SI" dirty="0" smtClean="0">
              <a:solidFill>
                <a:schemeClr val="bg1"/>
              </a:solidFill>
            </a:rPr>
            <a:t>BARVNA SVETLOST </a:t>
          </a:r>
        </a:p>
        <a:p>
          <a:r>
            <a:rPr lang="sl-SI" dirty="0" smtClean="0">
              <a:solidFill>
                <a:schemeClr val="bg1"/>
              </a:solidFill>
            </a:rPr>
            <a:t>Je značilnost,ki barvi določa svetlostno stopnjo. V barvnem krogu je najsvetlejša </a:t>
          </a:r>
          <a:r>
            <a:rPr lang="sl-SI" dirty="0" smtClean="0">
              <a:solidFill>
                <a:srgbClr val="FFFF00"/>
              </a:solidFill>
            </a:rPr>
            <a:t>rumena</a:t>
          </a:r>
          <a:r>
            <a:rPr lang="sl-SI" dirty="0" smtClean="0">
              <a:solidFill>
                <a:schemeClr val="bg1"/>
              </a:solidFill>
            </a:rPr>
            <a:t> in najtemnejša </a:t>
          </a:r>
          <a:r>
            <a:rPr lang="sl-SI" dirty="0" smtClean="0">
              <a:solidFill>
                <a:srgbClr val="7030A0"/>
              </a:solidFill>
            </a:rPr>
            <a:t>vijolična.</a:t>
          </a:r>
        </a:p>
      </dgm:t>
    </dgm:pt>
    <dgm:pt modelId="{887AFEC7-A4E4-4047-90D8-D289EF03C2A1}" type="parTrans" cxnId="{31E0F5FA-AF30-4DA0-944C-2390F145C691}">
      <dgm:prSet/>
      <dgm:spPr/>
      <dgm:t>
        <a:bodyPr/>
        <a:lstStyle/>
        <a:p>
          <a:endParaRPr lang="sl-SI"/>
        </a:p>
      </dgm:t>
    </dgm:pt>
    <dgm:pt modelId="{383D542C-31A5-43AD-9D15-9B31C85B816D}" type="sibTrans" cxnId="{31E0F5FA-AF30-4DA0-944C-2390F145C691}">
      <dgm:prSet/>
      <dgm:spPr/>
      <dgm:t>
        <a:bodyPr/>
        <a:lstStyle/>
        <a:p>
          <a:endParaRPr lang="sl-SI"/>
        </a:p>
      </dgm:t>
    </dgm:pt>
    <dgm:pt modelId="{5D80346C-976F-4880-ABE8-87377CE564D9}" type="pres">
      <dgm:prSet presAssocID="{80393328-C690-4B14-AC1A-DE4423931A0F}" presName="compositeShape" presStyleCnt="0">
        <dgm:presLayoutVars>
          <dgm:chMax val="7"/>
          <dgm:dir/>
          <dgm:resizeHandles val="exact"/>
        </dgm:presLayoutVars>
      </dgm:prSet>
      <dgm:spPr/>
    </dgm:pt>
    <dgm:pt modelId="{FE478E61-E66C-467C-AB4B-265FB8B8FD0C}" type="pres">
      <dgm:prSet presAssocID="{A41D368B-B672-47A0-90ED-0BD8861E2962}" presName="circ1" presStyleLbl="vennNode1" presStyleIdx="0" presStyleCnt="3" custLinFactNeighborX="659" custLinFactNeighborY="3941"/>
      <dgm:spPr/>
      <dgm:t>
        <a:bodyPr/>
        <a:lstStyle/>
        <a:p>
          <a:endParaRPr lang="sl-SI"/>
        </a:p>
      </dgm:t>
    </dgm:pt>
    <dgm:pt modelId="{F35C0492-3919-4082-AEB5-D5BBF4AC4985}" type="pres">
      <dgm:prSet presAssocID="{A41D368B-B672-47A0-90ED-0BD8861E296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DE83841-7DD8-4172-959E-EFDC3621081E}" type="pres">
      <dgm:prSet presAssocID="{CEAC0EEC-32D7-43C5-9178-CC9DEC9A3655}" presName="circ2" presStyleLbl="vennNode1" presStyleIdx="1" presStyleCnt="3" custLinFactNeighborX="2728" custLinFactNeighborY="1681"/>
      <dgm:spPr/>
      <dgm:t>
        <a:bodyPr/>
        <a:lstStyle/>
        <a:p>
          <a:endParaRPr lang="sl-SI"/>
        </a:p>
      </dgm:t>
    </dgm:pt>
    <dgm:pt modelId="{DCA6AD14-0C41-4058-BB01-752B56AA544F}" type="pres">
      <dgm:prSet presAssocID="{CEAC0EEC-32D7-43C5-9178-CC9DEC9A36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C903014-8208-41A3-B99F-12840079EF38}" type="pres">
      <dgm:prSet presAssocID="{4ADE72B4-2119-40FF-B044-787A664A7FDC}" presName="circ3" presStyleLbl="vennNode1" presStyleIdx="2" presStyleCnt="3"/>
      <dgm:spPr/>
      <dgm:t>
        <a:bodyPr/>
        <a:lstStyle/>
        <a:p>
          <a:endParaRPr lang="sl-SI"/>
        </a:p>
      </dgm:t>
    </dgm:pt>
    <dgm:pt modelId="{80726142-285B-4DDC-B132-E2BE4ECE7450}" type="pres">
      <dgm:prSet presAssocID="{4ADE72B4-2119-40FF-B044-787A664A7FD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E4C0084E-3D03-4957-A468-7A759D6B11A7}" type="presOf" srcId="{80393328-C690-4B14-AC1A-DE4423931A0F}" destId="{5D80346C-976F-4880-ABE8-87377CE564D9}" srcOrd="0" destOrd="0" presId="urn:microsoft.com/office/officeart/2005/8/layout/venn1"/>
    <dgm:cxn modelId="{60D09F78-6D66-4A33-B87C-54CC2F0B06BD}" type="presOf" srcId="{CEAC0EEC-32D7-43C5-9178-CC9DEC9A3655}" destId="{DCA6AD14-0C41-4058-BB01-752B56AA544F}" srcOrd="1" destOrd="0" presId="urn:microsoft.com/office/officeart/2005/8/layout/venn1"/>
    <dgm:cxn modelId="{31E0F5FA-AF30-4DA0-944C-2390F145C691}" srcId="{80393328-C690-4B14-AC1A-DE4423931A0F}" destId="{4ADE72B4-2119-40FF-B044-787A664A7FDC}" srcOrd="2" destOrd="0" parTransId="{887AFEC7-A4E4-4047-90D8-D289EF03C2A1}" sibTransId="{383D542C-31A5-43AD-9D15-9B31C85B816D}"/>
    <dgm:cxn modelId="{A7094C9F-BE29-4179-B659-A8011AA84FC0}" type="presOf" srcId="{A41D368B-B672-47A0-90ED-0BD8861E2962}" destId="{FE478E61-E66C-467C-AB4B-265FB8B8FD0C}" srcOrd="0" destOrd="0" presId="urn:microsoft.com/office/officeart/2005/8/layout/venn1"/>
    <dgm:cxn modelId="{01D81400-762A-4120-A2D2-476C92E38833}" type="presOf" srcId="{4ADE72B4-2119-40FF-B044-787A664A7FDC}" destId="{80726142-285B-4DDC-B132-E2BE4ECE7450}" srcOrd="1" destOrd="0" presId="urn:microsoft.com/office/officeart/2005/8/layout/venn1"/>
    <dgm:cxn modelId="{FE9A0B47-233B-4382-AFEA-9CD6B5D6222B}" srcId="{80393328-C690-4B14-AC1A-DE4423931A0F}" destId="{A41D368B-B672-47A0-90ED-0BD8861E2962}" srcOrd="0" destOrd="0" parTransId="{2989319B-6955-4C1F-8E57-96C9601D4F18}" sibTransId="{D35BFB58-B448-47F5-8382-E0AC0C4BB494}"/>
    <dgm:cxn modelId="{BB0445D1-4CC0-4453-BD3E-AF16AB5DF9FB}" type="presOf" srcId="{4ADE72B4-2119-40FF-B044-787A664A7FDC}" destId="{9C903014-8208-41A3-B99F-12840079EF38}" srcOrd="0" destOrd="0" presId="urn:microsoft.com/office/officeart/2005/8/layout/venn1"/>
    <dgm:cxn modelId="{67D433C4-77FE-4AFE-B9FA-AE0CA077823A}" srcId="{80393328-C690-4B14-AC1A-DE4423931A0F}" destId="{CEAC0EEC-32D7-43C5-9178-CC9DEC9A3655}" srcOrd="1" destOrd="0" parTransId="{92243FF6-7CAE-4A8E-BEAA-B3C682B5A12C}" sibTransId="{44C243AA-8BC0-4CF3-82D0-CC758FBF96D2}"/>
    <dgm:cxn modelId="{4A4C658C-FF9D-4FCA-B93A-DA6C73008762}" type="presOf" srcId="{CEAC0EEC-32D7-43C5-9178-CC9DEC9A3655}" destId="{EDE83841-7DD8-4172-959E-EFDC3621081E}" srcOrd="0" destOrd="0" presId="urn:microsoft.com/office/officeart/2005/8/layout/venn1"/>
    <dgm:cxn modelId="{9A891B7D-9AF4-44DE-A76F-71109DE73F1D}" type="presOf" srcId="{A41D368B-B672-47A0-90ED-0BD8861E2962}" destId="{F35C0492-3919-4082-AEB5-D5BBF4AC4985}" srcOrd="1" destOrd="0" presId="urn:microsoft.com/office/officeart/2005/8/layout/venn1"/>
    <dgm:cxn modelId="{8B61286F-51E9-4689-95B1-BAC0AD13EB5B}" type="presParOf" srcId="{5D80346C-976F-4880-ABE8-87377CE564D9}" destId="{FE478E61-E66C-467C-AB4B-265FB8B8FD0C}" srcOrd="0" destOrd="0" presId="urn:microsoft.com/office/officeart/2005/8/layout/venn1"/>
    <dgm:cxn modelId="{96D794C4-FDDE-4EBC-8B82-D5F3659F0FA3}" type="presParOf" srcId="{5D80346C-976F-4880-ABE8-87377CE564D9}" destId="{F35C0492-3919-4082-AEB5-D5BBF4AC4985}" srcOrd="1" destOrd="0" presId="urn:microsoft.com/office/officeart/2005/8/layout/venn1"/>
    <dgm:cxn modelId="{AD902115-78BE-44BB-8A4F-DF7CE4AF8181}" type="presParOf" srcId="{5D80346C-976F-4880-ABE8-87377CE564D9}" destId="{EDE83841-7DD8-4172-959E-EFDC3621081E}" srcOrd="2" destOrd="0" presId="urn:microsoft.com/office/officeart/2005/8/layout/venn1"/>
    <dgm:cxn modelId="{3CFAB116-1E02-478C-8AC9-2533A1652CCA}" type="presParOf" srcId="{5D80346C-976F-4880-ABE8-87377CE564D9}" destId="{DCA6AD14-0C41-4058-BB01-752B56AA544F}" srcOrd="3" destOrd="0" presId="urn:microsoft.com/office/officeart/2005/8/layout/venn1"/>
    <dgm:cxn modelId="{C1AF1C4D-2CDF-4BAF-8940-471A9DE6CEF1}" type="presParOf" srcId="{5D80346C-976F-4880-ABE8-87377CE564D9}" destId="{9C903014-8208-41A3-B99F-12840079EF38}" srcOrd="4" destOrd="0" presId="urn:microsoft.com/office/officeart/2005/8/layout/venn1"/>
    <dgm:cxn modelId="{C389BAEF-BC9D-415C-A400-48DEEF801C9B}" type="presParOf" srcId="{5D80346C-976F-4880-ABE8-87377CE564D9}" destId="{80726142-285B-4DDC-B132-E2BE4ECE745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478E61-E66C-467C-AB4B-265FB8B8FD0C}">
      <dsp:nvSpPr>
        <dsp:cNvPr id="0" name=""/>
        <dsp:cNvSpPr/>
      </dsp:nvSpPr>
      <dsp:spPr>
        <a:xfrm>
          <a:off x="2448260" y="216033"/>
          <a:ext cx="3586022" cy="3586022"/>
        </a:xfrm>
        <a:prstGeom prst="ellips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BARVNOST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Je značilnost,po kateri ločujemo barve.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Pove ime barve.</a:t>
          </a:r>
        </a:p>
      </dsp:txBody>
      <dsp:txXfrm>
        <a:off x="2926397" y="843587"/>
        <a:ext cx="2629749" cy="1613710"/>
      </dsp:txXfrm>
    </dsp:sp>
    <dsp:sp modelId="{EDE83841-7DD8-4172-959E-EFDC3621081E}">
      <dsp:nvSpPr>
        <dsp:cNvPr id="0" name=""/>
        <dsp:cNvSpPr/>
      </dsp:nvSpPr>
      <dsp:spPr>
        <a:xfrm>
          <a:off x="3816411" y="2376253"/>
          <a:ext cx="3586022" cy="3586022"/>
        </a:xfrm>
        <a:prstGeom prst="ellipse">
          <a:avLst/>
        </a:prstGeom>
        <a:solidFill>
          <a:schemeClr val="tx2">
            <a:lumMod val="75000"/>
            <a:alpha val="5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BARVNA ČISTOST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Je značilnost,ki pove moč ali nasičenost barve. Spreminjamo jo z dodajanjem barv.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Če barvi dodajamo nevtralne barve,dobimo </a:t>
          </a:r>
          <a:r>
            <a:rPr lang="sl-SI" sz="1200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svetlostne odtenke</a:t>
          </a:r>
          <a:r>
            <a:rPr lang="sl-SI" sz="1200" kern="1200" dirty="0" smtClean="0">
              <a:solidFill>
                <a:schemeClr val="bg1"/>
              </a:solidFill>
            </a:rPr>
            <a:t>,če pa dodajamo druge barve,dobimo </a:t>
          </a:r>
          <a:r>
            <a:rPr lang="sl-SI" sz="12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ba</a:t>
          </a:r>
          <a:r>
            <a:rPr lang="sl-SI" sz="1200" kern="1200" dirty="0" smtClean="0">
              <a:solidFill>
                <a:schemeClr val="accent5">
                  <a:lumMod val="50000"/>
                </a:schemeClr>
              </a:solidFill>
            </a:rPr>
            <a:t>rv</a:t>
          </a:r>
          <a:r>
            <a:rPr lang="sl-SI" sz="1200" kern="1200" dirty="0" smtClean="0">
              <a:solidFill>
                <a:srgbClr val="92D050"/>
              </a:solidFill>
            </a:rPr>
            <a:t>ne</a:t>
          </a:r>
          <a:r>
            <a:rPr lang="sl-SI" sz="1200" kern="1200" dirty="0" smtClean="0">
              <a:solidFill>
                <a:schemeClr val="bg1"/>
              </a:solidFill>
            </a:rPr>
            <a:t> </a:t>
          </a:r>
          <a:r>
            <a:rPr lang="sl-SI" sz="1200" kern="1200" dirty="0" smtClean="0">
              <a:solidFill>
                <a:srgbClr val="FF0000"/>
              </a:solidFill>
            </a:rPr>
            <a:t>od</a:t>
          </a:r>
          <a:r>
            <a:rPr lang="sl-SI" sz="1200" kern="1200" dirty="0" smtClean="0">
              <a:solidFill>
                <a:srgbClr val="800080"/>
              </a:solidFill>
            </a:rPr>
            <a:t>ten</a:t>
          </a:r>
          <a:r>
            <a:rPr lang="sl-SI" sz="1200" kern="1200" dirty="0" smtClean="0">
              <a:solidFill>
                <a:srgbClr val="FFFF00"/>
              </a:solidFill>
            </a:rPr>
            <a:t>ke.</a:t>
          </a:r>
          <a:endParaRPr lang="sl-SI" sz="1200" kern="1200" dirty="0">
            <a:solidFill>
              <a:srgbClr val="FFFF00"/>
            </a:solidFill>
          </a:endParaRPr>
        </a:p>
      </dsp:txBody>
      <dsp:txXfrm>
        <a:off x="4913137" y="3302642"/>
        <a:ext cx="2151613" cy="1972312"/>
      </dsp:txXfrm>
    </dsp:sp>
    <dsp:sp modelId="{9C903014-8208-41A3-B99F-12840079EF38}">
      <dsp:nvSpPr>
        <dsp:cNvPr id="0" name=""/>
        <dsp:cNvSpPr/>
      </dsp:nvSpPr>
      <dsp:spPr>
        <a:xfrm>
          <a:off x="1130672" y="2315972"/>
          <a:ext cx="3586022" cy="3586022"/>
        </a:xfrm>
        <a:prstGeom prst="ellips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BARVNA SVETLOST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>
              <a:solidFill>
                <a:schemeClr val="bg1"/>
              </a:solidFill>
            </a:rPr>
            <a:t>Je značilnost,ki barvi določa svetlostno stopnjo. V barvnem krogu je najsvetlejša </a:t>
          </a:r>
          <a:r>
            <a:rPr lang="sl-SI" sz="1200" kern="1200" dirty="0" smtClean="0">
              <a:solidFill>
                <a:srgbClr val="FFFF00"/>
              </a:solidFill>
            </a:rPr>
            <a:t>rumena</a:t>
          </a:r>
          <a:r>
            <a:rPr lang="sl-SI" sz="1200" kern="1200" dirty="0" smtClean="0">
              <a:solidFill>
                <a:schemeClr val="bg1"/>
              </a:solidFill>
            </a:rPr>
            <a:t> in najtemnejša </a:t>
          </a:r>
          <a:r>
            <a:rPr lang="sl-SI" sz="1200" kern="1200" dirty="0" smtClean="0">
              <a:solidFill>
                <a:srgbClr val="7030A0"/>
              </a:solidFill>
            </a:rPr>
            <a:t>vijolična.</a:t>
          </a:r>
        </a:p>
      </dsp:txBody>
      <dsp:txXfrm>
        <a:off x="1468356" y="3242361"/>
        <a:ext cx="2151613" cy="1972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30.9.2014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sl-SI">
              <a:solidFill>
                <a:prstClr val="white">
                  <a:shade val="50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2549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549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496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509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5681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23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5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1904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76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3596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4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C69A59C-9A0B-40BC-BEF3-75E63AAC039B}" type="datetimeFigureOut">
              <a:rPr lang="sl-SI" smtClean="0"/>
              <a:t>30.9.2014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30.9.2014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l-S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29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VPRAŠANJA SLIKANJE 6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297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04056"/>
          </a:xfrm>
        </p:spPr>
        <p:txBody>
          <a:bodyPr/>
          <a:lstStyle/>
          <a:p>
            <a:r>
              <a:rPr lang="sl-SI" sz="2000" dirty="0" smtClean="0"/>
              <a:t>BARVE</a:t>
            </a:r>
            <a:endParaRPr lang="sl-S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904656"/>
          </a:xfrm>
        </p:spPr>
        <p:txBody>
          <a:bodyPr/>
          <a:lstStyle/>
          <a:p>
            <a:r>
              <a:rPr lang="sl-SI" sz="1400" b="1" dirty="0" smtClean="0">
                <a:solidFill>
                  <a:schemeClr val="tx1"/>
                </a:solidFill>
              </a:rPr>
              <a:t>KAJ</a:t>
            </a:r>
            <a:r>
              <a:rPr lang="sl-SI" dirty="0" smtClean="0"/>
              <a:t> </a:t>
            </a:r>
            <a:r>
              <a:rPr lang="sl-SI" sz="1400" b="1" dirty="0" smtClean="0">
                <a:solidFill>
                  <a:schemeClr val="tx1"/>
                </a:solidFill>
              </a:rPr>
              <a:t>JE OSNOVA VSAKE RISBE?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ČRTA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KAJ JE OSNOVA VSAKE SLIKE?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BARVA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KAJ JE POTREBNO,DA VIDIMO BARVO?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SVETLOBA,NAŠE OKO,BARVNI PREDMET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BARVA NI DEJANSKA LASTNOST NEKEGA ELEMENTA,AMPAK JE POSLEDICA ODBIJANJA IN VPIJANJA SVETLOBE. BREZ SVETLOBE TUDI NI BARVE.</a:t>
            </a:r>
          </a:p>
          <a:p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1400" b="1" dirty="0" smtClean="0">
                <a:solidFill>
                  <a:schemeClr val="tx1"/>
                </a:solidFill>
              </a:rPr>
              <a:t>V NARAVI SE SVETLOBA LOMI NA BARVNI SPEKTER ALI MAVRICO. TO NARAVNO UREDITEV BARV PRIKAŽEMO V BARVNEM KROGU.</a:t>
            </a:r>
          </a:p>
          <a:p>
            <a:pPr marL="0" indent="0">
              <a:buNone/>
            </a:pPr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1400" b="1" dirty="0" smtClean="0">
                <a:solidFill>
                  <a:schemeClr val="tx1"/>
                </a:solidFill>
              </a:rPr>
              <a:t>KATERIH BARV NI V BARVNEM KROGU?ZAKAJ?</a:t>
            </a:r>
          </a:p>
          <a:p>
            <a:endParaRPr lang="sl-SI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0648"/>
            <a:ext cx="2680831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3096344" cy="2322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56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576064"/>
          </a:xfrm>
        </p:spPr>
        <p:txBody>
          <a:bodyPr/>
          <a:lstStyle/>
          <a:p>
            <a:r>
              <a:rPr lang="sl-SI" sz="1800" dirty="0" smtClean="0"/>
              <a:t>OSNOVNE IN DRUGOTNE BARVE</a:t>
            </a:r>
            <a:endParaRPr lang="sl-SI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976664"/>
          </a:xfrm>
        </p:spPr>
        <p:txBody>
          <a:bodyPr>
            <a:normAutofit lnSpcReduction="10000"/>
          </a:bodyPr>
          <a:lstStyle/>
          <a:p>
            <a:r>
              <a:rPr lang="sl-SI" sz="1200" b="1" dirty="0" smtClean="0">
                <a:solidFill>
                  <a:schemeClr val="tx1"/>
                </a:solidFill>
              </a:rPr>
              <a:t>KATERE BARVE SO OSNOVNE (PRIMARNE ALI PRVOSTOPENJSKE)?</a:t>
            </a: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r>
              <a:rPr lang="sl-SI" sz="1200" b="1" dirty="0" smtClean="0">
                <a:solidFill>
                  <a:schemeClr val="tx1"/>
                </a:solidFill>
              </a:rPr>
              <a:t>ZAKAJ SO TE BARVE OSNOVNE?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NE MOREMO JIH NAMEŠATI,IZ NJIH PA LAHKO NAMEŠAMO OSTALE BARVE.</a:t>
            </a: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r>
              <a:rPr lang="sl-SI" sz="1200" b="1" dirty="0" smtClean="0">
                <a:solidFill>
                  <a:schemeClr val="tx1"/>
                </a:solidFill>
              </a:rPr>
              <a:t>KATERE SO DRUGOTNE,DRUGOSTOPENJSKE ALI SEKUNDARNE BARVE?</a:t>
            </a: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r>
              <a:rPr lang="sl-SI" sz="1200" b="1" dirty="0" smtClean="0">
                <a:solidFill>
                  <a:schemeClr val="tx1"/>
                </a:solidFill>
              </a:rPr>
              <a:t>ZAKAJ SO TE BARVE DRUGOTNE?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KER SO NAMEŠANE IZ PRVOTNIH BARV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KAKO DOBIMO TRETJESTOPENJSKO ALI TERCIARNO BARVO?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TAKO,DA ZMEŠAMO VSE TRI OSNOVNE BARVE SKUPAJ</a:t>
            </a: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2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63688" y="1196752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" name="Isosceles Triangle 6"/>
          <p:cNvSpPr/>
          <p:nvPr/>
        </p:nvSpPr>
        <p:spPr>
          <a:xfrm>
            <a:off x="3203846" y="1200444"/>
            <a:ext cx="1060704" cy="9144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Oval 7"/>
          <p:cNvSpPr/>
          <p:nvPr/>
        </p:nvSpPr>
        <p:spPr>
          <a:xfrm>
            <a:off x="4837348" y="1196752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575" y="2214562"/>
            <a:ext cx="682625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110" y="2198062"/>
            <a:ext cx="725487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248" y="2214562"/>
            <a:ext cx="682625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1767123" y="3838116"/>
            <a:ext cx="914400" cy="9864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5-Point Star 9"/>
          <p:cNvSpPr/>
          <p:nvPr/>
        </p:nvSpPr>
        <p:spPr>
          <a:xfrm>
            <a:off x="3219651" y="3825044"/>
            <a:ext cx="914400" cy="914400"/>
          </a:xfrm>
          <a:prstGeom prst="star5">
            <a:avLst/>
          </a:prstGeom>
          <a:solidFill>
            <a:srgbClr val="E397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Oval 10"/>
          <p:cNvSpPr/>
          <p:nvPr/>
        </p:nvSpPr>
        <p:spPr>
          <a:xfrm>
            <a:off x="4553021" y="3910124"/>
            <a:ext cx="1198727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197" y="4824524"/>
            <a:ext cx="682625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233" y="4867278"/>
            <a:ext cx="822325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304" y="4867278"/>
            <a:ext cx="871537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7740352" y="5407976"/>
            <a:ext cx="773826" cy="7573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317" y="6011531"/>
            <a:ext cx="1798637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600" b="1" dirty="0" smtClean="0">
                <a:latin typeface="AR CHRISTY" pitchFamily="2" charset="0"/>
              </a:rPr>
              <a:t>KAKO NAMEŠAMO DRUGOTNE (DRUGOSTOPENJSKE),(SEKUNDARNE)BARVE ?</a:t>
            </a:r>
            <a:endParaRPr lang="sl-SI" sz="3600" b="1" dirty="0">
              <a:latin typeface="AR CHRISTY" pitchFamily="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  <a:latin typeface="AR CHRISTY" pitchFamily="2" charset="0"/>
              </a:rPr>
              <a:t>RDEČA </a:t>
            </a:r>
            <a:r>
              <a:rPr lang="sl-SI" b="1" dirty="0" smtClean="0">
                <a:solidFill>
                  <a:schemeClr val="accent6"/>
                </a:solidFill>
                <a:latin typeface="AR CHRISTY" pitchFamily="2" charset="0"/>
              </a:rPr>
              <a:t>+</a:t>
            </a:r>
            <a:r>
              <a:rPr lang="sl-SI" b="1" dirty="0" smtClean="0">
                <a:solidFill>
                  <a:srgbClr val="FF0000"/>
                </a:solidFill>
                <a:latin typeface="AR CHRISTY" pitchFamily="2" charset="0"/>
              </a:rPr>
              <a:t> </a:t>
            </a:r>
            <a:r>
              <a:rPr lang="sl-SI" b="1" dirty="0" smtClean="0">
                <a:solidFill>
                  <a:srgbClr val="FFFF00"/>
                </a:solidFill>
                <a:latin typeface="AR CHRISTY" pitchFamily="2" charset="0"/>
              </a:rPr>
              <a:t>RUMENA</a:t>
            </a:r>
          </a:p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  <a:latin typeface="AR CHRISTY" pitchFamily="2" charset="0"/>
              </a:rPr>
              <a:t>ORANŽNA</a:t>
            </a:r>
          </a:p>
          <a:p>
            <a:r>
              <a:rPr lang="sl-SI" b="1" dirty="0" smtClean="0">
                <a:solidFill>
                  <a:srgbClr val="FFFF00"/>
                </a:solidFill>
                <a:latin typeface="AR CHRISTY" pitchFamily="2" charset="0"/>
              </a:rPr>
              <a:t>RUMENA </a:t>
            </a:r>
            <a:r>
              <a:rPr lang="sl-SI" dirty="0" smtClean="0">
                <a:solidFill>
                  <a:srgbClr val="92D050"/>
                </a:solidFill>
                <a:latin typeface="AR CHRISTY" pitchFamily="2" charset="0"/>
              </a:rPr>
              <a:t>+</a:t>
            </a:r>
            <a:r>
              <a:rPr lang="sl-SI" dirty="0" smtClean="0">
                <a:latin typeface="AR CHRISTY" pitchFamily="2" charset="0"/>
              </a:rPr>
              <a:t> </a:t>
            </a:r>
            <a:r>
              <a:rPr lang="sl-SI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 CHRISTY" pitchFamily="2" charset="0"/>
              </a:rPr>
              <a:t>MODRA</a:t>
            </a:r>
          </a:p>
          <a:p>
            <a:r>
              <a:rPr lang="sl-SI" b="1" dirty="0" smtClean="0">
                <a:solidFill>
                  <a:srgbClr val="00B050"/>
                </a:solidFill>
                <a:latin typeface="AR CHRISTY" pitchFamily="2" charset="0"/>
              </a:rPr>
              <a:t>ZELENA</a:t>
            </a:r>
          </a:p>
          <a:p>
            <a:r>
              <a:rPr lang="sl-SI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 CHRISTY" pitchFamily="2" charset="0"/>
              </a:rPr>
              <a:t>MODRA</a:t>
            </a:r>
            <a:r>
              <a:rPr lang="sl-SI" dirty="0" smtClean="0">
                <a:solidFill>
                  <a:schemeClr val="accent4"/>
                </a:solidFill>
                <a:latin typeface="AR CHRISTY" pitchFamily="2" charset="0"/>
              </a:rPr>
              <a:t>+</a:t>
            </a:r>
            <a:r>
              <a:rPr lang="sl-SI" b="1" dirty="0" smtClean="0">
                <a:solidFill>
                  <a:srgbClr val="FF0000"/>
                </a:solidFill>
                <a:latin typeface="AR CHRISTY" pitchFamily="2" charset="0"/>
              </a:rPr>
              <a:t>RDEČA</a:t>
            </a:r>
          </a:p>
          <a:p>
            <a:r>
              <a:rPr lang="sl-SI" b="1" dirty="0" smtClean="0">
                <a:solidFill>
                  <a:srgbClr val="7030A0"/>
                </a:solidFill>
                <a:latin typeface="AR CHRISTY" pitchFamily="2" charset="0"/>
              </a:rPr>
              <a:t>VIJOLIČNA</a:t>
            </a:r>
            <a:endParaRPr lang="sl-SI" b="1" dirty="0">
              <a:solidFill>
                <a:srgbClr val="7030A0"/>
              </a:solidFill>
              <a:latin typeface="AR CHRIST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8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sl-SI" sz="2000" dirty="0" smtClean="0"/>
              <a:t>BARVNI KROG</a:t>
            </a:r>
            <a:endParaRPr lang="sl-S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616624"/>
          </a:xfrm>
        </p:spPr>
        <p:txBody>
          <a:bodyPr>
            <a:normAutofit lnSpcReduction="10000"/>
          </a:bodyPr>
          <a:lstStyle/>
          <a:p>
            <a:r>
              <a:rPr lang="sl-SI" sz="1400" b="1" dirty="0" smtClean="0">
                <a:solidFill>
                  <a:schemeClr val="tx1"/>
                </a:solidFill>
              </a:rPr>
              <a:t>KATERE BARVE SO V SREDNJEM TRIKOTNIKU BARVNEGA KROGA?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KATERE BARVE SO V STRANSKIH TRIKOTNIKIH?</a:t>
            </a: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r>
              <a:rPr lang="sl-SI" sz="1400" b="1" dirty="0" smtClean="0">
                <a:solidFill>
                  <a:schemeClr val="tx1"/>
                </a:solidFill>
              </a:rPr>
              <a:t>V BARVNEM KROGU SO SAMO ČISTE,NASIČENE BARVE,KATERIM NI DODANA NOBENA DRUGA BARVA.</a:t>
            </a:r>
          </a:p>
          <a:p>
            <a:r>
              <a:rPr lang="sl-SI" sz="1400" b="1" dirty="0" smtClean="0">
                <a:solidFill>
                  <a:schemeClr val="tx1"/>
                </a:solidFill>
              </a:rPr>
              <a:t>V BARVNEM KROGU NI NIČ ČRNE IN BELE.</a:t>
            </a: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 smtClean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  <a:p>
            <a:endParaRPr lang="sl-SI" sz="14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628800"/>
            <a:ext cx="352166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228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sl-SI" sz="2400" dirty="0" smtClean="0"/>
              <a:t>NEVTRALNE BARVE</a:t>
            </a:r>
            <a:endParaRPr lang="sl-S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1600" b="1" dirty="0" smtClean="0">
              <a:solidFill>
                <a:schemeClr val="tx1"/>
              </a:solidFill>
            </a:endParaRPr>
          </a:p>
          <a:p>
            <a:r>
              <a:rPr lang="sl-SI" sz="1600" b="1" dirty="0" smtClean="0">
                <a:solidFill>
                  <a:schemeClr val="tx1"/>
                </a:solidFill>
              </a:rPr>
              <a:t>KATERIH BARV NI V BARVNEM KROGU? KAKO JIH ZATO IMENUJEMO?</a:t>
            </a:r>
          </a:p>
          <a:p>
            <a:endParaRPr lang="sl-SI" sz="1600" b="1" dirty="0">
              <a:solidFill>
                <a:schemeClr val="tx1"/>
              </a:solidFill>
            </a:endParaRPr>
          </a:p>
          <a:p>
            <a:endParaRPr lang="sl-SI" sz="1600" b="1" dirty="0" smtClean="0">
              <a:solidFill>
                <a:schemeClr val="tx1"/>
              </a:solidFill>
            </a:endParaRPr>
          </a:p>
          <a:p>
            <a:endParaRPr lang="sl-SI" sz="1600" b="1" dirty="0">
              <a:solidFill>
                <a:schemeClr val="tx1"/>
              </a:solidFill>
            </a:endParaRPr>
          </a:p>
          <a:p>
            <a:endParaRPr lang="sl-SI" sz="1600" b="1" dirty="0" smtClean="0">
              <a:solidFill>
                <a:schemeClr val="tx1"/>
              </a:solidFill>
            </a:endParaRPr>
          </a:p>
          <a:p>
            <a:endParaRPr lang="sl-SI" sz="1600" b="1" dirty="0">
              <a:solidFill>
                <a:schemeClr val="tx1"/>
              </a:solidFill>
            </a:endParaRPr>
          </a:p>
          <a:p>
            <a:endParaRPr lang="sl-SI" sz="1600" b="1" dirty="0" smtClean="0">
              <a:solidFill>
                <a:schemeClr val="tx1"/>
              </a:solidFill>
            </a:endParaRPr>
          </a:p>
          <a:p>
            <a:r>
              <a:rPr lang="sl-SI" sz="1600" b="1" dirty="0" smtClean="0">
                <a:solidFill>
                  <a:schemeClr val="tx1"/>
                </a:solidFill>
              </a:rPr>
              <a:t>ČRNE IN BELE</a:t>
            </a:r>
          </a:p>
          <a:p>
            <a:r>
              <a:rPr lang="sl-SI" sz="1600" b="1" dirty="0" smtClean="0">
                <a:solidFill>
                  <a:schemeClr val="tx1"/>
                </a:solidFill>
              </a:rPr>
              <a:t>ZAKAJ TEH BARV NI V BARVNEM KROGU?</a:t>
            </a:r>
          </a:p>
          <a:p>
            <a:r>
              <a:rPr lang="sl-SI" sz="1600" b="1" dirty="0" smtClean="0">
                <a:solidFill>
                  <a:schemeClr val="tx1"/>
                </a:solidFill>
              </a:rPr>
              <a:t>KER JIH NI V MAVRIČNEM SPEKTRU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BELA PREDSTAVLJA SVETLOBO (PRISOTNOST VSEH BARV)</a:t>
            </a:r>
          </a:p>
          <a:p>
            <a:r>
              <a:rPr lang="sl-SI" sz="1200" b="1" dirty="0" smtClean="0">
                <a:solidFill>
                  <a:schemeClr val="tx1"/>
                </a:solidFill>
              </a:rPr>
              <a:t>ČRNA PREDSTAVLJA TEMO (ODSOTNOST VSEH BARV)</a:t>
            </a:r>
          </a:p>
          <a:p>
            <a:endParaRPr lang="sl-SI" sz="1200" b="1" dirty="0">
              <a:solidFill>
                <a:schemeClr val="tx1"/>
              </a:solidFill>
            </a:endParaRPr>
          </a:p>
          <a:p>
            <a:r>
              <a:rPr lang="sl-SI" sz="1600" b="1" dirty="0" smtClean="0">
                <a:solidFill>
                  <a:schemeClr val="tx1"/>
                </a:solidFill>
              </a:rPr>
              <a:t>KAJ NASTANE,ČE ZMEŠAMO ČRNO IN BELO?</a:t>
            </a:r>
          </a:p>
          <a:p>
            <a:r>
              <a:rPr lang="sl-SI" sz="1600" b="1" dirty="0" smtClean="0">
                <a:solidFill>
                  <a:schemeClr val="tx1"/>
                </a:solidFill>
              </a:rPr>
              <a:t>NASTANE SIVA. TUDI SIVA JE NEVTRALNA BARVA</a:t>
            </a:r>
          </a:p>
          <a:p>
            <a:endParaRPr lang="sl-SI" sz="1600" b="1" dirty="0">
              <a:solidFill>
                <a:schemeClr val="tx1"/>
              </a:solidFill>
            </a:endParaRPr>
          </a:p>
          <a:p>
            <a:r>
              <a:rPr lang="sl-SI" sz="1600" b="1" dirty="0" smtClean="0">
                <a:solidFill>
                  <a:schemeClr val="tx1"/>
                </a:solidFill>
              </a:rPr>
              <a:t>V BARVNEM KROGU NI NOBENE BARVE,KI BI BILA MEŠANA S ČRNO ALI BELO </a:t>
            </a:r>
          </a:p>
          <a:p>
            <a:endParaRPr lang="sl-SI" sz="1200" b="1" dirty="0">
              <a:solidFill>
                <a:schemeClr val="tx1"/>
              </a:solidFill>
            </a:endParaRPr>
          </a:p>
          <a:p>
            <a:endParaRPr lang="sl-SI" sz="16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316073" y="1772816"/>
            <a:ext cx="914400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4139952" y="1772816"/>
            <a:ext cx="914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6012160" y="1829787"/>
            <a:ext cx="914400" cy="9144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987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sl-SI" sz="1600" dirty="0">
                <a:solidFill>
                  <a:srgbClr val="2F5897"/>
                </a:solidFill>
              </a:rPr>
              <a:t>KAJ LAHKO DOLOČIMO VSAKI BARVI?</a:t>
            </a:r>
            <a:endParaRPr lang="sl-SI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496944" cy="6453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1600" b="1" dirty="0">
                <a:solidFill>
                  <a:srgbClr val="FF0000"/>
                </a:solidFill>
              </a:rPr>
              <a:t>BARVNOST</a:t>
            </a:r>
          </a:p>
          <a:p>
            <a:pPr marL="0" indent="0">
              <a:buNone/>
            </a:pPr>
            <a:r>
              <a:rPr lang="sl-SI" sz="1200" b="1" dirty="0">
                <a:solidFill>
                  <a:schemeClr val="tx1"/>
                </a:solidFill>
              </a:rPr>
              <a:t>j</a:t>
            </a:r>
            <a:r>
              <a:rPr lang="sl-SI" sz="1200" b="1" dirty="0" smtClean="0">
                <a:solidFill>
                  <a:schemeClr val="tx1"/>
                </a:solidFill>
              </a:rPr>
              <a:t>e </a:t>
            </a:r>
            <a:r>
              <a:rPr lang="sl-SI" sz="1200" b="1" dirty="0">
                <a:solidFill>
                  <a:schemeClr val="tx1"/>
                </a:solidFill>
              </a:rPr>
              <a:t>značilnost,po kateri ločujemo barve.</a:t>
            </a:r>
          </a:p>
          <a:p>
            <a:pPr marL="0" indent="0">
              <a:buNone/>
            </a:pPr>
            <a:r>
              <a:rPr lang="sl-SI" sz="1200" b="1" dirty="0">
                <a:solidFill>
                  <a:schemeClr val="tx1"/>
                </a:solidFill>
              </a:rPr>
              <a:t>Pove ime barve.</a:t>
            </a:r>
          </a:p>
          <a:p>
            <a:pPr marL="0" indent="0" algn="ctr">
              <a:buNone/>
            </a:pPr>
            <a:endParaRPr lang="sl-SI" sz="16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sl-SI" sz="16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sl-SI" sz="1600" b="1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sl-SI" sz="1600" b="1" dirty="0" smtClean="0">
                <a:solidFill>
                  <a:srgbClr val="7030A0"/>
                </a:solidFill>
              </a:rPr>
              <a:t>BARVNA </a:t>
            </a:r>
            <a:r>
              <a:rPr lang="sl-SI" sz="1600" b="1" dirty="0">
                <a:solidFill>
                  <a:srgbClr val="7030A0"/>
                </a:solidFill>
              </a:rPr>
              <a:t>SVETLOST </a:t>
            </a: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je </a:t>
            </a:r>
            <a:r>
              <a:rPr lang="sl-SI" sz="1200" b="1" dirty="0">
                <a:solidFill>
                  <a:schemeClr val="tx1"/>
                </a:solidFill>
              </a:rPr>
              <a:t>značilnost,ki barvi določa svetlostno stopnjo. </a:t>
            </a:r>
            <a:endParaRPr lang="sl-SI" sz="1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Katera barva v barvnem krogu je najsvetlejša?</a:t>
            </a: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Najsvetlejša je rumena.</a:t>
            </a: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Katera pa najtemnejša?</a:t>
            </a: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Najtemnejša je vijolična.</a:t>
            </a:r>
          </a:p>
          <a:p>
            <a:pPr marL="0" indent="0" algn="ctr">
              <a:buNone/>
            </a:pPr>
            <a:endParaRPr lang="sl-SI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sl-SI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sl-SI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sl-SI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sl-SI" sz="1600" b="1" dirty="0" smtClean="0">
                <a:solidFill>
                  <a:schemeClr val="accent4">
                    <a:lumMod val="50000"/>
                  </a:schemeClr>
                </a:solidFill>
              </a:rPr>
              <a:t>BARVNA </a:t>
            </a:r>
            <a:r>
              <a:rPr lang="sl-SI" sz="1600" b="1" dirty="0">
                <a:solidFill>
                  <a:schemeClr val="accent4">
                    <a:lumMod val="50000"/>
                  </a:schemeClr>
                </a:solidFill>
              </a:rPr>
              <a:t>ČISTOST</a:t>
            </a:r>
          </a:p>
          <a:p>
            <a:pPr marL="0" indent="0">
              <a:buNone/>
            </a:pPr>
            <a:r>
              <a:rPr lang="sl-SI" sz="1200" b="1" dirty="0">
                <a:solidFill>
                  <a:schemeClr val="tx1"/>
                </a:solidFill>
              </a:rPr>
              <a:t>j</a:t>
            </a:r>
            <a:r>
              <a:rPr lang="sl-SI" sz="1200" b="1" dirty="0" smtClean="0">
                <a:solidFill>
                  <a:schemeClr val="tx1"/>
                </a:solidFill>
              </a:rPr>
              <a:t>e </a:t>
            </a:r>
            <a:r>
              <a:rPr lang="sl-SI" sz="1200" b="1" dirty="0">
                <a:solidFill>
                  <a:schemeClr val="tx1"/>
                </a:solidFill>
              </a:rPr>
              <a:t>značilnost,ki pove moč ali nasičenost barve. </a:t>
            </a:r>
            <a:endParaRPr lang="sl-SI" sz="1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1200" b="1" dirty="0" smtClean="0">
                <a:solidFill>
                  <a:schemeClr val="tx1"/>
                </a:solidFill>
              </a:rPr>
              <a:t>Kako spreminjamo barvno moč oz. barvno čistost?</a:t>
            </a:r>
            <a:endParaRPr lang="sl-SI" sz="1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sz="1200" b="1" dirty="0">
                <a:solidFill>
                  <a:schemeClr val="tx1"/>
                </a:solidFill>
              </a:rPr>
              <a:t>Če barvi dodajamo nevtralne barve,dobimo svetlostne odtenke,če pa dodajamo druge barve,dobimo barvne odtenke.</a:t>
            </a:r>
          </a:p>
          <a:p>
            <a:pPr marL="0" indent="0">
              <a:buNone/>
            </a:pPr>
            <a:endParaRPr lang="sl-SI" sz="12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83160" y="1340768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3031710" y="1346926"/>
            <a:ext cx="4572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3744891" y="1340768"/>
            <a:ext cx="457200" cy="457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4499992" y="1340768"/>
            <a:ext cx="457200" cy="457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5292080" y="1340768"/>
            <a:ext cx="457200" cy="457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/>
        </p:nvSpPr>
        <p:spPr>
          <a:xfrm>
            <a:off x="6069377" y="1324479"/>
            <a:ext cx="4572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042" y="2395846"/>
            <a:ext cx="2074076" cy="2066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6948264" y="2636912"/>
            <a:ext cx="648072" cy="6731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6948264" y="3629490"/>
            <a:ext cx="648072" cy="673114"/>
          </a:xfrm>
          <a:prstGeom prst="rect">
            <a:avLst/>
          </a:prstGeom>
          <a:solidFill>
            <a:srgbClr val="7030A0"/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Rectangle 17"/>
          <p:cNvSpPr/>
          <p:nvPr/>
        </p:nvSpPr>
        <p:spPr>
          <a:xfrm>
            <a:off x="5732514" y="5877414"/>
            <a:ext cx="648072" cy="67311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Rectangle 18"/>
          <p:cNvSpPr/>
          <p:nvPr/>
        </p:nvSpPr>
        <p:spPr>
          <a:xfrm>
            <a:off x="4899243" y="5874796"/>
            <a:ext cx="648072" cy="6731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Rectangle 19"/>
          <p:cNvSpPr/>
          <p:nvPr/>
        </p:nvSpPr>
        <p:spPr>
          <a:xfrm>
            <a:off x="4080520" y="5859119"/>
            <a:ext cx="648072" cy="6731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3260310" y="5865691"/>
            <a:ext cx="648072" cy="6731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Rectangle 23"/>
          <p:cNvSpPr/>
          <p:nvPr/>
        </p:nvSpPr>
        <p:spPr>
          <a:xfrm>
            <a:off x="6539408" y="5888995"/>
            <a:ext cx="648072" cy="673114"/>
          </a:xfrm>
          <a:prstGeom prst="rect">
            <a:avLst/>
          </a:prstGeom>
          <a:solidFill>
            <a:schemeClr val="tx1"/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Rectangle 24"/>
          <p:cNvSpPr/>
          <p:nvPr/>
        </p:nvSpPr>
        <p:spPr>
          <a:xfrm>
            <a:off x="1704000" y="5865691"/>
            <a:ext cx="648072" cy="673114"/>
          </a:xfrm>
          <a:prstGeom prst="rect">
            <a:avLst/>
          </a:prstGeom>
          <a:solidFill>
            <a:schemeClr val="bg1"/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Rectangle 26"/>
          <p:cNvSpPr/>
          <p:nvPr/>
        </p:nvSpPr>
        <p:spPr>
          <a:xfrm>
            <a:off x="2483768" y="5865691"/>
            <a:ext cx="648072" cy="6731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582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12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5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sl-SI" sz="1400" dirty="0" smtClean="0"/>
              <a:t>KAJ LAHKO DOLOČIMO VSAKI BARVI?</a:t>
            </a:r>
            <a:endParaRPr lang="sl-SI" sz="1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791003"/>
              </p:ext>
            </p:extLst>
          </p:nvPr>
        </p:nvGraphicFramePr>
        <p:xfrm>
          <a:off x="251520" y="332656"/>
          <a:ext cx="8435280" cy="597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304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196</TotalTime>
  <Words>414</Words>
  <Application>Microsoft Office PowerPoint</Application>
  <PresentationFormat>Diaprojekcija na zaslonu (4:3)</PresentationFormat>
  <Paragraphs>155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Executive</vt:lpstr>
      <vt:lpstr>1_Executive</vt:lpstr>
      <vt:lpstr>Officeova tema</vt:lpstr>
      <vt:lpstr>VPRAŠANJA SLIKANJE 6</vt:lpstr>
      <vt:lpstr>BARVE</vt:lpstr>
      <vt:lpstr>OSNOVNE IN DRUGOTNE BARVE</vt:lpstr>
      <vt:lpstr>KAKO NAMEŠAMO DRUGOTNE (DRUGOSTOPENJSKE),(SEKUNDARNE)BARVE ?</vt:lpstr>
      <vt:lpstr>BARVNI KROG</vt:lpstr>
      <vt:lpstr>NEVTRALNE BARVE</vt:lpstr>
      <vt:lpstr>KAJ LAHKO DOLOČIMO VSAKI BARVI?</vt:lpstr>
      <vt:lpstr>KAJ LAHKO DOLOČIMO VSAKI BARVI?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VPRAŠANJA SLIKANJE 6</dc:title>
  <dc:creator>anka</dc:creator>
  <cp:lastModifiedBy>anka</cp:lastModifiedBy>
  <cp:revision>25</cp:revision>
  <dcterms:created xsi:type="dcterms:W3CDTF">2013-01-19T09:18:34Z</dcterms:created>
  <dcterms:modified xsi:type="dcterms:W3CDTF">2014-09-30T12:04:50Z</dcterms:modified>
</cp:coreProperties>
</file>