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h3CXeYfpCeUxIPk2CqvFh5hs0VS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Nastja Mihovec"/>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9-23T18:46:50.440">
    <p:pos x="6000" y="0"/>
    <p:text>V splošnem so bili učenci nad vajo navdušeni, imeli so stalno motivacijo za delo, vmes so postavljali različna vprašanja, mislila sem vseeno da bodo pospajkali kaj več kot so, ampak dobro drugič bo bolje. Zaznala sem da jih zelo zanima, za kaj vse se bodo te elementi uporabili in kaj bo nastalo iz tega.
Težave so bile pri določanju velikosti upora (ko smo rešili kviz za prejšnjo vajo)
V prihodnje priporočam ogled vseh posnetkov in nato spajkanje, saj težko pridobiš njihovo pozornost (bili so zelo zagnani).
Upam da nisem česa pozabila, če pa sem pa dopolnim.</p:text>
    <p:extLst>
      <p:ext uri="{C676402C-5697-4E1C-873F-D02D1690AC5C}">
        <p15:threadingInfo timeZoneBias="0"/>
      </p:ext>
      <p:ext uri="http://customooxmlschemas.google.com/">
        <go:slidesCustomData xmlns:go="http://customooxmlschemas.google.com/" commentPostId="AAAAP3sNwIo"/>
      </p:ext>
    </p:extLst>
  </p:cm>
  <p:cm authorId="0" idx="2" dt="2021-09-23T18:40:53.059">
    <p:pos x="6000" y="100"/>
    <p:text>Minus:
- zelo težko spremljajo posnetek, če so bili elementi za spajkanje pred njimi
- V primeru če česa niso vedeli so hitro poklicali na pomoč, morda bi jih morali pustiti malo v razmisleku (saj je tako rešitev takoj na dlani)
-skrbelo jih je ocenjevanje
-morda bi morali najprej pokazati vse posnetke in nato pričeti z delom, saj jim pogled uhaja drugam (v delo)
- dokumentacija dela (fotograije)</p:text>
    <p:extLst>
      <p:ext uri="{C676402C-5697-4E1C-873F-D02D1690AC5C}">
        <p15:threadingInfo timeZoneBias="0"/>
      </p:ext>
      <p:ext uri="http://customooxmlschemas.google.com/">
        <go:slidesCustomData xmlns:go="http://customooxmlschemas.google.com/" commentPostId="AAAAP3sNwIk"/>
      </p:ext>
    </p:extLst>
  </p:cm>
  <p:cm authorId="0" idx="3" dt="2021-09-23T18:36:59.716">
    <p:pos x="6000" y="200"/>
    <p:text>Plusi:
- takojšnja motivacija so bili na mizi spajkalniki
- potem hitri pregled kaj bomo počeli
- samo spajkanje (nekateri zelo dobro spajkajo)
-zelo jim je bilo všeč, da so lahko delali praktično
-ni bilo zaznati pomanjkanje motivacije</p:text>
    <p:extLst>
      <p:ext uri="{C676402C-5697-4E1C-873F-D02D1690AC5C}">
        <p15:threadingInfo timeZoneBias="0"/>
      </p:ext>
      <p:ext uri="http://customooxmlschemas.google.com/">
        <go:slidesCustomData xmlns:go="http://customooxmlschemas.google.com/" commentPostId="AAAAP3sNwI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sl-SI"/>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POZOR pri diodi moramo vedeti v katero smer jo obrnemo, saj ima dioda to lastnost, da prevaja električni tok samo v eno smer. Pri navadni diodi vidimo, da je ene stran obarvana sivo, zato vemo da je ta del na – strani. Pri svetleči diodi pa vemo, da je daljša nogica anoda, ki je na + strani. Za navadno diodo si lahko pogledamo video zgoraj. Za led diodo pa na naslednjem slajdu.</a:t>
            </a:r>
            <a:endParaRPr/>
          </a:p>
        </p:txBody>
      </p:sp>
      <p:sp>
        <p:nvSpPr>
          <p:cNvPr id="194" name="Google Shape;19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Tudi pri tranzistorju moramo paziti kako ga obrnemo, saj če želimo pravilno delovanje tranzistorja moramo pravilno spajkati nogice.. Zato mora biti ravna stran tranzistorja obrnjena v desno v smeri napisa.</a:t>
            </a:r>
            <a:endParaRPr/>
          </a:p>
        </p:txBody>
      </p:sp>
      <p:sp>
        <p:nvSpPr>
          <p:cNvPr id="239" name="Google Shape;239;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Ker je trenutna špica pretanka in bo za naše namene neuporabna, jo bomo zamenjali. Za pomoč nam je video zgoraj. Še preden pa se lotimo zamenjave preverimo, da je spajkalnik odklopljen in hladen.</a:t>
            </a:r>
            <a:endParaRPr/>
          </a:p>
        </p:txBody>
      </p:sp>
      <p:sp>
        <p:nvSpPr>
          <p:cNvPr id="140" name="Google Shape;14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Pozor!! Preden začnemo spajkati je potrebno vedeti, da se spajkalni špica zelo segreje, kar pomeni da se lahko opečemo, če nismo pazljivi. Prav tako lahko poškodujemo stvari okoli nas. Zato moramo paziti kako odlagamo ter ravnamo s spajkalnikom!!!</a:t>
            </a:r>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Špica 2 je najbolj primerna za precizno spajkanje kot so SMD elementi</a:t>
            </a:r>
            <a:endParaRPr/>
          </a:p>
          <a:p>
            <a:pPr indent="-228600" lvl="0" marL="457200" marR="0" rtl="0" algn="l">
              <a:lnSpc>
                <a:spcPct val="100000"/>
              </a:lnSpc>
              <a:spcBef>
                <a:spcPts val="0"/>
              </a:spcBef>
              <a:spcAft>
                <a:spcPts val="0"/>
              </a:spcAft>
              <a:buSzPts val="1400"/>
              <a:buNone/>
            </a:pPr>
            <a:r>
              <a:rPr lang="sl-SI"/>
              <a:t>Špice 1, 3 in 7 so špice za splošno</a:t>
            </a:r>
            <a:endParaRPr/>
          </a:p>
          <a:p>
            <a:pPr indent="0" lvl="0" marL="114300" rtl="0" algn="l">
              <a:lnSpc>
                <a:spcPct val="100000"/>
              </a:lnSpc>
              <a:spcBef>
                <a:spcPts val="0"/>
              </a:spcBef>
              <a:spcAft>
                <a:spcPts val="0"/>
              </a:spcAft>
              <a:buSzPts val="1400"/>
              <a:buNone/>
            </a:pPr>
            <a:r>
              <a:rPr lang="sl-SI"/>
              <a:t>    spajkanje, s kakršnim bomo imeli</a:t>
            </a:r>
            <a:endParaRPr/>
          </a:p>
          <a:p>
            <a:pPr indent="0" lvl="0" marL="114300" rtl="0" algn="l">
              <a:lnSpc>
                <a:spcPct val="100000"/>
              </a:lnSpc>
              <a:spcBef>
                <a:spcPts val="0"/>
              </a:spcBef>
              <a:spcAft>
                <a:spcPts val="0"/>
              </a:spcAft>
              <a:buSzPts val="1400"/>
              <a:buNone/>
            </a:pPr>
            <a:r>
              <a:rPr lang="sl-SI"/>
              <a:t>    opravka pri tej vaji</a:t>
            </a:r>
            <a:endParaRPr/>
          </a:p>
          <a:p>
            <a:pPr indent="-228600" lvl="0" marL="457200" marR="0" rtl="0" algn="l">
              <a:lnSpc>
                <a:spcPct val="100000"/>
              </a:lnSpc>
              <a:spcBef>
                <a:spcPts val="0"/>
              </a:spcBef>
              <a:spcAft>
                <a:spcPts val="0"/>
              </a:spcAft>
              <a:buSzPts val="1400"/>
              <a:buNone/>
            </a:pPr>
            <a:r>
              <a:rPr lang="sl-SI"/>
              <a:t>Špice 4, 5, 6 in 10 se uporabljajo,</a:t>
            </a:r>
            <a:endParaRPr/>
          </a:p>
          <a:p>
            <a:pPr indent="0" lvl="0" marL="114300" rtl="0" algn="l">
              <a:lnSpc>
                <a:spcPct val="100000"/>
              </a:lnSpc>
              <a:spcBef>
                <a:spcPts val="0"/>
              </a:spcBef>
              <a:spcAft>
                <a:spcPts val="0"/>
              </a:spcAft>
              <a:buSzPts val="1400"/>
              <a:buNone/>
            </a:pPr>
            <a:r>
              <a:rPr lang="sl-SI"/>
              <a:t>    kadar je potrebno zaspajkati večjo</a:t>
            </a:r>
            <a:endParaRPr/>
          </a:p>
          <a:p>
            <a:pPr indent="0" lvl="0" marL="114300" rtl="0" algn="l">
              <a:lnSpc>
                <a:spcPct val="100000"/>
              </a:lnSpc>
              <a:spcBef>
                <a:spcPts val="0"/>
              </a:spcBef>
              <a:spcAft>
                <a:spcPts val="0"/>
              </a:spcAft>
              <a:buSzPts val="1400"/>
              <a:buNone/>
            </a:pPr>
            <a:r>
              <a:rPr lang="sl-SI"/>
              <a:t>    površino ali priključke kablov</a:t>
            </a:r>
            <a:endParaRPr/>
          </a:p>
          <a:p>
            <a:pPr indent="-228600" lvl="0" marL="457200" marR="0" rtl="0" algn="l">
              <a:lnSpc>
                <a:spcPct val="100000"/>
              </a:lnSpc>
              <a:spcBef>
                <a:spcPts val="0"/>
              </a:spcBef>
              <a:spcAft>
                <a:spcPts val="0"/>
              </a:spcAft>
              <a:buSzPts val="1400"/>
              <a:buNone/>
            </a:pPr>
            <a:r>
              <a:t/>
            </a:r>
            <a:endParaRPr/>
          </a:p>
        </p:txBody>
      </p:sp>
      <p:sp>
        <p:nvSpPr>
          <p:cNvPr id="156" name="Google Shape;15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73" name="Google Shape;17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rPr lang="sl-SI"/>
              <a:t>Sedaj, ko imamo spajkalnik priklopljen in nastavljen na 400</a:t>
            </a:r>
            <a:r>
              <a:rPr b="0" i="0" lang="sl-SI" sz="1200" u="none" cap="none" strike="noStrike">
                <a:solidFill>
                  <a:schemeClr val="dk1"/>
                </a:solidFill>
                <a:latin typeface="Calibri"/>
                <a:ea typeface="Calibri"/>
                <a:cs typeface="Calibri"/>
                <a:sym typeface="Calibri"/>
              </a:rPr>
              <a:t>°C, počakamo da se segreje. V tem času nastavimo naš element na PCB ploščico, kot je prikazano na videu. Pozor, ko damo element skozi, mu na drugi strani malo uvijemo nogice, da element stoji na miru. Sedaj, ko se je spajkalnik segrel, ga prislonimo poleg nogic električnega elementa, poleg njega pa cin. Cin bi se moral lepo razliti po kontaktih in tako spajkamo električne elemente. Na koncu še porežemo predolge nogice. Za lažje predstavljanje si oglejmo zgornji video. </a:t>
            </a:r>
            <a:endParaRPr/>
          </a:p>
        </p:txBody>
      </p:sp>
      <p:sp>
        <p:nvSpPr>
          <p:cNvPr id="181" name="Google Shape;18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sl-SI"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ni diapozitiv" type="title">
  <p:cSld name="TITLE">
    <p:spTree>
      <p:nvGrpSpPr>
        <p:cNvPr id="15" name="Shape 15"/>
        <p:cNvGrpSpPr/>
        <p:nvPr/>
      </p:nvGrpSpPr>
      <p:grpSpPr>
        <a:xfrm>
          <a:off x="0" y="0"/>
          <a:ext cx="0" cy="0"/>
          <a:chOff x="0" y="0"/>
          <a:chExt cx="0" cy="0"/>
        </a:xfrm>
      </p:grpSpPr>
      <p:sp>
        <p:nvSpPr>
          <p:cNvPr id="16" name="Google Shape;16;p2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navpično besedilo" type="vertTx">
  <p:cSld name="VERTICAL_TEXT">
    <p:spTree>
      <p:nvGrpSpPr>
        <p:cNvPr id="96" name="Shape 96"/>
        <p:cNvGrpSpPr/>
        <p:nvPr/>
      </p:nvGrpSpPr>
      <p:grpSpPr>
        <a:xfrm>
          <a:off x="0" y="0"/>
          <a:ext cx="0" cy="0"/>
          <a:chOff x="0" y="0"/>
          <a:chExt cx="0" cy="0"/>
        </a:xfrm>
      </p:grpSpPr>
      <p:sp>
        <p:nvSpPr>
          <p:cNvPr id="97" name="Google Shape;97;p33"/>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102" name="Google Shape;102;p33"/>
          <p:cNvGrpSpPr/>
          <p:nvPr/>
        </p:nvGrpSpPr>
        <p:grpSpPr>
          <a:xfrm>
            <a:off x="9793518" y="24163"/>
            <a:ext cx="2267853" cy="1622075"/>
            <a:chOff x="9793518" y="24163"/>
            <a:chExt cx="2392472" cy="1796246"/>
          </a:xfrm>
        </p:grpSpPr>
        <p:pic>
          <p:nvPicPr>
            <p:cNvPr id="103" name="Google Shape;103;p33"/>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104" name="Google Shape;104;p33"/>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pični naslov in besedilo" type="vertTitleAndTx">
  <p:cSld name="VERTICAL_TITLE_AND_VERTICAL_TEXT">
    <p:spTree>
      <p:nvGrpSpPr>
        <p:cNvPr id="105" name="Shape 105"/>
        <p:cNvGrpSpPr/>
        <p:nvPr/>
      </p:nvGrpSpPr>
      <p:grpSpPr>
        <a:xfrm>
          <a:off x="0" y="0"/>
          <a:ext cx="0" cy="0"/>
          <a:chOff x="0" y="0"/>
          <a:chExt cx="0" cy="0"/>
        </a:xfrm>
      </p:grpSpPr>
      <p:sp>
        <p:nvSpPr>
          <p:cNvPr id="106" name="Google Shape;106;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vsebina" type="obj">
  <p:cSld name="OBJECT">
    <p:spTree>
      <p:nvGrpSpPr>
        <p:cNvPr id="21" name="Shape 21"/>
        <p:cNvGrpSpPr/>
        <p:nvPr/>
      </p:nvGrpSpPr>
      <p:grpSpPr>
        <a:xfrm>
          <a:off x="0" y="0"/>
          <a:ext cx="0" cy="0"/>
          <a:chOff x="0" y="0"/>
          <a:chExt cx="0" cy="0"/>
        </a:xfrm>
      </p:grpSpPr>
      <p:sp>
        <p:nvSpPr>
          <p:cNvPr id="22" name="Google Shape;22;p25"/>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27" name="Google Shape;27;p25"/>
          <p:cNvGrpSpPr/>
          <p:nvPr/>
        </p:nvGrpSpPr>
        <p:grpSpPr>
          <a:xfrm>
            <a:off x="9793518" y="24163"/>
            <a:ext cx="2267853" cy="1622075"/>
            <a:chOff x="9793518" y="24163"/>
            <a:chExt cx="2392472" cy="1796246"/>
          </a:xfrm>
        </p:grpSpPr>
        <p:pic>
          <p:nvPicPr>
            <p:cNvPr id="28" name="Google Shape;28;p25"/>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29" name="Google Shape;29;p25"/>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lava odseka" type="secHead">
  <p:cSld name="SECTION_HEADER">
    <p:spTree>
      <p:nvGrpSpPr>
        <p:cNvPr id="30" name="Shape 30"/>
        <p:cNvGrpSpPr/>
        <p:nvPr/>
      </p:nvGrpSpPr>
      <p:grpSpPr>
        <a:xfrm>
          <a:off x="0" y="0"/>
          <a:ext cx="0" cy="0"/>
          <a:chOff x="0" y="0"/>
          <a:chExt cx="0" cy="0"/>
        </a:xfrm>
      </p:grpSpPr>
      <p:sp>
        <p:nvSpPr>
          <p:cNvPr id="31" name="Google Shape;31;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36" name="Google Shape;36;p26"/>
          <p:cNvGrpSpPr/>
          <p:nvPr/>
        </p:nvGrpSpPr>
        <p:grpSpPr>
          <a:xfrm>
            <a:off x="9793518" y="24163"/>
            <a:ext cx="2267853" cy="1622075"/>
            <a:chOff x="9793518" y="24163"/>
            <a:chExt cx="2392472" cy="1796246"/>
          </a:xfrm>
        </p:grpSpPr>
        <p:pic>
          <p:nvPicPr>
            <p:cNvPr id="37" name="Google Shape;37;p26"/>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38" name="Google Shape;38;p26"/>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e vsebini" type="twoObj">
  <p:cSld name="TWO_OBJECTS">
    <p:spTree>
      <p:nvGrpSpPr>
        <p:cNvPr id="39" name="Shape 39"/>
        <p:cNvGrpSpPr/>
        <p:nvPr/>
      </p:nvGrpSpPr>
      <p:grpSpPr>
        <a:xfrm>
          <a:off x="0" y="0"/>
          <a:ext cx="0" cy="0"/>
          <a:chOff x="0" y="0"/>
          <a:chExt cx="0" cy="0"/>
        </a:xfrm>
      </p:grpSpPr>
      <p:sp>
        <p:nvSpPr>
          <p:cNvPr id="40" name="Google Shape;40;p27"/>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46" name="Google Shape;46;p27"/>
          <p:cNvGrpSpPr/>
          <p:nvPr/>
        </p:nvGrpSpPr>
        <p:grpSpPr>
          <a:xfrm>
            <a:off x="9793518" y="24163"/>
            <a:ext cx="2267853" cy="1622075"/>
            <a:chOff x="9793518" y="24163"/>
            <a:chExt cx="2392472" cy="1796246"/>
          </a:xfrm>
        </p:grpSpPr>
        <p:pic>
          <p:nvPicPr>
            <p:cNvPr id="47" name="Google Shape;47;p27"/>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48" name="Google Shape;48;p27"/>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rjava" type="twoTxTwoObj">
  <p:cSld name="TWO_OBJECTS_WITH_TEXT">
    <p:spTree>
      <p:nvGrpSpPr>
        <p:cNvPr id="49" name="Shape 49"/>
        <p:cNvGrpSpPr/>
        <p:nvPr/>
      </p:nvGrpSpPr>
      <p:grpSpPr>
        <a:xfrm>
          <a:off x="0" y="0"/>
          <a:ext cx="0" cy="0"/>
          <a:chOff x="0" y="0"/>
          <a:chExt cx="0" cy="0"/>
        </a:xfrm>
      </p:grpSpPr>
      <p:sp>
        <p:nvSpPr>
          <p:cNvPr id="50" name="Google Shape;50;p28"/>
          <p:cNvSpPr txBox="1"/>
          <p:nvPr>
            <p:ph type="title"/>
          </p:nvPr>
        </p:nvSpPr>
        <p:spPr>
          <a:xfrm>
            <a:off x="839788" y="365125"/>
            <a:ext cx="895373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2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2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2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58" name="Google Shape;58;p28"/>
          <p:cNvGrpSpPr/>
          <p:nvPr/>
        </p:nvGrpSpPr>
        <p:grpSpPr>
          <a:xfrm>
            <a:off x="9793518" y="24163"/>
            <a:ext cx="2267853" cy="1622075"/>
            <a:chOff x="9793518" y="24163"/>
            <a:chExt cx="2392472" cy="1796246"/>
          </a:xfrm>
        </p:grpSpPr>
        <p:pic>
          <p:nvPicPr>
            <p:cNvPr id="59" name="Google Shape;59;p28"/>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60" name="Google Shape;60;p28"/>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amo naslov" type="titleOnly">
  <p:cSld name="TITLE_ONLY">
    <p:spTree>
      <p:nvGrpSpPr>
        <p:cNvPr id="61" name="Shape 61"/>
        <p:cNvGrpSpPr/>
        <p:nvPr/>
      </p:nvGrpSpPr>
      <p:grpSpPr>
        <a:xfrm>
          <a:off x="0" y="0"/>
          <a:ext cx="0" cy="0"/>
          <a:chOff x="0" y="0"/>
          <a:chExt cx="0" cy="0"/>
        </a:xfrm>
      </p:grpSpPr>
      <p:sp>
        <p:nvSpPr>
          <p:cNvPr id="62" name="Google Shape;62;p29"/>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66" name="Google Shape;66;p29"/>
          <p:cNvGrpSpPr/>
          <p:nvPr/>
        </p:nvGrpSpPr>
        <p:grpSpPr>
          <a:xfrm>
            <a:off x="9793518" y="24163"/>
            <a:ext cx="2267853" cy="1622075"/>
            <a:chOff x="9793518" y="24163"/>
            <a:chExt cx="2392472" cy="1796246"/>
          </a:xfrm>
        </p:grpSpPr>
        <p:pic>
          <p:nvPicPr>
            <p:cNvPr id="67" name="Google Shape;67;p29"/>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68" name="Google Shape;68;p29"/>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zen" type="blank">
  <p:cSld name="BLANK">
    <p:spTree>
      <p:nvGrpSpPr>
        <p:cNvPr id="69" name="Shape 69"/>
        <p:cNvGrpSpPr/>
        <p:nvPr/>
      </p:nvGrpSpPr>
      <p:grpSpPr>
        <a:xfrm>
          <a:off x="0" y="0"/>
          <a:ext cx="0" cy="0"/>
          <a:chOff x="0" y="0"/>
          <a:chExt cx="0" cy="0"/>
        </a:xfrm>
      </p:grpSpPr>
      <p:sp>
        <p:nvSpPr>
          <p:cNvPr id="70" name="Google Shape;7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73" name="Google Shape;73;p30"/>
          <p:cNvGrpSpPr/>
          <p:nvPr/>
        </p:nvGrpSpPr>
        <p:grpSpPr>
          <a:xfrm>
            <a:off x="9793518" y="24163"/>
            <a:ext cx="2267853" cy="1622075"/>
            <a:chOff x="9793518" y="24163"/>
            <a:chExt cx="2392472" cy="1796246"/>
          </a:xfrm>
        </p:grpSpPr>
        <p:pic>
          <p:nvPicPr>
            <p:cNvPr id="74" name="Google Shape;74;p30"/>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75" name="Google Shape;75;p30"/>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sebina z naslovom" type="objTx">
  <p:cSld name="OBJECT_WITH_CAPTION_TEXT">
    <p:spTree>
      <p:nvGrpSpPr>
        <p:cNvPr id="76" name="Shape 76"/>
        <p:cNvGrpSpPr/>
        <p:nvPr/>
      </p:nvGrpSpPr>
      <p:grpSpPr>
        <a:xfrm>
          <a:off x="0" y="0"/>
          <a:ext cx="0" cy="0"/>
          <a:chOff x="0" y="0"/>
          <a:chExt cx="0" cy="0"/>
        </a:xfrm>
      </p:grpSpPr>
      <p:sp>
        <p:nvSpPr>
          <p:cNvPr id="77" name="Google Shape;77;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idx="1" type="body"/>
          </p:nvPr>
        </p:nvSpPr>
        <p:spPr>
          <a:xfrm>
            <a:off x="5183188" y="1646238"/>
            <a:ext cx="6172200" cy="4214812"/>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9" name="Google Shape;79;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0" name="Google Shape;8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83" name="Google Shape;83;p31"/>
          <p:cNvGrpSpPr/>
          <p:nvPr/>
        </p:nvGrpSpPr>
        <p:grpSpPr>
          <a:xfrm>
            <a:off x="9793518" y="24163"/>
            <a:ext cx="2267853" cy="1622075"/>
            <a:chOff x="9793518" y="24163"/>
            <a:chExt cx="2392472" cy="1796246"/>
          </a:xfrm>
        </p:grpSpPr>
        <p:pic>
          <p:nvPicPr>
            <p:cNvPr id="84" name="Google Shape;84;p31"/>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85" name="Google Shape;85;p31"/>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slov in slika" type="picTx">
  <p:cSld name="PICTURE_WITH_CAPTION_TEXT">
    <p:spTree>
      <p:nvGrpSpPr>
        <p:cNvPr id="86" name="Shape 86"/>
        <p:cNvGrpSpPr/>
        <p:nvPr/>
      </p:nvGrpSpPr>
      <p:grpSpPr>
        <a:xfrm>
          <a:off x="0" y="0"/>
          <a:ext cx="0" cy="0"/>
          <a:chOff x="0" y="0"/>
          <a:chExt cx="0" cy="0"/>
        </a:xfrm>
      </p:grpSpPr>
      <p:sp>
        <p:nvSpPr>
          <p:cNvPr id="87" name="Google Shape;87;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32"/>
          <p:cNvSpPr/>
          <p:nvPr>
            <p:ph idx="2" type="pic"/>
          </p:nvPr>
        </p:nvSpPr>
        <p:spPr>
          <a:xfrm>
            <a:off x="5180012" y="1646238"/>
            <a:ext cx="6172200" cy="4222750"/>
          </a:xfrm>
          <a:prstGeom prst="rect">
            <a:avLst/>
          </a:prstGeom>
          <a:noFill/>
          <a:ln>
            <a:noFill/>
          </a:ln>
        </p:spPr>
      </p:sp>
      <p:sp>
        <p:nvSpPr>
          <p:cNvPr id="89" name="Google Shape;89;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0" name="Google Shape;9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grpSp>
        <p:nvGrpSpPr>
          <p:cNvPr id="93" name="Google Shape;93;p32"/>
          <p:cNvGrpSpPr/>
          <p:nvPr/>
        </p:nvGrpSpPr>
        <p:grpSpPr>
          <a:xfrm>
            <a:off x="9793518" y="24163"/>
            <a:ext cx="2267853" cy="1622075"/>
            <a:chOff x="9793518" y="24163"/>
            <a:chExt cx="2392472" cy="1796246"/>
          </a:xfrm>
        </p:grpSpPr>
        <p:pic>
          <p:nvPicPr>
            <p:cNvPr id="94" name="Google Shape;94;p32"/>
            <p:cNvPicPr preferRelativeResize="0"/>
            <p:nvPr/>
          </p:nvPicPr>
          <p:blipFill rotWithShape="1">
            <a:blip r:embed="rId2">
              <a:alphaModFix/>
            </a:blip>
            <a:srcRect b="0" l="0" r="0" t="0"/>
            <a:stretch/>
          </p:blipFill>
          <p:spPr>
            <a:xfrm>
              <a:off x="9793518" y="24163"/>
              <a:ext cx="2392472" cy="995268"/>
            </a:xfrm>
            <a:prstGeom prst="rect">
              <a:avLst/>
            </a:prstGeom>
            <a:noFill/>
            <a:ln>
              <a:noFill/>
            </a:ln>
          </p:spPr>
        </p:pic>
        <p:pic>
          <p:nvPicPr>
            <p:cNvPr descr="A picture containing sunburst chart&#10;&#10;Description automatically generated" id="95" name="Google Shape;95;p32"/>
            <p:cNvPicPr preferRelativeResize="0"/>
            <p:nvPr/>
          </p:nvPicPr>
          <p:blipFill rotWithShape="1">
            <a:blip r:embed="rId3">
              <a:alphaModFix/>
            </a:blip>
            <a:srcRect b="34298" l="0" r="0" t="28242"/>
            <a:stretch/>
          </p:blipFill>
          <p:spPr>
            <a:xfrm>
              <a:off x="9793518" y="924181"/>
              <a:ext cx="2392472" cy="896228"/>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sl-SI"/>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9.pn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sl-SI"/>
              <a:t>Spajkanje elementov</a:t>
            </a:r>
            <a:endParaRPr/>
          </a:p>
        </p:txBody>
      </p:sp>
      <p:pic>
        <p:nvPicPr>
          <p:cNvPr id="117" name="Google Shape;117;p1"/>
          <p:cNvPicPr preferRelativeResize="0"/>
          <p:nvPr/>
        </p:nvPicPr>
        <p:blipFill rotWithShape="1">
          <a:blip r:embed="rId4">
            <a:alphaModFix/>
          </a:blip>
          <a:srcRect b="0" l="0" r="0" t="0"/>
          <a:stretch/>
        </p:blipFill>
        <p:spPr>
          <a:xfrm>
            <a:off x="7047481" y="3640324"/>
            <a:ext cx="4416135" cy="1837112"/>
          </a:xfrm>
          <a:prstGeom prst="rect">
            <a:avLst/>
          </a:prstGeom>
          <a:noFill/>
          <a:ln>
            <a:noFill/>
          </a:ln>
        </p:spPr>
      </p:pic>
      <p:pic>
        <p:nvPicPr>
          <p:cNvPr descr="A picture containing sunburst chart&#10;&#10;Description automatically generated" id="118" name="Google Shape;118;p1"/>
          <p:cNvPicPr preferRelativeResize="0"/>
          <p:nvPr/>
        </p:nvPicPr>
        <p:blipFill rotWithShape="1">
          <a:blip r:embed="rId5">
            <a:alphaModFix/>
          </a:blip>
          <a:srcRect b="34298" l="0" r="0" t="28242"/>
          <a:stretch/>
        </p:blipFill>
        <p:spPr>
          <a:xfrm>
            <a:off x="728384" y="3551303"/>
            <a:ext cx="5717833" cy="21419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0"/>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Upor – končni izgled</a:t>
            </a:r>
            <a:endParaRPr/>
          </a:p>
        </p:txBody>
      </p:sp>
      <p:pic>
        <p:nvPicPr>
          <p:cNvPr id="190" name="Google Shape;190;p10"/>
          <p:cNvPicPr preferRelativeResize="0"/>
          <p:nvPr/>
        </p:nvPicPr>
        <p:blipFill rotWithShape="1">
          <a:blip r:embed="rId3">
            <a:alphaModFix/>
          </a:blip>
          <a:srcRect b="23056" l="9540" r="12645" t="15459"/>
          <a:stretch/>
        </p:blipFill>
        <p:spPr>
          <a:xfrm>
            <a:off x="2796540" y="1690688"/>
            <a:ext cx="6598920" cy="391047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1"/>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Spajkanje diode</a:t>
            </a:r>
            <a:endParaRPr/>
          </a:p>
        </p:txBody>
      </p:sp>
      <p:pic>
        <p:nvPicPr>
          <p:cNvPr id="197" name="Google Shape;197;p11" title="Spajkanje dioda3"/>
          <p:cNvPicPr preferRelativeResize="0"/>
          <p:nvPr/>
        </p:nvPicPr>
        <p:blipFill rotWithShape="1">
          <a:blip r:embed="rId3">
            <a:alphaModFix/>
          </a:blip>
          <a:srcRect b="0" l="0" r="0" t="0"/>
          <a:stretch/>
        </p:blipFill>
        <p:spPr>
          <a:xfrm>
            <a:off x="950869" y="1416050"/>
            <a:ext cx="8729980" cy="493243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2"/>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Dioda – končni izgled</a:t>
            </a:r>
            <a:endParaRPr/>
          </a:p>
        </p:txBody>
      </p:sp>
      <p:pic>
        <p:nvPicPr>
          <p:cNvPr id="203" name="Google Shape;203;p12"/>
          <p:cNvPicPr preferRelativeResize="0"/>
          <p:nvPr/>
        </p:nvPicPr>
        <p:blipFill rotWithShape="1">
          <a:blip r:embed="rId3">
            <a:alphaModFix/>
          </a:blip>
          <a:srcRect b="20218" l="11981" r="14580" t="20554"/>
          <a:stretch/>
        </p:blipFill>
        <p:spPr>
          <a:xfrm>
            <a:off x="2757559" y="1690688"/>
            <a:ext cx="6676881" cy="4038600"/>
          </a:xfrm>
          <a:prstGeom prst="rect">
            <a:avLst/>
          </a:prstGeom>
          <a:noFill/>
          <a:ln>
            <a:noFill/>
          </a:ln>
        </p:spPr>
      </p:pic>
      <p:sp>
        <p:nvSpPr>
          <p:cNvPr id="204" name="Google Shape;204;p12"/>
          <p:cNvSpPr/>
          <p:nvPr/>
        </p:nvSpPr>
        <p:spPr>
          <a:xfrm>
            <a:off x="7387408" y="4448318"/>
            <a:ext cx="1527992" cy="939022"/>
          </a:xfrm>
          <a:prstGeom prst="wedgeRectCallout">
            <a:avLst>
              <a:gd fmla="val -116315" name="adj1"/>
              <a:gd fmla="val -66207"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Pazi kakšna je orientacija</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Spajkanje LED diode</a:t>
            </a:r>
            <a:endParaRPr/>
          </a:p>
        </p:txBody>
      </p:sp>
      <p:pic>
        <p:nvPicPr>
          <p:cNvPr id="210" name="Google Shape;210;p13" title="Spajkanje LED dioda"/>
          <p:cNvPicPr preferRelativeResize="0"/>
          <p:nvPr/>
        </p:nvPicPr>
        <p:blipFill rotWithShape="1">
          <a:blip r:embed="rId3">
            <a:alphaModFix/>
          </a:blip>
          <a:srcRect b="0" l="0" r="0" t="0"/>
          <a:stretch/>
        </p:blipFill>
        <p:spPr>
          <a:xfrm>
            <a:off x="972009" y="1400810"/>
            <a:ext cx="8687699" cy="4908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1"/>
                                        <p:tgtEl>
                                          <p:spTgt spid="2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4"/>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LED dioda – končni izgled</a:t>
            </a:r>
            <a:endParaRPr/>
          </a:p>
        </p:txBody>
      </p:sp>
      <p:pic>
        <p:nvPicPr>
          <p:cNvPr id="216" name="Google Shape;216;p14"/>
          <p:cNvPicPr preferRelativeResize="0"/>
          <p:nvPr/>
        </p:nvPicPr>
        <p:blipFill rotWithShape="1">
          <a:blip r:embed="rId3">
            <a:alphaModFix/>
          </a:blip>
          <a:srcRect b="24221" l="13889" r="15333" t="17556"/>
          <a:stretch/>
        </p:blipFill>
        <p:spPr>
          <a:xfrm>
            <a:off x="2628900" y="1524000"/>
            <a:ext cx="6934200" cy="42780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5"/>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Kondenzator – končni izgled</a:t>
            </a:r>
            <a:endParaRPr/>
          </a:p>
        </p:txBody>
      </p:sp>
      <p:pic>
        <p:nvPicPr>
          <p:cNvPr id="222" name="Google Shape;222;p15"/>
          <p:cNvPicPr preferRelativeResize="0"/>
          <p:nvPr/>
        </p:nvPicPr>
        <p:blipFill rotWithShape="1">
          <a:blip r:embed="rId3">
            <a:alphaModFix/>
          </a:blip>
          <a:srcRect b="20517" l="12333" r="15222" t="20223"/>
          <a:stretch/>
        </p:blipFill>
        <p:spPr>
          <a:xfrm>
            <a:off x="2698966" y="1470660"/>
            <a:ext cx="6794068" cy="41681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6"/>
          <p:cNvSpPr txBox="1"/>
          <p:nvPr>
            <p:ph type="title"/>
          </p:nvPr>
        </p:nvSpPr>
        <p:spPr>
          <a:xfrm>
            <a:off x="883920" y="243840"/>
            <a:ext cx="8909598" cy="126396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4200"/>
              <a:t>Spajkanje elektrolitskega kondenzatorja</a:t>
            </a:r>
            <a:endParaRPr/>
          </a:p>
        </p:txBody>
      </p:sp>
      <p:pic>
        <p:nvPicPr>
          <p:cNvPr id="228" name="Google Shape;228;p16" title="Spajkanje kondenzator"/>
          <p:cNvPicPr preferRelativeResize="0"/>
          <p:nvPr/>
        </p:nvPicPr>
        <p:blipFill rotWithShape="1">
          <a:blip r:embed="rId3">
            <a:alphaModFix/>
          </a:blip>
          <a:srcRect b="0" l="0" r="0" t="0"/>
          <a:stretch/>
        </p:blipFill>
        <p:spPr>
          <a:xfrm>
            <a:off x="1018820" y="1317308"/>
            <a:ext cx="8594078" cy="48556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7"/>
          <p:cNvSpPr txBox="1"/>
          <p:nvPr>
            <p:ph type="title"/>
          </p:nvPr>
        </p:nvSpPr>
        <p:spPr>
          <a:xfrm>
            <a:off x="807720" y="18153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sz="4200"/>
              <a:t>Elektrolitski kondenzator – končni izgled</a:t>
            </a:r>
            <a:endParaRPr/>
          </a:p>
        </p:txBody>
      </p:sp>
      <p:pic>
        <p:nvPicPr>
          <p:cNvPr id="234" name="Google Shape;234;p17"/>
          <p:cNvPicPr preferRelativeResize="0"/>
          <p:nvPr/>
        </p:nvPicPr>
        <p:blipFill rotWithShape="1">
          <a:blip r:embed="rId3">
            <a:alphaModFix/>
          </a:blip>
          <a:srcRect b="23537" l="16791" r="15209" t="20907"/>
          <a:stretch/>
        </p:blipFill>
        <p:spPr>
          <a:xfrm>
            <a:off x="2827019" y="1303020"/>
            <a:ext cx="6537961" cy="4006104"/>
          </a:xfrm>
          <a:prstGeom prst="rect">
            <a:avLst/>
          </a:prstGeom>
          <a:noFill/>
          <a:ln>
            <a:noFill/>
          </a:ln>
        </p:spPr>
      </p:pic>
      <p:sp>
        <p:nvSpPr>
          <p:cNvPr id="235" name="Google Shape;235;p17"/>
          <p:cNvSpPr/>
          <p:nvPr/>
        </p:nvSpPr>
        <p:spPr>
          <a:xfrm>
            <a:off x="7539808" y="4143518"/>
            <a:ext cx="1665152" cy="939022"/>
          </a:xfrm>
          <a:prstGeom prst="wedgeRectCallout">
            <a:avLst>
              <a:gd fmla="val -116315" name="adj1"/>
              <a:gd fmla="val -66207" name="adj2"/>
            </a:avLst>
          </a:prstGeom>
          <a:solidFill>
            <a:schemeClr val="accent2"/>
          </a:solidFill>
          <a:ln cap="flat" cmpd="sng" w="25400">
            <a:solidFill>
              <a:srgbClr val="AC5B2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Pazi kakšna je polariteta</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8"/>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Tranzistor – končni izgled</a:t>
            </a:r>
            <a:endParaRPr/>
          </a:p>
        </p:txBody>
      </p:sp>
      <p:pic>
        <p:nvPicPr>
          <p:cNvPr id="242" name="Google Shape;242;p18"/>
          <p:cNvPicPr preferRelativeResize="0"/>
          <p:nvPr/>
        </p:nvPicPr>
        <p:blipFill rotWithShape="1">
          <a:blip r:embed="rId3">
            <a:alphaModFix/>
          </a:blip>
          <a:srcRect b="27777" l="9250" r="20182" t="16655"/>
          <a:stretch/>
        </p:blipFill>
        <p:spPr>
          <a:xfrm>
            <a:off x="838200" y="1837886"/>
            <a:ext cx="5467578" cy="3228966"/>
          </a:xfrm>
          <a:prstGeom prst="rect">
            <a:avLst/>
          </a:prstGeom>
          <a:noFill/>
          <a:ln>
            <a:noFill/>
          </a:ln>
        </p:spPr>
      </p:pic>
      <p:pic>
        <p:nvPicPr>
          <p:cNvPr id="243" name="Google Shape;243;p18"/>
          <p:cNvPicPr preferRelativeResize="0"/>
          <p:nvPr/>
        </p:nvPicPr>
        <p:blipFill rotWithShape="1">
          <a:blip r:embed="rId4">
            <a:alphaModFix/>
          </a:blip>
          <a:srcRect b="20921" l="11930" r="13599" t="19733"/>
          <a:stretch/>
        </p:blipFill>
        <p:spPr>
          <a:xfrm>
            <a:off x="6504122" y="1837886"/>
            <a:ext cx="5402580" cy="3228966"/>
          </a:xfrm>
          <a:prstGeom prst="rect">
            <a:avLst/>
          </a:prstGeom>
          <a:noFill/>
          <a:ln>
            <a:noFill/>
          </a:ln>
        </p:spPr>
      </p:pic>
      <p:sp>
        <p:nvSpPr>
          <p:cNvPr id="244" name="Google Shape;244;p18"/>
          <p:cNvSpPr/>
          <p:nvPr/>
        </p:nvSpPr>
        <p:spPr>
          <a:xfrm>
            <a:off x="4559026" y="4036838"/>
            <a:ext cx="1665152" cy="939022"/>
          </a:xfrm>
          <a:prstGeom prst="wedgeRectCallout">
            <a:avLst>
              <a:gd fmla="val -51334" name="adj1"/>
              <a:gd fmla="val -153847"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Ravna stran gleda desno</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19"/>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Senzor temperature – končni izgled</a:t>
            </a:r>
            <a:endParaRPr/>
          </a:p>
        </p:txBody>
      </p:sp>
      <p:pic>
        <p:nvPicPr>
          <p:cNvPr id="250" name="Google Shape;250;p19"/>
          <p:cNvPicPr preferRelativeResize="0"/>
          <p:nvPr/>
        </p:nvPicPr>
        <p:blipFill rotWithShape="1">
          <a:blip r:embed="rId3">
            <a:alphaModFix/>
          </a:blip>
          <a:srcRect b="22349" l="10653" r="14026" t="18526"/>
          <a:stretch/>
        </p:blipFill>
        <p:spPr>
          <a:xfrm>
            <a:off x="2492281" y="1608908"/>
            <a:ext cx="7207437" cy="4243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sl-SI"/>
              <a:t>Cilj naloge</a:t>
            </a:r>
            <a:endParaRPr/>
          </a:p>
        </p:txBody>
      </p:sp>
      <p:sp>
        <p:nvSpPr>
          <p:cNvPr id="124" name="Google Shape;124;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sl-SI"/>
              <a:t>Cilj vaje je, da se učenci naučijo uporabljati spajkalnik. Učenec naj bi po tej vaji znal:</a:t>
            </a:r>
            <a:endParaRPr/>
          </a:p>
          <a:p>
            <a:pPr indent="-457200" lvl="0" marL="457200" rtl="0" algn="l">
              <a:lnSpc>
                <a:spcPct val="90000"/>
              </a:lnSpc>
              <a:spcBef>
                <a:spcPts val="0"/>
              </a:spcBef>
              <a:spcAft>
                <a:spcPts val="0"/>
              </a:spcAft>
              <a:buSzPts val="2800"/>
              <a:buChar char="•"/>
            </a:pPr>
            <a:r>
              <a:rPr lang="sl-SI"/>
              <a:t>Uporabljati spajkalnik.</a:t>
            </a:r>
            <a:endParaRPr/>
          </a:p>
          <a:p>
            <a:pPr indent="-228600" lvl="0" marL="228600" rtl="0" algn="l">
              <a:lnSpc>
                <a:spcPct val="90000"/>
              </a:lnSpc>
              <a:spcBef>
                <a:spcPts val="1000"/>
              </a:spcBef>
              <a:spcAft>
                <a:spcPts val="0"/>
              </a:spcAft>
              <a:buClr>
                <a:schemeClr val="dk1"/>
              </a:buClr>
              <a:buSzPts val="2800"/>
              <a:buChar char="•"/>
            </a:pPr>
            <a:r>
              <a:rPr lang="sl-SI"/>
              <a:t>   Spajkati.</a:t>
            </a:r>
            <a:endParaRPr/>
          </a:p>
          <a:p>
            <a:pPr indent="-228600" lvl="0" marL="228600" rtl="0" algn="l">
              <a:lnSpc>
                <a:spcPct val="90000"/>
              </a:lnSpc>
              <a:spcBef>
                <a:spcPts val="1000"/>
              </a:spcBef>
              <a:spcAft>
                <a:spcPts val="0"/>
              </a:spcAft>
              <a:buClr>
                <a:schemeClr val="dk1"/>
              </a:buClr>
              <a:buSzPts val="2800"/>
              <a:buChar char="•"/>
            </a:pPr>
            <a:r>
              <a:rPr lang="sl-SI"/>
              <a:t>   Poznati pri katerih elementih je potrebno paziti, kako jih priključimo.</a:t>
            </a:r>
            <a:br>
              <a:rPr lang="sl-SI"/>
            </a:b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0"/>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Fotoupor – končni izgled</a:t>
            </a:r>
            <a:endParaRPr/>
          </a:p>
        </p:txBody>
      </p:sp>
      <p:pic>
        <p:nvPicPr>
          <p:cNvPr id="256" name="Google Shape;256;p20"/>
          <p:cNvPicPr preferRelativeResize="0"/>
          <p:nvPr/>
        </p:nvPicPr>
        <p:blipFill rotWithShape="1">
          <a:blip r:embed="rId3">
            <a:alphaModFix/>
          </a:blip>
          <a:srcRect b="22400" l="12292" r="13641" t="18184"/>
          <a:stretch/>
        </p:blipFill>
        <p:spPr>
          <a:xfrm>
            <a:off x="2499359" y="1568768"/>
            <a:ext cx="7193282" cy="43276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1"/>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Tipka – končni izgled</a:t>
            </a:r>
            <a:endParaRPr/>
          </a:p>
        </p:txBody>
      </p:sp>
      <p:pic>
        <p:nvPicPr>
          <p:cNvPr id="262" name="Google Shape;262;p21"/>
          <p:cNvPicPr preferRelativeResize="0"/>
          <p:nvPr/>
        </p:nvPicPr>
        <p:blipFill rotWithShape="1">
          <a:blip r:embed="rId3">
            <a:alphaModFix/>
          </a:blip>
          <a:srcRect b="21477" l="12786" r="13127" t="19478"/>
          <a:stretch/>
        </p:blipFill>
        <p:spPr>
          <a:xfrm>
            <a:off x="2526435" y="1541417"/>
            <a:ext cx="7139130" cy="4267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2"/>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Stikalo – končni izgled</a:t>
            </a:r>
            <a:endParaRPr/>
          </a:p>
        </p:txBody>
      </p:sp>
      <p:pic>
        <p:nvPicPr>
          <p:cNvPr id="268" name="Google Shape;268;p22"/>
          <p:cNvPicPr preferRelativeResize="0"/>
          <p:nvPr/>
        </p:nvPicPr>
        <p:blipFill rotWithShape="1">
          <a:blip r:embed="rId3">
            <a:alphaModFix/>
          </a:blip>
          <a:srcRect b="18080" l="9257" r="11432" t="18117"/>
          <a:stretch/>
        </p:blipFill>
        <p:spPr>
          <a:xfrm>
            <a:off x="2398482" y="1690688"/>
            <a:ext cx="7384869" cy="44556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sl-SI"/>
              <a:t>Oprema</a:t>
            </a:r>
            <a:endParaRPr/>
          </a:p>
        </p:txBody>
      </p:sp>
      <p:sp>
        <p:nvSpPr>
          <p:cNvPr id="130" name="Google Shape;130;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sl-SI"/>
              <a:t>Komplet elektronskih elementov,</a:t>
            </a:r>
            <a:endParaRPr/>
          </a:p>
          <a:p>
            <a:pPr indent="-228600" lvl="0" marL="228600" rtl="0" algn="l">
              <a:lnSpc>
                <a:spcPct val="90000"/>
              </a:lnSpc>
              <a:spcBef>
                <a:spcPts val="1000"/>
              </a:spcBef>
              <a:spcAft>
                <a:spcPts val="0"/>
              </a:spcAft>
              <a:buClr>
                <a:schemeClr val="dk1"/>
              </a:buClr>
              <a:buSzPts val="2800"/>
              <a:buChar char="•"/>
            </a:pPr>
            <a:r>
              <a:rPr lang="sl-SI"/>
              <a:t>Spajkalnik,</a:t>
            </a:r>
            <a:endParaRPr/>
          </a:p>
          <a:p>
            <a:pPr indent="-228600" lvl="0" marL="228600" rtl="0" algn="l">
              <a:lnSpc>
                <a:spcPct val="90000"/>
              </a:lnSpc>
              <a:spcBef>
                <a:spcPts val="1000"/>
              </a:spcBef>
              <a:spcAft>
                <a:spcPts val="0"/>
              </a:spcAft>
              <a:buClr>
                <a:schemeClr val="dk1"/>
              </a:buClr>
              <a:buSzPts val="2800"/>
              <a:buChar char="•"/>
            </a:pPr>
            <a:r>
              <a:rPr lang="sl-SI"/>
              <a:t>Špice za spajkalnik.</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4"/>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sl-SI"/>
              <a:t>Potek vaje</a:t>
            </a:r>
            <a:endParaRPr/>
          </a:p>
        </p:txBody>
      </p:sp>
      <p:sp>
        <p:nvSpPr>
          <p:cNvPr id="136" name="Google Shape;136;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sl-SI"/>
              <a:t>Namen te vaje je učencem predstavimo spajkalnik, jih naučimo kako rokovati z njim in z njim spajkati komplet elektronskih elementov. Najprej bomo pokazali kako se zamenja spajkalne špice, potem jim razložili na kaj morajo biti pazljivi, nato pa jim bomo še pokazali kako spajkati elemente.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sl-SI"/>
              <a:t>Menjava špic na spajkalniku</a:t>
            </a:r>
            <a:endParaRPr/>
          </a:p>
        </p:txBody>
      </p:sp>
      <p:sp>
        <p:nvSpPr>
          <p:cNvPr id="143" name="Google Shape;143;p5"/>
          <p:cNvSpPr txBox="1"/>
          <p:nvPr>
            <p:ph idx="1" type="body"/>
          </p:nvPr>
        </p:nvSpPr>
        <p:spPr>
          <a:xfrm>
            <a:off x="838200" y="1341728"/>
            <a:ext cx="10515600" cy="644552"/>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sl-SI"/>
              <a:t>Preveri, da spajkalnik ni priklopljen in da je hladen.</a:t>
            </a:r>
            <a:endParaRPr/>
          </a:p>
        </p:txBody>
      </p:sp>
      <p:pic>
        <p:nvPicPr>
          <p:cNvPr id="144" name="Google Shape;144;p5" title="Menjava spice"/>
          <p:cNvPicPr preferRelativeResize="0"/>
          <p:nvPr/>
        </p:nvPicPr>
        <p:blipFill rotWithShape="1">
          <a:blip r:embed="rId3">
            <a:alphaModFix/>
          </a:blip>
          <a:srcRect b="0" l="0" r="0" t="0"/>
          <a:stretch/>
        </p:blipFill>
        <p:spPr>
          <a:xfrm>
            <a:off x="1406753" y="1986280"/>
            <a:ext cx="8325805" cy="47040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sl-SI"/>
              <a:t>Pozor!!!</a:t>
            </a:r>
            <a:endParaRPr/>
          </a:p>
        </p:txBody>
      </p:sp>
      <p:pic>
        <p:nvPicPr>
          <p:cNvPr id="151" name="Google Shape;151;p6"/>
          <p:cNvPicPr preferRelativeResize="0"/>
          <p:nvPr/>
        </p:nvPicPr>
        <p:blipFill rotWithShape="1">
          <a:blip r:embed="rId3">
            <a:alphaModFix/>
          </a:blip>
          <a:srcRect b="0" l="0" r="0" t="0"/>
          <a:stretch/>
        </p:blipFill>
        <p:spPr>
          <a:xfrm>
            <a:off x="838200" y="2362200"/>
            <a:ext cx="4962525" cy="2133600"/>
          </a:xfrm>
          <a:prstGeom prst="rect">
            <a:avLst/>
          </a:prstGeom>
          <a:noFill/>
          <a:ln>
            <a:noFill/>
          </a:ln>
        </p:spPr>
      </p:pic>
      <p:pic>
        <p:nvPicPr>
          <p:cNvPr id="152" name="Google Shape;152;p6"/>
          <p:cNvPicPr preferRelativeResize="0"/>
          <p:nvPr/>
        </p:nvPicPr>
        <p:blipFill rotWithShape="1">
          <a:blip r:embed="rId4">
            <a:alphaModFix/>
          </a:blip>
          <a:srcRect b="0" l="0" r="0" t="0"/>
          <a:stretch/>
        </p:blipFill>
        <p:spPr>
          <a:xfrm>
            <a:off x="6946302" y="2115374"/>
            <a:ext cx="3948057" cy="26272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7"/>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sl-SI"/>
              <a:t>Različne špice za spajkanje</a:t>
            </a:r>
            <a:endParaRPr/>
          </a:p>
        </p:txBody>
      </p:sp>
      <p:sp>
        <p:nvSpPr>
          <p:cNvPr id="159" name="Google Shape;159;p7"/>
          <p:cNvSpPr txBox="1"/>
          <p:nvPr>
            <p:ph idx="1" type="body"/>
          </p:nvPr>
        </p:nvSpPr>
        <p:spPr>
          <a:xfrm>
            <a:off x="838200" y="2621954"/>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160" name="Google Shape;160;p7"/>
          <p:cNvPicPr preferRelativeResize="0"/>
          <p:nvPr/>
        </p:nvPicPr>
        <p:blipFill rotWithShape="1">
          <a:blip r:embed="rId3">
            <a:alphaModFix/>
          </a:blip>
          <a:srcRect b="41367" l="3179" r="2361" t="0"/>
          <a:stretch/>
        </p:blipFill>
        <p:spPr>
          <a:xfrm>
            <a:off x="0" y="1883189"/>
            <a:ext cx="12192000" cy="4974811"/>
          </a:xfrm>
          <a:prstGeom prst="rect">
            <a:avLst/>
          </a:prstGeom>
          <a:noFill/>
          <a:ln>
            <a:noFill/>
          </a:ln>
        </p:spPr>
      </p:pic>
      <p:sp>
        <p:nvSpPr>
          <p:cNvPr id="161" name="Google Shape;161;p7"/>
          <p:cNvSpPr/>
          <p:nvPr/>
        </p:nvSpPr>
        <p:spPr>
          <a:xfrm>
            <a:off x="214086" y="1592658"/>
            <a:ext cx="1248228" cy="718994"/>
          </a:xfrm>
          <a:prstGeom prst="wedgeRectCallout">
            <a:avLst>
              <a:gd fmla="val 24659" name="adj1"/>
              <a:gd fmla="val 125837"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Splošna</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uporaba</a:t>
            </a:r>
            <a:endParaRPr b="0" i="0" sz="2000" u="none" cap="none" strike="noStrike">
              <a:solidFill>
                <a:schemeClr val="lt1"/>
              </a:solidFill>
              <a:latin typeface="Arial"/>
              <a:ea typeface="Arial"/>
              <a:cs typeface="Arial"/>
              <a:sym typeface="Arial"/>
            </a:endParaRPr>
          </a:p>
        </p:txBody>
      </p:sp>
      <p:sp>
        <p:nvSpPr>
          <p:cNvPr id="162" name="Google Shape;162;p7"/>
          <p:cNvSpPr/>
          <p:nvPr/>
        </p:nvSpPr>
        <p:spPr>
          <a:xfrm>
            <a:off x="1563911" y="1592658"/>
            <a:ext cx="1309918" cy="697334"/>
          </a:xfrm>
          <a:prstGeom prst="wedgeRectCallout">
            <a:avLst>
              <a:gd fmla="val -3569" name="adj1"/>
              <a:gd fmla="val 147289"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Precizno spajkanje</a:t>
            </a:r>
            <a:endParaRPr b="0" i="0" sz="2000" u="none" cap="none" strike="noStrike">
              <a:solidFill>
                <a:schemeClr val="lt1"/>
              </a:solidFill>
              <a:latin typeface="Arial"/>
              <a:ea typeface="Arial"/>
              <a:cs typeface="Arial"/>
              <a:sym typeface="Arial"/>
            </a:endParaRPr>
          </a:p>
        </p:txBody>
      </p:sp>
      <p:sp>
        <p:nvSpPr>
          <p:cNvPr id="163" name="Google Shape;163;p7"/>
          <p:cNvSpPr/>
          <p:nvPr/>
        </p:nvSpPr>
        <p:spPr>
          <a:xfrm>
            <a:off x="2975426" y="1592658"/>
            <a:ext cx="1248228" cy="718994"/>
          </a:xfrm>
          <a:prstGeom prst="wedgeRectCallout">
            <a:avLst>
              <a:gd fmla="val -26505" name="adj1"/>
              <a:gd fmla="val 133911"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Splošna</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uporaba</a:t>
            </a:r>
            <a:endParaRPr b="0" i="0" sz="2000" u="none" cap="none" strike="noStrike">
              <a:solidFill>
                <a:schemeClr val="lt1"/>
              </a:solidFill>
              <a:latin typeface="Arial"/>
              <a:ea typeface="Arial"/>
              <a:cs typeface="Arial"/>
              <a:sym typeface="Arial"/>
            </a:endParaRPr>
          </a:p>
        </p:txBody>
      </p:sp>
      <p:sp>
        <p:nvSpPr>
          <p:cNvPr id="164" name="Google Shape;164;p7"/>
          <p:cNvSpPr/>
          <p:nvPr/>
        </p:nvSpPr>
        <p:spPr>
          <a:xfrm>
            <a:off x="7084782" y="1592658"/>
            <a:ext cx="1248228" cy="718994"/>
          </a:xfrm>
          <a:prstGeom prst="wedgeRectCallout">
            <a:avLst>
              <a:gd fmla="val -6738" name="adj1"/>
              <a:gd fmla="val 130883"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Splošna</a:t>
            </a:r>
            <a:endParaRPr b="0" i="0" sz="20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uporaba</a:t>
            </a:r>
            <a:endParaRPr b="0" i="0" sz="2000" u="none" cap="none" strike="noStrike">
              <a:solidFill>
                <a:schemeClr val="lt1"/>
              </a:solidFill>
              <a:latin typeface="Arial"/>
              <a:ea typeface="Arial"/>
              <a:cs typeface="Arial"/>
              <a:sym typeface="Arial"/>
            </a:endParaRPr>
          </a:p>
        </p:txBody>
      </p:sp>
      <p:sp>
        <p:nvSpPr>
          <p:cNvPr id="165" name="Google Shape;165;p7"/>
          <p:cNvSpPr/>
          <p:nvPr/>
        </p:nvSpPr>
        <p:spPr>
          <a:xfrm>
            <a:off x="4960255" y="1592658"/>
            <a:ext cx="1248228" cy="718994"/>
          </a:xfrm>
          <a:prstGeom prst="wedgeRectCallout">
            <a:avLst>
              <a:gd fmla="val -73598" name="adj1"/>
              <a:gd fmla="val 122808"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Večji elementi</a:t>
            </a:r>
            <a:endParaRPr b="0" i="0" sz="2000" u="none" cap="none" strike="noStrike">
              <a:solidFill>
                <a:schemeClr val="lt1"/>
              </a:solidFill>
              <a:latin typeface="Arial"/>
              <a:ea typeface="Arial"/>
              <a:cs typeface="Arial"/>
              <a:sym typeface="Arial"/>
            </a:endParaRPr>
          </a:p>
        </p:txBody>
      </p:sp>
      <p:sp>
        <p:nvSpPr>
          <p:cNvPr id="166" name="Google Shape;166;p7"/>
          <p:cNvSpPr/>
          <p:nvPr/>
        </p:nvSpPr>
        <p:spPr>
          <a:xfrm>
            <a:off x="4947556" y="1592658"/>
            <a:ext cx="1248228" cy="718994"/>
          </a:xfrm>
          <a:prstGeom prst="wedgeRectCallout">
            <a:avLst>
              <a:gd fmla="val 10123" name="adj1"/>
              <a:gd fmla="val 139967"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Večji elementi</a:t>
            </a:r>
            <a:endParaRPr b="0" i="0" sz="2000" u="none" cap="none" strike="noStrike">
              <a:solidFill>
                <a:schemeClr val="lt1"/>
              </a:solidFill>
              <a:latin typeface="Arial"/>
              <a:ea typeface="Arial"/>
              <a:cs typeface="Arial"/>
              <a:sym typeface="Arial"/>
            </a:endParaRPr>
          </a:p>
        </p:txBody>
      </p:sp>
      <p:sp>
        <p:nvSpPr>
          <p:cNvPr id="167" name="Google Shape;167;p7"/>
          <p:cNvSpPr/>
          <p:nvPr/>
        </p:nvSpPr>
        <p:spPr>
          <a:xfrm>
            <a:off x="4956628" y="1592658"/>
            <a:ext cx="1248228" cy="718994"/>
          </a:xfrm>
          <a:prstGeom prst="wedgeRectCallout">
            <a:avLst>
              <a:gd fmla="val 57797" name="adj1"/>
              <a:gd fmla="val 127855"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Večji elementi</a:t>
            </a:r>
            <a:endParaRPr b="0" i="0" sz="2000" u="none" cap="none" strike="noStrike">
              <a:solidFill>
                <a:schemeClr val="lt1"/>
              </a:solidFill>
              <a:latin typeface="Arial"/>
              <a:ea typeface="Arial"/>
              <a:cs typeface="Arial"/>
              <a:sym typeface="Arial"/>
            </a:endParaRPr>
          </a:p>
        </p:txBody>
      </p:sp>
      <p:sp>
        <p:nvSpPr>
          <p:cNvPr id="168" name="Google Shape;168;p7"/>
          <p:cNvSpPr/>
          <p:nvPr/>
        </p:nvSpPr>
        <p:spPr>
          <a:xfrm>
            <a:off x="10203542" y="1592658"/>
            <a:ext cx="1248228" cy="718994"/>
          </a:xfrm>
          <a:prstGeom prst="wedgeRectCallout">
            <a:avLst>
              <a:gd fmla="val 820" name="adj1"/>
              <a:gd fmla="val 110696"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Večji elementi</a:t>
            </a:r>
            <a:endParaRPr b="0" i="0" sz="2000" u="none" cap="none" strike="noStrike">
              <a:solidFill>
                <a:schemeClr val="lt1"/>
              </a:solidFill>
              <a:latin typeface="Arial"/>
              <a:ea typeface="Arial"/>
              <a:cs typeface="Arial"/>
              <a:sym typeface="Arial"/>
            </a:endParaRPr>
          </a:p>
        </p:txBody>
      </p:sp>
      <p:sp>
        <p:nvSpPr>
          <p:cNvPr id="169" name="Google Shape;169;p7"/>
          <p:cNvSpPr/>
          <p:nvPr/>
        </p:nvSpPr>
        <p:spPr>
          <a:xfrm>
            <a:off x="8750302" y="1592658"/>
            <a:ext cx="1248228" cy="718994"/>
          </a:xfrm>
          <a:prstGeom prst="wedgeRectCallout">
            <a:avLst>
              <a:gd fmla="val -26505" name="adj1"/>
              <a:gd fmla="val 133911" name="adj2"/>
            </a:avLst>
          </a:prstGeom>
          <a:solidFill>
            <a:schemeClr val="accent1"/>
          </a:solidFill>
          <a:ln cap="flat" cmpd="sng" w="25400">
            <a:solidFill>
              <a:srgbClr val="42719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sl-SI" sz="2000" u="none" cap="none" strike="noStrike">
                <a:solidFill>
                  <a:schemeClr val="lt1"/>
                </a:solidFill>
                <a:latin typeface="Arial"/>
                <a:ea typeface="Arial"/>
                <a:cs typeface="Arial"/>
                <a:sym typeface="Arial"/>
              </a:rPr>
              <a:t>Kaj pa te?</a:t>
            </a:r>
            <a:endParaRPr b="0" i="0" sz="20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8"/>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sl-SI"/>
              <a:t>UPOROVNA LESTVICA</a:t>
            </a:r>
            <a:endParaRPr/>
          </a:p>
        </p:txBody>
      </p:sp>
      <p:sp>
        <p:nvSpPr>
          <p:cNvPr id="176" name="Google Shape;176;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177" name="Google Shape;177;p8"/>
          <p:cNvPicPr preferRelativeResize="0"/>
          <p:nvPr/>
        </p:nvPicPr>
        <p:blipFill rotWithShape="1">
          <a:blip r:embed="rId3">
            <a:alphaModFix/>
          </a:blip>
          <a:srcRect b="0" l="0" r="0" t="0"/>
          <a:stretch/>
        </p:blipFill>
        <p:spPr>
          <a:xfrm>
            <a:off x="2176518" y="1292433"/>
            <a:ext cx="7517763" cy="54682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9"/>
          <p:cNvSpPr txBox="1"/>
          <p:nvPr>
            <p:ph type="title"/>
          </p:nvPr>
        </p:nvSpPr>
        <p:spPr>
          <a:xfrm>
            <a:off x="838200" y="365125"/>
            <a:ext cx="8955318"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sl-SI"/>
              <a:t>Spajkanje upora</a:t>
            </a:r>
            <a:endParaRPr/>
          </a:p>
        </p:txBody>
      </p:sp>
      <p:pic>
        <p:nvPicPr>
          <p:cNvPr id="184" name="Google Shape;184;p9" title="Spajkanje upor2"/>
          <p:cNvPicPr preferRelativeResize="0"/>
          <p:nvPr/>
        </p:nvPicPr>
        <p:blipFill rotWithShape="1">
          <a:blip r:embed="rId3">
            <a:alphaModFix/>
          </a:blip>
          <a:srcRect b="0" l="0" r="0" t="0"/>
          <a:stretch/>
        </p:blipFill>
        <p:spPr>
          <a:xfrm>
            <a:off x="947059" y="1461770"/>
            <a:ext cx="8737600" cy="493674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ova tema">
  <a:themeElements>
    <a:clrScheme name="Pisarna">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2021-09-06T16:04:03Z</dcterms:created>
  <dc:creator>Mitja Brkopec</dc:creator>
</cp:coreProperties>
</file>