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4"/>
  </p:sldMasterIdLst>
  <p:sldIdLst>
    <p:sldId id="256" r:id="rId5"/>
    <p:sldId id="264" r:id="rId6"/>
    <p:sldId id="265" r:id="rId7"/>
    <p:sldId id="266" r:id="rId8"/>
    <p:sldId id="267" r:id="rId9"/>
    <p:sldId id="276" r:id="rId10"/>
    <p:sldId id="258" r:id="rId11"/>
    <p:sldId id="278" r:id="rId12"/>
    <p:sldId id="261" r:id="rId13"/>
    <p:sldId id="262" r:id="rId14"/>
    <p:sldId id="263" r:id="rId15"/>
    <p:sldId id="280" r:id="rId16"/>
    <p:sldId id="281" r:id="rId17"/>
    <p:sldId id="282" r:id="rId18"/>
    <p:sldId id="283" r:id="rId19"/>
    <p:sldId id="284" r:id="rId20"/>
    <p:sldId id="285" r:id="rId21"/>
    <p:sldId id="288" r:id="rId22"/>
    <p:sldId id="289" r:id="rId23"/>
    <p:sldId id="290" r:id="rId24"/>
    <p:sldId id="291" r:id="rId25"/>
    <p:sldId id="292" r:id="rId26"/>
    <p:sldId id="293" r:id="rId27"/>
    <p:sldId id="294" r:id="rId28"/>
    <p:sldId id="295" r:id="rId29"/>
    <p:sldId id="296" r:id="rId30"/>
    <p:sldId id="297" r:id="rId31"/>
    <p:sldId id="298" r:id="rId32"/>
    <p:sldId id="299" r:id="rId33"/>
    <p:sldId id="268" r:id="rId34"/>
    <p:sldId id="269" r:id="rId35"/>
    <p:sldId id="300" r:id="rId36"/>
    <p:sldId id="301" r:id="rId37"/>
    <p:sldId id="270" r:id="rId38"/>
    <p:sldId id="274" r:id="rId39"/>
    <p:sldId id="275" r:id="rId40"/>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9696"/>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DD57B3-6E66-46BE-B686-1B7A6FE02BDC}" v="16" dt="2025-11-19T19:45:00.097"/>
  </p1510:revLst>
</p1510:revInfo>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Srednji slog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59" d="100"/>
          <a:sy n="59" d="100"/>
        </p:scale>
        <p:origin x="84" y="2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Urška Praznik" userId="4fa5d687-d59d-4bf5-aa83-656317b4ba56" providerId="ADAL" clId="{7C8C02F9-59FE-4BF3-AC8D-0BA0368F1748}"/>
    <pc:docChg chg="undo redo custSel addSld modSld">
      <pc:chgData name="Urška Praznik" userId="4fa5d687-d59d-4bf5-aa83-656317b4ba56" providerId="ADAL" clId="{7C8C02F9-59FE-4BF3-AC8D-0BA0368F1748}" dt="2025-11-19T19:46:58.612" v="485" actId="20577"/>
      <pc:docMkLst>
        <pc:docMk/>
      </pc:docMkLst>
      <pc:sldChg chg="modSp mod">
        <pc:chgData name="Urška Praznik" userId="4fa5d687-d59d-4bf5-aa83-656317b4ba56" providerId="ADAL" clId="{7C8C02F9-59FE-4BF3-AC8D-0BA0368F1748}" dt="2025-11-19T19:44:14.407" v="362" actId="20577"/>
        <pc:sldMkLst>
          <pc:docMk/>
          <pc:sldMk cId="450158574" sldId="268"/>
        </pc:sldMkLst>
        <pc:spChg chg="mod">
          <ac:chgData name="Urška Praznik" userId="4fa5d687-d59d-4bf5-aa83-656317b4ba56" providerId="ADAL" clId="{7C8C02F9-59FE-4BF3-AC8D-0BA0368F1748}" dt="2025-11-19T19:44:14.407" v="362" actId="20577"/>
          <ac:spMkLst>
            <pc:docMk/>
            <pc:sldMk cId="450158574" sldId="268"/>
            <ac:spMk id="2" creationId="{F1A6F6AE-3CA1-038E-B49B-DF6163CDD017}"/>
          </ac:spMkLst>
        </pc:spChg>
      </pc:sldChg>
      <pc:sldChg chg="modSp mod">
        <pc:chgData name="Urška Praznik" userId="4fa5d687-d59d-4bf5-aa83-656317b4ba56" providerId="ADAL" clId="{7C8C02F9-59FE-4BF3-AC8D-0BA0368F1748}" dt="2025-11-19T19:46:58.612" v="485" actId="20577"/>
        <pc:sldMkLst>
          <pc:docMk/>
          <pc:sldMk cId="2737055753" sldId="269"/>
        </pc:sldMkLst>
        <pc:graphicFrameChg chg="mod modGraphic">
          <ac:chgData name="Urška Praznik" userId="4fa5d687-d59d-4bf5-aa83-656317b4ba56" providerId="ADAL" clId="{7C8C02F9-59FE-4BF3-AC8D-0BA0368F1748}" dt="2025-11-19T19:46:58.612" v="485" actId="20577"/>
          <ac:graphicFrameMkLst>
            <pc:docMk/>
            <pc:sldMk cId="2737055753" sldId="269"/>
            <ac:graphicFrameMk id="5" creationId="{312A6770-7871-1665-F0F5-0C897025AEC8}"/>
          </ac:graphicFrameMkLst>
        </pc:graphicFrameChg>
      </pc:sldChg>
      <pc:sldChg chg="addSp modSp mod">
        <pc:chgData name="Urška Praznik" userId="4fa5d687-d59d-4bf5-aa83-656317b4ba56" providerId="ADAL" clId="{7C8C02F9-59FE-4BF3-AC8D-0BA0368F1748}" dt="2025-11-19T19:45:08.494" v="374" actId="1076"/>
        <pc:sldMkLst>
          <pc:docMk/>
          <pc:sldMk cId="3904439730" sldId="270"/>
        </pc:sldMkLst>
        <pc:graphicFrameChg chg="mod modGraphic">
          <ac:chgData name="Urška Praznik" userId="4fa5d687-d59d-4bf5-aa83-656317b4ba56" providerId="ADAL" clId="{7C8C02F9-59FE-4BF3-AC8D-0BA0368F1748}" dt="2025-11-19T19:44:54.311" v="368" actId="478"/>
          <ac:graphicFrameMkLst>
            <pc:docMk/>
            <pc:sldMk cId="3904439730" sldId="270"/>
            <ac:graphicFrameMk id="5" creationId="{312A6770-7871-1665-F0F5-0C897025AEC8}"/>
          </ac:graphicFrameMkLst>
        </pc:graphicFrameChg>
        <pc:picChg chg="add mod">
          <ac:chgData name="Urška Praznik" userId="4fa5d687-d59d-4bf5-aa83-656317b4ba56" providerId="ADAL" clId="{7C8C02F9-59FE-4BF3-AC8D-0BA0368F1748}" dt="2025-11-19T19:45:08.494" v="374" actId="1076"/>
          <ac:picMkLst>
            <pc:docMk/>
            <pc:sldMk cId="3904439730" sldId="270"/>
            <ac:picMk id="3" creationId="{91D170A6-7C8A-4EBA-0780-24290E85B24A}"/>
          </ac:picMkLst>
        </pc:picChg>
      </pc:sldChg>
      <pc:sldChg chg="addSp delSp modSp new mod setBg">
        <pc:chgData name="Urška Praznik" userId="4fa5d687-d59d-4bf5-aa83-656317b4ba56" providerId="ADAL" clId="{7C8C02F9-59FE-4BF3-AC8D-0BA0368F1748}" dt="2025-11-19T19:45:31.490" v="375" actId="1076"/>
        <pc:sldMkLst>
          <pc:docMk/>
          <pc:sldMk cId="3132904527" sldId="300"/>
        </pc:sldMkLst>
        <pc:spChg chg="mod">
          <ac:chgData name="Urška Praznik" userId="4fa5d687-d59d-4bf5-aa83-656317b4ba56" providerId="ADAL" clId="{7C8C02F9-59FE-4BF3-AC8D-0BA0368F1748}" dt="2025-11-19T19:40:17.389" v="232" actId="27636"/>
          <ac:spMkLst>
            <pc:docMk/>
            <pc:sldMk cId="3132904527" sldId="300"/>
            <ac:spMk id="2" creationId="{D293CA77-F46A-B4F9-C0ED-0C30161925AA}"/>
          </ac:spMkLst>
        </pc:spChg>
        <pc:spChg chg="del">
          <ac:chgData name="Urška Praznik" userId="4fa5d687-d59d-4bf5-aa83-656317b4ba56" providerId="ADAL" clId="{7C8C02F9-59FE-4BF3-AC8D-0BA0368F1748}" dt="2025-11-19T19:31:39.400" v="51"/>
          <ac:spMkLst>
            <pc:docMk/>
            <pc:sldMk cId="3132904527" sldId="300"/>
            <ac:spMk id="3" creationId="{C960D4FB-2E8F-9351-FAA7-5CF470F8C54D}"/>
          </ac:spMkLst>
        </pc:spChg>
        <pc:spChg chg="add">
          <ac:chgData name="Urška Praznik" userId="4fa5d687-d59d-4bf5-aa83-656317b4ba56" providerId="ADAL" clId="{7C8C02F9-59FE-4BF3-AC8D-0BA0368F1748}" dt="2025-11-19T19:31:49.775" v="52" actId="26606"/>
          <ac:spMkLst>
            <pc:docMk/>
            <pc:sldMk cId="3132904527" sldId="300"/>
            <ac:spMk id="9" creationId="{0EB72A9B-FD82-4F09-BF1E-D39311D3A0E3}"/>
          </ac:spMkLst>
        </pc:spChg>
        <pc:spChg chg="add">
          <ac:chgData name="Urška Praznik" userId="4fa5d687-d59d-4bf5-aa83-656317b4ba56" providerId="ADAL" clId="{7C8C02F9-59FE-4BF3-AC8D-0BA0368F1748}" dt="2025-11-19T19:31:49.775" v="52" actId="26606"/>
          <ac:spMkLst>
            <pc:docMk/>
            <pc:sldMk cId="3132904527" sldId="300"/>
            <ac:spMk id="11" creationId="{DD39B371-6E4E-4070-AB4E-4D788405A5A6}"/>
          </ac:spMkLst>
        </pc:spChg>
        <pc:spChg chg="add">
          <ac:chgData name="Urška Praznik" userId="4fa5d687-d59d-4bf5-aa83-656317b4ba56" providerId="ADAL" clId="{7C8C02F9-59FE-4BF3-AC8D-0BA0368F1748}" dt="2025-11-19T19:31:49.775" v="52" actId="26606"/>
          <ac:spMkLst>
            <pc:docMk/>
            <pc:sldMk cId="3132904527" sldId="300"/>
            <ac:spMk id="13" creationId="{B937DAED-8BFE-4563-BB45-B5E554D70A84}"/>
          </ac:spMkLst>
        </pc:spChg>
        <pc:graphicFrameChg chg="add mod modGraphic">
          <ac:chgData name="Urška Praznik" userId="4fa5d687-d59d-4bf5-aa83-656317b4ba56" providerId="ADAL" clId="{7C8C02F9-59FE-4BF3-AC8D-0BA0368F1748}" dt="2025-11-19T19:45:31.490" v="375" actId="1076"/>
          <ac:graphicFrameMkLst>
            <pc:docMk/>
            <pc:sldMk cId="3132904527" sldId="300"/>
            <ac:graphicFrameMk id="4" creationId="{3FD77EA1-2F1A-FA95-91B4-D87E6AEA0139}"/>
          </ac:graphicFrameMkLst>
        </pc:graphicFrameChg>
      </pc:sldChg>
      <pc:sldChg chg="addSp delSp modSp new mod">
        <pc:chgData name="Urška Praznik" userId="4fa5d687-d59d-4bf5-aa83-656317b4ba56" providerId="ADAL" clId="{7C8C02F9-59FE-4BF3-AC8D-0BA0368F1748}" dt="2025-11-19T19:43:59.386" v="348" actId="14100"/>
        <pc:sldMkLst>
          <pc:docMk/>
          <pc:sldMk cId="3910864027" sldId="301"/>
        </pc:sldMkLst>
        <pc:spChg chg="del">
          <ac:chgData name="Urška Praznik" userId="4fa5d687-d59d-4bf5-aa83-656317b4ba56" providerId="ADAL" clId="{7C8C02F9-59FE-4BF3-AC8D-0BA0368F1748}" dt="2025-11-19T19:41:11.854" v="236" actId="478"/>
          <ac:spMkLst>
            <pc:docMk/>
            <pc:sldMk cId="3910864027" sldId="301"/>
            <ac:spMk id="2" creationId="{309B7CCA-FA6F-A7E3-D2FE-23C3740CF2C0}"/>
          </ac:spMkLst>
        </pc:spChg>
        <pc:spChg chg="mod">
          <ac:chgData name="Urška Praznik" userId="4fa5d687-d59d-4bf5-aa83-656317b4ba56" providerId="ADAL" clId="{7C8C02F9-59FE-4BF3-AC8D-0BA0368F1748}" dt="2025-11-19T19:43:54.302" v="346" actId="20577"/>
          <ac:spMkLst>
            <pc:docMk/>
            <pc:sldMk cId="3910864027" sldId="301"/>
            <ac:spMk id="3" creationId="{4541779F-B32D-C187-04F2-6CE236AC404C}"/>
          </ac:spMkLst>
        </pc:spChg>
        <pc:picChg chg="add mod">
          <ac:chgData name="Urška Praznik" userId="4fa5d687-d59d-4bf5-aa83-656317b4ba56" providerId="ADAL" clId="{7C8C02F9-59FE-4BF3-AC8D-0BA0368F1748}" dt="2025-11-19T19:43:25.151" v="327" actId="1076"/>
          <ac:picMkLst>
            <pc:docMk/>
            <pc:sldMk cId="3910864027" sldId="301"/>
            <ac:picMk id="2050" creationId="{F8D58A11-B7E6-DBD9-3FCD-B99365B20E78}"/>
          </ac:picMkLst>
        </pc:picChg>
        <pc:picChg chg="add mod">
          <ac:chgData name="Urška Praznik" userId="4fa5d687-d59d-4bf5-aa83-656317b4ba56" providerId="ADAL" clId="{7C8C02F9-59FE-4BF3-AC8D-0BA0368F1748}" dt="2025-11-19T19:43:59.386" v="348" actId="14100"/>
          <ac:picMkLst>
            <pc:docMk/>
            <pc:sldMk cId="3910864027" sldId="301"/>
            <ac:picMk id="2052" creationId="{9751C571-21F8-4A82-9D27-44F7AB41ED69}"/>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02E508-E842-4045-9B3E-A71093645F3E}"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702A1380-D433-4778-9F7E-7B12A2046C5B}">
      <dgm:prSet/>
      <dgm:spPr/>
      <dgm:t>
        <a:bodyPr/>
        <a:lstStyle/>
        <a:p>
          <a:r>
            <a:rPr lang="sl-SI"/>
            <a:t>Poimenuj sadje in zelenjavo, ki jo vidiš na sliki.</a:t>
          </a:r>
          <a:endParaRPr lang="en-US"/>
        </a:p>
      </dgm:t>
    </dgm:pt>
    <dgm:pt modelId="{6C39D9E6-8415-4FFD-838B-1112FE13ACE6}" type="parTrans" cxnId="{EFC5CD2B-D092-4F62-A918-6D40669AF305}">
      <dgm:prSet/>
      <dgm:spPr/>
      <dgm:t>
        <a:bodyPr/>
        <a:lstStyle/>
        <a:p>
          <a:endParaRPr lang="en-US"/>
        </a:p>
      </dgm:t>
    </dgm:pt>
    <dgm:pt modelId="{9F6387DB-B448-46BE-8244-3E6B5A6ED929}" type="sibTrans" cxnId="{EFC5CD2B-D092-4F62-A918-6D40669AF305}">
      <dgm:prSet/>
      <dgm:spPr/>
      <dgm:t>
        <a:bodyPr/>
        <a:lstStyle/>
        <a:p>
          <a:endParaRPr lang="en-US"/>
        </a:p>
      </dgm:t>
    </dgm:pt>
    <dgm:pt modelId="{3E6421C1-6125-4CB2-BD64-34695DD69840}">
      <dgm:prSet/>
      <dgm:spPr/>
      <dgm:t>
        <a:bodyPr/>
        <a:lstStyle/>
        <a:p>
          <a:r>
            <a:rPr lang="sl-SI"/>
            <a:t>Kakšna je razlika med sadjem in zelenjavo?</a:t>
          </a:r>
          <a:endParaRPr lang="en-US"/>
        </a:p>
      </dgm:t>
    </dgm:pt>
    <dgm:pt modelId="{8D9EE7CE-A93B-46ED-BCD1-467E972CE4D4}" type="parTrans" cxnId="{BAB845CF-B11C-4643-86D8-0FBAD2137096}">
      <dgm:prSet/>
      <dgm:spPr/>
      <dgm:t>
        <a:bodyPr/>
        <a:lstStyle/>
        <a:p>
          <a:endParaRPr lang="en-US"/>
        </a:p>
      </dgm:t>
    </dgm:pt>
    <dgm:pt modelId="{420B98A7-DC55-47BB-8138-BA8027459978}" type="sibTrans" cxnId="{BAB845CF-B11C-4643-86D8-0FBAD2137096}">
      <dgm:prSet/>
      <dgm:spPr/>
      <dgm:t>
        <a:bodyPr/>
        <a:lstStyle/>
        <a:p>
          <a:endParaRPr lang="en-US"/>
        </a:p>
      </dgm:t>
    </dgm:pt>
    <dgm:pt modelId="{AB0F92FF-8AF8-46AD-866E-AA7C2BB4EBAE}" type="pres">
      <dgm:prSet presAssocID="{B802E508-E842-4045-9B3E-A71093645F3E}" presName="linear" presStyleCnt="0">
        <dgm:presLayoutVars>
          <dgm:animLvl val="lvl"/>
          <dgm:resizeHandles val="exact"/>
        </dgm:presLayoutVars>
      </dgm:prSet>
      <dgm:spPr/>
    </dgm:pt>
    <dgm:pt modelId="{91FE1FEA-73E5-48AC-B9A5-5BC4EC30FAD5}" type="pres">
      <dgm:prSet presAssocID="{702A1380-D433-4778-9F7E-7B12A2046C5B}" presName="parentText" presStyleLbl="node1" presStyleIdx="0" presStyleCnt="2">
        <dgm:presLayoutVars>
          <dgm:chMax val="0"/>
          <dgm:bulletEnabled val="1"/>
        </dgm:presLayoutVars>
      </dgm:prSet>
      <dgm:spPr/>
    </dgm:pt>
    <dgm:pt modelId="{1B803A5E-8AD0-445B-9242-AF7821A619C3}" type="pres">
      <dgm:prSet presAssocID="{9F6387DB-B448-46BE-8244-3E6B5A6ED929}" presName="spacer" presStyleCnt="0"/>
      <dgm:spPr/>
    </dgm:pt>
    <dgm:pt modelId="{0732D5F6-53E2-4C18-B7BC-5ADC08234F1A}" type="pres">
      <dgm:prSet presAssocID="{3E6421C1-6125-4CB2-BD64-34695DD69840}" presName="parentText" presStyleLbl="node1" presStyleIdx="1" presStyleCnt="2">
        <dgm:presLayoutVars>
          <dgm:chMax val="0"/>
          <dgm:bulletEnabled val="1"/>
        </dgm:presLayoutVars>
      </dgm:prSet>
      <dgm:spPr/>
    </dgm:pt>
  </dgm:ptLst>
  <dgm:cxnLst>
    <dgm:cxn modelId="{14F21F04-96A7-494C-B65B-A8E90F99DC05}" type="presOf" srcId="{702A1380-D433-4778-9F7E-7B12A2046C5B}" destId="{91FE1FEA-73E5-48AC-B9A5-5BC4EC30FAD5}" srcOrd="0" destOrd="0" presId="urn:microsoft.com/office/officeart/2005/8/layout/vList2"/>
    <dgm:cxn modelId="{EFC5CD2B-D092-4F62-A918-6D40669AF305}" srcId="{B802E508-E842-4045-9B3E-A71093645F3E}" destId="{702A1380-D433-4778-9F7E-7B12A2046C5B}" srcOrd="0" destOrd="0" parTransId="{6C39D9E6-8415-4FFD-838B-1112FE13ACE6}" sibTransId="{9F6387DB-B448-46BE-8244-3E6B5A6ED929}"/>
    <dgm:cxn modelId="{A6639337-3EF7-4D14-B2EE-BA5EB508A67F}" type="presOf" srcId="{3E6421C1-6125-4CB2-BD64-34695DD69840}" destId="{0732D5F6-53E2-4C18-B7BC-5ADC08234F1A}" srcOrd="0" destOrd="0" presId="urn:microsoft.com/office/officeart/2005/8/layout/vList2"/>
    <dgm:cxn modelId="{F96E559E-7A74-4D8A-AB9D-39FE0C6C1AF3}" type="presOf" srcId="{B802E508-E842-4045-9B3E-A71093645F3E}" destId="{AB0F92FF-8AF8-46AD-866E-AA7C2BB4EBAE}" srcOrd="0" destOrd="0" presId="urn:microsoft.com/office/officeart/2005/8/layout/vList2"/>
    <dgm:cxn modelId="{BAB845CF-B11C-4643-86D8-0FBAD2137096}" srcId="{B802E508-E842-4045-9B3E-A71093645F3E}" destId="{3E6421C1-6125-4CB2-BD64-34695DD69840}" srcOrd="1" destOrd="0" parTransId="{8D9EE7CE-A93B-46ED-BCD1-467E972CE4D4}" sibTransId="{420B98A7-DC55-47BB-8138-BA8027459978}"/>
    <dgm:cxn modelId="{5EAA122B-1D76-4FFD-878C-158C8FC05C25}" type="presParOf" srcId="{AB0F92FF-8AF8-46AD-866E-AA7C2BB4EBAE}" destId="{91FE1FEA-73E5-48AC-B9A5-5BC4EC30FAD5}" srcOrd="0" destOrd="0" presId="urn:microsoft.com/office/officeart/2005/8/layout/vList2"/>
    <dgm:cxn modelId="{043652B9-DC57-4E97-B50A-69EB204A78F1}" type="presParOf" srcId="{AB0F92FF-8AF8-46AD-866E-AA7C2BB4EBAE}" destId="{1B803A5E-8AD0-445B-9242-AF7821A619C3}" srcOrd="1" destOrd="0" presId="urn:microsoft.com/office/officeart/2005/8/layout/vList2"/>
    <dgm:cxn modelId="{DDA2D8B6-164E-4AA1-BF60-89E8367D37AA}" type="presParOf" srcId="{AB0F92FF-8AF8-46AD-866E-AA7C2BB4EBAE}" destId="{0732D5F6-53E2-4C18-B7BC-5ADC08234F1A}"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A646DA-7895-4FEB-BE26-B5C5C2FA01F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FDF2A3A4-F6F7-45CA-A236-C7C4A1510A37}">
      <dgm:prSet/>
      <dgm:spPr/>
      <dgm:t>
        <a:bodyPr/>
        <a:lstStyle/>
        <a:p>
          <a:r>
            <a:rPr lang="sl-SI" dirty="0"/>
            <a:t>sadje z</a:t>
          </a:r>
          <a:r>
            <a:rPr lang="sl-SI" b="1" dirty="0"/>
            <a:t> malo energije</a:t>
          </a:r>
          <a:r>
            <a:rPr lang="sl-SI" dirty="0"/>
            <a:t> (limona, jagoda, borovnica ...)</a:t>
          </a:r>
          <a:endParaRPr lang="en-US" dirty="0"/>
        </a:p>
      </dgm:t>
    </dgm:pt>
    <dgm:pt modelId="{2C12ECE9-218B-4493-B1EE-476C28FF0A10}" type="parTrans" cxnId="{2712432C-EBC4-4AD3-9543-EE495518719D}">
      <dgm:prSet/>
      <dgm:spPr/>
      <dgm:t>
        <a:bodyPr/>
        <a:lstStyle/>
        <a:p>
          <a:endParaRPr lang="en-US"/>
        </a:p>
      </dgm:t>
    </dgm:pt>
    <dgm:pt modelId="{EFD1270C-44E9-4626-A8A6-FD0EE721FC70}" type="sibTrans" cxnId="{2712432C-EBC4-4AD3-9543-EE495518719D}">
      <dgm:prSet/>
      <dgm:spPr/>
      <dgm:t>
        <a:bodyPr/>
        <a:lstStyle/>
        <a:p>
          <a:endParaRPr lang="en-US"/>
        </a:p>
      </dgm:t>
    </dgm:pt>
    <dgm:pt modelId="{CE5FC944-0576-4FE7-9AD4-7F99BC985F66}">
      <dgm:prSet/>
      <dgm:spPr/>
      <dgm:t>
        <a:bodyPr/>
        <a:lstStyle/>
        <a:p>
          <a:r>
            <a:rPr lang="sl-SI"/>
            <a:t>sadje z</a:t>
          </a:r>
          <a:r>
            <a:rPr lang="sl-SI" b="1"/>
            <a:t> veliko energije</a:t>
          </a:r>
          <a:r>
            <a:rPr lang="sl-SI"/>
            <a:t> (orehi, lešniki, kostanj, suhe slive, rozine,  ...)</a:t>
          </a:r>
          <a:endParaRPr lang="en-US"/>
        </a:p>
      </dgm:t>
    </dgm:pt>
    <dgm:pt modelId="{5CC9356B-A786-47CC-9737-A394234CF478}" type="parTrans" cxnId="{EEC1768E-6FB1-4242-B14E-67EF0A54E297}">
      <dgm:prSet/>
      <dgm:spPr/>
      <dgm:t>
        <a:bodyPr/>
        <a:lstStyle/>
        <a:p>
          <a:endParaRPr lang="en-US"/>
        </a:p>
      </dgm:t>
    </dgm:pt>
    <dgm:pt modelId="{BD3454C9-4046-48CF-94E9-F29043FB9FF6}" type="sibTrans" cxnId="{EEC1768E-6FB1-4242-B14E-67EF0A54E297}">
      <dgm:prSet/>
      <dgm:spPr/>
      <dgm:t>
        <a:bodyPr/>
        <a:lstStyle/>
        <a:p>
          <a:endParaRPr lang="en-US"/>
        </a:p>
      </dgm:t>
    </dgm:pt>
    <dgm:pt modelId="{E4E10F2D-09E0-4037-B16E-805B8E4ADD3F}" type="pres">
      <dgm:prSet presAssocID="{B5A646DA-7895-4FEB-BE26-B5C5C2FA01F3}" presName="linear" presStyleCnt="0">
        <dgm:presLayoutVars>
          <dgm:animLvl val="lvl"/>
          <dgm:resizeHandles val="exact"/>
        </dgm:presLayoutVars>
      </dgm:prSet>
      <dgm:spPr/>
    </dgm:pt>
    <dgm:pt modelId="{B65D145A-0DF4-43A7-8B58-49CF9BD64848}" type="pres">
      <dgm:prSet presAssocID="{FDF2A3A4-F6F7-45CA-A236-C7C4A1510A37}" presName="parentText" presStyleLbl="node1" presStyleIdx="0" presStyleCnt="2" custLinFactNeighborX="3474" custLinFactNeighborY="70567">
        <dgm:presLayoutVars>
          <dgm:chMax val="0"/>
          <dgm:bulletEnabled val="1"/>
        </dgm:presLayoutVars>
      </dgm:prSet>
      <dgm:spPr/>
    </dgm:pt>
    <dgm:pt modelId="{DD36A0D3-58E0-4BA4-9886-885C9EED9346}" type="pres">
      <dgm:prSet presAssocID="{EFD1270C-44E9-4626-A8A6-FD0EE721FC70}" presName="spacer" presStyleCnt="0"/>
      <dgm:spPr/>
    </dgm:pt>
    <dgm:pt modelId="{D9A969DD-E3A0-480E-874A-471B6C2AD0D9}" type="pres">
      <dgm:prSet presAssocID="{CE5FC944-0576-4FE7-9AD4-7F99BC985F66}" presName="parentText" presStyleLbl="node1" presStyleIdx="1" presStyleCnt="2">
        <dgm:presLayoutVars>
          <dgm:chMax val="0"/>
          <dgm:bulletEnabled val="1"/>
        </dgm:presLayoutVars>
      </dgm:prSet>
      <dgm:spPr/>
    </dgm:pt>
  </dgm:ptLst>
  <dgm:cxnLst>
    <dgm:cxn modelId="{E6035521-B2DE-4B21-8C5D-A743371E47A2}" type="presOf" srcId="{CE5FC944-0576-4FE7-9AD4-7F99BC985F66}" destId="{D9A969DD-E3A0-480E-874A-471B6C2AD0D9}" srcOrd="0" destOrd="0" presId="urn:microsoft.com/office/officeart/2005/8/layout/vList2"/>
    <dgm:cxn modelId="{2712432C-EBC4-4AD3-9543-EE495518719D}" srcId="{B5A646DA-7895-4FEB-BE26-B5C5C2FA01F3}" destId="{FDF2A3A4-F6F7-45CA-A236-C7C4A1510A37}" srcOrd="0" destOrd="0" parTransId="{2C12ECE9-218B-4493-B1EE-476C28FF0A10}" sibTransId="{EFD1270C-44E9-4626-A8A6-FD0EE721FC70}"/>
    <dgm:cxn modelId="{EEC1768E-6FB1-4242-B14E-67EF0A54E297}" srcId="{B5A646DA-7895-4FEB-BE26-B5C5C2FA01F3}" destId="{CE5FC944-0576-4FE7-9AD4-7F99BC985F66}" srcOrd="1" destOrd="0" parTransId="{5CC9356B-A786-47CC-9737-A394234CF478}" sibTransId="{BD3454C9-4046-48CF-94E9-F29043FB9FF6}"/>
    <dgm:cxn modelId="{96C39BD1-A85E-4853-B251-E17F5179446D}" type="presOf" srcId="{FDF2A3A4-F6F7-45CA-A236-C7C4A1510A37}" destId="{B65D145A-0DF4-43A7-8B58-49CF9BD64848}" srcOrd="0" destOrd="0" presId="urn:microsoft.com/office/officeart/2005/8/layout/vList2"/>
    <dgm:cxn modelId="{F94CC7F7-1F8B-45C6-9897-65CF1FE0109A}" type="presOf" srcId="{B5A646DA-7895-4FEB-BE26-B5C5C2FA01F3}" destId="{E4E10F2D-09E0-4037-B16E-805B8E4ADD3F}" srcOrd="0" destOrd="0" presId="urn:microsoft.com/office/officeart/2005/8/layout/vList2"/>
    <dgm:cxn modelId="{568C3D7E-6EE4-4FE5-9347-F355A7CFF8FE}" type="presParOf" srcId="{E4E10F2D-09E0-4037-B16E-805B8E4ADD3F}" destId="{B65D145A-0DF4-43A7-8B58-49CF9BD64848}" srcOrd="0" destOrd="0" presId="urn:microsoft.com/office/officeart/2005/8/layout/vList2"/>
    <dgm:cxn modelId="{885287ED-C598-4DFD-9189-09B7662F93EB}" type="presParOf" srcId="{E4E10F2D-09E0-4037-B16E-805B8E4ADD3F}" destId="{DD36A0D3-58E0-4BA4-9886-885C9EED9346}" srcOrd="1" destOrd="0" presId="urn:microsoft.com/office/officeart/2005/8/layout/vList2"/>
    <dgm:cxn modelId="{56EE63CF-843A-4853-AE99-792439AFF533}" type="presParOf" srcId="{E4E10F2D-09E0-4037-B16E-805B8E4ADD3F}" destId="{D9A969DD-E3A0-480E-874A-471B6C2AD0D9}"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CC6EC9-9A92-4968-A1F3-E327CF044E3F}" type="doc">
      <dgm:prSet loTypeId="urn:microsoft.com/office/officeart/2005/8/layout/vList2" loCatId="list" qsTypeId="urn:microsoft.com/office/officeart/2005/8/quickstyle/simple2" qsCatId="simple" csTypeId="urn:microsoft.com/office/officeart/2005/8/colors/colorful1" csCatId="colorful"/>
      <dgm:spPr/>
      <dgm:t>
        <a:bodyPr/>
        <a:lstStyle/>
        <a:p>
          <a:endParaRPr lang="en-US"/>
        </a:p>
      </dgm:t>
    </dgm:pt>
    <dgm:pt modelId="{B66EB95E-10C3-42AC-BCC6-EEA403DBC51A}">
      <dgm:prSet/>
      <dgm:spPr/>
      <dgm:t>
        <a:bodyPr/>
        <a:lstStyle/>
        <a:p>
          <a:r>
            <a:rPr lang="sl-SI"/>
            <a:t>zelenjava z</a:t>
          </a:r>
          <a:r>
            <a:rPr lang="sl-SI" b="1"/>
            <a:t> malo energije</a:t>
          </a:r>
          <a:r>
            <a:rPr lang="sl-SI"/>
            <a:t> (stročji fižol, rdeča pesa, rdeče korenje, kumare, svež paradižnik, paprika…)</a:t>
          </a:r>
          <a:endParaRPr lang="en-US"/>
        </a:p>
      </dgm:t>
    </dgm:pt>
    <dgm:pt modelId="{5C193126-5E54-48B4-BC74-3F009056F9F3}" type="parTrans" cxnId="{CF48A800-1F06-48B4-9903-8159CBCA0C57}">
      <dgm:prSet/>
      <dgm:spPr/>
      <dgm:t>
        <a:bodyPr/>
        <a:lstStyle/>
        <a:p>
          <a:endParaRPr lang="en-US"/>
        </a:p>
      </dgm:t>
    </dgm:pt>
    <dgm:pt modelId="{307177A6-FC1E-4EB9-8D04-DE50DBBD432B}" type="sibTrans" cxnId="{CF48A800-1F06-48B4-9903-8159CBCA0C57}">
      <dgm:prSet/>
      <dgm:spPr/>
      <dgm:t>
        <a:bodyPr/>
        <a:lstStyle/>
        <a:p>
          <a:endParaRPr lang="en-US"/>
        </a:p>
      </dgm:t>
    </dgm:pt>
    <dgm:pt modelId="{CDF49C2F-5C70-4F4F-856D-D62BDC979131}">
      <dgm:prSet/>
      <dgm:spPr/>
      <dgm:t>
        <a:bodyPr/>
        <a:lstStyle/>
        <a:p>
          <a:r>
            <a:rPr lang="sl-SI" dirty="0"/>
            <a:t>zelenjava z</a:t>
          </a:r>
          <a:r>
            <a:rPr lang="sl-SI" b="1" dirty="0"/>
            <a:t> veliko energije</a:t>
          </a:r>
          <a:r>
            <a:rPr lang="sl-SI" dirty="0"/>
            <a:t> (čičerika, soja, fižol v zrnju, leča, ...)</a:t>
          </a:r>
          <a:br>
            <a:rPr lang="sl-SI" dirty="0"/>
          </a:br>
          <a:endParaRPr lang="en-US" dirty="0"/>
        </a:p>
      </dgm:t>
    </dgm:pt>
    <dgm:pt modelId="{9EBA4CAB-BFAE-4F93-BBB4-20354207B06F}" type="parTrans" cxnId="{27EB8AF3-46D4-49C2-827C-334D8889DEC4}">
      <dgm:prSet/>
      <dgm:spPr/>
      <dgm:t>
        <a:bodyPr/>
        <a:lstStyle/>
        <a:p>
          <a:endParaRPr lang="en-US"/>
        </a:p>
      </dgm:t>
    </dgm:pt>
    <dgm:pt modelId="{D0984E6D-8DD5-41A1-A262-0E73CE3F5C27}" type="sibTrans" cxnId="{27EB8AF3-46D4-49C2-827C-334D8889DEC4}">
      <dgm:prSet/>
      <dgm:spPr/>
      <dgm:t>
        <a:bodyPr/>
        <a:lstStyle/>
        <a:p>
          <a:endParaRPr lang="en-US"/>
        </a:p>
      </dgm:t>
    </dgm:pt>
    <dgm:pt modelId="{6EAABF04-8779-42FA-9452-2485B426DC0B}" type="pres">
      <dgm:prSet presAssocID="{D3CC6EC9-9A92-4968-A1F3-E327CF044E3F}" presName="linear" presStyleCnt="0">
        <dgm:presLayoutVars>
          <dgm:animLvl val="lvl"/>
          <dgm:resizeHandles val="exact"/>
        </dgm:presLayoutVars>
      </dgm:prSet>
      <dgm:spPr/>
    </dgm:pt>
    <dgm:pt modelId="{B071A961-5DAE-45D4-AB96-B7B7E6E2F3B3}" type="pres">
      <dgm:prSet presAssocID="{B66EB95E-10C3-42AC-BCC6-EEA403DBC51A}" presName="parentText" presStyleLbl="node1" presStyleIdx="0" presStyleCnt="2">
        <dgm:presLayoutVars>
          <dgm:chMax val="0"/>
          <dgm:bulletEnabled val="1"/>
        </dgm:presLayoutVars>
      </dgm:prSet>
      <dgm:spPr/>
    </dgm:pt>
    <dgm:pt modelId="{015A96F4-7615-42A2-B471-F429C84DE248}" type="pres">
      <dgm:prSet presAssocID="{307177A6-FC1E-4EB9-8D04-DE50DBBD432B}" presName="spacer" presStyleCnt="0"/>
      <dgm:spPr/>
    </dgm:pt>
    <dgm:pt modelId="{2568D9CB-AB49-4D58-8B0A-B55799A7497F}" type="pres">
      <dgm:prSet presAssocID="{CDF49C2F-5C70-4F4F-856D-D62BDC979131}" presName="parentText" presStyleLbl="node1" presStyleIdx="1" presStyleCnt="2">
        <dgm:presLayoutVars>
          <dgm:chMax val="0"/>
          <dgm:bulletEnabled val="1"/>
        </dgm:presLayoutVars>
      </dgm:prSet>
      <dgm:spPr/>
    </dgm:pt>
  </dgm:ptLst>
  <dgm:cxnLst>
    <dgm:cxn modelId="{CF48A800-1F06-48B4-9903-8159CBCA0C57}" srcId="{D3CC6EC9-9A92-4968-A1F3-E327CF044E3F}" destId="{B66EB95E-10C3-42AC-BCC6-EEA403DBC51A}" srcOrd="0" destOrd="0" parTransId="{5C193126-5E54-48B4-BC74-3F009056F9F3}" sibTransId="{307177A6-FC1E-4EB9-8D04-DE50DBBD432B}"/>
    <dgm:cxn modelId="{D7017563-C3D9-44D3-BB5A-04414547DDB1}" type="presOf" srcId="{B66EB95E-10C3-42AC-BCC6-EEA403DBC51A}" destId="{B071A961-5DAE-45D4-AB96-B7B7E6E2F3B3}" srcOrd="0" destOrd="0" presId="urn:microsoft.com/office/officeart/2005/8/layout/vList2"/>
    <dgm:cxn modelId="{B9F6B37B-3485-4B32-9B6A-8582CD8E79B1}" type="presOf" srcId="{D3CC6EC9-9A92-4968-A1F3-E327CF044E3F}" destId="{6EAABF04-8779-42FA-9452-2485B426DC0B}" srcOrd="0" destOrd="0" presId="urn:microsoft.com/office/officeart/2005/8/layout/vList2"/>
    <dgm:cxn modelId="{1F6C8BC4-7DAE-4275-A6A2-2E7DF03AE65D}" type="presOf" srcId="{CDF49C2F-5C70-4F4F-856D-D62BDC979131}" destId="{2568D9CB-AB49-4D58-8B0A-B55799A7497F}" srcOrd="0" destOrd="0" presId="urn:microsoft.com/office/officeart/2005/8/layout/vList2"/>
    <dgm:cxn modelId="{27EB8AF3-46D4-49C2-827C-334D8889DEC4}" srcId="{D3CC6EC9-9A92-4968-A1F3-E327CF044E3F}" destId="{CDF49C2F-5C70-4F4F-856D-D62BDC979131}" srcOrd="1" destOrd="0" parTransId="{9EBA4CAB-BFAE-4F93-BBB4-20354207B06F}" sibTransId="{D0984E6D-8DD5-41A1-A262-0E73CE3F5C27}"/>
    <dgm:cxn modelId="{82C63C4A-320F-4F95-A08A-A0CF05A6A99C}" type="presParOf" srcId="{6EAABF04-8779-42FA-9452-2485B426DC0B}" destId="{B071A961-5DAE-45D4-AB96-B7B7E6E2F3B3}" srcOrd="0" destOrd="0" presId="urn:microsoft.com/office/officeart/2005/8/layout/vList2"/>
    <dgm:cxn modelId="{4D38625D-23BE-4C3B-A826-6916D7E0D218}" type="presParOf" srcId="{6EAABF04-8779-42FA-9452-2485B426DC0B}" destId="{015A96F4-7615-42A2-B471-F429C84DE248}" srcOrd="1" destOrd="0" presId="urn:microsoft.com/office/officeart/2005/8/layout/vList2"/>
    <dgm:cxn modelId="{128AD295-389E-437D-AF33-D30318C708E4}" type="presParOf" srcId="{6EAABF04-8779-42FA-9452-2485B426DC0B}" destId="{2568D9CB-AB49-4D58-8B0A-B55799A7497F}"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DEE4B55-9576-4BED-B335-E4EB966606B4}"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DF44A403-4DDD-4A4E-AC2B-0E5286ED5C70}">
      <dgm:prSet/>
      <dgm:spPr/>
      <dgm:t>
        <a:bodyPr/>
        <a:lstStyle/>
        <a:p>
          <a:r>
            <a:rPr lang="sl-SI"/>
            <a:t>KOŠČIČASTO SADJE (slive, češnje, breskve, marelice,…)</a:t>
          </a:r>
          <a:endParaRPr lang="en-US"/>
        </a:p>
      </dgm:t>
    </dgm:pt>
    <dgm:pt modelId="{D86857BA-A36F-4DC2-B992-57F43C639617}" type="parTrans" cxnId="{8DF571A2-9415-45B7-867A-E85C606C5F70}">
      <dgm:prSet/>
      <dgm:spPr/>
      <dgm:t>
        <a:bodyPr/>
        <a:lstStyle/>
        <a:p>
          <a:endParaRPr lang="en-US"/>
        </a:p>
      </dgm:t>
    </dgm:pt>
    <dgm:pt modelId="{B3D2881A-FCCF-4506-A4D5-08CBCC352744}" type="sibTrans" cxnId="{8DF571A2-9415-45B7-867A-E85C606C5F70}">
      <dgm:prSet/>
      <dgm:spPr/>
      <dgm:t>
        <a:bodyPr/>
        <a:lstStyle/>
        <a:p>
          <a:endParaRPr lang="en-US"/>
        </a:p>
      </dgm:t>
    </dgm:pt>
    <dgm:pt modelId="{08F7AFF5-3414-4414-98DB-3F94149BB5F0}">
      <dgm:prSet/>
      <dgm:spPr/>
      <dgm:t>
        <a:bodyPr/>
        <a:lstStyle/>
        <a:p>
          <a:r>
            <a:rPr lang="sl-SI"/>
            <a:t>PEČKATO SADJE (jabolka, hruške, kutine,…)</a:t>
          </a:r>
          <a:endParaRPr lang="en-US"/>
        </a:p>
      </dgm:t>
    </dgm:pt>
    <dgm:pt modelId="{4480D511-1311-4A0F-BC8F-ADE8263A7DEC}" type="parTrans" cxnId="{83B5F8B1-3303-4FB2-9554-7A57645F5FFC}">
      <dgm:prSet/>
      <dgm:spPr/>
      <dgm:t>
        <a:bodyPr/>
        <a:lstStyle/>
        <a:p>
          <a:endParaRPr lang="en-US"/>
        </a:p>
      </dgm:t>
    </dgm:pt>
    <dgm:pt modelId="{208AED1E-6D7E-4E96-99C9-D28B3955180B}" type="sibTrans" cxnId="{83B5F8B1-3303-4FB2-9554-7A57645F5FFC}">
      <dgm:prSet/>
      <dgm:spPr/>
      <dgm:t>
        <a:bodyPr/>
        <a:lstStyle/>
        <a:p>
          <a:endParaRPr lang="en-US"/>
        </a:p>
      </dgm:t>
    </dgm:pt>
    <dgm:pt modelId="{961ED4F5-F687-4EBE-A2D0-722E7CB30415}">
      <dgm:prSet/>
      <dgm:spPr/>
      <dgm:t>
        <a:bodyPr/>
        <a:lstStyle/>
        <a:p>
          <a:r>
            <a:rPr lang="sl-SI"/>
            <a:t>JAGODIČASTO SADJE (grozdje, jagode, maline,…)</a:t>
          </a:r>
          <a:endParaRPr lang="en-US"/>
        </a:p>
      </dgm:t>
    </dgm:pt>
    <dgm:pt modelId="{10BF2ED2-0B3D-40C5-9FA9-0EFAF8AA85E7}" type="parTrans" cxnId="{EA1B553A-AB9C-4AEB-8E1E-CE406F982C29}">
      <dgm:prSet/>
      <dgm:spPr/>
      <dgm:t>
        <a:bodyPr/>
        <a:lstStyle/>
        <a:p>
          <a:endParaRPr lang="en-US"/>
        </a:p>
      </dgm:t>
    </dgm:pt>
    <dgm:pt modelId="{D46F3616-817D-4BED-BB5E-C0E37D6A7DDF}" type="sibTrans" cxnId="{EA1B553A-AB9C-4AEB-8E1E-CE406F982C29}">
      <dgm:prSet/>
      <dgm:spPr/>
      <dgm:t>
        <a:bodyPr/>
        <a:lstStyle/>
        <a:p>
          <a:endParaRPr lang="en-US"/>
        </a:p>
      </dgm:t>
    </dgm:pt>
    <dgm:pt modelId="{CAADB274-2AD6-4FC7-ADAF-4C793AABFB8A}">
      <dgm:prSet/>
      <dgm:spPr/>
      <dgm:t>
        <a:bodyPr/>
        <a:lstStyle/>
        <a:p>
          <a:r>
            <a:rPr lang="sl-SI"/>
            <a:t>LUPINASTO SADJE ( orehi, lešniki, kostanj,…)</a:t>
          </a:r>
          <a:endParaRPr lang="en-US"/>
        </a:p>
      </dgm:t>
    </dgm:pt>
    <dgm:pt modelId="{170E3E92-80A1-4613-B794-7F6D9D1D8793}" type="parTrans" cxnId="{7A276C2A-C901-49C4-B36B-15BD7829B13C}">
      <dgm:prSet/>
      <dgm:spPr/>
      <dgm:t>
        <a:bodyPr/>
        <a:lstStyle/>
        <a:p>
          <a:endParaRPr lang="en-US"/>
        </a:p>
      </dgm:t>
    </dgm:pt>
    <dgm:pt modelId="{243013D5-72E8-4790-92B7-EAC2B39E161A}" type="sibTrans" cxnId="{7A276C2A-C901-49C4-B36B-15BD7829B13C}">
      <dgm:prSet/>
      <dgm:spPr/>
      <dgm:t>
        <a:bodyPr/>
        <a:lstStyle/>
        <a:p>
          <a:endParaRPr lang="en-US"/>
        </a:p>
      </dgm:t>
    </dgm:pt>
    <dgm:pt modelId="{098A3E4C-3BD4-4C28-B48D-E38DA1A53A1E}">
      <dgm:prSet/>
      <dgm:spPr/>
      <dgm:t>
        <a:bodyPr/>
        <a:lstStyle/>
        <a:p>
          <a:r>
            <a:rPr lang="sl-SI"/>
            <a:t>JUŽNO SADJE </a:t>
          </a:r>
          <a:endParaRPr lang="en-US"/>
        </a:p>
      </dgm:t>
    </dgm:pt>
    <dgm:pt modelId="{2D64B830-19ED-43A2-8931-29099B1C9504}" type="parTrans" cxnId="{550B768C-C248-40B7-8983-29252F7AE480}">
      <dgm:prSet/>
      <dgm:spPr/>
      <dgm:t>
        <a:bodyPr/>
        <a:lstStyle/>
        <a:p>
          <a:endParaRPr lang="en-US"/>
        </a:p>
      </dgm:t>
    </dgm:pt>
    <dgm:pt modelId="{40C4EE72-181A-4BEF-A84A-451D67BE4874}" type="sibTrans" cxnId="{550B768C-C248-40B7-8983-29252F7AE480}">
      <dgm:prSet/>
      <dgm:spPr/>
      <dgm:t>
        <a:bodyPr/>
        <a:lstStyle/>
        <a:p>
          <a:endParaRPr lang="en-US"/>
        </a:p>
      </dgm:t>
    </dgm:pt>
    <dgm:pt modelId="{B98AFA48-5BE8-4E3B-9506-53505E72832A}">
      <dgm:prSet/>
      <dgm:spPr/>
      <dgm:t>
        <a:bodyPr/>
        <a:lstStyle/>
        <a:p>
          <a:r>
            <a:rPr lang="sl-SI" dirty="0"/>
            <a:t>Agrumi (limone, mandarine, pomaranče…)</a:t>
          </a:r>
          <a:endParaRPr lang="en-US" dirty="0"/>
        </a:p>
      </dgm:t>
    </dgm:pt>
    <dgm:pt modelId="{AD6255F0-32C4-48BA-941A-52BD02C91A72}" type="parTrans" cxnId="{B1FFF2D0-70D2-4D5C-9CFC-446BB72D85AE}">
      <dgm:prSet/>
      <dgm:spPr/>
      <dgm:t>
        <a:bodyPr/>
        <a:lstStyle/>
        <a:p>
          <a:endParaRPr lang="en-US"/>
        </a:p>
      </dgm:t>
    </dgm:pt>
    <dgm:pt modelId="{2DDED667-FA28-4610-8241-4A3925E5F4D7}" type="sibTrans" cxnId="{B1FFF2D0-70D2-4D5C-9CFC-446BB72D85AE}">
      <dgm:prSet/>
      <dgm:spPr/>
      <dgm:t>
        <a:bodyPr/>
        <a:lstStyle/>
        <a:p>
          <a:endParaRPr lang="en-US"/>
        </a:p>
      </dgm:t>
    </dgm:pt>
    <dgm:pt modelId="{D97C7AEC-B179-4B63-9232-D1DA9FE61C6C}">
      <dgm:prSet/>
      <dgm:spPr/>
      <dgm:t>
        <a:bodyPr/>
        <a:lstStyle/>
        <a:p>
          <a:r>
            <a:rPr lang="sl-SI" dirty="0"/>
            <a:t>Drugo južno sadje (ananas, fige, banane, liči, avokado, pasijonka, </a:t>
          </a:r>
          <a:r>
            <a:rPr lang="sl-SI" dirty="0" err="1"/>
            <a:t>kivano</a:t>
          </a:r>
          <a:r>
            <a:rPr lang="sl-SI" dirty="0"/>
            <a:t>, kivi…)</a:t>
          </a:r>
          <a:endParaRPr lang="en-US" dirty="0"/>
        </a:p>
      </dgm:t>
    </dgm:pt>
    <dgm:pt modelId="{E7BBCC80-D56C-4A07-8635-61B0B160F515}" type="parTrans" cxnId="{53BEDEB9-0660-4A30-80BE-F1E88FF86DC9}">
      <dgm:prSet/>
      <dgm:spPr/>
      <dgm:t>
        <a:bodyPr/>
        <a:lstStyle/>
        <a:p>
          <a:endParaRPr lang="en-US"/>
        </a:p>
      </dgm:t>
    </dgm:pt>
    <dgm:pt modelId="{DFB577C3-BA7B-432D-93AA-625AD85A2BF5}" type="sibTrans" cxnId="{53BEDEB9-0660-4A30-80BE-F1E88FF86DC9}">
      <dgm:prSet/>
      <dgm:spPr/>
      <dgm:t>
        <a:bodyPr/>
        <a:lstStyle/>
        <a:p>
          <a:endParaRPr lang="en-US"/>
        </a:p>
      </dgm:t>
    </dgm:pt>
    <dgm:pt modelId="{EE857410-C802-40AD-84E3-4161D41EEE38}" type="pres">
      <dgm:prSet presAssocID="{1DEE4B55-9576-4BED-B335-E4EB966606B4}" presName="diagram" presStyleCnt="0">
        <dgm:presLayoutVars>
          <dgm:dir/>
          <dgm:resizeHandles val="exact"/>
        </dgm:presLayoutVars>
      </dgm:prSet>
      <dgm:spPr/>
    </dgm:pt>
    <dgm:pt modelId="{AA665F0D-2CCE-4CFF-B2BB-FBCE2C6D63E9}" type="pres">
      <dgm:prSet presAssocID="{DF44A403-4DDD-4A4E-AC2B-0E5286ED5C70}" presName="node" presStyleLbl="node1" presStyleIdx="0" presStyleCnt="5">
        <dgm:presLayoutVars>
          <dgm:bulletEnabled val="1"/>
        </dgm:presLayoutVars>
      </dgm:prSet>
      <dgm:spPr/>
    </dgm:pt>
    <dgm:pt modelId="{3482DBBD-9533-4448-8678-962B98980C24}" type="pres">
      <dgm:prSet presAssocID="{B3D2881A-FCCF-4506-A4D5-08CBCC352744}" presName="sibTrans" presStyleCnt="0"/>
      <dgm:spPr/>
    </dgm:pt>
    <dgm:pt modelId="{9A2A7688-5CAF-4C29-987B-2C5301F1FACB}" type="pres">
      <dgm:prSet presAssocID="{08F7AFF5-3414-4414-98DB-3F94149BB5F0}" presName="node" presStyleLbl="node1" presStyleIdx="1" presStyleCnt="5">
        <dgm:presLayoutVars>
          <dgm:bulletEnabled val="1"/>
        </dgm:presLayoutVars>
      </dgm:prSet>
      <dgm:spPr/>
    </dgm:pt>
    <dgm:pt modelId="{12C6BC70-E01D-460B-A814-B2F945F5241B}" type="pres">
      <dgm:prSet presAssocID="{208AED1E-6D7E-4E96-99C9-D28B3955180B}" presName="sibTrans" presStyleCnt="0"/>
      <dgm:spPr/>
    </dgm:pt>
    <dgm:pt modelId="{4C95A091-0EC2-4ECA-834A-D124365A35C1}" type="pres">
      <dgm:prSet presAssocID="{961ED4F5-F687-4EBE-A2D0-722E7CB30415}" presName="node" presStyleLbl="node1" presStyleIdx="2" presStyleCnt="5">
        <dgm:presLayoutVars>
          <dgm:bulletEnabled val="1"/>
        </dgm:presLayoutVars>
      </dgm:prSet>
      <dgm:spPr/>
    </dgm:pt>
    <dgm:pt modelId="{B830C08E-6F74-4C62-A9D8-DA4F4F4B1284}" type="pres">
      <dgm:prSet presAssocID="{D46F3616-817D-4BED-BB5E-C0E37D6A7DDF}" presName="sibTrans" presStyleCnt="0"/>
      <dgm:spPr/>
    </dgm:pt>
    <dgm:pt modelId="{371EA05E-5168-4CFC-A0EC-6C2BC7BB0574}" type="pres">
      <dgm:prSet presAssocID="{CAADB274-2AD6-4FC7-ADAF-4C793AABFB8A}" presName="node" presStyleLbl="node1" presStyleIdx="3" presStyleCnt="5">
        <dgm:presLayoutVars>
          <dgm:bulletEnabled val="1"/>
        </dgm:presLayoutVars>
      </dgm:prSet>
      <dgm:spPr/>
    </dgm:pt>
    <dgm:pt modelId="{E94ED17B-46AF-48A9-8139-71ACB9C5D5D5}" type="pres">
      <dgm:prSet presAssocID="{243013D5-72E8-4790-92B7-EAC2B39E161A}" presName="sibTrans" presStyleCnt="0"/>
      <dgm:spPr/>
    </dgm:pt>
    <dgm:pt modelId="{7FE1F652-308F-4F29-88CF-0CA1F86684FF}" type="pres">
      <dgm:prSet presAssocID="{098A3E4C-3BD4-4C28-B48D-E38DA1A53A1E}" presName="node" presStyleLbl="node1" presStyleIdx="4" presStyleCnt="5">
        <dgm:presLayoutVars>
          <dgm:bulletEnabled val="1"/>
        </dgm:presLayoutVars>
      </dgm:prSet>
      <dgm:spPr/>
    </dgm:pt>
  </dgm:ptLst>
  <dgm:cxnLst>
    <dgm:cxn modelId="{0A217906-A2C6-4C91-8E7A-CB27A7C4791C}" type="presOf" srcId="{B98AFA48-5BE8-4E3B-9506-53505E72832A}" destId="{7FE1F652-308F-4F29-88CF-0CA1F86684FF}" srcOrd="0" destOrd="1" presId="urn:microsoft.com/office/officeart/2005/8/layout/default"/>
    <dgm:cxn modelId="{7A276C2A-C901-49C4-B36B-15BD7829B13C}" srcId="{1DEE4B55-9576-4BED-B335-E4EB966606B4}" destId="{CAADB274-2AD6-4FC7-ADAF-4C793AABFB8A}" srcOrd="3" destOrd="0" parTransId="{170E3E92-80A1-4613-B794-7F6D9D1D8793}" sibTransId="{243013D5-72E8-4790-92B7-EAC2B39E161A}"/>
    <dgm:cxn modelId="{0C462639-FDF2-4DE3-8C37-0ACD488FB193}" type="presOf" srcId="{CAADB274-2AD6-4FC7-ADAF-4C793AABFB8A}" destId="{371EA05E-5168-4CFC-A0EC-6C2BC7BB0574}" srcOrd="0" destOrd="0" presId="urn:microsoft.com/office/officeart/2005/8/layout/default"/>
    <dgm:cxn modelId="{EA1B553A-AB9C-4AEB-8E1E-CE406F982C29}" srcId="{1DEE4B55-9576-4BED-B335-E4EB966606B4}" destId="{961ED4F5-F687-4EBE-A2D0-722E7CB30415}" srcOrd="2" destOrd="0" parTransId="{10BF2ED2-0B3D-40C5-9FA9-0EFAF8AA85E7}" sibTransId="{D46F3616-817D-4BED-BB5E-C0E37D6A7DDF}"/>
    <dgm:cxn modelId="{8778485C-3C19-4A6C-B14F-1A4B3A2C181D}" type="presOf" srcId="{08F7AFF5-3414-4414-98DB-3F94149BB5F0}" destId="{9A2A7688-5CAF-4C29-987B-2C5301F1FACB}" srcOrd="0" destOrd="0" presId="urn:microsoft.com/office/officeart/2005/8/layout/default"/>
    <dgm:cxn modelId="{68C11453-BD61-4DDE-AD43-DC8965682D5A}" type="presOf" srcId="{DF44A403-4DDD-4A4E-AC2B-0E5286ED5C70}" destId="{AA665F0D-2CCE-4CFF-B2BB-FBCE2C6D63E9}" srcOrd="0" destOrd="0" presId="urn:microsoft.com/office/officeart/2005/8/layout/default"/>
    <dgm:cxn modelId="{550B768C-C248-40B7-8983-29252F7AE480}" srcId="{1DEE4B55-9576-4BED-B335-E4EB966606B4}" destId="{098A3E4C-3BD4-4C28-B48D-E38DA1A53A1E}" srcOrd="4" destOrd="0" parTransId="{2D64B830-19ED-43A2-8931-29099B1C9504}" sibTransId="{40C4EE72-181A-4BEF-A84A-451D67BE4874}"/>
    <dgm:cxn modelId="{8DF571A2-9415-45B7-867A-E85C606C5F70}" srcId="{1DEE4B55-9576-4BED-B335-E4EB966606B4}" destId="{DF44A403-4DDD-4A4E-AC2B-0E5286ED5C70}" srcOrd="0" destOrd="0" parTransId="{D86857BA-A36F-4DC2-B992-57F43C639617}" sibTransId="{B3D2881A-FCCF-4506-A4D5-08CBCC352744}"/>
    <dgm:cxn modelId="{94711FA3-8622-4CF4-871B-48BF2F204C3C}" type="presOf" srcId="{961ED4F5-F687-4EBE-A2D0-722E7CB30415}" destId="{4C95A091-0EC2-4ECA-834A-D124365A35C1}" srcOrd="0" destOrd="0" presId="urn:microsoft.com/office/officeart/2005/8/layout/default"/>
    <dgm:cxn modelId="{83B5F8B1-3303-4FB2-9554-7A57645F5FFC}" srcId="{1DEE4B55-9576-4BED-B335-E4EB966606B4}" destId="{08F7AFF5-3414-4414-98DB-3F94149BB5F0}" srcOrd="1" destOrd="0" parTransId="{4480D511-1311-4A0F-BC8F-ADE8263A7DEC}" sibTransId="{208AED1E-6D7E-4E96-99C9-D28B3955180B}"/>
    <dgm:cxn modelId="{53BEDEB9-0660-4A30-80BE-F1E88FF86DC9}" srcId="{098A3E4C-3BD4-4C28-B48D-E38DA1A53A1E}" destId="{D97C7AEC-B179-4B63-9232-D1DA9FE61C6C}" srcOrd="1" destOrd="0" parTransId="{E7BBCC80-D56C-4A07-8635-61B0B160F515}" sibTransId="{DFB577C3-BA7B-432D-93AA-625AD85A2BF5}"/>
    <dgm:cxn modelId="{98222DBC-AB1B-4DEE-A78E-C02D2D5043E2}" type="presOf" srcId="{D97C7AEC-B179-4B63-9232-D1DA9FE61C6C}" destId="{7FE1F652-308F-4F29-88CF-0CA1F86684FF}" srcOrd="0" destOrd="2" presId="urn:microsoft.com/office/officeart/2005/8/layout/default"/>
    <dgm:cxn modelId="{B1FFF2D0-70D2-4D5C-9CFC-446BB72D85AE}" srcId="{098A3E4C-3BD4-4C28-B48D-E38DA1A53A1E}" destId="{B98AFA48-5BE8-4E3B-9506-53505E72832A}" srcOrd="0" destOrd="0" parTransId="{AD6255F0-32C4-48BA-941A-52BD02C91A72}" sibTransId="{2DDED667-FA28-4610-8241-4A3925E5F4D7}"/>
    <dgm:cxn modelId="{7FBE59E5-8FA3-485D-98ED-7B2ACE78D146}" type="presOf" srcId="{1DEE4B55-9576-4BED-B335-E4EB966606B4}" destId="{EE857410-C802-40AD-84E3-4161D41EEE38}" srcOrd="0" destOrd="0" presId="urn:microsoft.com/office/officeart/2005/8/layout/default"/>
    <dgm:cxn modelId="{04479DF7-7FB4-4E0C-BDBC-E1FA4B2D61BD}" type="presOf" srcId="{098A3E4C-3BD4-4C28-B48D-E38DA1A53A1E}" destId="{7FE1F652-308F-4F29-88CF-0CA1F86684FF}" srcOrd="0" destOrd="0" presId="urn:microsoft.com/office/officeart/2005/8/layout/default"/>
    <dgm:cxn modelId="{A62991A0-834C-49DB-9CBE-D241552ABDB0}" type="presParOf" srcId="{EE857410-C802-40AD-84E3-4161D41EEE38}" destId="{AA665F0D-2CCE-4CFF-B2BB-FBCE2C6D63E9}" srcOrd="0" destOrd="0" presId="urn:microsoft.com/office/officeart/2005/8/layout/default"/>
    <dgm:cxn modelId="{56C8B332-5E6F-4AC1-9C7D-A6A98163B7E2}" type="presParOf" srcId="{EE857410-C802-40AD-84E3-4161D41EEE38}" destId="{3482DBBD-9533-4448-8678-962B98980C24}" srcOrd="1" destOrd="0" presId="urn:microsoft.com/office/officeart/2005/8/layout/default"/>
    <dgm:cxn modelId="{1DC4E1A1-4BB9-4152-A8CC-E233D3CDD43A}" type="presParOf" srcId="{EE857410-C802-40AD-84E3-4161D41EEE38}" destId="{9A2A7688-5CAF-4C29-987B-2C5301F1FACB}" srcOrd="2" destOrd="0" presId="urn:microsoft.com/office/officeart/2005/8/layout/default"/>
    <dgm:cxn modelId="{74CB038D-9AE4-4CC8-8A95-41C747B62543}" type="presParOf" srcId="{EE857410-C802-40AD-84E3-4161D41EEE38}" destId="{12C6BC70-E01D-460B-A814-B2F945F5241B}" srcOrd="3" destOrd="0" presId="urn:microsoft.com/office/officeart/2005/8/layout/default"/>
    <dgm:cxn modelId="{710D810A-354B-4446-A26E-6239A828C9B7}" type="presParOf" srcId="{EE857410-C802-40AD-84E3-4161D41EEE38}" destId="{4C95A091-0EC2-4ECA-834A-D124365A35C1}" srcOrd="4" destOrd="0" presId="urn:microsoft.com/office/officeart/2005/8/layout/default"/>
    <dgm:cxn modelId="{3073EF54-EF9C-44AC-9DF0-F82C37F84DAD}" type="presParOf" srcId="{EE857410-C802-40AD-84E3-4161D41EEE38}" destId="{B830C08E-6F74-4C62-A9D8-DA4F4F4B1284}" srcOrd="5" destOrd="0" presId="urn:microsoft.com/office/officeart/2005/8/layout/default"/>
    <dgm:cxn modelId="{CF83FD0B-DDB8-4AA2-B5A2-B5D605D2216A}" type="presParOf" srcId="{EE857410-C802-40AD-84E3-4161D41EEE38}" destId="{371EA05E-5168-4CFC-A0EC-6C2BC7BB0574}" srcOrd="6" destOrd="0" presId="urn:microsoft.com/office/officeart/2005/8/layout/default"/>
    <dgm:cxn modelId="{932DE20B-3E42-43EA-8CEB-DF8D599DDA8F}" type="presParOf" srcId="{EE857410-C802-40AD-84E3-4161D41EEE38}" destId="{E94ED17B-46AF-48A9-8139-71ACB9C5D5D5}" srcOrd="7" destOrd="0" presId="urn:microsoft.com/office/officeart/2005/8/layout/default"/>
    <dgm:cxn modelId="{730E74A0-F880-4178-B3FF-E0659C297440}" type="presParOf" srcId="{EE857410-C802-40AD-84E3-4161D41EEE38}" destId="{7FE1F652-308F-4F29-88CF-0CA1F86684FF}"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229FD99-DB5E-42D9-99DE-3DF4E3D8AFF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9295B95-8900-4AD1-BE52-5C4027B2E40A}">
      <dgm:prSet/>
      <dgm:spPr/>
      <dgm:t>
        <a:bodyPr/>
        <a:lstStyle/>
        <a:p>
          <a:r>
            <a:rPr lang="sl-SI"/>
            <a:t>OSNOVNA NAVODILA: </a:t>
          </a:r>
          <a:endParaRPr lang="en-US"/>
        </a:p>
      </dgm:t>
    </dgm:pt>
    <dgm:pt modelId="{F3A490D2-85EF-4FE5-9E15-B09188E06BCA}" type="parTrans" cxnId="{2D1A47A5-65FB-46E6-A943-BA362AB32947}">
      <dgm:prSet/>
      <dgm:spPr/>
      <dgm:t>
        <a:bodyPr/>
        <a:lstStyle/>
        <a:p>
          <a:endParaRPr lang="en-US"/>
        </a:p>
      </dgm:t>
    </dgm:pt>
    <dgm:pt modelId="{01A0B1E2-87F2-4F04-A3C2-37D2391E84AA}" type="sibTrans" cxnId="{2D1A47A5-65FB-46E6-A943-BA362AB32947}">
      <dgm:prSet/>
      <dgm:spPr/>
      <dgm:t>
        <a:bodyPr/>
        <a:lstStyle/>
        <a:p>
          <a:endParaRPr lang="en-US"/>
        </a:p>
      </dgm:t>
    </dgm:pt>
    <dgm:pt modelId="{0C779C17-9E4C-40BA-9D61-8305E595BB4C}">
      <dgm:prSet/>
      <dgm:spPr/>
      <dgm:t>
        <a:bodyPr/>
        <a:lstStyle/>
        <a:p>
          <a:r>
            <a:rPr lang="sl-SI" dirty="0"/>
            <a:t>Delo v skupinah:  po 3 učenci v skupini  </a:t>
          </a:r>
          <a:endParaRPr lang="en-US" dirty="0"/>
        </a:p>
      </dgm:t>
    </dgm:pt>
    <dgm:pt modelId="{1C4E11D5-6869-468C-B2BB-FF5B9B25A050}" type="parTrans" cxnId="{B50C4642-9816-4D50-8B20-8D9611CD4CFF}">
      <dgm:prSet/>
      <dgm:spPr/>
      <dgm:t>
        <a:bodyPr/>
        <a:lstStyle/>
        <a:p>
          <a:endParaRPr lang="en-US"/>
        </a:p>
      </dgm:t>
    </dgm:pt>
    <dgm:pt modelId="{A0ADAF56-BAD7-46E3-B7E4-6778465BC357}" type="sibTrans" cxnId="{B50C4642-9816-4D50-8B20-8D9611CD4CFF}">
      <dgm:prSet/>
      <dgm:spPr/>
      <dgm:t>
        <a:bodyPr/>
        <a:lstStyle/>
        <a:p>
          <a:endParaRPr lang="en-US"/>
        </a:p>
      </dgm:t>
    </dgm:pt>
    <dgm:pt modelId="{9D68D77B-477F-49EB-B86B-BBC680C947D9}">
      <dgm:prSet/>
      <dgm:spPr/>
      <dgm:t>
        <a:bodyPr/>
        <a:lstStyle/>
        <a:p>
          <a:r>
            <a:rPr lang="sl-SI"/>
            <a:t>Vsaka skupina je samostojna. Sodelovanje z drugimi skupinami ni dovoljeno. </a:t>
          </a:r>
          <a:endParaRPr lang="en-US"/>
        </a:p>
      </dgm:t>
    </dgm:pt>
    <dgm:pt modelId="{A4EC5234-D62A-4A67-B9FA-F028C3BFF3B9}" type="parTrans" cxnId="{F8620AD1-9DEC-495C-8BED-137710D7E87F}">
      <dgm:prSet/>
      <dgm:spPr/>
      <dgm:t>
        <a:bodyPr/>
        <a:lstStyle/>
        <a:p>
          <a:endParaRPr lang="en-US"/>
        </a:p>
      </dgm:t>
    </dgm:pt>
    <dgm:pt modelId="{76EF0A66-002C-47E4-A1B0-D0ACE45B7D8C}" type="sibTrans" cxnId="{F8620AD1-9DEC-495C-8BED-137710D7E87F}">
      <dgm:prSet/>
      <dgm:spPr/>
      <dgm:t>
        <a:bodyPr/>
        <a:lstStyle/>
        <a:p>
          <a:endParaRPr lang="en-US"/>
        </a:p>
      </dgm:t>
    </dgm:pt>
    <dgm:pt modelId="{EE126B7F-FF29-4A83-A20E-8EAE1D8FCD3D}">
      <dgm:prSet/>
      <dgm:spPr/>
      <dgm:t>
        <a:bodyPr/>
        <a:lstStyle/>
        <a:p>
          <a:r>
            <a:rPr lang="sl-SI"/>
            <a:t>POTREBŠČINE: zvezek in učbenik za gospodinjstvo, svinčnik, radirka, barvice, flomastri, škarje in lepilo. </a:t>
          </a:r>
          <a:endParaRPr lang="en-US"/>
        </a:p>
      </dgm:t>
    </dgm:pt>
    <dgm:pt modelId="{69E38AA8-57E0-4906-93F4-918917F58B3A}" type="parTrans" cxnId="{DC67D072-6355-4B26-B196-868586E3FA7F}">
      <dgm:prSet/>
      <dgm:spPr/>
      <dgm:t>
        <a:bodyPr/>
        <a:lstStyle/>
        <a:p>
          <a:endParaRPr lang="en-US"/>
        </a:p>
      </dgm:t>
    </dgm:pt>
    <dgm:pt modelId="{EA4EF1BA-ECEA-458B-802E-D1820869A574}" type="sibTrans" cxnId="{DC67D072-6355-4B26-B196-868586E3FA7F}">
      <dgm:prSet/>
      <dgm:spPr/>
      <dgm:t>
        <a:bodyPr/>
        <a:lstStyle/>
        <a:p>
          <a:endParaRPr lang="en-US"/>
        </a:p>
      </dgm:t>
    </dgm:pt>
    <dgm:pt modelId="{6CA3BF7C-9C7A-48E6-91F4-DD400CC386AE}">
      <dgm:prSet/>
      <dgm:spPr/>
      <dgm:t>
        <a:bodyPr/>
        <a:lstStyle/>
        <a:p>
          <a:r>
            <a:rPr lang="sl-SI"/>
            <a:t>Pripravite vse potrebno za samostojno delo, vse ostalo naj ostane v torbi. Torbe pospravite k steni. </a:t>
          </a:r>
          <a:endParaRPr lang="en-US"/>
        </a:p>
      </dgm:t>
    </dgm:pt>
    <dgm:pt modelId="{F6AF5741-B6D5-40DF-8624-5D9E3CAB8560}" type="parTrans" cxnId="{BC6DD6CC-1529-4A70-AB1C-ACB95CCF37E6}">
      <dgm:prSet/>
      <dgm:spPr/>
      <dgm:t>
        <a:bodyPr/>
        <a:lstStyle/>
        <a:p>
          <a:endParaRPr lang="en-US"/>
        </a:p>
      </dgm:t>
    </dgm:pt>
    <dgm:pt modelId="{8BAA07E6-9724-4F4A-9B96-05EF24A3D89C}" type="sibTrans" cxnId="{BC6DD6CC-1529-4A70-AB1C-ACB95CCF37E6}">
      <dgm:prSet/>
      <dgm:spPr/>
      <dgm:t>
        <a:bodyPr/>
        <a:lstStyle/>
        <a:p>
          <a:endParaRPr lang="en-US"/>
        </a:p>
      </dgm:t>
    </dgm:pt>
    <dgm:pt modelId="{1DDFA0AD-9C66-49EF-B0BE-55F7833A6CD1}" type="pres">
      <dgm:prSet presAssocID="{2229FD99-DB5E-42D9-99DE-3DF4E3D8AFF4}" presName="linear" presStyleCnt="0">
        <dgm:presLayoutVars>
          <dgm:animLvl val="lvl"/>
          <dgm:resizeHandles val="exact"/>
        </dgm:presLayoutVars>
      </dgm:prSet>
      <dgm:spPr/>
    </dgm:pt>
    <dgm:pt modelId="{AA2CB3E4-26E8-4396-B355-F05B85776A21}" type="pres">
      <dgm:prSet presAssocID="{F9295B95-8900-4AD1-BE52-5C4027B2E40A}" presName="parentText" presStyleLbl="node1" presStyleIdx="0" presStyleCnt="1">
        <dgm:presLayoutVars>
          <dgm:chMax val="0"/>
          <dgm:bulletEnabled val="1"/>
        </dgm:presLayoutVars>
      </dgm:prSet>
      <dgm:spPr/>
    </dgm:pt>
    <dgm:pt modelId="{A64EABC2-B211-418D-B72D-8D889D76673F}" type="pres">
      <dgm:prSet presAssocID="{F9295B95-8900-4AD1-BE52-5C4027B2E40A}" presName="childText" presStyleLbl="revTx" presStyleIdx="0" presStyleCnt="1">
        <dgm:presLayoutVars>
          <dgm:bulletEnabled val="1"/>
        </dgm:presLayoutVars>
      </dgm:prSet>
      <dgm:spPr/>
    </dgm:pt>
  </dgm:ptLst>
  <dgm:cxnLst>
    <dgm:cxn modelId="{5F916A04-9303-4CEE-9D1B-AA47FB7143F9}" type="presOf" srcId="{6CA3BF7C-9C7A-48E6-91F4-DD400CC386AE}" destId="{A64EABC2-B211-418D-B72D-8D889D76673F}" srcOrd="0" destOrd="3" presId="urn:microsoft.com/office/officeart/2005/8/layout/vList2"/>
    <dgm:cxn modelId="{2BBFE50B-7DB6-4DE5-A701-71C599F8882B}" type="presOf" srcId="{9D68D77B-477F-49EB-B86B-BBC680C947D9}" destId="{A64EABC2-B211-418D-B72D-8D889D76673F}" srcOrd="0" destOrd="1" presId="urn:microsoft.com/office/officeart/2005/8/layout/vList2"/>
    <dgm:cxn modelId="{B6B54F40-AF95-4200-ABE7-2C0CA563ABDA}" type="presOf" srcId="{0C779C17-9E4C-40BA-9D61-8305E595BB4C}" destId="{A64EABC2-B211-418D-B72D-8D889D76673F}" srcOrd="0" destOrd="0" presId="urn:microsoft.com/office/officeart/2005/8/layout/vList2"/>
    <dgm:cxn modelId="{B50C4642-9816-4D50-8B20-8D9611CD4CFF}" srcId="{F9295B95-8900-4AD1-BE52-5C4027B2E40A}" destId="{0C779C17-9E4C-40BA-9D61-8305E595BB4C}" srcOrd="0" destOrd="0" parTransId="{1C4E11D5-6869-468C-B2BB-FF5B9B25A050}" sibTransId="{A0ADAF56-BAD7-46E3-B7E4-6778465BC357}"/>
    <dgm:cxn modelId="{DC67D072-6355-4B26-B196-868586E3FA7F}" srcId="{F9295B95-8900-4AD1-BE52-5C4027B2E40A}" destId="{EE126B7F-FF29-4A83-A20E-8EAE1D8FCD3D}" srcOrd="2" destOrd="0" parTransId="{69E38AA8-57E0-4906-93F4-918917F58B3A}" sibTransId="{EA4EF1BA-ECEA-458B-802E-D1820869A574}"/>
    <dgm:cxn modelId="{DFF1CA83-3290-4134-A656-A28A9599A22E}" type="presOf" srcId="{2229FD99-DB5E-42D9-99DE-3DF4E3D8AFF4}" destId="{1DDFA0AD-9C66-49EF-B0BE-55F7833A6CD1}" srcOrd="0" destOrd="0" presId="urn:microsoft.com/office/officeart/2005/8/layout/vList2"/>
    <dgm:cxn modelId="{F6BDB999-2A04-4C0F-AEBB-F26A4697A6A2}" type="presOf" srcId="{EE126B7F-FF29-4A83-A20E-8EAE1D8FCD3D}" destId="{A64EABC2-B211-418D-B72D-8D889D76673F}" srcOrd="0" destOrd="2" presId="urn:microsoft.com/office/officeart/2005/8/layout/vList2"/>
    <dgm:cxn modelId="{D3D6A39A-BDEC-4126-9420-133D6A5E1377}" type="presOf" srcId="{F9295B95-8900-4AD1-BE52-5C4027B2E40A}" destId="{AA2CB3E4-26E8-4396-B355-F05B85776A21}" srcOrd="0" destOrd="0" presId="urn:microsoft.com/office/officeart/2005/8/layout/vList2"/>
    <dgm:cxn modelId="{2D1A47A5-65FB-46E6-A943-BA362AB32947}" srcId="{2229FD99-DB5E-42D9-99DE-3DF4E3D8AFF4}" destId="{F9295B95-8900-4AD1-BE52-5C4027B2E40A}" srcOrd="0" destOrd="0" parTransId="{F3A490D2-85EF-4FE5-9E15-B09188E06BCA}" sibTransId="{01A0B1E2-87F2-4F04-A3C2-37D2391E84AA}"/>
    <dgm:cxn modelId="{BC6DD6CC-1529-4A70-AB1C-ACB95CCF37E6}" srcId="{F9295B95-8900-4AD1-BE52-5C4027B2E40A}" destId="{6CA3BF7C-9C7A-48E6-91F4-DD400CC386AE}" srcOrd="3" destOrd="0" parTransId="{F6AF5741-B6D5-40DF-8624-5D9E3CAB8560}" sibTransId="{8BAA07E6-9724-4F4A-9B96-05EF24A3D89C}"/>
    <dgm:cxn modelId="{F8620AD1-9DEC-495C-8BED-137710D7E87F}" srcId="{F9295B95-8900-4AD1-BE52-5C4027B2E40A}" destId="{9D68D77B-477F-49EB-B86B-BBC680C947D9}" srcOrd="1" destOrd="0" parTransId="{A4EC5234-D62A-4A67-B9FA-F028C3BFF3B9}" sibTransId="{76EF0A66-002C-47E4-A1B0-D0ACE45B7D8C}"/>
    <dgm:cxn modelId="{E89F698E-AB3D-420E-8988-ADF7A551B089}" type="presParOf" srcId="{1DDFA0AD-9C66-49EF-B0BE-55F7833A6CD1}" destId="{AA2CB3E4-26E8-4396-B355-F05B85776A21}" srcOrd="0" destOrd="0" presId="urn:microsoft.com/office/officeart/2005/8/layout/vList2"/>
    <dgm:cxn modelId="{76D4B06D-56BA-4120-8CE8-55EA2E2A3BB5}" type="presParOf" srcId="{1DDFA0AD-9C66-49EF-B0BE-55F7833A6CD1}" destId="{A64EABC2-B211-418D-B72D-8D889D76673F}"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229FD99-DB5E-42D9-99DE-3DF4E3D8AFF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9295B95-8900-4AD1-BE52-5C4027B2E40A}">
      <dgm:prSet custT="1"/>
      <dgm:spPr/>
      <dgm:t>
        <a:bodyPr/>
        <a:lstStyle/>
        <a:p>
          <a:r>
            <a:rPr lang="sl-SI" sz="3600" dirty="0"/>
            <a:t>1. Navodilo za delo</a:t>
          </a:r>
          <a:endParaRPr lang="en-US" sz="3600" dirty="0"/>
        </a:p>
      </dgm:t>
    </dgm:pt>
    <dgm:pt modelId="{F3A490D2-85EF-4FE5-9E15-B09188E06BCA}" type="parTrans" cxnId="{2D1A47A5-65FB-46E6-A943-BA362AB32947}">
      <dgm:prSet/>
      <dgm:spPr/>
      <dgm:t>
        <a:bodyPr/>
        <a:lstStyle/>
        <a:p>
          <a:endParaRPr lang="en-US"/>
        </a:p>
      </dgm:t>
    </dgm:pt>
    <dgm:pt modelId="{01A0B1E2-87F2-4F04-A3C2-37D2391E84AA}" type="sibTrans" cxnId="{2D1A47A5-65FB-46E6-A943-BA362AB32947}">
      <dgm:prSet/>
      <dgm:spPr/>
      <dgm:t>
        <a:bodyPr/>
        <a:lstStyle/>
        <a:p>
          <a:endParaRPr lang="en-US"/>
        </a:p>
      </dgm:t>
    </dgm:pt>
    <dgm:pt modelId="{0C779C17-9E4C-40BA-9D61-8305E595BB4C}">
      <dgm:prSet custT="1"/>
      <dgm:spPr/>
      <dgm:t>
        <a:bodyPr/>
        <a:lstStyle/>
        <a:p>
          <a:r>
            <a:rPr lang="sl-SI" sz="3500" dirty="0"/>
            <a:t>Učenci si razdelijo delovne liste. Vsak učenec dobi svoj DL. Prilepi ga v zvezek za gospodinjstvo.</a:t>
          </a:r>
          <a:endParaRPr lang="en-US" sz="3500" dirty="0"/>
        </a:p>
      </dgm:t>
    </dgm:pt>
    <dgm:pt modelId="{1C4E11D5-6869-468C-B2BB-FF5B9B25A050}" type="parTrans" cxnId="{B50C4642-9816-4D50-8B20-8D9611CD4CFF}">
      <dgm:prSet/>
      <dgm:spPr/>
      <dgm:t>
        <a:bodyPr/>
        <a:lstStyle/>
        <a:p>
          <a:endParaRPr lang="en-US"/>
        </a:p>
      </dgm:t>
    </dgm:pt>
    <dgm:pt modelId="{A0ADAF56-BAD7-46E3-B7E4-6778465BC357}" type="sibTrans" cxnId="{B50C4642-9816-4D50-8B20-8D9611CD4CFF}">
      <dgm:prSet/>
      <dgm:spPr/>
      <dgm:t>
        <a:bodyPr/>
        <a:lstStyle/>
        <a:p>
          <a:endParaRPr lang="en-US"/>
        </a:p>
      </dgm:t>
    </dgm:pt>
    <dgm:pt modelId="{1C0B8B6C-AB97-4404-A7E1-9D80AB951F2D}">
      <dgm:prSet/>
      <dgm:spPr/>
      <dgm:t>
        <a:bodyPr/>
        <a:lstStyle/>
        <a:p>
          <a:r>
            <a:rPr lang="sl-SI" sz="3500" dirty="0"/>
            <a:t>Odgovore oblikujejo znotraj skupine in jih zapišejo na delovni list oz. v zvezek. Rešitve morajo imeti vsi učenci. </a:t>
          </a:r>
          <a:endParaRPr lang="en-US" sz="3500" dirty="0"/>
        </a:p>
      </dgm:t>
    </dgm:pt>
    <dgm:pt modelId="{3BC21846-FF3C-42B6-A687-98672F5DA4FC}" type="parTrans" cxnId="{54FA32FD-6C07-45DC-B91C-64CC1AB18E3E}">
      <dgm:prSet/>
      <dgm:spPr/>
      <dgm:t>
        <a:bodyPr/>
        <a:lstStyle/>
        <a:p>
          <a:endParaRPr lang="sl-SI"/>
        </a:p>
      </dgm:t>
    </dgm:pt>
    <dgm:pt modelId="{441F15EB-562C-40DE-8E4C-204E6B7FB06C}" type="sibTrans" cxnId="{54FA32FD-6C07-45DC-B91C-64CC1AB18E3E}">
      <dgm:prSet/>
      <dgm:spPr/>
      <dgm:t>
        <a:bodyPr/>
        <a:lstStyle/>
        <a:p>
          <a:endParaRPr lang="sl-SI"/>
        </a:p>
      </dgm:t>
    </dgm:pt>
    <dgm:pt modelId="{D3F6F3AB-C1F4-4073-A7D1-99F3DB2C727F}">
      <dgm:prSet/>
      <dgm:spPr/>
      <dgm:t>
        <a:bodyPr/>
        <a:lstStyle/>
        <a:p>
          <a:r>
            <a:rPr lang="sl-SI" sz="3500" dirty="0"/>
            <a:t>Pred seboj imate različno sadje in zelenjavo.</a:t>
          </a:r>
          <a:endParaRPr lang="en-US" sz="3500" dirty="0"/>
        </a:p>
      </dgm:t>
    </dgm:pt>
    <dgm:pt modelId="{8AAA8871-D46B-460F-99C8-C609B484647E}" type="parTrans" cxnId="{3E9A7C66-CEE6-4FE5-A41A-A584E4711184}">
      <dgm:prSet/>
      <dgm:spPr/>
      <dgm:t>
        <a:bodyPr/>
        <a:lstStyle/>
        <a:p>
          <a:endParaRPr lang="en-US"/>
        </a:p>
      </dgm:t>
    </dgm:pt>
    <dgm:pt modelId="{6971A6A2-B38C-40AB-BE1F-BB2682AF4ED1}" type="sibTrans" cxnId="{3E9A7C66-CEE6-4FE5-A41A-A584E4711184}">
      <dgm:prSet/>
      <dgm:spPr/>
      <dgm:t>
        <a:bodyPr/>
        <a:lstStyle/>
        <a:p>
          <a:endParaRPr lang="en-US"/>
        </a:p>
      </dgm:t>
    </dgm:pt>
    <dgm:pt modelId="{BDC453EB-A215-4EE5-88E8-B9FD6442AFF8}">
      <dgm:prSet custT="1"/>
      <dgm:spPr/>
      <dgm:t>
        <a:bodyPr/>
        <a:lstStyle/>
        <a:p>
          <a:r>
            <a:rPr lang="sl-SI" sz="3500" dirty="0"/>
            <a:t>V pomoč vam je rešen primer- jabolko.</a:t>
          </a:r>
          <a:endParaRPr lang="en-US" sz="3500" dirty="0"/>
        </a:p>
      </dgm:t>
    </dgm:pt>
    <dgm:pt modelId="{379657DE-8CB5-480F-BD1C-B8FAE3C3257D}" type="parTrans" cxnId="{8EEF5D81-D509-4BC2-BC86-925A7CA9BEEF}">
      <dgm:prSet/>
      <dgm:spPr/>
      <dgm:t>
        <a:bodyPr/>
        <a:lstStyle/>
        <a:p>
          <a:endParaRPr lang="sl-SI"/>
        </a:p>
      </dgm:t>
    </dgm:pt>
    <dgm:pt modelId="{226BFDC5-5EEA-48D3-A93F-A08ABF3B01E0}" type="sibTrans" cxnId="{8EEF5D81-D509-4BC2-BC86-925A7CA9BEEF}">
      <dgm:prSet/>
      <dgm:spPr/>
      <dgm:t>
        <a:bodyPr/>
        <a:lstStyle/>
        <a:p>
          <a:endParaRPr lang="sl-SI"/>
        </a:p>
      </dgm:t>
    </dgm:pt>
    <dgm:pt modelId="{81DC1687-F115-41F8-AD1C-47868A8D5D95}">
      <dgm:prSet custT="1"/>
      <dgm:spPr/>
      <dgm:t>
        <a:bodyPr/>
        <a:lstStyle/>
        <a:p>
          <a:r>
            <a:rPr lang="sl-SI" sz="3500" dirty="0"/>
            <a:t>Ko končate, zapišite v obliki miselnega vzorca, plakata. </a:t>
          </a:r>
          <a:endParaRPr lang="en-US" sz="3500" dirty="0"/>
        </a:p>
      </dgm:t>
    </dgm:pt>
    <dgm:pt modelId="{61039DAD-0873-4A8F-908B-164A29FA5DDA}" type="parTrans" cxnId="{6C6BF171-24E2-4F81-B0B8-CA97A5B4B540}">
      <dgm:prSet/>
      <dgm:spPr/>
      <dgm:t>
        <a:bodyPr/>
        <a:lstStyle/>
        <a:p>
          <a:endParaRPr lang="sl-SI"/>
        </a:p>
      </dgm:t>
    </dgm:pt>
    <dgm:pt modelId="{6829A851-8864-4480-ABD9-9A862AE5BFF5}" type="sibTrans" cxnId="{6C6BF171-24E2-4F81-B0B8-CA97A5B4B540}">
      <dgm:prSet/>
      <dgm:spPr/>
      <dgm:t>
        <a:bodyPr/>
        <a:lstStyle/>
        <a:p>
          <a:endParaRPr lang="sl-SI"/>
        </a:p>
      </dgm:t>
    </dgm:pt>
    <dgm:pt modelId="{1DDFA0AD-9C66-49EF-B0BE-55F7833A6CD1}" type="pres">
      <dgm:prSet presAssocID="{2229FD99-DB5E-42D9-99DE-3DF4E3D8AFF4}" presName="linear" presStyleCnt="0">
        <dgm:presLayoutVars>
          <dgm:animLvl val="lvl"/>
          <dgm:resizeHandles val="exact"/>
        </dgm:presLayoutVars>
      </dgm:prSet>
      <dgm:spPr/>
    </dgm:pt>
    <dgm:pt modelId="{AA2CB3E4-26E8-4396-B355-F05B85776A21}" type="pres">
      <dgm:prSet presAssocID="{F9295B95-8900-4AD1-BE52-5C4027B2E40A}" presName="parentText" presStyleLbl="node1" presStyleIdx="0" presStyleCnt="1" custScaleY="50277" custLinFactNeighborY="-8321">
        <dgm:presLayoutVars>
          <dgm:chMax val="0"/>
          <dgm:bulletEnabled val="1"/>
        </dgm:presLayoutVars>
      </dgm:prSet>
      <dgm:spPr/>
    </dgm:pt>
    <dgm:pt modelId="{A64EABC2-B211-418D-B72D-8D889D76673F}" type="pres">
      <dgm:prSet presAssocID="{F9295B95-8900-4AD1-BE52-5C4027B2E40A}" presName="childText" presStyleLbl="revTx" presStyleIdx="0" presStyleCnt="1">
        <dgm:presLayoutVars>
          <dgm:bulletEnabled val="1"/>
        </dgm:presLayoutVars>
      </dgm:prSet>
      <dgm:spPr/>
    </dgm:pt>
  </dgm:ptLst>
  <dgm:cxnLst>
    <dgm:cxn modelId="{B6B54F40-AF95-4200-ABE7-2C0CA563ABDA}" type="presOf" srcId="{0C779C17-9E4C-40BA-9D61-8305E595BB4C}" destId="{A64EABC2-B211-418D-B72D-8D889D76673F}" srcOrd="0" destOrd="0" presId="urn:microsoft.com/office/officeart/2005/8/layout/vList2"/>
    <dgm:cxn modelId="{B50C4642-9816-4D50-8B20-8D9611CD4CFF}" srcId="{F9295B95-8900-4AD1-BE52-5C4027B2E40A}" destId="{0C779C17-9E4C-40BA-9D61-8305E595BB4C}" srcOrd="0" destOrd="0" parTransId="{1C4E11D5-6869-468C-B2BB-FF5B9B25A050}" sibTransId="{A0ADAF56-BAD7-46E3-B7E4-6778465BC357}"/>
    <dgm:cxn modelId="{3E9A7C66-CEE6-4FE5-A41A-A584E4711184}" srcId="{F9295B95-8900-4AD1-BE52-5C4027B2E40A}" destId="{D3F6F3AB-C1F4-4073-A7D1-99F3DB2C727F}" srcOrd="1" destOrd="0" parTransId="{8AAA8871-D46B-460F-99C8-C609B484647E}" sibTransId="{6971A6A2-B38C-40AB-BE1F-BB2682AF4ED1}"/>
    <dgm:cxn modelId="{24420047-33D3-498F-ABD2-C0792C70D4F6}" type="presOf" srcId="{D3F6F3AB-C1F4-4073-A7D1-99F3DB2C727F}" destId="{A64EABC2-B211-418D-B72D-8D889D76673F}" srcOrd="0" destOrd="1" presId="urn:microsoft.com/office/officeart/2005/8/layout/vList2"/>
    <dgm:cxn modelId="{6C6BF171-24E2-4F81-B0B8-CA97A5B4B540}" srcId="{F9295B95-8900-4AD1-BE52-5C4027B2E40A}" destId="{81DC1687-F115-41F8-AD1C-47868A8D5D95}" srcOrd="4" destOrd="0" parTransId="{61039DAD-0873-4A8F-908B-164A29FA5DDA}" sibTransId="{6829A851-8864-4480-ABD9-9A862AE5BFF5}"/>
    <dgm:cxn modelId="{8EEF5D81-D509-4BC2-BC86-925A7CA9BEEF}" srcId="{F9295B95-8900-4AD1-BE52-5C4027B2E40A}" destId="{BDC453EB-A215-4EE5-88E8-B9FD6442AFF8}" srcOrd="3" destOrd="0" parTransId="{379657DE-8CB5-480F-BD1C-B8FAE3C3257D}" sibTransId="{226BFDC5-5EEA-48D3-A93F-A08ABF3B01E0}"/>
    <dgm:cxn modelId="{5E9F1382-227E-40A8-BAC2-BE7B31C1E017}" type="presOf" srcId="{1C0B8B6C-AB97-4404-A7E1-9D80AB951F2D}" destId="{A64EABC2-B211-418D-B72D-8D889D76673F}" srcOrd="0" destOrd="2" presId="urn:microsoft.com/office/officeart/2005/8/layout/vList2"/>
    <dgm:cxn modelId="{DFF1CA83-3290-4134-A656-A28A9599A22E}" type="presOf" srcId="{2229FD99-DB5E-42D9-99DE-3DF4E3D8AFF4}" destId="{1DDFA0AD-9C66-49EF-B0BE-55F7833A6CD1}" srcOrd="0" destOrd="0" presId="urn:microsoft.com/office/officeart/2005/8/layout/vList2"/>
    <dgm:cxn modelId="{9DC1B799-4C9B-473D-A56C-139133EA1980}" type="presOf" srcId="{81DC1687-F115-41F8-AD1C-47868A8D5D95}" destId="{A64EABC2-B211-418D-B72D-8D889D76673F}" srcOrd="0" destOrd="4" presId="urn:microsoft.com/office/officeart/2005/8/layout/vList2"/>
    <dgm:cxn modelId="{D3D6A39A-BDEC-4126-9420-133D6A5E1377}" type="presOf" srcId="{F9295B95-8900-4AD1-BE52-5C4027B2E40A}" destId="{AA2CB3E4-26E8-4396-B355-F05B85776A21}" srcOrd="0" destOrd="0" presId="urn:microsoft.com/office/officeart/2005/8/layout/vList2"/>
    <dgm:cxn modelId="{2D1A47A5-65FB-46E6-A943-BA362AB32947}" srcId="{2229FD99-DB5E-42D9-99DE-3DF4E3D8AFF4}" destId="{F9295B95-8900-4AD1-BE52-5C4027B2E40A}" srcOrd="0" destOrd="0" parTransId="{F3A490D2-85EF-4FE5-9E15-B09188E06BCA}" sibTransId="{01A0B1E2-87F2-4F04-A3C2-37D2391E84AA}"/>
    <dgm:cxn modelId="{DB5687B3-E64C-4DBE-B502-DB6664A62714}" type="presOf" srcId="{BDC453EB-A215-4EE5-88E8-B9FD6442AFF8}" destId="{A64EABC2-B211-418D-B72D-8D889D76673F}" srcOrd="0" destOrd="3" presId="urn:microsoft.com/office/officeart/2005/8/layout/vList2"/>
    <dgm:cxn modelId="{54FA32FD-6C07-45DC-B91C-64CC1AB18E3E}" srcId="{F9295B95-8900-4AD1-BE52-5C4027B2E40A}" destId="{1C0B8B6C-AB97-4404-A7E1-9D80AB951F2D}" srcOrd="2" destOrd="0" parTransId="{3BC21846-FF3C-42B6-A687-98672F5DA4FC}" sibTransId="{441F15EB-562C-40DE-8E4C-204E6B7FB06C}"/>
    <dgm:cxn modelId="{E89F698E-AB3D-420E-8988-ADF7A551B089}" type="presParOf" srcId="{1DDFA0AD-9C66-49EF-B0BE-55F7833A6CD1}" destId="{AA2CB3E4-26E8-4396-B355-F05B85776A21}" srcOrd="0" destOrd="0" presId="urn:microsoft.com/office/officeart/2005/8/layout/vList2"/>
    <dgm:cxn modelId="{76D4B06D-56BA-4120-8CE8-55EA2E2A3BB5}" type="presParOf" srcId="{1DDFA0AD-9C66-49EF-B0BE-55F7833A6CD1}" destId="{A64EABC2-B211-418D-B72D-8D889D76673F}"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229FD99-DB5E-42D9-99DE-3DF4E3D8AFF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9295B95-8900-4AD1-BE52-5C4027B2E40A}">
      <dgm:prSet/>
      <dgm:spPr/>
      <dgm:t>
        <a:bodyPr/>
        <a:lstStyle/>
        <a:p>
          <a:r>
            <a:rPr lang="sl-SI" dirty="0"/>
            <a:t>2. del</a:t>
          </a:r>
          <a:endParaRPr lang="en-US" dirty="0"/>
        </a:p>
      </dgm:t>
    </dgm:pt>
    <dgm:pt modelId="{F3A490D2-85EF-4FE5-9E15-B09188E06BCA}" type="parTrans" cxnId="{2D1A47A5-65FB-46E6-A943-BA362AB32947}">
      <dgm:prSet/>
      <dgm:spPr/>
      <dgm:t>
        <a:bodyPr/>
        <a:lstStyle/>
        <a:p>
          <a:endParaRPr lang="en-US"/>
        </a:p>
      </dgm:t>
    </dgm:pt>
    <dgm:pt modelId="{01A0B1E2-87F2-4F04-A3C2-37D2391E84AA}" type="sibTrans" cxnId="{2D1A47A5-65FB-46E6-A943-BA362AB32947}">
      <dgm:prSet/>
      <dgm:spPr/>
      <dgm:t>
        <a:bodyPr/>
        <a:lstStyle/>
        <a:p>
          <a:endParaRPr lang="en-US"/>
        </a:p>
      </dgm:t>
    </dgm:pt>
    <dgm:pt modelId="{1DDFA0AD-9C66-49EF-B0BE-55F7833A6CD1}" type="pres">
      <dgm:prSet presAssocID="{2229FD99-DB5E-42D9-99DE-3DF4E3D8AFF4}" presName="linear" presStyleCnt="0">
        <dgm:presLayoutVars>
          <dgm:animLvl val="lvl"/>
          <dgm:resizeHandles val="exact"/>
        </dgm:presLayoutVars>
      </dgm:prSet>
      <dgm:spPr/>
    </dgm:pt>
    <dgm:pt modelId="{AA2CB3E4-26E8-4396-B355-F05B85776A21}" type="pres">
      <dgm:prSet presAssocID="{F9295B95-8900-4AD1-BE52-5C4027B2E40A}" presName="parentText" presStyleLbl="node1" presStyleIdx="0" presStyleCnt="1" custLinFactNeighborY="-52353">
        <dgm:presLayoutVars>
          <dgm:chMax val="0"/>
          <dgm:bulletEnabled val="1"/>
        </dgm:presLayoutVars>
      </dgm:prSet>
      <dgm:spPr/>
    </dgm:pt>
  </dgm:ptLst>
  <dgm:cxnLst>
    <dgm:cxn modelId="{DFF1CA83-3290-4134-A656-A28A9599A22E}" type="presOf" srcId="{2229FD99-DB5E-42D9-99DE-3DF4E3D8AFF4}" destId="{1DDFA0AD-9C66-49EF-B0BE-55F7833A6CD1}" srcOrd="0" destOrd="0" presId="urn:microsoft.com/office/officeart/2005/8/layout/vList2"/>
    <dgm:cxn modelId="{D3D6A39A-BDEC-4126-9420-133D6A5E1377}" type="presOf" srcId="{F9295B95-8900-4AD1-BE52-5C4027B2E40A}" destId="{AA2CB3E4-26E8-4396-B355-F05B85776A21}" srcOrd="0" destOrd="0" presId="urn:microsoft.com/office/officeart/2005/8/layout/vList2"/>
    <dgm:cxn modelId="{2D1A47A5-65FB-46E6-A943-BA362AB32947}" srcId="{2229FD99-DB5E-42D9-99DE-3DF4E3D8AFF4}" destId="{F9295B95-8900-4AD1-BE52-5C4027B2E40A}" srcOrd="0" destOrd="0" parTransId="{F3A490D2-85EF-4FE5-9E15-B09188E06BCA}" sibTransId="{01A0B1E2-87F2-4F04-A3C2-37D2391E84AA}"/>
    <dgm:cxn modelId="{E89F698E-AB3D-420E-8988-ADF7A551B089}" type="presParOf" srcId="{1DDFA0AD-9C66-49EF-B0BE-55F7833A6CD1}" destId="{AA2CB3E4-26E8-4396-B355-F05B85776A21}"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FE1FEA-73E5-48AC-B9A5-5BC4EC30FAD5}">
      <dsp:nvSpPr>
        <dsp:cNvPr id="0" name=""/>
        <dsp:cNvSpPr/>
      </dsp:nvSpPr>
      <dsp:spPr>
        <a:xfrm>
          <a:off x="0" y="80816"/>
          <a:ext cx="4633415" cy="11606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sl-SI" sz="3100" kern="1200"/>
            <a:t>Poimenuj sadje in zelenjavo, ki jo vidiš na sliki.</a:t>
          </a:r>
          <a:endParaRPr lang="en-US" sz="3100" kern="1200"/>
        </a:p>
      </dsp:txBody>
      <dsp:txXfrm>
        <a:off x="56658" y="137474"/>
        <a:ext cx="4520099" cy="1047324"/>
      </dsp:txXfrm>
    </dsp:sp>
    <dsp:sp modelId="{0732D5F6-53E2-4C18-B7BC-5ADC08234F1A}">
      <dsp:nvSpPr>
        <dsp:cNvPr id="0" name=""/>
        <dsp:cNvSpPr/>
      </dsp:nvSpPr>
      <dsp:spPr>
        <a:xfrm>
          <a:off x="0" y="1330736"/>
          <a:ext cx="4633415" cy="1160640"/>
        </a:xfrm>
        <a:prstGeom prst="roundRect">
          <a:avLst/>
        </a:prstGeom>
        <a:solidFill>
          <a:schemeClr val="accent2">
            <a:hueOff val="-1501377"/>
            <a:satOff val="-11476"/>
            <a:lumOff val="137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sl-SI" sz="3100" kern="1200"/>
            <a:t>Kakšna je razlika med sadjem in zelenjavo?</a:t>
          </a:r>
          <a:endParaRPr lang="en-US" sz="3100" kern="1200"/>
        </a:p>
      </dsp:txBody>
      <dsp:txXfrm>
        <a:off x="56658" y="1387394"/>
        <a:ext cx="4520099" cy="10473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5D145A-0DF4-43A7-8B58-49CF9BD64848}">
      <dsp:nvSpPr>
        <dsp:cNvPr id="0" name=""/>
        <dsp:cNvSpPr/>
      </dsp:nvSpPr>
      <dsp:spPr>
        <a:xfrm>
          <a:off x="0" y="467402"/>
          <a:ext cx="6912768" cy="131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sl-SI" sz="3500" kern="1200" dirty="0"/>
            <a:t>sadje z</a:t>
          </a:r>
          <a:r>
            <a:rPr lang="sl-SI" sz="3500" b="1" kern="1200" dirty="0"/>
            <a:t> malo energije</a:t>
          </a:r>
          <a:r>
            <a:rPr lang="sl-SI" sz="3500" kern="1200" dirty="0"/>
            <a:t> (limona, jagoda, borovnica ...)</a:t>
          </a:r>
          <a:endParaRPr lang="en-US" sz="3500" kern="1200" dirty="0"/>
        </a:p>
      </dsp:txBody>
      <dsp:txXfrm>
        <a:off x="63968" y="531370"/>
        <a:ext cx="6784832" cy="1182464"/>
      </dsp:txXfrm>
    </dsp:sp>
    <dsp:sp modelId="{D9A969DD-E3A0-480E-874A-471B6C2AD0D9}">
      <dsp:nvSpPr>
        <dsp:cNvPr id="0" name=""/>
        <dsp:cNvSpPr/>
      </dsp:nvSpPr>
      <dsp:spPr>
        <a:xfrm>
          <a:off x="0" y="1807471"/>
          <a:ext cx="6912768" cy="131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sl-SI" sz="3500" kern="1200"/>
            <a:t>sadje z</a:t>
          </a:r>
          <a:r>
            <a:rPr lang="sl-SI" sz="3500" b="1" kern="1200"/>
            <a:t> veliko energije</a:t>
          </a:r>
          <a:r>
            <a:rPr lang="sl-SI" sz="3500" kern="1200"/>
            <a:t> (orehi, lešniki, kostanj, suhe slive, rozine,  ...)</a:t>
          </a:r>
          <a:endParaRPr lang="en-US" sz="3500" kern="1200"/>
        </a:p>
      </dsp:txBody>
      <dsp:txXfrm>
        <a:off x="63968" y="1871439"/>
        <a:ext cx="6784832" cy="11824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71A961-5DAE-45D4-AB96-B7B7E6E2F3B3}">
      <dsp:nvSpPr>
        <dsp:cNvPr id="0" name=""/>
        <dsp:cNvSpPr/>
      </dsp:nvSpPr>
      <dsp:spPr>
        <a:xfrm>
          <a:off x="0" y="77867"/>
          <a:ext cx="6281928" cy="169884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sl-SI" sz="3300" kern="1200"/>
            <a:t>zelenjava z</a:t>
          </a:r>
          <a:r>
            <a:rPr lang="sl-SI" sz="3300" b="1" kern="1200"/>
            <a:t> malo energije</a:t>
          </a:r>
          <a:r>
            <a:rPr lang="sl-SI" sz="3300" kern="1200"/>
            <a:t> (stročji fižol, rdeča pesa, rdeče korenje, kumare, svež paradižnik, paprika…)</a:t>
          </a:r>
          <a:endParaRPr lang="en-US" sz="3300" kern="1200"/>
        </a:p>
      </dsp:txBody>
      <dsp:txXfrm>
        <a:off x="82931" y="160798"/>
        <a:ext cx="6116066" cy="1532978"/>
      </dsp:txXfrm>
    </dsp:sp>
    <dsp:sp modelId="{2568D9CB-AB49-4D58-8B0A-B55799A7497F}">
      <dsp:nvSpPr>
        <dsp:cNvPr id="0" name=""/>
        <dsp:cNvSpPr/>
      </dsp:nvSpPr>
      <dsp:spPr>
        <a:xfrm>
          <a:off x="0" y="1871748"/>
          <a:ext cx="6281928" cy="169884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sl-SI" sz="3300" kern="1200" dirty="0"/>
            <a:t>zelenjava z</a:t>
          </a:r>
          <a:r>
            <a:rPr lang="sl-SI" sz="3300" b="1" kern="1200" dirty="0"/>
            <a:t> veliko energije</a:t>
          </a:r>
          <a:r>
            <a:rPr lang="sl-SI" sz="3300" kern="1200" dirty="0"/>
            <a:t> (čičerika, soja, fižol v zrnju, leča, ...)</a:t>
          </a:r>
          <a:br>
            <a:rPr lang="sl-SI" sz="3300" kern="1200" dirty="0"/>
          </a:br>
          <a:endParaRPr lang="en-US" sz="3300" kern="1200" dirty="0"/>
        </a:p>
      </dsp:txBody>
      <dsp:txXfrm>
        <a:off x="82931" y="1954679"/>
        <a:ext cx="6116066" cy="15329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665F0D-2CCE-4CFF-B2BB-FBCE2C6D63E9}">
      <dsp:nvSpPr>
        <dsp:cNvPr id="0" name=""/>
        <dsp:cNvSpPr/>
      </dsp:nvSpPr>
      <dsp:spPr>
        <a:xfrm>
          <a:off x="0" y="612805"/>
          <a:ext cx="2738593" cy="16431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sl-SI" sz="2100" kern="1200"/>
            <a:t>KOŠČIČASTO SADJE (slive, češnje, breskve, marelice,…)</a:t>
          </a:r>
          <a:endParaRPr lang="en-US" sz="2100" kern="1200"/>
        </a:p>
      </dsp:txBody>
      <dsp:txXfrm>
        <a:off x="0" y="612805"/>
        <a:ext cx="2738593" cy="1643155"/>
      </dsp:txXfrm>
    </dsp:sp>
    <dsp:sp modelId="{9A2A7688-5CAF-4C29-987B-2C5301F1FACB}">
      <dsp:nvSpPr>
        <dsp:cNvPr id="0" name=""/>
        <dsp:cNvSpPr/>
      </dsp:nvSpPr>
      <dsp:spPr>
        <a:xfrm>
          <a:off x="3012452" y="612805"/>
          <a:ext cx="2738593" cy="16431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sl-SI" sz="2100" kern="1200"/>
            <a:t>PEČKATO SADJE (jabolka, hruške, kutine,…)</a:t>
          </a:r>
          <a:endParaRPr lang="en-US" sz="2100" kern="1200"/>
        </a:p>
      </dsp:txBody>
      <dsp:txXfrm>
        <a:off x="3012452" y="612805"/>
        <a:ext cx="2738593" cy="1643155"/>
      </dsp:txXfrm>
    </dsp:sp>
    <dsp:sp modelId="{4C95A091-0EC2-4ECA-834A-D124365A35C1}">
      <dsp:nvSpPr>
        <dsp:cNvPr id="0" name=""/>
        <dsp:cNvSpPr/>
      </dsp:nvSpPr>
      <dsp:spPr>
        <a:xfrm>
          <a:off x="6024904" y="612805"/>
          <a:ext cx="2738593" cy="16431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sl-SI" sz="2100" kern="1200"/>
            <a:t>JAGODIČASTO SADJE (grozdje, jagode, maline,…)</a:t>
          </a:r>
          <a:endParaRPr lang="en-US" sz="2100" kern="1200"/>
        </a:p>
      </dsp:txBody>
      <dsp:txXfrm>
        <a:off x="6024904" y="612805"/>
        <a:ext cx="2738593" cy="1643155"/>
      </dsp:txXfrm>
    </dsp:sp>
    <dsp:sp modelId="{371EA05E-5168-4CFC-A0EC-6C2BC7BB0574}">
      <dsp:nvSpPr>
        <dsp:cNvPr id="0" name=""/>
        <dsp:cNvSpPr/>
      </dsp:nvSpPr>
      <dsp:spPr>
        <a:xfrm>
          <a:off x="1506226" y="2529821"/>
          <a:ext cx="2738593" cy="16431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sl-SI" sz="2100" kern="1200"/>
            <a:t>LUPINASTO SADJE ( orehi, lešniki, kostanj,…)</a:t>
          </a:r>
          <a:endParaRPr lang="en-US" sz="2100" kern="1200"/>
        </a:p>
      </dsp:txBody>
      <dsp:txXfrm>
        <a:off x="1506226" y="2529821"/>
        <a:ext cx="2738593" cy="1643155"/>
      </dsp:txXfrm>
    </dsp:sp>
    <dsp:sp modelId="{7FE1F652-308F-4F29-88CF-0CA1F86684FF}">
      <dsp:nvSpPr>
        <dsp:cNvPr id="0" name=""/>
        <dsp:cNvSpPr/>
      </dsp:nvSpPr>
      <dsp:spPr>
        <a:xfrm>
          <a:off x="4518678" y="2529821"/>
          <a:ext cx="2738593" cy="16431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sl-SI" sz="2100" kern="1200"/>
            <a:t>JUŽNO SADJE </a:t>
          </a:r>
          <a:endParaRPr lang="en-US" sz="2100" kern="1200"/>
        </a:p>
        <a:p>
          <a:pPr marL="171450" lvl="1" indent="-171450" algn="l" defTabSz="711200">
            <a:lnSpc>
              <a:spcPct val="90000"/>
            </a:lnSpc>
            <a:spcBef>
              <a:spcPct val="0"/>
            </a:spcBef>
            <a:spcAft>
              <a:spcPct val="15000"/>
            </a:spcAft>
            <a:buChar char="•"/>
          </a:pPr>
          <a:r>
            <a:rPr lang="sl-SI" sz="1600" kern="1200" dirty="0"/>
            <a:t>Agrumi (limone, mandarine, pomaranče…)</a:t>
          </a:r>
          <a:endParaRPr lang="en-US" sz="1600" kern="1200" dirty="0"/>
        </a:p>
        <a:p>
          <a:pPr marL="171450" lvl="1" indent="-171450" algn="l" defTabSz="711200">
            <a:lnSpc>
              <a:spcPct val="90000"/>
            </a:lnSpc>
            <a:spcBef>
              <a:spcPct val="0"/>
            </a:spcBef>
            <a:spcAft>
              <a:spcPct val="15000"/>
            </a:spcAft>
            <a:buChar char="•"/>
          </a:pPr>
          <a:r>
            <a:rPr lang="sl-SI" sz="1600" kern="1200" dirty="0"/>
            <a:t>Drugo južno sadje (ananas, fige, banane, liči, avokado, pasijonka, </a:t>
          </a:r>
          <a:r>
            <a:rPr lang="sl-SI" sz="1600" kern="1200" dirty="0" err="1"/>
            <a:t>kivano</a:t>
          </a:r>
          <a:r>
            <a:rPr lang="sl-SI" sz="1600" kern="1200" dirty="0"/>
            <a:t>, kivi…)</a:t>
          </a:r>
          <a:endParaRPr lang="en-US" sz="1600" kern="1200" dirty="0"/>
        </a:p>
      </dsp:txBody>
      <dsp:txXfrm>
        <a:off x="4518678" y="2529821"/>
        <a:ext cx="2738593" cy="16431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2CB3E4-26E8-4396-B355-F05B85776A21}">
      <dsp:nvSpPr>
        <dsp:cNvPr id="0" name=""/>
        <dsp:cNvSpPr/>
      </dsp:nvSpPr>
      <dsp:spPr>
        <a:xfrm>
          <a:off x="0" y="50471"/>
          <a:ext cx="10058399" cy="842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sl-SI" sz="3600" kern="1200"/>
            <a:t>OSNOVNA NAVODILA: </a:t>
          </a:r>
          <a:endParaRPr lang="en-US" sz="3600" kern="1200"/>
        </a:p>
      </dsp:txBody>
      <dsp:txXfrm>
        <a:off x="41123" y="91594"/>
        <a:ext cx="9976153" cy="760154"/>
      </dsp:txXfrm>
    </dsp:sp>
    <dsp:sp modelId="{A64EABC2-B211-418D-B72D-8D889D76673F}">
      <dsp:nvSpPr>
        <dsp:cNvPr id="0" name=""/>
        <dsp:cNvSpPr/>
      </dsp:nvSpPr>
      <dsp:spPr>
        <a:xfrm>
          <a:off x="0" y="892871"/>
          <a:ext cx="10058399" cy="2906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9354" tIns="45720" rIns="256032" bIns="45720" numCol="1" spcCol="1270" anchor="t" anchorCtr="0">
          <a:noAutofit/>
        </a:bodyPr>
        <a:lstStyle/>
        <a:p>
          <a:pPr marL="285750" lvl="1" indent="-285750" algn="l" defTabSz="1244600">
            <a:lnSpc>
              <a:spcPct val="90000"/>
            </a:lnSpc>
            <a:spcBef>
              <a:spcPct val="0"/>
            </a:spcBef>
            <a:spcAft>
              <a:spcPct val="20000"/>
            </a:spcAft>
            <a:buChar char="•"/>
          </a:pPr>
          <a:r>
            <a:rPr lang="sl-SI" sz="2800" kern="1200" dirty="0"/>
            <a:t>Delo v skupinah:  po 3 učenci v skupini  </a:t>
          </a:r>
          <a:endParaRPr lang="en-US" sz="2800" kern="1200" dirty="0"/>
        </a:p>
        <a:p>
          <a:pPr marL="285750" lvl="1" indent="-285750" algn="l" defTabSz="1244600">
            <a:lnSpc>
              <a:spcPct val="90000"/>
            </a:lnSpc>
            <a:spcBef>
              <a:spcPct val="0"/>
            </a:spcBef>
            <a:spcAft>
              <a:spcPct val="20000"/>
            </a:spcAft>
            <a:buChar char="•"/>
          </a:pPr>
          <a:r>
            <a:rPr lang="sl-SI" sz="2800" kern="1200"/>
            <a:t>Vsaka skupina je samostojna. Sodelovanje z drugimi skupinami ni dovoljeno. </a:t>
          </a:r>
          <a:endParaRPr lang="en-US" sz="2800" kern="1200"/>
        </a:p>
        <a:p>
          <a:pPr marL="285750" lvl="1" indent="-285750" algn="l" defTabSz="1244600">
            <a:lnSpc>
              <a:spcPct val="90000"/>
            </a:lnSpc>
            <a:spcBef>
              <a:spcPct val="0"/>
            </a:spcBef>
            <a:spcAft>
              <a:spcPct val="20000"/>
            </a:spcAft>
            <a:buChar char="•"/>
          </a:pPr>
          <a:r>
            <a:rPr lang="sl-SI" sz="2800" kern="1200"/>
            <a:t>POTREBŠČINE: zvezek in učbenik za gospodinjstvo, svinčnik, radirka, barvice, flomastri, škarje in lepilo. </a:t>
          </a:r>
          <a:endParaRPr lang="en-US" sz="2800" kern="1200"/>
        </a:p>
        <a:p>
          <a:pPr marL="285750" lvl="1" indent="-285750" algn="l" defTabSz="1244600">
            <a:lnSpc>
              <a:spcPct val="90000"/>
            </a:lnSpc>
            <a:spcBef>
              <a:spcPct val="0"/>
            </a:spcBef>
            <a:spcAft>
              <a:spcPct val="20000"/>
            </a:spcAft>
            <a:buChar char="•"/>
          </a:pPr>
          <a:r>
            <a:rPr lang="sl-SI" sz="2800" kern="1200"/>
            <a:t>Pripravite vse potrebno za samostojno delo, vse ostalo naj ostane v torbi. Torbe pospravite k steni. </a:t>
          </a:r>
          <a:endParaRPr lang="en-US" sz="2800" kern="1200"/>
        </a:p>
      </dsp:txBody>
      <dsp:txXfrm>
        <a:off x="0" y="892871"/>
        <a:ext cx="10058399" cy="29062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2CB3E4-26E8-4396-B355-F05B85776A21}">
      <dsp:nvSpPr>
        <dsp:cNvPr id="0" name=""/>
        <dsp:cNvSpPr/>
      </dsp:nvSpPr>
      <dsp:spPr>
        <a:xfrm>
          <a:off x="0" y="0"/>
          <a:ext cx="10293096" cy="32684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sl-SI" sz="3600" kern="1200" dirty="0"/>
            <a:t>1. Navodilo za delo</a:t>
          </a:r>
          <a:endParaRPr lang="en-US" sz="3600" kern="1200" dirty="0"/>
        </a:p>
      </dsp:txBody>
      <dsp:txXfrm>
        <a:off x="15955" y="15955"/>
        <a:ext cx="10261186" cy="294933"/>
      </dsp:txXfrm>
    </dsp:sp>
    <dsp:sp modelId="{A64EABC2-B211-418D-B72D-8D889D76673F}">
      <dsp:nvSpPr>
        <dsp:cNvPr id="0" name=""/>
        <dsp:cNvSpPr/>
      </dsp:nvSpPr>
      <dsp:spPr>
        <a:xfrm>
          <a:off x="0" y="331057"/>
          <a:ext cx="10293096" cy="3514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6806" tIns="44450" rIns="248920" bIns="44450" numCol="1" spcCol="1270" anchor="t" anchorCtr="0">
          <a:noAutofit/>
        </a:bodyPr>
        <a:lstStyle/>
        <a:p>
          <a:pPr marL="285750" lvl="1" indent="-285750" algn="l" defTabSz="1555750">
            <a:lnSpc>
              <a:spcPct val="90000"/>
            </a:lnSpc>
            <a:spcBef>
              <a:spcPct val="0"/>
            </a:spcBef>
            <a:spcAft>
              <a:spcPct val="20000"/>
            </a:spcAft>
            <a:buChar char="•"/>
          </a:pPr>
          <a:r>
            <a:rPr lang="sl-SI" sz="3500" kern="1200" dirty="0"/>
            <a:t>Učenci si razdelijo delovne liste. Vsak učenec dobi svoj DL. Prilepi ga v zvezek za gospodinjstvo.</a:t>
          </a:r>
          <a:endParaRPr lang="en-US" sz="3500" kern="1200" dirty="0"/>
        </a:p>
        <a:p>
          <a:pPr marL="285750" lvl="1" indent="-285750" algn="l" defTabSz="1555750">
            <a:lnSpc>
              <a:spcPct val="90000"/>
            </a:lnSpc>
            <a:spcBef>
              <a:spcPct val="0"/>
            </a:spcBef>
            <a:spcAft>
              <a:spcPct val="20000"/>
            </a:spcAft>
            <a:buChar char="•"/>
          </a:pPr>
          <a:r>
            <a:rPr lang="sl-SI" sz="3500" kern="1200" dirty="0"/>
            <a:t>Pred seboj imate različno sadje in zelenjavo.</a:t>
          </a:r>
          <a:endParaRPr lang="en-US" sz="3500" kern="1200" dirty="0"/>
        </a:p>
        <a:p>
          <a:pPr marL="285750" lvl="1" indent="-285750" algn="l" defTabSz="1555750">
            <a:lnSpc>
              <a:spcPct val="90000"/>
            </a:lnSpc>
            <a:spcBef>
              <a:spcPct val="0"/>
            </a:spcBef>
            <a:spcAft>
              <a:spcPct val="20000"/>
            </a:spcAft>
            <a:buChar char="•"/>
          </a:pPr>
          <a:r>
            <a:rPr lang="sl-SI" sz="3500" kern="1200" dirty="0"/>
            <a:t>Odgovore oblikujejo znotraj skupine in jih zapišejo na delovni list oz. v zvezek. Rešitve morajo imeti vsi učenci. </a:t>
          </a:r>
          <a:endParaRPr lang="en-US" sz="3500" kern="1200" dirty="0"/>
        </a:p>
        <a:p>
          <a:pPr marL="285750" lvl="1" indent="-285750" algn="l" defTabSz="1555750">
            <a:lnSpc>
              <a:spcPct val="90000"/>
            </a:lnSpc>
            <a:spcBef>
              <a:spcPct val="0"/>
            </a:spcBef>
            <a:spcAft>
              <a:spcPct val="20000"/>
            </a:spcAft>
            <a:buChar char="•"/>
          </a:pPr>
          <a:r>
            <a:rPr lang="sl-SI" sz="3500" kern="1200" dirty="0"/>
            <a:t>V pomoč vam je rešen primer- jabolko.</a:t>
          </a:r>
          <a:endParaRPr lang="en-US" sz="3500" kern="1200" dirty="0"/>
        </a:p>
        <a:p>
          <a:pPr marL="285750" lvl="1" indent="-285750" algn="l" defTabSz="1555750">
            <a:lnSpc>
              <a:spcPct val="90000"/>
            </a:lnSpc>
            <a:spcBef>
              <a:spcPct val="0"/>
            </a:spcBef>
            <a:spcAft>
              <a:spcPct val="20000"/>
            </a:spcAft>
            <a:buChar char="•"/>
          </a:pPr>
          <a:r>
            <a:rPr lang="sl-SI" sz="3500" kern="1200" dirty="0"/>
            <a:t>Ko končate, zapišite v obliki miselnega vzorca, plakata. </a:t>
          </a:r>
          <a:endParaRPr lang="en-US" sz="3500" kern="1200" dirty="0"/>
        </a:p>
      </dsp:txBody>
      <dsp:txXfrm>
        <a:off x="0" y="331057"/>
        <a:ext cx="10293096" cy="351435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2CB3E4-26E8-4396-B355-F05B85776A21}">
      <dsp:nvSpPr>
        <dsp:cNvPr id="0" name=""/>
        <dsp:cNvSpPr/>
      </dsp:nvSpPr>
      <dsp:spPr>
        <a:xfrm>
          <a:off x="0" y="368022"/>
          <a:ext cx="10058399" cy="1521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sl-SI" sz="6500" kern="1200" dirty="0"/>
            <a:t>2. del</a:t>
          </a:r>
          <a:endParaRPr lang="en-US" sz="6500" kern="1200" dirty="0"/>
        </a:p>
      </dsp:txBody>
      <dsp:txXfrm>
        <a:off x="74249" y="442271"/>
        <a:ext cx="9909901" cy="13725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txBody>
          <a:bodyPr/>
          <a:lstStyle/>
          <a:p>
            <a:endParaRPr lang="sl-SI"/>
          </a:p>
        </p:txBody>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sl-SI"/>
          </a:p>
        </p:txBody>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sl-SI"/>
          </a:p>
        </p:txBody>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11/19/2025</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889959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243912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803088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149715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11/19/2025</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042441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532397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11/19/2025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68714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11/19/2025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218864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11/19/2025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602574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11/19/2025</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3512459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11/19/2025</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17673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sl-SI"/>
          </a:p>
        </p:txBody>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sl-SI"/>
          </a:p>
        </p:txBody>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F6FA2B21-3FCD-4721-B95C-427943F61125}" type="datetime1">
              <a:rPr lang="en-US" smtClean="0"/>
              <a:t>11/19/2025</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10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40357022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19" r:id="rId5"/>
    <p:sldLayoutId id="2147483714" r:id="rId6"/>
    <p:sldLayoutId id="2147483715" r:id="rId7"/>
    <p:sldLayoutId id="2147483716" r:id="rId8"/>
    <p:sldLayoutId id="2147483717" r:id="rId9"/>
    <p:sldLayoutId id="2147483718" r:id="rId10"/>
    <p:sldLayoutId id="2147483720"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1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_rels/slide1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1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1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2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9.jpeg"/><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image" Target="../media/image90.jpeg"/></Relationships>
</file>

<file path=ppt/slides/_rels/slide22.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97.jpe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2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24.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jpeg"/><Relationship Id="rId2" Type="http://schemas.openxmlformats.org/officeDocument/2006/relationships/image" Target="../media/image102.jpeg"/><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25.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103.png"/><Relationship Id="rId7" Type="http://schemas.openxmlformats.org/officeDocument/2006/relationships/image" Target="../media/image112.jpeg"/><Relationship Id="rId2" Type="http://schemas.openxmlformats.org/officeDocument/2006/relationships/image" Target="../media/image108.jpeg"/><Relationship Id="rId1" Type="http://schemas.openxmlformats.org/officeDocument/2006/relationships/slideLayout" Target="../slideLayouts/slideLayout2.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 Id="rId9" Type="http://schemas.openxmlformats.org/officeDocument/2006/relationships/image" Target="../media/image114.jpeg"/></Relationships>
</file>

<file path=ppt/slides/_rels/slide26.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10.png"/><Relationship Id="rId3" Type="http://schemas.openxmlformats.org/officeDocument/2006/relationships/diagramLayout" Target="../diagrams/layout2.xml"/><Relationship Id="rId7" Type="http://schemas.openxmlformats.org/officeDocument/2006/relationships/image" Target="../media/image4.jpeg"/><Relationship Id="rId12" Type="http://schemas.openxmlformats.org/officeDocument/2006/relationships/image" Target="../media/image9.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openxmlformats.org/officeDocument/2006/relationships/image" Target="../media/image8.png"/><Relationship Id="rId5" Type="http://schemas.openxmlformats.org/officeDocument/2006/relationships/diagramColors" Target="../diagrams/colors2.xml"/><Relationship Id="rId10" Type="http://schemas.openxmlformats.org/officeDocument/2006/relationships/image" Target="../media/image7.png"/><Relationship Id="rId4" Type="http://schemas.openxmlformats.org/officeDocument/2006/relationships/diagramQuickStyle" Target="../diagrams/quickStyle2.xml"/><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118.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2.png"/><Relationship Id="rId7" Type="http://schemas.openxmlformats.org/officeDocument/2006/relationships/diagramColors" Target="../diagrams/colors3.xm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sl.wikipedia.org/wiki/Botanika"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4FE1CB10-3577-075E-7D51-621BD5E5FED1}"/>
              </a:ext>
            </a:extLst>
          </p:cNvPr>
          <p:cNvPicPr>
            <a:picLocks noChangeAspect="1"/>
          </p:cNvPicPr>
          <p:nvPr/>
        </p:nvPicPr>
        <p:blipFill rotWithShape="1">
          <a:blip r:embed="rId2"/>
          <a:srcRect b="11417"/>
          <a:stretch/>
        </p:blipFill>
        <p:spPr>
          <a:xfrm>
            <a:off x="20" y="0"/>
            <a:ext cx="12191980" cy="6857990"/>
          </a:xfrm>
          <a:prstGeom prst="rect">
            <a:avLst/>
          </a:prstGeom>
        </p:spPr>
      </p:pic>
      <p:sp>
        <p:nvSpPr>
          <p:cNvPr id="70" name="Rectangle 69">
            <a:extLst>
              <a:ext uri="{FF2B5EF4-FFF2-40B4-BE49-F238E27FC236}">
                <a16:creationId xmlns:a16="http://schemas.microsoft.com/office/drawing/2014/main" id="{0B121716-8B64-478F-ABDB-17030AD1B7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24000">
                <a:schemeClr val="bg1">
                  <a:alpha val="20000"/>
                </a:schemeClr>
              </a:gs>
              <a:gs pos="78000">
                <a:schemeClr val="bg1">
                  <a:alpha val="30000"/>
                </a:schemeClr>
              </a:gs>
              <a:gs pos="50000">
                <a:schemeClr val="bg1">
                  <a:alpha val="30000"/>
                </a:schemeClr>
              </a:gs>
              <a:gs pos="100000">
                <a:schemeClr val="bg1">
                  <a:alpha val="40000"/>
                </a:schemeClr>
              </a:gs>
              <a:gs pos="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p:cNvSpPr>
            <a:spLocks noGrp="1"/>
          </p:cNvSpPr>
          <p:nvPr>
            <p:ph type="ctrTitle"/>
          </p:nvPr>
        </p:nvSpPr>
        <p:spPr>
          <a:xfrm>
            <a:off x="376289" y="3254575"/>
            <a:ext cx="11439414" cy="897439"/>
          </a:xfrm>
          <a:solidFill>
            <a:schemeClr val="accent1">
              <a:lumMod val="60000"/>
              <a:lumOff val="40000"/>
            </a:schemeClr>
          </a:solidFill>
        </p:spPr>
        <p:txBody>
          <a:bodyPr>
            <a:normAutofit/>
          </a:bodyPr>
          <a:lstStyle/>
          <a:p>
            <a:r>
              <a:rPr lang="sl-SI" sz="4400" b="1" dirty="0">
                <a:solidFill>
                  <a:schemeClr val="bg1"/>
                </a:solidFill>
              </a:rPr>
              <a:t>Sadje in zelenjava, semena, plodovi</a:t>
            </a:r>
          </a:p>
        </p:txBody>
      </p:sp>
      <p:sp>
        <p:nvSpPr>
          <p:cNvPr id="3" name="Podnaslov 2"/>
          <p:cNvSpPr>
            <a:spLocks noGrp="1"/>
          </p:cNvSpPr>
          <p:nvPr>
            <p:ph type="subTitle" idx="1"/>
          </p:nvPr>
        </p:nvSpPr>
        <p:spPr>
          <a:xfrm>
            <a:off x="1998922" y="10633"/>
            <a:ext cx="8431618" cy="649598"/>
          </a:xfrm>
          <a:solidFill>
            <a:srgbClr val="7030A0"/>
          </a:solidFill>
        </p:spPr>
        <p:txBody>
          <a:bodyPr vert="horz" lIns="91440" tIns="45720" rIns="91440" bIns="45720" rtlCol="0">
            <a:noAutofit/>
          </a:bodyPr>
          <a:lstStyle/>
          <a:p>
            <a:pPr>
              <a:spcAft>
                <a:spcPts val="600"/>
              </a:spcAft>
            </a:pPr>
            <a:r>
              <a:rPr lang="sl-SI" sz="3200" b="1" dirty="0">
                <a:solidFill>
                  <a:schemeClr val="tx1"/>
                </a:solidFill>
              </a:rPr>
              <a:t>TD – 6. r,  21. 11. 2025</a:t>
            </a:r>
          </a:p>
        </p:txBody>
      </p:sp>
    </p:spTree>
    <p:extLst>
      <p:ext uri="{BB962C8B-B14F-4D97-AF65-F5344CB8AC3E}">
        <p14:creationId xmlns:p14="http://schemas.microsoft.com/office/powerpoint/2010/main" val="291845225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850338" y="353585"/>
            <a:ext cx="2286016" cy="1143000"/>
          </a:xfrm>
        </p:spPr>
        <p:txBody>
          <a:bodyPr/>
          <a:lstStyle/>
          <a:p>
            <a:r>
              <a:rPr lang="sl-SI" sz="5400" dirty="0"/>
              <a:t>SADJE</a:t>
            </a:r>
          </a:p>
        </p:txBody>
      </p:sp>
      <p:pic>
        <p:nvPicPr>
          <p:cNvPr id="6146" name="Picture 2"/>
          <p:cNvPicPr>
            <a:picLocks noChangeAspect="1" noChangeArrowheads="1"/>
          </p:cNvPicPr>
          <p:nvPr/>
        </p:nvPicPr>
        <p:blipFill>
          <a:blip r:embed="rId2" cstate="print"/>
          <a:srcRect/>
          <a:stretch>
            <a:fillRect/>
          </a:stretch>
        </p:blipFill>
        <p:spPr bwMode="auto">
          <a:xfrm>
            <a:off x="709723" y="376256"/>
            <a:ext cx="2295525" cy="1990725"/>
          </a:xfrm>
          <a:prstGeom prst="rect">
            <a:avLst/>
          </a:prstGeom>
          <a:noFill/>
          <a:ln w="9525">
            <a:noFill/>
            <a:miter lim="800000"/>
            <a:headEnd/>
            <a:tailEnd/>
          </a:ln>
          <a:effectLst/>
        </p:spPr>
      </p:pic>
      <p:sp>
        <p:nvSpPr>
          <p:cNvPr id="5" name="PoljeZBesedilom 4"/>
          <p:cNvSpPr txBox="1"/>
          <p:nvPr/>
        </p:nvSpPr>
        <p:spPr>
          <a:xfrm>
            <a:off x="4381488" y="1380752"/>
            <a:ext cx="4000528" cy="738664"/>
          </a:xfrm>
          <a:prstGeom prst="rect">
            <a:avLst/>
          </a:prstGeom>
          <a:noFill/>
        </p:spPr>
        <p:txBody>
          <a:bodyPr wrap="square" rtlCol="0">
            <a:spAutoFit/>
          </a:bodyPr>
          <a:lstStyle/>
          <a:p>
            <a:r>
              <a:rPr lang="sl-SI" sz="2400" dirty="0"/>
              <a:t>Kako delimo sadje?</a:t>
            </a:r>
          </a:p>
          <a:p>
            <a:endParaRPr lang="sl-SI" dirty="0"/>
          </a:p>
        </p:txBody>
      </p:sp>
      <p:graphicFrame>
        <p:nvGraphicFramePr>
          <p:cNvPr id="6148" name="PoljeZBesedilom 5">
            <a:extLst>
              <a:ext uri="{FF2B5EF4-FFF2-40B4-BE49-F238E27FC236}">
                <a16:creationId xmlns:a16="http://schemas.microsoft.com/office/drawing/2014/main" id="{390C817A-16AB-5F5E-5D4E-0BB425BECBD8}"/>
              </a:ext>
            </a:extLst>
          </p:cNvPr>
          <p:cNvGraphicFramePr/>
          <p:nvPr>
            <p:extLst>
              <p:ext uri="{D42A27DB-BD31-4B8C-83A1-F6EECF244321}">
                <p14:modId xmlns:p14="http://schemas.microsoft.com/office/powerpoint/2010/main" val="3491484086"/>
              </p:ext>
            </p:extLst>
          </p:nvPr>
        </p:nvGraphicFramePr>
        <p:xfrm>
          <a:off x="2132232" y="1677638"/>
          <a:ext cx="8763498" cy="47857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3746763" y="1352542"/>
            <a:ext cx="1838325" cy="2628900"/>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cstate="print"/>
          <a:srcRect/>
          <a:stretch>
            <a:fillRect/>
          </a:stretch>
        </p:blipFill>
        <p:spPr bwMode="auto">
          <a:xfrm>
            <a:off x="449802" y="2308612"/>
            <a:ext cx="2571736" cy="1926412"/>
          </a:xfrm>
          <a:prstGeom prst="rect">
            <a:avLst/>
          </a:prstGeom>
          <a:noFill/>
          <a:ln w="9525">
            <a:noFill/>
            <a:miter lim="800000"/>
            <a:headEnd/>
            <a:tailEnd/>
          </a:ln>
          <a:effectLst/>
        </p:spPr>
      </p:pic>
      <p:pic>
        <p:nvPicPr>
          <p:cNvPr id="7172" name="Picture 4"/>
          <p:cNvPicPr>
            <a:picLocks noChangeAspect="1" noChangeArrowheads="1"/>
          </p:cNvPicPr>
          <p:nvPr/>
        </p:nvPicPr>
        <p:blipFill>
          <a:blip r:embed="rId4" cstate="print"/>
          <a:srcRect/>
          <a:stretch>
            <a:fillRect/>
          </a:stretch>
        </p:blipFill>
        <p:spPr bwMode="auto">
          <a:xfrm>
            <a:off x="6310314" y="2285992"/>
            <a:ext cx="1695450" cy="1695450"/>
          </a:xfrm>
          <a:prstGeom prst="rect">
            <a:avLst/>
          </a:prstGeom>
          <a:noFill/>
          <a:ln w="9525">
            <a:noFill/>
            <a:miter lim="800000"/>
            <a:headEnd/>
            <a:tailEnd/>
          </a:ln>
          <a:effectLst/>
        </p:spPr>
      </p:pic>
      <p:pic>
        <p:nvPicPr>
          <p:cNvPr id="7173" name="Picture 5"/>
          <p:cNvPicPr>
            <a:picLocks noChangeAspect="1" noChangeArrowheads="1"/>
          </p:cNvPicPr>
          <p:nvPr/>
        </p:nvPicPr>
        <p:blipFill>
          <a:blip r:embed="rId5" cstate="print"/>
          <a:srcRect l="1703" t="3630"/>
          <a:stretch>
            <a:fillRect/>
          </a:stretch>
        </p:blipFill>
        <p:spPr bwMode="auto">
          <a:xfrm>
            <a:off x="3273880" y="4190984"/>
            <a:ext cx="2971520" cy="2138772"/>
          </a:xfrm>
          <a:prstGeom prst="rect">
            <a:avLst/>
          </a:prstGeom>
          <a:noFill/>
          <a:ln w="9525">
            <a:noFill/>
            <a:miter lim="800000"/>
            <a:headEnd/>
            <a:tailEnd/>
          </a:ln>
          <a:effectLst/>
        </p:spPr>
      </p:pic>
      <p:pic>
        <p:nvPicPr>
          <p:cNvPr id="7174" name="Picture 6"/>
          <p:cNvPicPr>
            <a:picLocks noChangeAspect="1" noChangeArrowheads="1"/>
          </p:cNvPicPr>
          <p:nvPr/>
        </p:nvPicPr>
        <p:blipFill>
          <a:blip r:embed="rId6" cstate="print"/>
          <a:srcRect/>
          <a:stretch>
            <a:fillRect/>
          </a:stretch>
        </p:blipFill>
        <p:spPr bwMode="auto">
          <a:xfrm>
            <a:off x="8664019" y="890582"/>
            <a:ext cx="2219325" cy="2057400"/>
          </a:xfrm>
          <a:prstGeom prst="rect">
            <a:avLst/>
          </a:prstGeom>
          <a:noFill/>
          <a:ln w="9525">
            <a:noFill/>
            <a:miter lim="800000"/>
            <a:headEnd/>
            <a:tailEnd/>
          </a:ln>
          <a:effectLst/>
        </p:spPr>
      </p:pic>
      <p:pic>
        <p:nvPicPr>
          <p:cNvPr id="7175" name="Picture 7"/>
          <p:cNvPicPr>
            <a:picLocks noChangeAspect="1" noChangeArrowheads="1"/>
          </p:cNvPicPr>
          <p:nvPr/>
        </p:nvPicPr>
        <p:blipFill>
          <a:blip r:embed="rId7" cstate="print"/>
          <a:srcRect/>
          <a:stretch>
            <a:fillRect/>
          </a:stretch>
        </p:blipFill>
        <p:spPr bwMode="auto">
          <a:xfrm>
            <a:off x="7881950" y="4214818"/>
            <a:ext cx="2286000" cy="1752600"/>
          </a:xfrm>
          <a:prstGeom prst="rect">
            <a:avLst/>
          </a:prstGeom>
          <a:noFill/>
          <a:ln w="9525">
            <a:noFill/>
            <a:miter lim="800000"/>
            <a:headEnd/>
            <a:tailEnd/>
          </a:ln>
          <a:effectLst/>
        </p:spPr>
      </p:pic>
      <p:sp>
        <p:nvSpPr>
          <p:cNvPr id="2" name="Naslov 1"/>
          <p:cNvSpPr>
            <a:spLocks noGrp="1"/>
          </p:cNvSpPr>
          <p:nvPr>
            <p:ph type="title"/>
          </p:nvPr>
        </p:nvSpPr>
        <p:spPr>
          <a:xfrm>
            <a:off x="1062090" y="319082"/>
            <a:ext cx="7395099" cy="1143000"/>
          </a:xfrm>
        </p:spPr>
        <p:txBody>
          <a:bodyPr>
            <a:normAutofit fontScale="90000"/>
          </a:bodyPr>
          <a:lstStyle/>
          <a:p>
            <a:r>
              <a:rPr lang="sl-SI" dirty="0"/>
              <a:t>Koščičasto sadje - poimenuj ga.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438183" y="238772"/>
            <a:ext cx="7350709" cy="1143000"/>
          </a:xfrm>
        </p:spPr>
        <p:txBody>
          <a:bodyPr>
            <a:normAutofit/>
          </a:bodyPr>
          <a:lstStyle/>
          <a:p>
            <a:r>
              <a:rPr lang="sl-SI" dirty="0"/>
              <a:t>Pečkato sadje – poimenuj ga.</a:t>
            </a:r>
          </a:p>
        </p:txBody>
      </p:sp>
      <p:pic>
        <p:nvPicPr>
          <p:cNvPr id="8194" name="Picture 2"/>
          <p:cNvPicPr>
            <a:picLocks noChangeAspect="1" noChangeArrowheads="1"/>
          </p:cNvPicPr>
          <p:nvPr/>
        </p:nvPicPr>
        <p:blipFill>
          <a:blip r:embed="rId2" cstate="print"/>
          <a:srcRect/>
          <a:stretch>
            <a:fillRect/>
          </a:stretch>
        </p:blipFill>
        <p:spPr bwMode="auto">
          <a:xfrm>
            <a:off x="800348" y="1390650"/>
            <a:ext cx="2238375" cy="2038350"/>
          </a:xfrm>
          <a:prstGeom prst="rect">
            <a:avLst/>
          </a:prstGeom>
          <a:noFill/>
          <a:ln w="9525">
            <a:noFill/>
            <a:miter lim="800000"/>
            <a:headEnd/>
            <a:tailEnd/>
          </a:ln>
          <a:effectLst/>
        </p:spPr>
      </p:pic>
      <p:pic>
        <p:nvPicPr>
          <p:cNvPr id="8195" name="Picture 3"/>
          <p:cNvPicPr>
            <a:picLocks noChangeAspect="1" noChangeArrowheads="1"/>
          </p:cNvPicPr>
          <p:nvPr/>
        </p:nvPicPr>
        <p:blipFill>
          <a:blip r:embed="rId3" cstate="print"/>
          <a:srcRect/>
          <a:stretch>
            <a:fillRect/>
          </a:stretch>
        </p:blipFill>
        <p:spPr bwMode="auto">
          <a:xfrm>
            <a:off x="1257288" y="3979415"/>
            <a:ext cx="1628775" cy="2286000"/>
          </a:xfrm>
          <a:prstGeom prst="rect">
            <a:avLst/>
          </a:prstGeom>
          <a:noFill/>
          <a:ln w="9525">
            <a:noFill/>
            <a:miter lim="800000"/>
            <a:headEnd/>
            <a:tailEnd/>
          </a:ln>
          <a:effectLst/>
        </p:spPr>
      </p:pic>
      <p:pic>
        <p:nvPicPr>
          <p:cNvPr id="8196" name="Picture 4"/>
          <p:cNvPicPr>
            <a:picLocks noChangeAspect="1" noChangeArrowheads="1"/>
          </p:cNvPicPr>
          <p:nvPr/>
        </p:nvPicPr>
        <p:blipFill>
          <a:blip r:embed="rId4" cstate="print"/>
          <a:srcRect/>
          <a:stretch>
            <a:fillRect/>
          </a:stretch>
        </p:blipFill>
        <p:spPr bwMode="auto">
          <a:xfrm>
            <a:off x="4124644" y="1452560"/>
            <a:ext cx="2885372" cy="1914529"/>
          </a:xfrm>
          <a:prstGeom prst="rect">
            <a:avLst/>
          </a:prstGeom>
          <a:noFill/>
          <a:ln w="9525">
            <a:noFill/>
            <a:miter lim="800000"/>
            <a:headEnd/>
            <a:tailEnd/>
          </a:ln>
          <a:effectLst/>
        </p:spPr>
      </p:pic>
      <p:pic>
        <p:nvPicPr>
          <p:cNvPr id="8197" name="Picture 5"/>
          <p:cNvPicPr>
            <a:picLocks noChangeAspect="1" noChangeArrowheads="1"/>
          </p:cNvPicPr>
          <p:nvPr/>
        </p:nvPicPr>
        <p:blipFill>
          <a:blip r:embed="rId5" cstate="print"/>
          <a:srcRect l="3076" t="25697" r="5230" b="12862"/>
          <a:stretch>
            <a:fillRect/>
          </a:stretch>
        </p:blipFill>
        <p:spPr bwMode="auto">
          <a:xfrm>
            <a:off x="7849839" y="1117626"/>
            <a:ext cx="2520280" cy="1656184"/>
          </a:xfrm>
          <a:prstGeom prst="rect">
            <a:avLst/>
          </a:prstGeom>
          <a:noFill/>
          <a:ln w="9525">
            <a:noFill/>
            <a:miter lim="800000"/>
            <a:headEnd/>
            <a:tailEnd/>
          </a:ln>
          <a:effectLst/>
        </p:spPr>
      </p:pic>
      <p:pic>
        <p:nvPicPr>
          <p:cNvPr id="8198" name="Picture 6"/>
          <p:cNvPicPr>
            <a:picLocks noChangeAspect="1" noChangeArrowheads="1"/>
          </p:cNvPicPr>
          <p:nvPr/>
        </p:nvPicPr>
        <p:blipFill>
          <a:blip r:embed="rId6" cstate="print"/>
          <a:srcRect/>
          <a:stretch>
            <a:fillRect/>
          </a:stretch>
        </p:blipFill>
        <p:spPr bwMode="auto">
          <a:xfrm>
            <a:off x="4143874" y="4084190"/>
            <a:ext cx="2209800" cy="2076450"/>
          </a:xfrm>
          <a:prstGeom prst="rect">
            <a:avLst/>
          </a:prstGeom>
          <a:noFill/>
          <a:ln w="9525">
            <a:noFill/>
            <a:miter lim="800000"/>
            <a:headEnd/>
            <a:tailEnd/>
          </a:ln>
          <a:effectLst/>
        </p:spPr>
      </p:pic>
      <p:pic>
        <p:nvPicPr>
          <p:cNvPr id="8199" name="Picture 7"/>
          <p:cNvPicPr>
            <a:picLocks noChangeAspect="1" noChangeArrowheads="1"/>
          </p:cNvPicPr>
          <p:nvPr/>
        </p:nvPicPr>
        <p:blipFill>
          <a:blip r:embed="rId7" cstate="print"/>
          <a:srcRect/>
          <a:stretch>
            <a:fillRect/>
          </a:stretch>
        </p:blipFill>
        <p:spPr bwMode="auto">
          <a:xfrm>
            <a:off x="8085303" y="4084190"/>
            <a:ext cx="2381250" cy="1971675"/>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069957" y="114339"/>
            <a:ext cx="8187616" cy="1162975"/>
          </a:xfrm>
        </p:spPr>
        <p:txBody>
          <a:bodyPr>
            <a:normAutofit/>
          </a:bodyPr>
          <a:lstStyle/>
          <a:p>
            <a:r>
              <a:rPr lang="sl-SI" dirty="0"/>
              <a:t>Jagodičasto sadje – poimenuj ga.</a:t>
            </a:r>
          </a:p>
        </p:txBody>
      </p:sp>
      <p:pic>
        <p:nvPicPr>
          <p:cNvPr id="9218" name="Picture 2"/>
          <p:cNvPicPr>
            <a:picLocks noChangeAspect="1" noChangeArrowheads="1"/>
          </p:cNvPicPr>
          <p:nvPr/>
        </p:nvPicPr>
        <p:blipFill>
          <a:blip r:embed="rId2" cstate="print"/>
          <a:srcRect/>
          <a:stretch>
            <a:fillRect/>
          </a:stretch>
        </p:blipFill>
        <p:spPr bwMode="auto">
          <a:xfrm>
            <a:off x="7222015" y="1507752"/>
            <a:ext cx="1790700" cy="1790700"/>
          </a:xfrm>
          <a:prstGeom prst="rect">
            <a:avLst/>
          </a:prstGeom>
          <a:noFill/>
          <a:ln w="9525">
            <a:noFill/>
            <a:miter lim="800000"/>
            <a:headEnd/>
            <a:tailEnd/>
          </a:ln>
          <a:effectLst/>
        </p:spPr>
      </p:pic>
      <p:pic>
        <p:nvPicPr>
          <p:cNvPr id="9219" name="Picture 3"/>
          <p:cNvPicPr>
            <a:picLocks noChangeAspect="1" noChangeArrowheads="1"/>
          </p:cNvPicPr>
          <p:nvPr/>
        </p:nvPicPr>
        <p:blipFill>
          <a:blip r:embed="rId3" cstate="print"/>
          <a:srcRect/>
          <a:stretch>
            <a:fillRect/>
          </a:stretch>
        </p:blipFill>
        <p:spPr bwMode="auto">
          <a:xfrm>
            <a:off x="1331575" y="1186445"/>
            <a:ext cx="2381250" cy="1495425"/>
          </a:xfrm>
          <a:prstGeom prst="rect">
            <a:avLst/>
          </a:prstGeom>
          <a:noFill/>
          <a:ln w="9525">
            <a:noFill/>
            <a:miter lim="800000"/>
            <a:headEnd/>
            <a:tailEnd/>
          </a:ln>
          <a:effectLst/>
        </p:spPr>
      </p:pic>
      <p:pic>
        <p:nvPicPr>
          <p:cNvPr id="9220" name="Picture 4"/>
          <p:cNvPicPr>
            <a:picLocks noChangeAspect="1" noChangeArrowheads="1"/>
          </p:cNvPicPr>
          <p:nvPr/>
        </p:nvPicPr>
        <p:blipFill>
          <a:blip r:embed="rId4" cstate="print"/>
          <a:srcRect/>
          <a:stretch>
            <a:fillRect/>
          </a:stretch>
        </p:blipFill>
        <p:spPr bwMode="auto">
          <a:xfrm>
            <a:off x="9187359" y="634227"/>
            <a:ext cx="2190754" cy="1880678"/>
          </a:xfrm>
          <a:prstGeom prst="rect">
            <a:avLst/>
          </a:prstGeom>
          <a:noFill/>
          <a:ln w="9525">
            <a:noFill/>
            <a:miter lim="800000"/>
            <a:headEnd/>
            <a:tailEnd/>
          </a:ln>
          <a:effectLst/>
        </p:spPr>
      </p:pic>
      <p:pic>
        <p:nvPicPr>
          <p:cNvPr id="9221" name="Picture 5"/>
          <p:cNvPicPr>
            <a:picLocks noChangeAspect="1" noChangeArrowheads="1"/>
          </p:cNvPicPr>
          <p:nvPr/>
        </p:nvPicPr>
        <p:blipFill>
          <a:blip r:embed="rId5" cstate="print"/>
          <a:srcRect/>
          <a:stretch>
            <a:fillRect/>
          </a:stretch>
        </p:blipFill>
        <p:spPr bwMode="auto">
          <a:xfrm>
            <a:off x="1069957" y="4842303"/>
            <a:ext cx="2057400" cy="1524000"/>
          </a:xfrm>
          <a:prstGeom prst="rect">
            <a:avLst/>
          </a:prstGeom>
          <a:noFill/>
          <a:ln w="9525">
            <a:noFill/>
            <a:miter lim="800000"/>
            <a:headEnd/>
            <a:tailEnd/>
          </a:ln>
          <a:effectLst/>
        </p:spPr>
      </p:pic>
      <p:pic>
        <p:nvPicPr>
          <p:cNvPr id="9222" name="Picture 6"/>
          <p:cNvPicPr>
            <a:picLocks noChangeAspect="1" noChangeArrowheads="1"/>
          </p:cNvPicPr>
          <p:nvPr/>
        </p:nvPicPr>
        <p:blipFill>
          <a:blip r:embed="rId6" cstate="print"/>
          <a:srcRect/>
          <a:stretch>
            <a:fillRect/>
          </a:stretch>
        </p:blipFill>
        <p:spPr bwMode="auto">
          <a:xfrm>
            <a:off x="1180798" y="2810180"/>
            <a:ext cx="2286000" cy="1714500"/>
          </a:xfrm>
          <a:prstGeom prst="rect">
            <a:avLst/>
          </a:prstGeom>
          <a:noFill/>
          <a:ln w="9525">
            <a:noFill/>
            <a:miter lim="800000"/>
            <a:headEnd/>
            <a:tailEnd/>
          </a:ln>
          <a:effectLst/>
        </p:spPr>
      </p:pic>
      <p:pic>
        <p:nvPicPr>
          <p:cNvPr id="9223" name="Picture 7"/>
          <p:cNvPicPr>
            <a:picLocks noChangeAspect="1" noChangeArrowheads="1"/>
          </p:cNvPicPr>
          <p:nvPr/>
        </p:nvPicPr>
        <p:blipFill>
          <a:blip r:embed="rId7" cstate="print"/>
          <a:srcRect/>
          <a:stretch>
            <a:fillRect/>
          </a:stretch>
        </p:blipFill>
        <p:spPr bwMode="auto">
          <a:xfrm>
            <a:off x="4217255" y="1975754"/>
            <a:ext cx="2500330" cy="1668852"/>
          </a:xfrm>
          <a:prstGeom prst="rect">
            <a:avLst/>
          </a:prstGeom>
          <a:noFill/>
          <a:ln w="9525">
            <a:noFill/>
            <a:miter lim="800000"/>
            <a:headEnd/>
            <a:tailEnd/>
          </a:ln>
          <a:effectLst/>
        </p:spPr>
      </p:pic>
      <p:pic>
        <p:nvPicPr>
          <p:cNvPr id="9224" name="Picture 8"/>
          <p:cNvPicPr>
            <a:picLocks noChangeAspect="1" noChangeArrowheads="1"/>
          </p:cNvPicPr>
          <p:nvPr/>
        </p:nvPicPr>
        <p:blipFill>
          <a:blip r:embed="rId8" cstate="print"/>
          <a:srcRect/>
          <a:stretch>
            <a:fillRect/>
          </a:stretch>
        </p:blipFill>
        <p:spPr bwMode="auto">
          <a:xfrm>
            <a:off x="7139483" y="3894719"/>
            <a:ext cx="2047876" cy="1551266"/>
          </a:xfrm>
          <a:prstGeom prst="rect">
            <a:avLst/>
          </a:prstGeom>
          <a:noFill/>
          <a:ln w="9525">
            <a:noFill/>
            <a:miter lim="800000"/>
            <a:headEnd/>
            <a:tailEnd/>
          </a:ln>
          <a:effectLst/>
        </p:spPr>
      </p:pic>
      <p:pic>
        <p:nvPicPr>
          <p:cNvPr id="9225" name="Picture 9"/>
          <p:cNvPicPr>
            <a:picLocks noChangeAspect="1" noChangeArrowheads="1"/>
          </p:cNvPicPr>
          <p:nvPr/>
        </p:nvPicPr>
        <p:blipFill>
          <a:blip r:embed="rId9" cstate="print"/>
          <a:srcRect/>
          <a:stretch>
            <a:fillRect/>
          </a:stretch>
        </p:blipFill>
        <p:spPr bwMode="auto">
          <a:xfrm>
            <a:off x="4229310" y="4166180"/>
            <a:ext cx="2394861" cy="2095503"/>
          </a:xfrm>
          <a:prstGeom prst="rect">
            <a:avLst/>
          </a:prstGeom>
          <a:noFill/>
          <a:ln w="9525">
            <a:noFill/>
            <a:miter lim="800000"/>
            <a:headEnd/>
            <a:tailEnd/>
          </a:ln>
          <a:effectLst/>
        </p:spPr>
      </p:pic>
      <p:pic>
        <p:nvPicPr>
          <p:cNvPr id="9226" name="Picture 10"/>
          <p:cNvPicPr>
            <a:picLocks noChangeAspect="1" noChangeArrowheads="1"/>
          </p:cNvPicPr>
          <p:nvPr/>
        </p:nvPicPr>
        <p:blipFill>
          <a:blip r:embed="rId10" cstate="print"/>
          <a:srcRect/>
          <a:stretch>
            <a:fillRect/>
          </a:stretch>
        </p:blipFill>
        <p:spPr bwMode="auto">
          <a:xfrm>
            <a:off x="9497270" y="4224529"/>
            <a:ext cx="2071682" cy="2037154"/>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224053" y="193773"/>
            <a:ext cx="8340373" cy="1433990"/>
          </a:xfrm>
        </p:spPr>
        <p:txBody>
          <a:bodyPr/>
          <a:lstStyle/>
          <a:p>
            <a:r>
              <a:rPr lang="sl-SI" dirty="0"/>
              <a:t>Lupinasto sadje – poimenuj ga.</a:t>
            </a:r>
          </a:p>
        </p:txBody>
      </p:sp>
      <p:pic>
        <p:nvPicPr>
          <p:cNvPr id="10242" name="Picture 2"/>
          <p:cNvPicPr>
            <a:picLocks noChangeAspect="1" noChangeArrowheads="1"/>
          </p:cNvPicPr>
          <p:nvPr/>
        </p:nvPicPr>
        <p:blipFill>
          <a:blip r:embed="rId2" cstate="print"/>
          <a:srcRect/>
          <a:stretch>
            <a:fillRect/>
          </a:stretch>
        </p:blipFill>
        <p:spPr bwMode="auto">
          <a:xfrm>
            <a:off x="702093" y="1280415"/>
            <a:ext cx="1733550" cy="1285875"/>
          </a:xfrm>
          <a:prstGeom prst="rect">
            <a:avLst/>
          </a:prstGeom>
          <a:noFill/>
          <a:ln w="9525">
            <a:noFill/>
            <a:miter lim="800000"/>
            <a:headEnd/>
            <a:tailEnd/>
          </a:ln>
          <a:effectLst/>
        </p:spPr>
      </p:pic>
      <p:pic>
        <p:nvPicPr>
          <p:cNvPr id="10243" name="Picture 3"/>
          <p:cNvPicPr>
            <a:picLocks noChangeAspect="1" noChangeArrowheads="1"/>
          </p:cNvPicPr>
          <p:nvPr/>
        </p:nvPicPr>
        <p:blipFill>
          <a:blip r:embed="rId3" cstate="print"/>
          <a:srcRect/>
          <a:stretch>
            <a:fillRect/>
          </a:stretch>
        </p:blipFill>
        <p:spPr bwMode="auto">
          <a:xfrm>
            <a:off x="702093" y="2715050"/>
            <a:ext cx="2214546" cy="1640404"/>
          </a:xfrm>
          <a:prstGeom prst="rect">
            <a:avLst/>
          </a:prstGeom>
          <a:noFill/>
          <a:ln w="9525">
            <a:noFill/>
            <a:miter lim="800000"/>
            <a:headEnd/>
            <a:tailEnd/>
          </a:ln>
          <a:effectLst/>
        </p:spPr>
      </p:pic>
      <p:pic>
        <p:nvPicPr>
          <p:cNvPr id="10244" name="Picture 4"/>
          <p:cNvPicPr>
            <a:picLocks noChangeAspect="1" noChangeArrowheads="1"/>
          </p:cNvPicPr>
          <p:nvPr/>
        </p:nvPicPr>
        <p:blipFill>
          <a:blip r:embed="rId4" cstate="print"/>
          <a:srcRect/>
          <a:stretch>
            <a:fillRect/>
          </a:stretch>
        </p:blipFill>
        <p:spPr bwMode="auto">
          <a:xfrm>
            <a:off x="7027552" y="1759006"/>
            <a:ext cx="1652591" cy="1912089"/>
          </a:xfrm>
          <a:prstGeom prst="rect">
            <a:avLst/>
          </a:prstGeom>
          <a:noFill/>
          <a:ln w="9525">
            <a:noFill/>
            <a:miter lim="800000"/>
            <a:headEnd/>
            <a:tailEnd/>
          </a:ln>
          <a:effectLst/>
        </p:spPr>
      </p:pic>
      <p:pic>
        <p:nvPicPr>
          <p:cNvPr id="10245" name="Picture 5"/>
          <p:cNvPicPr>
            <a:picLocks noChangeAspect="1" noChangeArrowheads="1"/>
          </p:cNvPicPr>
          <p:nvPr/>
        </p:nvPicPr>
        <p:blipFill>
          <a:blip r:embed="rId5" cstate="print"/>
          <a:srcRect/>
          <a:stretch>
            <a:fillRect/>
          </a:stretch>
        </p:blipFill>
        <p:spPr bwMode="auto">
          <a:xfrm>
            <a:off x="9662965" y="1180390"/>
            <a:ext cx="1785950" cy="1785950"/>
          </a:xfrm>
          <a:prstGeom prst="rect">
            <a:avLst/>
          </a:prstGeom>
          <a:noFill/>
          <a:ln w="9525">
            <a:noFill/>
            <a:miter lim="800000"/>
            <a:headEnd/>
            <a:tailEnd/>
          </a:ln>
          <a:effectLst/>
        </p:spPr>
      </p:pic>
      <p:pic>
        <p:nvPicPr>
          <p:cNvPr id="10246" name="Picture 6"/>
          <p:cNvPicPr>
            <a:picLocks noChangeAspect="1" noChangeArrowheads="1"/>
          </p:cNvPicPr>
          <p:nvPr/>
        </p:nvPicPr>
        <p:blipFill>
          <a:blip r:embed="rId6" cstate="print"/>
          <a:srcRect/>
          <a:stretch>
            <a:fillRect/>
          </a:stretch>
        </p:blipFill>
        <p:spPr bwMode="auto">
          <a:xfrm>
            <a:off x="3351553" y="2254541"/>
            <a:ext cx="3141229" cy="1771653"/>
          </a:xfrm>
          <a:prstGeom prst="rect">
            <a:avLst/>
          </a:prstGeom>
          <a:noFill/>
          <a:ln w="9525">
            <a:noFill/>
            <a:miter lim="800000"/>
            <a:headEnd/>
            <a:tailEnd/>
          </a:ln>
          <a:effectLst/>
        </p:spPr>
      </p:pic>
      <p:pic>
        <p:nvPicPr>
          <p:cNvPr id="10247" name="Picture 7"/>
          <p:cNvPicPr>
            <a:picLocks noChangeAspect="1" noChangeArrowheads="1"/>
          </p:cNvPicPr>
          <p:nvPr/>
        </p:nvPicPr>
        <p:blipFill>
          <a:blip r:embed="rId7" cstate="print"/>
          <a:srcRect/>
          <a:stretch>
            <a:fillRect/>
          </a:stretch>
        </p:blipFill>
        <p:spPr bwMode="auto">
          <a:xfrm>
            <a:off x="900079" y="4652973"/>
            <a:ext cx="2466975" cy="1847850"/>
          </a:xfrm>
          <a:prstGeom prst="rect">
            <a:avLst/>
          </a:prstGeom>
          <a:noFill/>
          <a:ln w="9525">
            <a:noFill/>
            <a:miter lim="800000"/>
            <a:headEnd/>
            <a:tailEnd/>
          </a:ln>
          <a:effectLst/>
        </p:spPr>
      </p:pic>
      <p:pic>
        <p:nvPicPr>
          <p:cNvPr id="10248" name="Picture 8"/>
          <p:cNvPicPr>
            <a:picLocks noChangeAspect="1" noChangeArrowheads="1"/>
          </p:cNvPicPr>
          <p:nvPr/>
        </p:nvPicPr>
        <p:blipFill>
          <a:blip r:embed="rId8" cstate="print"/>
          <a:srcRect/>
          <a:stretch>
            <a:fillRect/>
          </a:stretch>
        </p:blipFill>
        <p:spPr bwMode="auto">
          <a:xfrm>
            <a:off x="3890731" y="4425511"/>
            <a:ext cx="2371725" cy="1924050"/>
          </a:xfrm>
          <a:prstGeom prst="rect">
            <a:avLst/>
          </a:prstGeom>
          <a:noFill/>
          <a:ln w="9525">
            <a:noFill/>
            <a:miter lim="800000"/>
            <a:headEnd/>
            <a:tailEnd/>
          </a:ln>
          <a:effectLst/>
        </p:spPr>
      </p:pic>
      <p:pic>
        <p:nvPicPr>
          <p:cNvPr id="10249" name="Picture 9"/>
          <p:cNvPicPr>
            <a:picLocks noChangeAspect="1" noChangeArrowheads="1"/>
          </p:cNvPicPr>
          <p:nvPr/>
        </p:nvPicPr>
        <p:blipFill>
          <a:blip r:embed="rId9" cstate="print"/>
          <a:srcRect/>
          <a:stretch>
            <a:fillRect/>
          </a:stretch>
        </p:blipFill>
        <p:spPr bwMode="auto">
          <a:xfrm>
            <a:off x="9427228" y="3313544"/>
            <a:ext cx="2257425" cy="2028825"/>
          </a:xfrm>
          <a:prstGeom prst="rect">
            <a:avLst/>
          </a:prstGeom>
          <a:noFill/>
          <a:ln w="9525">
            <a:noFill/>
            <a:miter lim="800000"/>
            <a:headEnd/>
            <a:tailEnd/>
          </a:ln>
          <a:effectLst/>
        </p:spPr>
      </p:pic>
      <p:pic>
        <p:nvPicPr>
          <p:cNvPr id="10250" name="Picture 10"/>
          <p:cNvPicPr>
            <a:picLocks noChangeAspect="1" noChangeArrowheads="1"/>
          </p:cNvPicPr>
          <p:nvPr/>
        </p:nvPicPr>
        <p:blipFill>
          <a:blip r:embed="rId10" cstate="print"/>
          <a:srcRect/>
          <a:stretch>
            <a:fillRect/>
          </a:stretch>
        </p:blipFill>
        <p:spPr bwMode="auto">
          <a:xfrm>
            <a:off x="6887234" y="4652973"/>
            <a:ext cx="2228850" cy="1438275"/>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332846" y="328570"/>
            <a:ext cx="9435767" cy="1143000"/>
          </a:xfrm>
        </p:spPr>
        <p:txBody>
          <a:bodyPr>
            <a:normAutofit/>
          </a:bodyPr>
          <a:lstStyle/>
          <a:p>
            <a:r>
              <a:rPr lang="sl-SI" dirty="0"/>
              <a:t>Južno sadje – agrumi – poimenuj jih.</a:t>
            </a:r>
          </a:p>
        </p:txBody>
      </p:sp>
      <p:pic>
        <p:nvPicPr>
          <p:cNvPr id="11266" name="Picture 2"/>
          <p:cNvPicPr>
            <a:picLocks noChangeAspect="1" noChangeArrowheads="1"/>
          </p:cNvPicPr>
          <p:nvPr/>
        </p:nvPicPr>
        <p:blipFill>
          <a:blip r:embed="rId2" cstate="print"/>
          <a:srcRect/>
          <a:stretch>
            <a:fillRect/>
          </a:stretch>
        </p:blipFill>
        <p:spPr bwMode="auto">
          <a:xfrm>
            <a:off x="797237" y="1794701"/>
            <a:ext cx="2586031" cy="1906438"/>
          </a:xfrm>
          <a:prstGeom prst="rect">
            <a:avLst/>
          </a:prstGeom>
          <a:noFill/>
          <a:ln w="9525">
            <a:noFill/>
            <a:miter lim="800000"/>
            <a:headEnd/>
            <a:tailEnd/>
          </a:ln>
          <a:effectLst/>
        </p:spPr>
      </p:pic>
      <p:pic>
        <p:nvPicPr>
          <p:cNvPr id="11267" name="Picture 3"/>
          <p:cNvPicPr>
            <a:picLocks noChangeAspect="1" noChangeArrowheads="1"/>
          </p:cNvPicPr>
          <p:nvPr/>
        </p:nvPicPr>
        <p:blipFill>
          <a:blip r:embed="rId3" cstate="print"/>
          <a:srcRect/>
          <a:stretch>
            <a:fillRect/>
          </a:stretch>
        </p:blipFill>
        <p:spPr bwMode="auto">
          <a:xfrm>
            <a:off x="7173519" y="1609681"/>
            <a:ext cx="2143125" cy="2143125"/>
          </a:xfrm>
          <a:prstGeom prst="rect">
            <a:avLst/>
          </a:prstGeom>
          <a:noFill/>
          <a:ln w="9525">
            <a:noFill/>
            <a:miter lim="800000"/>
            <a:headEnd/>
            <a:tailEnd/>
          </a:ln>
          <a:effectLst/>
        </p:spPr>
      </p:pic>
      <p:pic>
        <p:nvPicPr>
          <p:cNvPr id="11268" name="Picture 4"/>
          <p:cNvPicPr>
            <a:picLocks noChangeAspect="1" noChangeArrowheads="1"/>
          </p:cNvPicPr>
          <p:nvPr/>
        </p:nvPicPr>
        <p:blipFill>
          <a:blip r:embed="rId4" cstate="print"/>
          <a:srcRect/>
          <a:stretch>
            <a:fillRect/>
          </a:stretch>
        </p:blipFill>
        <p:spPr bwMode="auto">
          <a:xfrm>
            <a:off x="4041669" y="1919964"/>
            <a:ext cx="2562225" cy="1781175"/>
          </a:xfrm>
          <a:prstGeom prst="rect">
            <a:avLst/>
          </a:prstGeom>
          <a:noFill/>
          <a:ln w="9525">
            <a:noFill/>
            <a:miter lim="800000"/>
            <a:headEnd/>
            <a:tailEnd/>
          </a:ln>
          <a:effectLst/>
        </p:spPr>
      </p:pic>
      <p:pic>
        <p:nvPicPr>
          <p:cNvPr id="11269" name="Picture 5"/>
          <p:cNvPicPr>
            <a:picLocks noChangeAspect="1" noChangeArrowheads="1"/>
          </p:cNvPicPr>
          <p:nvPr/>
        </p:nvPicPr>
        <p:blipFill>
          <a:blip r:embed="rId5" cstate="print"/>
          <a:srcRect/>
          <a:stretch>
            <a:fillRect/>
          </a:stretch>
        </p:blipFill>
        <p:spPr bwMode="auto">
          <a:xfrm>
            <a:off x="6919302" y="4410116"/>
            <a:ext cx="1895475" cy="1247775"/>
          </a:xfrm>
          <a:prstGeom prst="rect">
            <a:avLst/>
          </a:prstGeom>
          <a:noFill/>
          <a:ln w="9525">
            <a:noFill/>
            <a:miter lim="800000"/>
            <a:headEnd/>
            <a:tailEnd/>
          </a:ln>
          <a:effectLst/>
        </p:spPr>
      </p:pic>
      <p:pic>
        <p:nvPicPr>
          <p:cNvPr id="11270" name="Picture 6"/>
          <p:cNvPicPr>
            <a:picLocks noChangeAspect="1" noChangeArrowheads="1"/>
          </p:cNvPicPr>
          <p:nvPr/>
        </p:nvPicPr>
        <p:blipFill>
          <a:blip r:embed="rId6" cstate="print"/>
          <a:srcRect/>
          <a:stretch>
            <a:fillRect/>
          </a:stretch>
        </p:blipFill>
        <p:spPr bwMode="auto">
          <a:xfrm>
            <a:off x="732460" y="4110080"/>
            <a:ext cx="2476500" cy="1847850"/>
          </a:xfrm>
          <a:prstGeom prst="rect">
            <a:avLst/>
          </a:prstGeom>
          <a:noFill/>
          <a:ln w="9525">
            <a:noFill/>
            <a:miter lim="800000"/>
            <a:headEnd/>
            <a:tailEnd/>
          </a:ln>
          <a:effectLst/>
        </p:spPr>
      </p:pic>
      <p:pic>
        <p:nvPicPr>
          <p:cNvPr id="11271" name="Picture 7"/>
          <p:cNvPicPr>
            <a:picLocks noChangeAspect="1" noChangeArrowheads="1"/>
          </p:cNvPicPr>
          <p:nvPr/>
        </p:nvPicPr>
        <p:blipFill>
          <a:blip r:embed="rId7" cstate="print"/>
          <a:srcRect/>
          <a:stretch>
            <a:fillRect/>
          </a:stretch>
        </p:blipFill>
        <p:spPr bwMode="auto">
          <a:xfrm>
            <a:off x="9496625" y="2348516"/>
            <a:ext cx="2128957" cy="1596718"/>
          </a:xfrm>
          <a:prstGeom prst="rect">
            <a:avLst/>
          </a:prstGeom>
          <a:noFill/>
          <a:ln w="9525">
            <a:noFill/>
            <a:miter lim="800000"/>
            <a:headEnd/>
            <a:tailEnd/>
          </a:ln>
          <a:effectLst/>
        </p:spPr>
      </p:pic>
      <p:pic>
        <p:nvPicPr>
          <p:cNvPr id="11272" name="Picture 8"/>
          <p:cNvPicPr>
            <a:picLocks noChangeAspect="1" noChangeArrowheads="1"/>
          </p:cNvPicPr>
          <p:nvPr/>
        </p:nvPicPr>
        <p:blipFill>
          <a:blip r:embed="rId8" cstate="print"/>
          <a:srcRect/>
          <a:stretch>
            <a:fillRect/>
          </a:stretch>
        </p:blipFill>
        <p:spPr bwMode="auto">
          <a:xfrm>
            <a:off x="4009378" y="4038642"/>
            <a:ext cx="2295525" cy="1990725"/>
          </a:xfrm>
          <a:prstGeom prst="rect">
            <a:avLst/>
          </a:prstGeom>
          <a:noFill/>
          <a:ln w="9525">
            <a:noFill/>
            <a:miter lim="800000"/>
            <a:headEnd/>
            <a:tailEnd/>
          </a:ln>
          <a:effectLst/>
        </p:spPr>
      </p:pic>
      <p:pic>
        <p:nvPicPr>
          <p:cNvPr id="11273" name="Picture 9"/>
          <p:cNvPicPr>
            <a:picLocks noChangeAspect="1" noChangeArrowheads="1"/>
          </p:cNvPicPr>
          <p:nvPr/>
        </p:nvPicPr>
        <p:blipFill>
          <a:blip r:embed="rId9" cstate="print"/>
          <a:srcRect/>
          <a:stretch>
            <a:fillRect/>
          </a:stretch>
        </p:blipFill>
        <p:spPr bwMode="auto">
          <a:xfrm>
            <a:off x="9127335" y="4714875"/>
            <a:ext cx="2286000" cy="1638300"/>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517114" y="260703"/>
            <a:ext cx="7701186" cy="1143000"/>
          </a:xfrm>
        </p:spPr>
        <p:txBody>
          <a:bodyPr>
            <a:normAutofit/>
          </a:bodyPr>
          <a:lstStyle/>
          <a:p>
            <a:r>
              <a:rPr lang="sl-SI" sz="3600" dirty="0"/>
              <a:t> Eksotično južno </a:t>
            </a:r>
            <a:r>
              <a:rPr lang="sl-SI" sz="4000" dirty="0"/>
              <a:t>sadje 1</a:t>
            </a:r>
            <a:r>
              <a:rPr lang="sl-SI" sz="3600" dirty="0"/>
              <a:t>  - poimenuj ga.</a:t>
            </a:r>
          </a:p>
        </p:txBody>
      </p:sp>
      <p:pic>
        <p:nvPicPr>
          <p:cNvPr id="12290" name="Picture 2"/>
          <p:cNvPicPr>
            <a:picLocks noChangeAspect="1" noChangeArrowheads="1"/>
          </p:cNvPicPr>
          <p:nvPr/>
        </p:nvPicPr>
        <p:blipFill>
          <a:blip r:embed="rId2" cstate="print"/>
          <a:srcRect/>
          <a:stretch>
            <a:fillRect/>
          </a:stretch>
        </p:blipFill>
        <p:spPr bwMode="auto">
          <a:xfrm>
            <a:off x="575177" y="832203"/>
            <a:ext cx="2114550" cy="2162175"/>
          </a:xfrm>
          <a:prstGeom prst="rect">
            <a:avLst/>
          </a:prstGeom>
          <a:noFill/>
          <a:ln w="9525">
            <a:noFill/>
            <a:miter lim="800000"/>
            <a:headEnd/>
            <a:tailEnd/>
          </a:ln>
          <a:effectLst/>
        </p:spPr>
      </p:pic>
      <p:pic>
        <p:nvPicPr>
          <p:cNvPr id="12291" name="Picture 3"/>
          <p:cNvPicPr>
            <a:picLocks noChangeAspect="1" noChangeArrowheads="1"/>
          </p:cNvPicPr>
          <p:nvPr/>
        </p:nvPicPr>
        <p:blipFill>
          <a:blip r:embed="rId3" cstate="print"/>
          <a:srcRect/>
          <a:stretch>
            <a:fillRect/>
          </a:stretch>
        </p:blipFill>
        <p:spPr bwMode="auto">
          <a:xfrm>
            <a:off x="9475700" y="1094248"/>
            <a:ext cx="2238363" cy="1527682"/>
          </a:xfrm>
          <a:prstGeom prst="rect">
            <a:avLst/>
          </a:prstGeom>
          <a:noFill/>
          <a:ln w="9525">
            <a:noFill/>
            <a:miter lim="800000"/>
            <a:headEnd/>
            <a:tailEnd/>
          </a:ln>
          <a:effectLst/>
        </p:spPr>
      </p:pic>
      <p:pic>
        <p:nvPicPr>
          <p:cNvPr id="12292" name="Picture 4"/>
          <p:cNvPicPr>
            <a:picLocks noChangeAspect="1" noChangeArrowheads="1"/>
          </p:cNvPicPr>
          <p:nvPr/>
        </p:nvPicPr>
        <p:blipFill>
          <a:blip r:embed="rId4" cstate="print"/>
          <a:srcRect/>
          <a:stretch>
            <a:fillRect/>
          </a:stretch>
        </p:blipFill>
        <p:spPr bwMode="auto">
          <a:xfrm>
            <a:off x="5257325" y="1939060"/>
            <a:ext cx="1733550" cy="1362075"/>
          </a:xfrm>
          <a:prstGeom prst="rect">
            <a:avLst/>
          </a:prstGeom>
          <a:noFill/>
          <a:ln w="9525">
            <a:noFill/>
            <a:miter lim="800000"/>
            <a:headEnd/>
            <a:tailEnd/>
          </a:ln>
          <a:effectLst/>
        </p:spPr>
      </p:pic>
      <p:pic>
        <p:nvPicPr>
          <p:cNvPr id="12293" name="Picture 5"/>
          <p:cNvPicPr>
            <a:picLocks noChangeAspect="1" noChangeArrowheads="1"/>
          </p:cNvPicPr>
          <p:nvPr/>
        </p:nvPicPr>
        <p:blipFill>
          <a:blip r:embed="rId5" cstate="print"/>
          <a:srcRect/>
          <a:stretch>
            <a:fillRect/>
          </a:stretch>
        </p:blipFill>
        <p:spPr bwMode="auto">
          <a:xfrm>
            <a:off x="3087602" y="1939060"/>
            <a:ext cx="2022372" cy="2438403"/>
          </a:xfrm>
          <a:prstGeom prst="rect">
            <a:avLst/>
          </a:prstGeom>
          <a:noFill/>
          <a:ln w="9525">
            <a:noFill/>
            <a:miter lim="800000"/>
            <a:headEnd/>
            <a:tailEnd/>
          </a:ln>
          <a:effectLst/>
        </p:spPr>
      </p:pic>
      <p:pic>
        <p:nvPicPr>
          <p:cNvPr id="12294" name="Picture 6"/>
          <p:cNvPicPr>
            <a:picLocks noChangeAspect="1" noChangeArrowheads="1"/>
          </p:cNvPicPr>
          <p:nvPr/>
        </p:nvPicPr>
        <p:blipFill>
          <a:blip r:embed="rId6" cstate="print"/>
          <a:srcRect/>
          <a:stretch>
            <a:fillRect/>
          </a:stretch>
        </p:blipFill>
        <p:spPr bwMode="auto">
          <a:xfrm>
            <a:off x="7082028" y="2593534"/>
            <a:ext cx="2000250" cy="1905000"/>
          </a:xfrm>
          <a:prstGeom prst="rect">
            <a:avLst/>
          </a:prstGeom>
          <a:noFill/>
          <a:ln w="9525">
            <a:noFill/>
            <a:miter lim="800000"/>
            <a:headEnd/>
            <a:tailEnd/>
          </a:ln>
          <a:effectLst/>
        </p:spPr>
      </p:pic>
      <p:pic>
        <p:nvPicPr>
          <p:cNvPr id="12295" name="Picture 7"/>
          <p:cNvPicPr>
            <a:picLocks noChangeAspect="1" noChangeArrowheads="1"/>
          </p:cNvPicPr>
          <p:nvPr/>
        </p:nvPicPr>
        <p:blipFill>
          <a:blip r:embed="rId7" cstate="print"/>
          <a:srcRect/>
          <a:stretch>
            <a:fillRect/>
          </a:stretch>
        </p:blipFill>
        <p:spPr bwMode="auto">
          <a:xfrm>
            <a:off x="9155128" y="2892399"/>
            <a:ext cx="2267475" cy="1500198"/>
          </a:xfrm>
          <a:prstGeom prst="rect">
            <a:avLst/>
          </a:prstGeom>
          <a:noFill/>
          <a:ln w="9525">
            <a:noFill/>
            <a:miter lim="800000"/>
            <a:headEnd/>
            <a:tailEnd/>
          </a:ln>
          <a:effectLst/>
        </p:spPr>
      </p:pic>
      <p:pic>
        <p:nvPicPr>
          <p:cNvPr id="12296" name="Picture 8"/>
          <p:cNvPicPr>
            <a:picLocks noChangeAspect="1" noChangeArrowheads="1"/>
          </p:cNvPicPr>
          <p:nvPr/>
        </p:nvPicPr>
        <p:blipFill>
          <a:blip r:embed="rId8" cstate="print"/>
          <a:srcRect/>
          <a:stretch>
            <a:fillRect/>
          </a:stretch>
        </p:blipFill>
        <p:spPr bwMode="auto">
          <a:xfrm>
            <a:off x="575177" y="3092298"/>
            <a:ext cx="2214560" cy="1661975"/>
          </a:xfrm>
          <a:prstGeom prst="rect">
            <a:avLst/>
          </a:prstGeom>
          <a:noFill/>
          <a:ln w="9525">
            <a:noFill/>
            <a:miter lim="800000"/>
            <a:headEnd/>
            <a:tailEnd/>
          </a:ln>
          <a:effectLst/>
        </p:spPr>
      </p:pic>
      <p:pic>
        <p:nvPicPr>
          <p:cNvPr id="12297" name="Picture 9"/>
          <p:cNvPicPr>
            <a:picLocks noChangeAspect="1" noChangeArrowheads="1"/>
          </p:cNvPicPr>
          <p:nvPr/>
        </p:nvPicPr>
        <p:blipFill>
          <a:blip r:embed="rId9" cstate="print"/>
          <a:srcRect/>
          <a:stretch>
            <a:fillRect/>
          </a:stretch>
        </p:blipFill>
        <p:spPr bwMode="auto">
          <a:xfrm>
            <a:off x="2789737" y="4912820"/>
            <a:ext cx="1876425" cy="1257300"/>
          </a:xfrm>
          <a:prstGeom prst="rect">
            <a:avLst/>
          </a:prstGeom>
          <a:noFill/>
          <a:ln w="9525">
            <a:noFill/>
            <a:miter lim="800000"/>
            <a:headEnd/>
            <a:tailEnd/>
          </a:ln>
          <a:effectLst/>
        </p:spPr>
      </p:pic>
      <p:pic>
        <p:nvPicPr>
          <p:cNvPr id="12298" name="Picture 10"/>
          <p:cNvPicPr>
            <a:picLocks noChangeAspect="1" noChangeArrowheads="1"/>
          </p:cNvPicPr>
          <p:nvPr/>
        </p:nvPicPr>
        <p:blipFill>
          <a:blip r:embed="rId10" cstate="print"/>
          <a:srcRect/>
          <a:stretch>
            <a:fillRect/>
          </a:stretch>
        </p:blipFill>
        <p:spPr bwMode="auto">
          <a:xfrm>
            <a:off x="8918138" y="4582137"/>
            <a:ext cx="2600325" cy="1762125"/>
          </a:xfrm>
          <a:prstGeom prst="rect">
            <a:avLst/>
          </a:prstGeom>
          <a:noFill/>
          <a:ln w="9525">
            <a:noFill/>
            <a:miter lim="800000"/>
            <a:headEnd/>
            <a:tailEnd/>
          </a:ln>
          <a:effectLst/>
        </p:spPr>
      </p:pic>
      <p:pic>
        <p:nvPicPr>
          <p:cNvPr id="12299" name="Picture 11"/>
          <p:cNvPicPr>
            <a:picLocks noChangeAspect="1" noChangeArrowheads="1"/>
          </p:cNvPicPr>
          <p:nvPr/>
        </p:nvPicPr>
        <p:blipFill>
          <a:blip r:embed="rId11" cstate="print"/>
          <a:srcRect b="15153"/>
          <a:stretch>
            <a:fillRect/>
          </a:stretch>
        </p:blipFill>
        <p:spPr bwMode="auto">
          <a:xfrm>
            <a:off x="5089202" y="4619604"/>
            <a:ext cx="3143272" cy="2000240"/>
          </a:xfrm>
          <a:prstGeom prst="rect">
            <a:avLst/>
          </a:prstGeom>
          <a:noFill/>
          <a:ln w="9525">
            <a:noFill/>
            <a:miter lim="800000"/>
            <a:headEnd/>
            <a:tailEnd/>
          </a:ln>
          <a:effectLst/>
        </p:spPr>
      </p:pic>
      <p:pic>
        <p:nvPicPr>
          <p:cNvPr id="12300" name="Picture 12"/>
          <p:cNvPicPr>
            <a:picLocks noChangeAspect="1" noChangeArrowheads="1"/>
          </p:cNvPicPr>
          <p:nvPr/>
        </p:nvPicPr>
        <p:blipFill>
          <a:blip r:embed="rId12" cstate="print"/>
          <a:srcRect/>
          <a:stretch>
            <a:fillRect/>
          </a:stretch>
        </p:blipFill>
        <p:spPr bwMode="auto">
          <a:xfrm>
            <a:off x="452414" y="4695619"/>
            <a:ext cx="1857356" cy="2007952"/>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txBox="1">
            <a:spLocks/>
          </p:cNvSpPr>
          <p:nvPr/>
        </p:nvSpPr>
        <p:spPr>
          <a:xfrm>
            <a:off x="929195" y="317673"/>
            <a:ext cx="8090517" cy="1143000"/>
          </a:xfrm>
          <a:prstGeom prst="rect">
            <a:avLst/>
          </a:prstGeom>
        </p:spPr>
        <p:txBody>
          <a:bodyPr vert="horz" lIns="91440" tIns="45720" rIns="91440" bIns="45720" rtlCol="0" anchor="ctr">
            <a:normAutofit fontScale="90000"/>
          </a:bodyPr>
          <a:lstStyle/>
          <a:p>
            <a:pPr algn="ctr">
              <a:spcBef>
                <a:spcPct val="0"/>
              </a:spcBef>
              <a:defRPr/>
            </a:pPr>
            <a:r>
              <a:rPr lang="sl-SI" sz="4400" dirty="0">
                <a:latin typeface="+mj-lt"/>
                <a:ea typeface="+mj-ea"/>
                <a:cs typeface="+mj-cs"/>
              </a:rPr>
              <a:t>Eksotično južno sadje 2 –</a:t>
            </a:r>
            <a:r>
              <a:rPr lang="sl-SI" sz="4400" dirty="0"/>
              <a:t>poimenuj ga.</a:t>
            </a:r>
            <a:endParaRPr lang="sl-SI" sz="4400" dirty="0">
              <a:latin typeface="+mj-lt"/>
              <a:ea typeface="+mj-ea"/>
              <a:cs typeface="+mj-cs"/>
            </a:endParaRPr>
          </a:p>
        </p:txBody>
      </p:sp>
      <p:pic>
        <p:nvPicPr>
          <p:cNvPr id="13314" name="Picture 2"/>
          <p:cNvPicPr>
            <a:picLocks noChangeAspect="1" noChangeArrowheads="1"/>
          </p:cNvPicPr>
          <p:nvPr/>
        </p:nvPicPr>
        <p:blipFill>
          <a:blip r:embed="rId2" cstate="print"/>
          <a:srcRect/>
          <a:stretch>
            <a:fillRect/>
          </a:stretch>
        </p:blipFill>
        <p:spPr bwMode="auto">
          <a:xfrm>
            <a:off x="707453" y="1647111"/>
            <a:ext cx="2381253" cy="1579758"/>
          </a:xfrm>
          <a:prstGeom prst="rect">
            <a:avLst/>
          </a:prstGeom>
          <a:noFill/>
          <a:ln w="9525">
            <a:noFill/>
            <a:miter lim="800000"/>
            <a:headEnd/>
            <a:tailEnd/>
          </a:ln>
          <a:effectLst/>
        </p:spPr>
      </p:pic>
      <p:pic>
        <p:nvPicPr>
          <p:cNvPr id="13315" name="Picture 3"/>
          <p:cNvPicPr>
            <a:picLocks noChangeAspect="1" noChangeArrowheads="1"/>
          </p:cNvPicPr>
          <p:nvPr/>
        </p:nvPicPr>
        <p:blipFill>
          <a:blip r:embed="rId3" cstate="print"/>
          <a:srcRect/>
          <a:stretch>
            <a:fillRect/>
          </a:stretch>
        </p:blipFill>
        <p:spPr bwMode="auto">
          <a:xfrm>
            <a:off x="3342174" y="1789987"/>
            <a:ext cx="2381260" cy="1666882"/>
          </a:xfrm>
          <a:prstGeom prst="rect">
            <a:avLst/>
          </a:prstGeom>
          <a:noFill/>
          <a:ln w="9525">
            <a:noFill/>
            <a:miter lim="800000"/>
            <a:headEnd/>
            <a:tailEnd/>
          </a:ln>
          <a:effectLst/>
        </p:spPr>
      </p:pic>
      <p:pic>
        <p:nvPicPr>
          <p:cNvPr id="13316" name="Picture 4"/>
          <p:cNvPicPr>
            <a:picLocks noChangeAspect="1" noChangeArrowheads="1"/>
          </p:cNvPicPr>
          <p:nvPr/>
        </p:nvPicPr>
        <p:blipFill>
          <a:blip r:embed="rId4" cstate="print"/>
          <a:srcRect/>
          <a:stretch>
            <a:fillRect/>
          </a:stretch>
        </p:blipFill>
        <p:spPr bwMode="auto">
          <a:xfrm>
            <a:off x="9458005" y="817354"/>
            <a:ext cx="2228856" cy="1619635"/>
          </a:xfrm>
          <a:prstGeom prst="rect">
            <a:avLst/>
          </a:prstGeom>
          <a:noFill/>
          <a:ln w="9525">
            <a:noFill/>
            <a:miter lim="800000"/>
            <a:headEnd/>
            <a:tailEnd/>
          </a:ln>
          <a:effectLst/>
        </p:spPr>
      </p:pic>
      <p:pic>
        <p:nvPicPr>
          <p:cNvPr id="13317" name="Picture 5"/>
          <p:cNvPicPr>
            <a:picLocks noChangeAspect="1" noChangeArrowheads="1"/>
          </p:cNvPicPr>
          <p:nvPr/>
        </p:nvPicPr>
        <p:blipFill>
          <a:blip r:embed="rId5" cstate="print"/>
          <a:srcRect/>
          <a:stretch>
            <a:fillRect/>
          </a:stretch>
        </p:blipFill>
        <p:spPr bwMode="auto">
          <a:xfrm>
            <a:off x="547655" y="3786183"/>
            <a:ext cx="2857500" cy="2143125"/>
          </a:xfrm>
          <a:prstGeom prst="rect">
            <a:avLst/>
          </a:prstGeom>
          <a:noFill/>
          <a:ln w="9525">
            <a:noFill/>
            <a:miter lim="800000"/>
            <a:headEnd/>
            <a:tailEnd/>
          </a:ln>
          <a:effectLst/>
        </p:spPr>
      </p:pic>
      <p:pic>
        <p:nvPicPr>
          <p:cNvPr id="1026" name="Picture 2"/>
          <p:cNvPicPr>
            <a:picLocks noChangeAspect="1" noChangeArrowheads="1"/>
          </p:cNvPicPr>
          <p:nvPr/>
        </p:nvPicPr>
        <p:blipFill>
          <a:blip r:embed="rId6" cstate="print"/>
          <a:srcRect/>
          <a:stretch>
            <a:fillRect/>
          </a:stretch>
        </p:blipFill>
        <p:spPr bwMode="auto">
          <a:xfrm>
            <a:off x="9493181" y="2594940"/>
            <a:ext cx="1857388" cy="1651012"/>
          </a:xfrm>
          <a:prstGeom prst="rect">
            <a:avLst/>
          </a:prstGeom>
          <a:noFill/>
          <a:ln w="9525">
            <a:noFill/>
            <a:miter lim="800000"/>
            <a:headEnd/>
            <a:tailEnd/>
          </a:ln>
          <a:effectLst/>
        </p:spPr>
      </p:pic>
      <p:pic>
        <p:nvPicPr>
          <p:cNvPr id="1028" name="Picture 4"/>
          <p:cNvPicPr>
            <a:picLocks noChangeAspect="1" noChangeArrowheads="1"/>
          </p:cNvPicPr>
          <p:nvPr/>
        </p:nvPicPr>
        <p:blipFill>
          <a:blip r:embed="rId7" cstate="print"/>
          <a:srcRect/>
          <a:stretch>
            <a:fillRect/>
          </a:stretch>
        </p:blipFill>
        <p:spPr bwMode="auto">
          <a:xfrm>
            <a:off x="6311062" y="1652583"/>
            <a:ext cx="2133600" cy="2133600"/>
          </a:xfrm>
          <a:prstGeom prst="rect">
            <a:avLst/>
          </a:prstGeom>
          <a:noFill/>
          <a:ln w="9525">
            <a:noFill/>
            <a:miter lim="800000"/>
            <a:headEnd/>
            <a:tailEnd/>
          </a:ln>
          <a:effectLst/>
        </p:spPr>
      </p:pic>
      <p:pic>
        <p:nvPicPr>
          <p:cNvPr id="1029" name="Picture 5"/>
          <p:cNvPicPr>
            <a:picLocks noChangeAspect="1" noChangeArrowheads="1"/>
          </p:cNvPicPr>
          <p:nvPr/>
        </p:nvPicPr>
        <p:blipFill>
          <a:blip r:embed="rId8" cstate="print"/>
          <a:srcRect/>
          <a:stretch>
            <a:fillRect/>
          </a:stretch>
        </p:blipFill>
        <p:spPr bwMode="auto">
          <a:xfrm>
            <a:off x="6311062" y="4084304"/>
            <a:ext cx="1996052" cy="2262192"/>
          </a:xfrm>
          <a:prstGeom prst="rect">
            <a:avLst/>
          </a:prstGeom>
          <a:noFill/>
          <a:ln w="9525">
            <a:noFill/>
            <a:miter lim="800000"/>
            <a:headEnd/>
            <a:tailEnd/>
          </a:ln>
          <a:effectLst/>
        </p:spPr>
      </p:pic>
      <p:pic>
        <p:nvPicPr>
          <p:cNvPr id="1031" name="Picture 7"/>
          <p:cNvPicPr>
            <a:picLocks noChangeAspect="1" noChangeArrowheads="1"/>
          </p:cNvPicPr>
          <p:nvPr/>
        </p:nvPicPr>
        <p:blipFill>
          <a:blip r:embed="rId9" cstate="print"/>
          <a:srcRect/>
          <a:stretch>
            <a:fillRect/>
          </a:stretch>
        </p:blipFill>
        <p:spPr bwMode="auto">
          <a:xfrm>
            <a:off x="3689754" y="4277188"/>
            <a:ext cx="2064525" cy="1876424"/>
          </a:xfrm>
          <a:prstGeom prst="rect">
            <a:avLst/>
          </a:prstGeom>
          <a:noFill/>
          <a:ln w="9525">
            <a:noFill/>
            <a:miter lim="800000"/>
            <a:headEnd/>
            <a:tailEnd/>
          </a:ln>
          <a:effectLst/>
        </p:spPr>
      </p:pic>
      <p:pic>
        <p:nvPicPr>
          <p:cNvPr id="1032" name="Picture 8"/>
          <p:cNvPicPr>
            <a:picLocks noChangeAspect="1" noChangeArrowheads="1"/>
          </p:cNvPicPr>
          <p:nvPr/>
        </p:nvPicPr>
        <p:blipFill>
          <a:blip r:embed="rId10" cstate="print"/>
          <a:srcRect/>
          <a:stretch>
            <a:fillRect/>
          </a:stretch>
        </p:blipFill>
        <p:spPr bwMode="auto">
          <a:xfrm>
            <a:off x="9267852" y="4857746"/>
            <a:ext cx="2228856" cy="1485904"/>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rgbClr val="404040"/>
            </a:solidFill>
            <a:prstDash val="solid"/>
            <a:miter lim="800000"/>
          </a:ln>
          <a:effectLst/>
        </p:spPr>
        <p:txBody>
          <a:bodyPr/>
          <a:lstStyle/>
          <a:p>
            <a:endParaRPr lang="en-US"/>
          </a:p>
        </p:txBody>
      </p:sp>
      <p:pic>
        <p:nvPicPr>
          <p:cNvPr id="7" name="Slika 6" descr="zelenjava.jpg"/>
          <p:cNvPicPr>
            <a:picLocks noChangeAspect="1"/>
          </p:cNvPicPr>
          <p:nvPr/>
        </p:nvPicPr>
        <p:blipFill rotWithShape="1">
          <a:blip r:embed="rId2" cstate="print"/>
          <a:srcRect l="17604" r="13968" b="1"/>
          <a:stretch/>
        </p:blipFill>
        <p:spPr>
          <a:xfrm>
            <a:off x="424928" y="419292"/>
            <a:ext cx="5522976" cy="6053328"/>
          </a:xfrm>
          <a:prstGeom prst="rect">
            <a:avLst/>
          </a:prstGeom>
        </p:spPr>
      </p:pic>
      <p:sp>
        <p:nvSpPr>
          <p:cNvPr id="17" name="Rectangle 16">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p:cNvSpPr>
            <a:spLocks noGrp="1"/>
          </p:cNvSpPr>
          <p:nvPr>
            <p:ph type="title"/>
          </p:nvPr>
        </p:nvSpPr>
        <p:spPr>
          <a:xfrm>
            <a:off x="6846137" y="727626"/>
            <a:ext cx="4602152" cy="1718225"/>
          </a:xfrm>
        </p:spPr>
        <p:style>
          <a:lnRef idx="3">
            <a:schemeClr val="lt1"/>
          </a:lnRef>
          <a:fillRef idx="1">
            <a:schemeClr val="accent3"/>
          </a:fillRef>
          <a:effectRef idx="1">
            <a:schemeClr val="accent3"/>
          </a:effectRef>
          <a:fontRef idx="minor">
            <a:schemeClr val="lt1"/>
          </a:fontRef>
        </p:style>
        <p:txBody>
          <a:bodyPr vert="horz" lIns="91440" tIns="45720" rIns="91440" bIns="45720" rtlCol="0" anchor="ctr">
            <a:normAutofit/>
          </a:bodyPr>
          <a:lstStyle/>
          <a:p>
            <a:br>
              <a:rPr lang="en-US" sz="3700">
                <a:solidFill>
                  <a:schemeClr val="tx1">
                    <a:lumMod val="85000"/>
                    <a:lumOff val="15000"/>
                  </a:schemeClr>
                </a:solidFill>
                <a:latin typeface="+mj-lt"/>
              </a:rPr>
            </a:br>
            <a:r>
              <a:rPr lang="en-US" sz="3700">
                <a:solidFill>
                  <a:schemeClr val="tx1">
                    <a:lumMod val="85000"/>
                    <a:lumOff val="15000"/>
                  </a:schemeClr>
                </a:solidFill>
                <a:latin typeface="+mj-lt"/>
              </a:rPr>
              <a:t>ZELENJAVA</a:t>
            </a:r>
            <a:br>
              <a:rPr lang="en-US" sz="3700">
                <a:solidFill>
                  <a:schemeClr val="tx1">
                    <a:lumMod val="85000"/>
                    <a:lumOff val="15000"/>
                  </a:schemeClr>
                </a:solidFill>
                <a:latin typeface="+mj-lt"/>
              </a:rPr>
            </a:br>
            <a:endParaRPr lang="en-US" sz="3700">
              <a:solidFill>
                <a:schemeClr val="tx1">
                  <a:lumMod val="85000"/>
                  <a:lumOff val="15000"/>
                </a:schemeClr>
              </a:solidFill>
              <a:latin typeface="+mj-lt"/>
            </a:endParaRPr>
          </a:p>
        </p:txBody>
      </p:sp>
      <p:sp>
        <p:nvSpPr>
          <p:cNvPr id="8" name="Pravokotnik 7"/>
          <p:cNvSpPr/>
          <p:nvPr/>
        </p:nvSpPr>
        <p:spPr>
          <a:xfrm>
            <a:off x="6846137" y="2538919"/>
            <a:ext cx="4602152" cy="3557805"/>
          </a:xfrm>
          <a:prstGeom prst="rect">
            <a:avLst/>
          </a:prstGeom>
        </p:spPr>
        <p:txBody>
          <a:bodyPr vert="horz" lIns="91440" tIns="45720" rIns="91440" bIns="45720" rtlCol="0">
            <a:normAutofit/>
          </a:bodyPr>
          <a:lstStyle/>
          <a:p>
            <a:pPr indent="-182880">
              <a:spcAft>
                <a:spcPts val="600"/>
              </a:spcAft>
              <a:buClr>
                <a:schemeClr val="tx1">
                  <a:lumMod val="85000"/>
                  <a:lumOff val="15000"/>
                </a:schemeClr>
              </a:buClr>
              <a:buFont typeface="Garamond" pitchFamily="18" charset="0"/>
              <a:buChar char="◦"/>
            </a:pPr>
            <a:r>
              <a:rPr lang="en-US" sz="2800" dirty="0"/>
              <a:t>je </a:t>
            </a:r>
            <a:r>
              <a:rPr lang="en-US" sz="2800" dirty="0" err="1"/>
              <a:t>bogat</a:t>
            </a:r>
            <a:r>
              <a:rPr lang="en-US" sz="2800" dirty="0"/>
              <a:t> </a:t>
            </a:r>
            <a:r>
              <a:rPr lang="en-US" sz="2800" dirty="0" err="1"/>
              <a:t>vir</a:t>
            </a:r>
            <a:r>
              <a:rPr lang="en-US" sz="2800" dirty="0"/>
              <a:t> </a:t>
            </a:r>
            <a:r>
              <a:rPr lang="en-US" sz="2800" dirty="0" err="1"/>
              <a:t>vitaminov</a:t>
            </a:r>
            <a:r>
              <a:rPr lang="en-US" sz="2800" dirty="0"/>
              <a:t>, </a:t>
            </a:r>
            <a:r>
              <a:rPr lang="en-US" sz="2800" dirty="0" err="1"/>
              <a:t>mineralov</a:t>
            </a:r>
            <a:r>
              <a:rPr lang="en-US" sz="2800" dirty="0"/>
              <a:t> in </a:t>
            </a:r>
            <a:r>
              <a:rPr lang="en-US" sz="2800" dirty="0" err="1"/>
              <a:t>antioksidantov</a:t>
            </a:r>
            <a:r>
              <a:rPr lang="en-US" sz="2800" dirty="0"/>
              <a:t>, </a:t>
            </a:r>
            <a:r>
              <a:rPr lang="en-US" sz="2800" dirty="0" err="1"/>
              <a:t>sočasno</a:t>
            </a:r>
            <a:r>
              <a:rPr lang="en-US" sz="2800" dirty="0"/>
              <a:t> pa </a:t>
            </a:r>
            <a:r>
              <a:rPr lang="en-US" sz="2800" dirty="0" err="1"/>
              <a:t>vsebuje</a:t>
            </a:r>
            <a:r>
              <a:rPr lang="en-US" sz="2800" dirty="0"/>
              <a:t> </a:t>
            </a:r>
            <a:r>
              <a:rPr lang="en-US" sz="2800" dirty="0" err="1"/>
              <a:t>malo</a:t>
            </a:r>
            <a:r>
              <a:rPr lang="en-US" sz="2800" dirty="0"/>
              <a:t> oz. </a:t>
            </a:r>
            <a:r>
              <a:rPr lang="en-US" sz="2800" dirty="0" err="1"/>
              <a:t>skoraj</a:t>
            </a:r>
            <a:r>
              <a:rPr lang="en-US" sz="2800" dirty="0"/>
              <a:t> </a:t>
            </a:r>
            <a:r>
              <a:rPr lang="en-US" sz="2800" dirty="0" err="1"/>
              <a:t>nič</a:t>
            </a:r>
            <a:r>
              <a:rPr lang="en-US" sz="2800" dirty="0"/>
              <a:t> </a:t>
            </a:r>
            <a:r>
              <a:rPr lang="en-US" sz="2800" dirty="0" err="1"/>
              <a:t>sladkorja</a:t>
            </a:r>
            <a:r>
              <a:rPr lang="en-US" sz="2800" dirty="0"/>
              <a:t>. </a:t>
            </a:r>
            <a:r>
              <a:rPr lang="en-US" sz="2800" dirty="0" err="1"/>
              <a:t>Vsebuje</a:t>
            </a:r>
            <a:r>
              <a:rPr lang="en-US" sz="2800" dirty="0"/>
              <a:t> </a:t>
            </a:r>
            <a:r>
              <a:rPr lang="en-US" sz="2800" dirty="0" err="1"/>
              <a:t>precejšnjo</a:t>
            </a:r>
            <a:r>
              <a:rPr lang="en-US" sz="2800" dirty="0"/>
              <a:t> </a:t>
            </a:r>
            <a:r>
              <a:rPr lang="en-US" sz="2800" dirty="0" err="1"/>
              <a:t>mero</a:t>
            </a:r>
            <a:r>
              <a:rPr lang="en-US" sz="2800" dirty="0"/>
              <a:t> </a:t>
            </a:r>
            <a:r>
              <a:rPr lang="en-US" sz="2800" dirty="0" err="1"/>
              <a:t>vlaknin</a:t>
            </a:r>
            <a:r>
              <a:rPr lang="en-US" sz="2800" dirty="0"/>
              <a:t>, ki so </a:t>
            </a:r>
            <a:r>
              <a:rPr lang="en-US" sz="2800" dirty="0" err="1"/>
              <a:t>nujno</a:t>
            </a:r>
            <a:r>
              <a:rPr lang="en-US" sz="2800" dirty="0"/>
              <a:t> </a:t>
            </a:r>
            <a:r>
              <a:rPr lang="en-US" sz="2800" dirty="0" err="1"/>
              <a:t>potrebne</a:t>
            </a:r>
            <a:r>
              <a:rPr lang="en-US" sz="2800" dirty="0"/>
              <a:t> za </a:t>
            </a:r>
            <a:r>
              <a:rPr lang="en-US" sz="2800" dirty="0" err="1"/>
              <a:t>zdravo</a:t>
            </a:r>
            <a:r>
              <a:rPr lang="en-US" sz="2800" dirty="0"/>
              <a:t> </a:t>
            </a:r>
            <a:r>
              <a:rPr lang="en-US" sz="2800" dirty="0" err="1"/>
              <a:t>črevo</a:t>
            </a:r>
            <a:r>
              <a:rPr lang="en-US" sz="2800" dirty="0"/>
              <a:t> in </a:t>
            </a:r>
            <a:r>
              <a:rPr lang="en-US" sz="2800" dirty="0" err="1"/>
              <a:t>redno</a:t>
            </a:r>
            <a:r>
              <a:rPr lang="en-US" sz="2800" dirty="0"/>
              <a:t> </a:t>
            </a:r>
            <a:r>
              <a:rPr lang="en-US" sz="2800" dirty="0" err="1"/>
              <a:t>prebavo</a:t>
            </a:r>
            <a:r>
              <a:rPr lang="en-US" sz="2800" dirty="0"/>
              <a:t>. </a:t>
            </a:r>
          </a:p>
        </p:txBody>
      </p:sp>
    </p:spTree>
    <p:extLst>
      <p:ext uri="{BB962C8B-B14F-4D97-AF65-F5344CB8AC3E}">
        <p14:creationId xmlns:p14="http://schemas.microsoft.com/office/powerpoint/2010/main" val="29489443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MP7"/>
          <p:cNvPicPr>
            <a:picLocks noGrp="1" noChangeAspect="1" noChangeArrowheads="1"/>
          </p:cNvPicPr>
          <p:nvPr>
            <p:ph idx="1"/>
          </p:nvPr>
        </p:nvPicPr>
        <p:blipFill rotWithShape="1">
          <a:blip r:embed="rId2" cstate="print"/>
          <a:srcRect l="21250" t="1714" r="31943" b="70947"/>
          <a:stretch/>
        </p:blipFill>
        <p:spPr bwMode="auto">
          <a:xfrm>
            <a:off x="1537338" y="476672"/>
            <a:ext cx="8917951" cy="5040560"/>
          </a:xfrm>
          <a:prstGeom prst="rect">
            <a:avLst/>
          </a:prstGeom>
          <a:noFill/>
          <a:ln w="9525">
            <a:noFill/>
            <a:miter lim="800000"/>
            <a:headEnd/>
            <a:tailEnd/>
          </a:ln>
        </p:spPr>
      </p:pic>
    </p:spTree>
    <p:extLst>
      <p:ext uri="{BB962C8B-B14F-4D97-AF65-F5344CB8AC3E}">
        <p14:creationId xmlns:p14="http://schemas.microsoft.com/office/powerpoint/2010/main" val="3692649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Slika 5" descr="Slika, ki vsebuje besede hrana, zelenjava, sadje, raznoliko&#10;&#10;Opis je samodejno ustvarjen">
            <a:extLst>
              <a:ext uri="{FF2B5EF4-FFF2-40B4-BE49-F238E27FC236}">
                <a16:creationId xmlns:a16="http://schemas.microsoft.com/office/drawing/2014/main" id="{87B45E19-F783-69CE-AB4B-BB628442AF4C}"/>
              </a:ext>
            </a:extLst>
          </p:cNvPr>
          <p:cNvPicPr>
            <a:picLocks noChangeAspect="1"/>
          </p:cNvPicPr>
          <p:nvPr/>
        </p:nvPicPr>
        <p:blipFill rotWithShape="1">
          <a:blip r:embed="rId2"/>
          <a:srcRect l="25"/>
          <a:stretch/>
        </p:blipFill>
        <p:spPr>
          <a:xfrm>
            <a:off x="20" y="10"/>
            <a:ext cx="12188932" cy="6857990"/>
          </a:xfrm>
          <a:prstGeom prst="rect">
            <a:avLst/>
          </a:prstGeom>
        </p:spPr>
      </p:pic>
      <p:sp>
        <p:nvSpPr>
          <p:cNvPr id="33" name="Rectangle 32">
            <a:extLst>
              <a:ext uri="{FF2B5EF4-FFF2-40B4-BE49-F238E27FC236}">
                <a16:creationId xmlns:a16="http://schemas.microsoft.com/office/drawing/2014/main" id="{CD64F326-929E-45E2-B54D-DC7E17207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941695"/>
            <a:ext cx="5452527" cy="4974610"/>
          </a:xfrm>
          <a:prstGeom prst="rect">
            <a:avLst/>
          </a:prstGeom>
          <a:solidFill>
            <a:schemeClr val="bg1">
              <a:lumMod val="75000"/>
              <a:lumOff val="25000"/>
            </a:schemeClr>
          </a:solidFill>
          <a:ln w="6350" cap="sq" cmpd="sng" algn="ctr">
            <a:noFill/>
            <a:prstDash val="solid"/>
            <a:miter lim="800000"/>
          </a:ln>
          <a:effectLst/>
        </p:spPr>
        <p:txBody>
          <a:bodyPr/>
          <a:lstStyle/>
          <a:p>
            <a:endParaRPr lang="en-US"/>
          </a:p>
        </p:txBody>
      </p:sp>
      <p:sp>
        <p:nvSpPr>
          <p:cNvPr id="35" name="Rectangle 34">
            <a:extLst>
              <a:ext uri="{FF2B5EF4-FFF2-40B4-BE49-F238E27FC236}">
                <a16:creationId xmlns:a16="http://schemas.microsoft.com/office/drawing/2014/main" id="{7BFCDFD7-7B3B-4ED9-B533-34D0B3724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106424"/>
            <a:ext cx="5120640" cy="4645152"/>
          </a:xfrm>
          <a:prstGeom prst="rect">
            <a:avLst/>
          </a:prstGeom>
          <a:noFill/>
          <a:ln w="6350" cap="sq" cmpd="sng" algn="ctr">
            <a:solidFill>
              <a:schemeClr val="tx1"/>
            </a:solidFill>
            <a:prstDash val="solid"/>
            <a:miter lim="800000"/>
          </a:ln>
          <a:effectLst>
            <a:softEdge rad="0"/>
          </a:effectLst>
        </p:spPr>
        <p:txBody>
          <a:bodyPr/>
          <a:lstStyle/>
          <a:p>
            <a:endParaRPr lang="en-US"/>
          </a:p>
        </p:txBody>
      </p:sp>
      <p:sp>
        <p:nvSpPr>
          <p:cNvPr id="2" name="Naslov 1"/>
          <p:cNvSpPr>
            <a:spLocks noGrp="1"/>
          </p:cNvSpPr>
          <p:nvPr>
            <p:ph type="title"/>
          </p:nvPr>
        </p:nvSpPr>
        <p:spPr>
          <a:xfrm>
            <a:off x="1357951" y="1352277"/>
            <a:ext cx="4633416" cy="1371600"/>
          </a:xfrm>
        </p:spPr>
        <p:style>
          <a:lnRef idx="1">
            <a:schemeClr val="accent2"/>
          </a:lnRef>
          <a:fillRef idx="2">
            <a:schemeClr val="accent2"/>
          </a:fillRef>
          <a:effectRef idx="1">
            <a:schemeClr val="accent2"/>
          </a:effectRef>
          <a:fontRef idx="minor">
            <a:schemeClr val="dk1"/>
          </a:fontRef>
        </p:style>
        <p:txBody>
          <a:bodyPr vert="horz" lIns="91440" tIns="45720" rIns="91440" bIns="45720" rtlCol="0">
            <a:normAutofit/>
          </a:bodyPr>
          <a:lstStyle/>
          <a:p>
            <a:r>
              <a:rPr lang="en-US" sz="4000" b="1">
                <a:latin typeface="+mj-lt"/>
              </a:rPr>
              <a:t>Sadje in zelenjava</a:t>
            </a:r>
          </a:p>
        </p:txBody>
      </p:sp>
      <p:graphicFrame>
        <p:nvGraphicFramePr>
          <p:cNvPr id="13" name="PoljeZBesedilom 10">
            <a:extLst>
              <a:ext uri="{FF2B5EF4-FFF2-40B4-BE49-F238E27FC236}">
                <a16:creationId xmlns:a16="http://schemas.microsoft.com/office/drawing/2014/main" id="{E3DEC8EB-7457-62DD-CF4E-B08CCFE0445C}"/>
              </a:ext>
            </a:extLst>
          </p:cNvPr>
          <p:cNvGraphicFramePr/>
          <p:nvPr>
            <p:extLst>
              <p:ext uri="{D42A27DB-BD31-4B8C-83A1-F6EECF244321}">
                <p14:modId xmlns:p14="http://schemas.microsoft.com/office/powerpoint/2010/main" val="2157837986"/>
              </p:ext>
            </p:extLst>
          </p:nvPr>
        </p:nvGraphicFramePr>
        <p:xfrm>
          <a:off x="1357950" y="2852792"/>
          <a:ext cx="4633415" cy="25721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57641728"/>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MP7"/>
          <p:cNvPicPr>
            <a:picLocks noGrp="1" noChangeAspect="1" noChangeArrowheads="1"/>
          </p:cNvPicPr>
          <p:nvPr>
            <p:ph idx="1"/>
          </p:nvPr>
        </p:nvPicPr>
        <p:blipFill>
          <a:blip r:embed="rId2" cstate="print"/>
          <a:srcRect t="32741" b="28848"/>
          <a:stretch>
            <a:fillRect/>
          </a:stretch>
        </p:blipFill>
        <p:spPr bwMode="auto">
          <a:xfrm>
            <a:off x="1775521" y="476672"/>
            <a:ext cx="7971155" cy="3312368"/>
          </a:xfrm>
          <a:prstGeom prst="rect">
            <a:avLst/>
          </a:prstGeom>
          <a:noFill/>
          <a:ln w="9525">
            <a:noFill/>
            <a:miter lim="800000"/>
            <a:headEnd/>
            <a:tailEnd/>
          </a:ln>
        </p:spPr>
      </p:pic>
      <p:pic>
        <p:nvPicPr>
          <p:cNvPr id="7170" name="Picture 2" descr="Rezultat iskanja slik za koren, peteršilj"/>
          <p:cNvPicPr>
            <a:picLocks noChangeAspect="1" noChangeArrowheads="1"/>
          </p:cNvPicPr>
          <p:nvPr/>
        </p:nvPicPr>
        <p:blipFill>
          <a:blip r:embed="rId3" cstate="print"/>
          <a:srcRect/>
          <a:stretch>
            <a:fillRect/>
          </a:stretch>
        </p:blipFill>
        <p:spPr bwMode="auto">
          <a:xfrm>
            <a:off x="9431959" y="2340132"/>
            <a:ext cx="2484276" cy="1656184"/>
          </a:xfrm>
          <a:prstGeom prst="rect">
            <a:avLst/>
          </a:prstGeom>
          <a:noFill/>
        </p:spPr>
      </p:pic>
      <p:pic>
        <p:nvPicPr>
          <p:cNvPr id="7172" name="Picture 4" descr="Rezultat iskanja slik za koren, peteršilj"/>
          <p:cNvPicPr>
            <a:picLocks noChangeAspect="1" noChangeArrowheads="1"/>
          </p:cNvPicPr>
          <p:nvPr/>
        </p:nvPicPr>
        <p:blipFill>
          <a:blip r:embed="rId4" cstate="print"/>
          <a:srcRect/>
          <a:stretch>
            <a:fillRect/>
          </a:stretch>
        </p:blipFill>
        <p:spPr bwMode="auto">
          <a:xfrm rot="3892610">
            <a:off x="7196770" y="1460691"/>
            <a:ext cx="2189289" cy="1371956"/>
          </a:xfrm>
          <a:prstGeom prst="rect">
            <a:avLst/>
          </a:prstGeom>
          <a:noFill/>
        </p:spPr>
      </p:pic>
      <p:pic>
        <p:nvPicPr>
          <p:cNvPr id="7178" name="Picture 10" descr="Rezultat iskanja slik za pesa, repa"/>
          <p:cNvPicPr>
            <a:picLocks noChangeAspect="1" noChangeArrowheads="1"/>
          </p:cNvPicPr>
          <p:nvPr/>
        </p:nvPicPr>
        <p:blipFill>
          <a:blip r:embed="rId5" cstate="print"/>
          <a:srcRect/>
          <a:stretch>
            <a:fillRect/>
          </a:stretch>
        </p:blipFill>
        <p:spPr bwMode="auto">
          <a:xfrm>
            <a:off x="457517" y="3980822"/>
            <a:ext cx="2857500" cy="2133601"/>
          </a:xfrm>
          <a:prstGeom prst="rect">
            <a:avLst/>
          </a:prstGeom>
          <a:noFill/>
        </p:spPr>
      </p:pic>
      <p:pic>
        <p:nvPicPr>
          <p:cNvPr id="7180" name="Picture 12" descr="Rezultat iskanja slik za redkev , zelena"/>
          <p:cNvPicPr>
            <a:picLocks noChangeAspect="1" noChangeArrowheads="1"/>
          </p:cNvPicPr>
          <p:nvPr/>
        </p:nvPicPr>
        <p:blipFill>
          <a:blip r:embed="rId6" cstate="print"/>
          <a:srcRect/>
          <a:stretch>
            <a:fillRect/>
          </a:stretch>
        </p:blipFill>
        <p:spPr bwMode="auto">
          <a:xfrm>
            <a:off x="10028089" y="388223"/>
            <a:ext cx="1979712" cy="1490518"/>
          </a:xfrm>
          <a:prstGeom prst="rect">
            <a:avLst/>
          </a:prstGeom>
          <a:noFill/>
        </p:spPr>
      </p:pic>
      <p:pic>
        <p:nvPicPr>
          <p:cNvPr id="7182" name="Picture 14" descr="Rezultat iskanja slik za zelena gomolj"/>
          <p:cNvPicPr>
            <a:picLocks noChangeAspect="1" noChangeArrowheads="1"/>
          </p:cNvPicPr>
          <p:nvPr/>
        </p:nvPicPr>
        <p:blipFill>
          <a:blip r:embed="rId7" cstate="print"/>
          <a:srcRect/>
          <a:stretch>
            <a:fillRect/>
          </a:stretch>
        </p:blipFill>
        <p:spPr bwMode="auto">
          <a:xfrm>
            <a:off x="6769208" y="4043879"/>
            <a:ext cx="3177226" cy="2007486"/>
          </a:xfrm>
          <a:prstGeom prst="rect">
            <a:avLst/>
          </a:prstGeom>
          <a:noFill/>
        </p:spPr>
      </p:pic>
      <p:pic>
        <p:nvPicPr>
          <p:cNvPr id="7176" name="Picture 8" descr="Rezultat iskanja slik za pesa, repa"/>
          <p:cNvPicPr>
            <a:picLocks noChangeAspect="1" noChangeArrowheads="1"/>
          </p:cNvPicPr>
          <p:nvPr/>
        </p:nvPicPr>
        <p:blipFill>
          <a:blip r:embed="rId8" cstate="print"/>
          <a:srcRect/>
          <a:stretch>
            <a:fillRect/>
          </a:stretch>
        </p:blipFill>
        <p:spPr bwMode="auto">
          <a:xfrm>
            <a:off x="3670548" y="4191745"/>
            <a:ext cx="2857500" cy="1905000"/>
          </a:xfrm>
          <a:prstGeom prst="rect">
            <a:avLst/>
          </a:prstGeom>
          <a:noFill/>
        </p:spPr>
      </p:pic>
    </p:spTree>
    <p:extLst>
      <p:ext uri="{BB962C8B-B14F-4D97-AF65-F5344CB8AC3E}">
        <p14:creationId xmlns:p14="http://schemas.microsoft.com/office/powerpoint/2010/main" val="22566311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4" name="Picture 6" descr="Rezultat iskanja slik za por"/>
          <p:cNvPicPr>
            <a:picLocks noChangeAspect="1" noChangeArrowheads="1"/>
          </p:cNvPicPr>
          <p:nvPr/>
        </p:nvPicPr>
        <p:blipFill>
          <a:blip r:embed="rId2" cstate="print"/>
          <a:srcRect/>
          <a:stretch>
            <a:fillRect/>
          </a:stretch>
        </p:blipFill>
        <p:spPr bwMode="auto">
          <a:xfrm>
            <a:off x="6949355" y="2961736"/>
            <a:ext cx="4391050" cy="3039958"/>
          </a:xfrm>
          <a:prstGeom prst="rect">
            <a:avLst/>
          </a:prstGeom>
          <a:noFill/>
        </p:spPr>
      </p:pic>
      <p:sp>
        <p:nvSpPr>
          <p:cNvPr id="2" name="Naslov 1"/>
          <p:cNvSpPr>
            <a:spLocks noGrp="1"/>
          </p:cNvSpPr>
          <p:nvPr>
            <p:ph type="title"/>
          </p:nvPr>
        </p:nvSpPr>
        <p:spPr/>
        <p:txBody>
          <a:bodyPr/>
          <a:lstStyle/>
          <a:p>
            <a:endParaRPr lang="sl-SI"/>
          </a:p>
        </p:txBody>
      </p:sp>
      <p:pic>
        <p:nvPicPr>
          <p:cNvPr id="4" name="Picture 2" descr="TMP7"/>
          <p:cNvPicPr>
            <a:picLocks noChangeAspect="1" noChangeArrowheads="1"/>
          </p:cNvPicPr>
          <p:nvPr/>
        </p:nvPicPr>
        <p:blipFill>
          <a:blip r:embed="rId3" cstate="print"/>
          <a:srcRect t="73418" r="20185" b="3337"/>
          <a:stretch>
            <a:fillRect/>
          </a:stretch>
        </p:blipFill>
        <p:spPr bwMode="auto">
          <a:xfrm>
            <a:off x="1775520" y="260648"/>
            <a:ext cx="7920880" cy="2232248"/>
          </a:xfrm>
          <a:prstGeom prst="rect">
            <a:avLst/>
          </a:prstGeom>
          <a:noFill/>
          <a:ln w="9525">
            <a:noFill/>
            <a:miter lim="800000"/>
            <a:headEnd/>
            <a:tailEnd/>
          </a:ln>
        </p:spPr>
      </p:pic>
      <p:pic>
        <p:nvPicPr>
          <p:cNvPr id="37890" name="Picture 2" descr="Rezultat iskanja slik za beluši, česen, por"/>
          <p:cNvPicPr>
            <a:picLocks noChangeAspect="1" noChangeArrowheads="1"/>
          </p:cNvPicPr>
          <p:nvPr/>
        </p:nvPicPr>
        <p:blipFill>
          <a:blip r:embed="rId4" cstate="print"/>
          <a:srcRect/>
          <a:stretch>
            <a:fillRect/>
          </a:stretch>
        </p:blipFill>
        <p:spPr bwMode="auto">
          <a:xfrm>
            <a:off x="851595" y="3126854"/>
            <a:ext cx="1847850" cy="2476501"/>
          </a:xfrm>
          <a:prstGeom prst="rect">
            <a:avLst/>
          </a:prstGeom>
          <a:noFill/>
        </p:spPr>
      </p:pic>
      <p:pic>
        <p:nvPicPr>
          <p:cNvPr id="37892" name="Picture 4" descr="Rezultat iskanja slik za česen, por"/>
          <p:cNvPicPr>
            <a:picLocks noChangeAspect="1" noChangeArrowheads="1"/>
          </p:cNvPicPr>
          <p:nvPr/>
        </p:nvPicPr>
        <p:blipFill>
          <a:blip r:embed="rId5" cstate="print"/>
          <a:srcRect/>
          <a:stretch>
            <a:fillRect/>
          </a:stretch>
        </p:blipFill>
        <p:spPr bwMode="auto">
          <a:xfrm>
            <a:off x="3351287" y="2874842"/>
            <a:ext cx="2986245" cy="198884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TMP9"/>
          <p:cNvPicPr>
            <a:picLocks noChangeAspect="1" noChangeArrowheads="1"/>
          </p:cNvPicPr>
          <p:nvPr/>
        </p:nvPicPr>
        <p:blipFill>
          <a:blip r:embed="rId2" cstate="print"/>
          <a:srcRect b="76656"/>
          <a:stretch>
            <a:fillRect/>
          </a:stretch>
        </p:blipFill>
        <p:spPr bwMode="auto">
          <a:xfrm>
            <a:off x="1919537" y="188640"/>
            <a:ext cx="8442111" cy="2520280"/>
          </a:xfrm>
          <a:prstGeom prst="rect">
            <a:avLst/>
          </a:prstGeom>
          <a:noFill/>
          <a:ln w="9525">
            <a:noFill/>
            <a:miter lim="800000"/>
            <a:headEnd/>
            <a:tailEnd/>
          </a:ln>
        </p:spPr>
      </p:pic>
      <p:sp>
        <p:nvSpPr>
          <p:cNvPr id="6146" name="AutoShape 2" descr="Rezultat iskanja slik za kapusnice"/>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sl-SI"/>
          </a:p>
        </p:txBody>
      </p:sp>
      <p:sp>
        <p:nvSpPr>
          <p:cNvPr id="6148" name="AutoShape 4" descr="Rezultat iskanja slik za kapusnice"/>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sl-SI"/>
          </a:p>
        </p:txBody>
      </p:sp>
      <p:pic>
        <p:nvPicPr>
          <p:cNvPr id="6150" name="Picture 6" descr="Rezultat iskanja slik za kapusnice"/>
          <p:cNvPicPr>
            <a:picLocks noChangeAspect="1" noChangeArrowheads="1"/>
          </p:cNvPicPr>
          <p:nvPr/>
        </p:nvPicPr>
        <p:blipFill>
          <a:blip r:embed="rId3" cstate="print"/>
          <a:srcRect/>
          <a:stretch>
            <a:fillRect/>
          </a:stretch>
        </p:blipFill>
        <p:spPr bwMode="auto">
          <a:xfrm>
            <a:off x="1703512" y="548680"/>
            <a:ext cx="2995312" cy="1872208"/>
          </a:xfrm>
          <a:prstGeom prst="rect">
            <a:avLst/>
          </a:prstGeom>
          <a:noFill/>
        </p:spPr>
      </p:pic>
      <p:pic>
        <p:nvPicPr>
          <p:cNvPr id="6152" name="Picture 8" descr="Rezultat iskanja slik za kapusnice"/>
          <p:cNvPicPr>
            <a:picLocks noChangeAspect="1" noChangeArrowheads="1"/>
          </p:cNvPicPr>
          <p:nvPr/>
        </p:nvPicPr>
        <p:blipFill>
          <a:blip r:embed="rId4" cstate="print"/>
          <a:srcRect/>
          <a:stretch>
            <a:fillRect/>
          </a:stretch>
        </p:blipFill>
        <p:spPr bwMode="auto">
          <a:xfrm>
            <a:off x="1775520" y="2852937"/>
            <a:ext cx="2664296" cy="2582499"/>
          </a:xfrm>
          <a:prstGeom prst="rect">
            <a:avLst/>
          </a:prstGeom>
          <a:noFill/>
        </p:spPr>
      </p:pic>
      <p:pic>
        <p:nvPicPr>
          <p:cNvPr id="6154" name="Picture 10" descr="Rezultat iskanja slik za listnata zelenjava"/>
          <p:cNvPicPr>
            <a:picLocks noChangeAspect="1" noChangeArrowheads="1"/>
          </p:cNvPicPr>
          <p:nvPr/>
        </p:nvPicPr>
        <p:blipFill>
          <a:blip r:embed="rId5" cstate="print"/>
          <a:srcRect l="35716" t="1783"/>
          <a:stretch>
            <a:fillRect/>
          </a:stretch>
        </p:blipFill>
        <p:spPr bwMode="auto">
          <a:xfrm>
            <a:off x="4511825" y="4365105"/>
            <a:ext cx="2163089" cy="2206737"/>
          </a:xfrm>
          <a:prstGeom prst="rect">
            <a:avLst/>
          </a:prstGeom>
          <a:noFill/>
        </p:spPr>
      </p:pic>
      <p:pic>
        <p:nvPicPr>
          <p:cNvPr id="6156" name="Picture 12" descr="Rezultat iskanja slik za solata"/>
          <p:cNvPicPr>
            <a:picLocks noChangeAspect="1" noChangeArrowheads="1"/>
          </p:cNvPicPr>
          <p:nvPr/>
        </p:nvPicPr>
        <p:blipFill>
          <a:blip r:embed="rId6" cstate="print"/>
          <a:srcRect/>
          <a:stretch>
            <a:fillRect/>
          </a:stretch>
        </p:blipFill>
        <p:spPr bwMode="auto">
          <a:xfrm>
            <a:off x="5447928" y="2708921"/>
            <a:ext cx="2339752" cy="1559835"/>
          </a:xfrm>
          <a:prstGeom prst="rect">
            <a:avLst/>
          </a:prstGeom>
          <a:noFill/>
        </p:spPr>
      </p:pic>
      <p:sp>
        <p:nvSpPr>
          <p:cNvPr id="6158" name="AutoShape 14" descr="Rezultat iskanja slik za blitva"/>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sl-SI"/>
          </a:p>
        </p:txBody>
      </p:sp>
      <p:sp>
        <p:nvSpPr>
          <p:cNvPr id="6160" name="AutoShape 16" descr="Rezultat iskanja slik za blitva"/>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sl-SI"/>
          </a:p>
        </p:txBody>
      </p:sp>
      <p:pic>
        <p:nvPicPr>
          <p:cNvPr id="6162" name="Picture 18" descr="Rezultat iskanja slik za blitva"/>
          <p:cNvPicPr>
            <a:picLocks noChangeAspect="1" noChangeArrowheads="1"/>
          </p:cNvPicPr>
          <p:nvPr/>
        </p:nvPicPr>
        <p:blipFill>
          <a:blip r:embed="rId7" cstate="print"/>
          <a:srcRect/>
          <a:stretch>
            <a:fillRect/>
          </a:stretch>
        </p:blipFill>
        <p:spPr bwMode="auto">
          <a:xfrm rot="18026542">
            <a:off x="7145017" y="3656252"/>
            <a:ext cx="3312367" cy="1656184"/>
          </a:xfrm>
          <a:prstGeom prst="rect">
            <a:avLst/>
          </a:prstGeom>
          <a:noFill/>
        </p:spPr>
      </p:pic>
    </p:spTree>
    <p:extLst>
      <p:ext uri="{BB962C8B-B14F-4D97-AF65-F5344CB8AC3E}">
        <p14:creationId xmlns:p14="http://schemas.microsoft.com/office/powerpoint/2010/main" val="15315644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pic>
        <p:nvPicPr>
          <p:cNvPr id="4" name="Picture 2" descr="TMP9"/>
          <p:cNvPicPr>
            <a:picLocks noChangeAspect="1" noChangeArrowheads="1"/>
          </p:cNvPicPr>
          <p:nvPr/>
        </p:nvPicPr>
        <p:blipFill>
          <a:blip r:embed="rId2" cstate="print"/>
          <a:srcRect t="24678" b="60299"/>
          <a:stretch>
            <a:fillRect/>
          </a:stretch>
        </p:blipFill>
        <p:spPr bwMode="auto">
          <a:xfrm>
            <a:off x="1775521" y="188640"/>
            <a:ext cx="8442111" cy="1621984"/>
          </a:xfrm>
          <a:prstGeom prst="rect">
            <a:avLst/>
          </a:prstGeom>
          <a:noFill/>
          <a:ln w="9525">
            <a:noFill/>
            <a:miter lim="800000"/>
            <a:headEnd/>
            <a:tailEnd/>
          </a:ln>
        </p:spPr>
      </p:pic>
      <p:sp>
        <p:nvSpPr>
          <p:cNvPr id="38914" name="AutoShape 2" descr="Rezultat iskanja slik za cvetača, brokoli, artičoka"/>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sl-SI"/>
          </a:p>
        </p:txBody>
      </p:sp>
      <p:sp>
        <p:nvSpPr>
          <p:cNvPr id="38916" name="AutoShape 4" descr="Rezultat iskanja slik za cvetača, brokoli, artičoka"/>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sl-SI"/>
          </a:p>
        </p:txBody>
      </p:sp>
      <p:pic>
        <p:nvPicPr>
          <p:cNvPr id="38918" name="Picture 6" descr="Rezultat iskanja slik za cvetača, brokoli, artičoka"/>
          <p:cNvPicPr>
            <a:picLocks noChangeAspect="1" noChangeArrowheads="1"/>
          </p:cNvPicPr>
          <p:nvPr/>
        </p:nvPicPr>
        <p:blipFill>
          <a:blip r:embed="rId3" cstate="print"/>
          <a:srcRect/>
          <a:stretch>
            <a:fillRect/>
          </a:stretch>
        </p:blipFill>
        <p:spPr bwMode="auto">
          <a:xfrm>
            <a:off x="1388643" y="4574457"/>
            <a:ext cx="1760194" cy="1584176"/>
          </a:xfrm>
          <a:prstGeom prst="rect">
            <a:avLst/>
          </a:prstGeom>
          <a:noFill/>
        </p:spPr>
      </p:pic>
      <p:pic>
        <p:nvPicPr>
          <p:cNvPr id="38920" name="Picture 8" descr="articoke_720x370.jpg"/>
          <p:cNvPicPr>
            <a:picLocks noChangeAspect="1" noChangeArrowheads="1"/>
          </p:cNvPicPr>
          <p:nvPr/>
        </p:nvPicPr>
        <p:blipFill>
          <a:blip r:embed="rId4" cstate="print"/>
          <a:srcRect/>
          <a:stretch>
            <a:fillRect/>
          </a:stretch>
        </p:blipFill>
        <p:spPr bwMode="auto">
          <a:xfrm>
            <a:off x="7095796" y="2014194"/>
            <a:ext cx="4119751" cy="2117095"/>
          </a:xfrm>
          <a:prstGeom prst="rect">
            <a:avLst/>
          </a:prstGeom>
          <a:noFill/>
        </p:spPr>
      </p:pic>
      <p:pic>
        <p:nvPicPr>
          <p:cNvPr id="38922" name="Picture 10" descr="Rezultat iskanja slik za cvetača, brokoli, artičoka"/>
          <p:cNvPicPr>
            <a:picLocks noChangeAspect="1" noChangeArrowheads="1"/>
          </p:cNvPicPr>
          <p:nvPr/>
        </p:nvPicPr>
        <p:blipFill>
          <a:blip r:embed="rId5" cstate="print"/>
          <a:srcRect/>
          <a:stretch>
            <a:fillRect/>
          </a:stretch>
        </p:blipFill>
        <p:spPr bwMode="auto">
          <a:xfrm>
            <a:off x="746125" y="1834491"/>
            <a:ext cx="2476500" cy="2476501"/>
          </a:xfrm>
          <a:prstGeom prst="rect">
            <a:avLst/>
          </a:prstGeom>
          <a:noFill/>
        </p:spPr>
      </p:pic>
      <p:pic>
        <p:nvPicPr>
          <p:cNvPr id="38924" name="Picture 12" descr="Rezultat iskanja slik za brokoli rastlina"/>
          <p:cNvPicPr>
            <a:picLocks noChangeAspect="1" noChangeArrowheads="1"/>
          </p:cNvPicPr>
          <p:nvPr/>
        </p:nvPicPr>
        <p:blipFill>
          <a:blip r:embed="rId6" cstate="print"/>
          <a:srcRect/>
          <a:stretch>
            <a:fillRect/>
          </a:stretch>
        </p:blipFill>
        <p:spPr bwMode="auto">
          <a:xfrm>
            <a:off x="3814216" y="3359664"/>
            <a:ext cx="3359696" cy="2855742"/>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 name="Picture 10" descr="Rezultat iskanja slik za bučke"/>
          <p:cNvPicPr>
            <a:picLocks noChangeAspect="1" noChangeArrowheads="1"/>
          </p:cNvPicPr>
          <p:nvPr/>
        </p:nvPicPr>
        <p:blipFill>
          <a:blip r:embed="rId2" cstate="print"/>
          <a:srcRect/>
          <a:stretch>
            <a:fillRect/>
          </a:stretch>
        </p:blipFill>
        <p:spPr bwMode="auto">
          <a:xfrm>
            <a:off x="2207000" y="4341638"/>
            <a:ext cx="2371725" cy="2000251"/>
          </a:xfrm>
          <a:prstGeom prst="rect">
            <a:avLst/>
          </a:prstGeom>
          <a:noFill/>
        </p:spPr>
      </p:pic>
      <p:pic>
        <p:nvPicPr>
          <p:cNvPr id="4" name="Picture 2" descr="TMP9"/>
          <p:cNvPicPr>
            <a:picLocks noChangeAspect="1" noChangeArrowheads="1"/>
          </p:cNvPicPr>
          <p:nvPr/>
        </p:nvPicPr>
        <p:blipFill>
          <a:blip r:embed="rId3" cstate="print"/>
          <a:srcRect t="40564" b="30486"/>
          <a:stretch>
            <a:fillRect/>
          </a:stretch>
        </p:blipFill>
        <p:spPr bwMode="auto">
          <a:xfrm>
            <a:off x="2063553" y="260648"/>
            <a:ext cx="7330695" cy="2714074"/>
          </a:xfrm>
          <a:prstGeom prst="rect">
            <a:avLst/>
          </a:prstGeom>
          <a:noFill/>
          <a:ln w="9525">
            <a:noFill/>
            <a:miter lim="800000"/>
            <a:headEnd/>
            <a:tailEnd/>
          </a:ln>
        </p:spPr>
      </p:pic>
      <p:pic>
        <p:nvPicPr>
          <p:cNvPr id="5122" name="Picture 2" descr="Rezultat iskanja slik za plodovke"/>
          <p:cNvPicPr>
            <a:picLocks noChangeAspect="1" noChangeArrowheads="1"/>
          </p:cNvPicPr>
          <p:nvPr/>
        </p:nvPicPr>
        <p:blipFill>
          <a:blip r:embed="rId4" cstate="print"/>
          <a:srcRect r="46323"/>
          <a:stretch>
            <a:fillRect/>
          </a:stretch>
        </p:blipFill>
        <p:spPr bwMode="auto">
          <a:xfrm>
            <a:off x="582790" y="3006528"/>
            <a:ext cx="1835696" cy="1753502"/>
          </a:xfrm>
          <a:prstGeom prst="rect">
            <a:avLst/>
          </a:prstGeom>
          <a:noFill/>
        </p:spPr>
      </p:pic>
      <p:pic>
        <p:nvPicPr>
          <p:cNvPr id="5124" name="Picture 4" descr="Rezultat iskanja slik za plodovke"/>
          <p:cNvPicPr>
            <a:picLocks noChangeAspect="1" noChangeArrowheads="1"/>
          </p:cNvPicPr>
          <p:nvPr/>
        </p:nvPicPr>
        <p:blipFill>
          <a:blip r:embed="rId5" cstate="print"/>
          <a:srcRect/>
          <a:stretch>
            <a:fillRect/>
          </a:stretch>
        </p:blipFill>
        <p:spPr bwMode="auto">
          <a:xfrm>
            <a:off x="7819490" y="417894"/>
            <a:ext cx="2447768" cy="3521968"/>
          </a:xfrm>
          <a:prstGeom prst="rect">
            <a:avLst/>
          </a:prstGeom>
          <a:noFill/>
        </p:spPr>
      </p:pic>
      <p:pic>
        <p:nvPicPr>
          <p:cNvPr id="5126" name="Picture 6" descr="Rezultat iskanja slik za plodovke"/>
          <p:cNvPicPr>
            <a:picLocks noChangeAspect="1" noChangeArrowheads="1"/>
          </p:cNvPicPr>
          <p:nvPr/>
        </p:nvPicPr>
        <p:blipFill>
          <a:blip r:embed="rId6" cstate="print"/>
          <a:srcRect/>
          <a:stretch>
            <a:fillRect/>
          </a:stretch>
        </p:blipFill>
        <p:spPr bwMode="auto">
          <a:xfrm>
            <a:off x="8242885" y="4103188"/>
            <a:ext cx="2753883" cy="2065412"/>
          </a:xfrm>
          <a:prstGeom prst="rect">
            <a:avLst/>
          </a:prstGeom>
          <a:noFill/>
        </p:spPr>
      </p:pic>
      <p:pic>
        <p:nvPicPr>
          <p:cNvPr id="5128" name="Picture 8" descr="Rezultat iskanja slik za plodovke"/>
          <p:cNvPicPr>
            <a:picLocks noChangeAspect="1" noChangeArrowheads="1"/>
          </p:cNvPicPr>
          <p:nvPr/>
        </p:nvPicPr>
        <p:blipFill>
          <a:blip r:embed="rId7" cstate="print"/>
          <a:srcRect/>
          <a:stretch>
            <a:fillRect/>
          </a:stretch>
        </p:blipFill>
        <p:spPr bwMode="auto">
          <a:xfrm>
            <a:off x="4578725" y="3429000"/>
            <a:ext cx="3424436" cy="2282957"/>
          </a:xfrm>
          <a:prstGeom prst="rect">
            <a:avLst/>
          </a:prstGeom>
          <a:noFill/>
        </p:spPr>
      </p:pic>
    </p:spTree>
    <p:extLst>
      <p:ext uri="{BB962C8B-B14F-4D97-AF65-F5344CB8AC3E}">
        <p14:creationId xmlns:p14="http://schemas.microsoft.com/office/powerpoint/2010/main" val="29343080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56" name="Picture 20" descr="Rezultat iskanja slik za arašidi"/>
          <p:cNvPicPr>
            <a:picLocks noChangeAspect="1" noChangeArrowheads="1"/>
          </p:cNvPicPr>
          <p:nvPr/>
        </p:nvPicPr>
        <p:blipFill>
          <a:blip r:embed="rId2" cstate="print"/>
          <a:srcRect/>
          <a:stretch>
            <a:fillRect/>
          </a:stretch>
        </p:blipFill>
        <p:spPr bwMode="auto">
          <a:xfrm>
            <a:off x="6303284" y="4913134"/>
            <a:ext cx="2461406" cy="1484784"/>
          </a:xfrm>
          <a:prstGeom prst="rect">
            <a:avLst/>
          </a:prstGeom>
          <a:noFill/>
        </p:spPr>
      </p:pic>
      <p:sp>
        <p:nvSpPr>
          <p:cNvPr id="2" name="Naslov 1"/>
          <p:cNvSpPr>
            <a:spLocks noGrp="1"/>
          </p:cNvSpPr>
          <p:nvPr>
            <p:ph type="title"/>
          </p:nvPr>
        </p:nvSpPr>
        <p:spPr/>
        <p:txBody>
          <a:bodyPr/>
          <a:lstStyle/>
          <a:p>
            <a:endParaRPr lang="sl-SI"/>
          </a:p>
        </p:txBody>
      </p:sp>
      <p:pic>
        <p:nvPicPr>
          <p:cNvPr id="4" name="Picture 2" descr="TMP9"/>
          <p:cNvPicPr>
            <a:picLocks noChangeAspect="1" noChangeArrowheads="1"/>
          </p:cNvPicPr>
          <p:nvPr/>
        </p:nvPicPr>
        <p:blipFill>
          <a:blip r:embed="rId3" cstate="print"/>
          <a:srcRect t="69424" b="3693"/>
          <a:stretch>
            <a:fillRect/>
          </a:stretch>
        </p:blipFill>
        <p:spPr bwMode="auto">
          <a:xfrm>
            <a:off x="702460" y="192697"/>
            <a:ext cx="7330695" cy="3068960"/>
          </a:xfrm>
          <a:prstGeom prst="rect">
            <a:avLst/>
          </a:prstGeom>
          <a:noFill/>
          <a:ln w="9525">
            <a:noFill/>
            <a:miter lim="800000"/>
            <a:headEnd/>
            <a:tailEnd/>
          </a:ln>
        </p:spPr>
      </p:pic>
      <p:pic>
        <p:nvPicPr>
          <p:cNvPr id="39938" name="Picture 2" descr="Rezultat iskanja slik za fižol, leča, soja"/>
          <p:cNvPicPr>
            <a:picLocks noChangeAspect="1" noChangeArrowheads="1"/>
          </p:cNvPicPr>
          <p:nvPr/>
        </p:nvPicPr>
        <p:blipFill>
          <a:blip r:embed="rId4" cstate="print"/>
          <a:srcRect/>
          <a:stretch>
            <a:fillRect/>
          </a:stretch>
        </p:blipFill>
        <p:spPr bwMode="auto">
          <a:xfrm>
            <a:off x="572178" y="2847950"/>
            <a:ext cx="1800200" cy="1661170"/>
          </a:xfrm>
          <a:prstGeom prst="rect">
            <a:avLst/>
          </a:prstGeom>
          <a:noFill/>
        </p:spPr>
      </p:pic>
      <p:pic>
        <p:nvPicPr>
          <p:cNvPr id="39940" name="Picture 4" descr="Rezultat iskanja slik za fižol, leča, soja"/>
          <p:cNvPicPr>
            <a:picLocks noChangeAspect="1" noChangeArrowheads="1"/>
          </p:cNvPicPr>
          <p:nvPr/>
        </p:nvPicPr>
        <p:blipFill>
          <a:blip r:embed="rId5" cstate="print"/>
          <a:srcRect/>
          <a:stretch>
            <a:fillRect/>
          </a:stretch>
        </p:blipFill>
        <p:spPr bwMode="auto">
          <a:xfrm>
            <a:off x="1215662" y="4509120"/>
            <a:ext cx="3442353" cy="2065412"/>
          </a:xfrm>
          <a:prstGeom prst="rect">
            <a:avLst/>
          </a:prstGeom>
          <a:noFill/>
        </p:spPr>
      </p:pic>
      <p:pic>
        <p:nvPicPr>
          <p:cNvPr id="39942" name="Picture 6" descr="Rezultat iskanja slik za soja"/>
          <p:cNvPicPr>
            <a:picLocks noChangeAspect="1" noChangeArrowheads="1"/>
          </p:cNvPicPr>
          <p:nvPr/>
        </p:nvPicPr>
        <p:blipFill>
          <a:blip r:embed="rId6" cstate="print"/>
          <a:srcRect/>
          <a:stretch>
            <a:fillRect/>
          </a:stretch>
        </p:blipFill>
        <p:spPr bwMode="auto">
          <a:xfrm>
            <a:off x="4527386" y="3047818"/>
            <a:ext cx="2792122" cy="2082941"/>
          </a:xfrm>
          <a:prstGeom prst="rect">
            <a:avLst/>
          </a:prstGeom>
          <a:noFill/>
        </p:spPr>
      </p:pic>
      <p:pic>
        <p:nvPicPr>
          <p:cNvPr id="39944" name="Picture 8" descr="https://img.rtvslo.si/upload/zabava/pire_iz_boba_show.jpg"/>
          <p:cNvPicPr>
            <a:picLocks noChangeAspect="1" noChangeArrowheads="1"/>
          </p:cNvPicPr>
          <p:nvPr/>
        </p:nvPicPr>
        <p:blipFill>
          <a:blip r:embed="rId7" cstate="print"/>
          <a:srcRect/>
          <a:stretch>
            <a:fillRect/>
          </a:stretch>
        </p:blipFill>
        <p:spPr bwMode="auto">
          <a:xfrm>
            <a:off x="8163437" y="2196706"/>
            <a:ext cx="2667000" cy="2000251"/>
          </a:xfrm>
          <a:prstGeom prst="rect">
            <a:avLst/>
          </a:prstGeom>
          <a:noFill/>
        </p:spPr>
      </p:pic>
      <p:pic>
        <p:nvPicPr>
          <p:cNvPr id="39946" name="Picture 10" descr="Rezultat iskanja slik za fižol"/>
          <p:cNvPicPr>
            <a:picLocks noChangeAspect="1" noChangeArrowheads="1"/>
          </p:cNvPicPr>
          <p:nvPr/>
        </p:nvPicPr>
        <p:blipFill>
          <a:blip r:embed="rId8" cstate="print"/>
          <a:srcRect/>
          <a:stretch>
            <a:fillRect/>
          </a:stretch>
        </p:blipFill>
        <p:spPr bwMode="auto">
          <a:xfrm>
            <a:off x="8163437" y="460082"/>
            <a:ext cx="2771800" cy="1451896"/>
          </a:xfrm>
          <a:prstGeom prst="rect">
            <a:avLst/>
          </a:prstGeom>
          <a:noFill/>
        </p:spPr>
      </p:pic>
      <p:pic>
        <p:nvPicPr>
          <p:cNvPr id="39948" name="Picture 12" descr="Rezultat iskanja slik za čičerika"/>
          <p:cNvPicPr>
            <a:picLocks noChangeAspect="1" noChangeArrowheads="1"/>
          </p:cNvPicPr>
          <p:nvPr/>
        </p:nvPicPr>
        <p:blipFill>
          <a:blip r:embed="rId9" cstate="print"/>
          <a:srcRect/>
          <a:stretch>
            <a:fillRect/>
          </a:stretch>
        </p:blipFill>
        <p:spPr bwMode="auto">
          <a:xfrm>
            <a:off x="8597916" y="4279576"/>
            <a:ext cx="2633876" cy="1755232"/>
          </a:xfrm>
          <a:prstGeom prst="rect">
            <a:avLst/>
          </a:prstGeom>
          <a:noFill/>
        </p:spPr>
      </p:pic>
      <p:sp>
        <p:nvSpPr>
          <p:cNvPr id="39950" name="AutoShape 14" descr="Rezultat iskanja slik za arašidi"/>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sl-SI"/>
          </a:p>
        </p:txBody>
      </p:sp>
      <p:sp>
        <p:nvSpPr>
          <p:cNvPr id="39952" name="AutoShape 16" descr="Rezultat iskanja slik za arašidi"/>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sl-SI"/>
          </a:p>
        </p:txBody>
      </p:sp>
      <p:sp>
        <p:nvSpPr>
          <p:cNvPr id="39954" name="AutoShape 18" descr="Rezultat iskanja slik za arašidi"/>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sl-SI"/>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39EC50A-248F-46D1-97CD-65A2766F7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en-US"/>
          </a:p>
        </p:txBody>
      </p:sp>
      <p:sp>
        <p:nvSpPr>
          <p:cNvPr id="15" name="Rectangle 14">
            <a:extLst>
              <a:ext uri="{FF2B5EF4-FFF2-40B4-BE49-F238E27FC236}">
                <a16:creationId xmlns:a16="http://schemas.microsoft.com/office/drawing/2014/main" id="{B4C843F0-96F8-4DFC-93E8-E3533F22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en-US"/>
          </a:p>
        </p:txBody>
      </p:sp>
      <p:pic>
        <p:nvPicPr>
          <p:cNvPr id="6" name="Ograda vsebine 5" descr="zelenjava1.jpg"/>
          <p:cNvPicPr>
            <a:picLocks noGrp="1" noChangeAspect="1"/>
          </p:cNvPicPr>
          <p:nvPr>
            <p:ph idx="1"/>
          </p:nvPr>
        </p:nvPicPr>
        <p:blipFill rotWithShape="1">
          <a:blip r:embed="rId2" cstate="print"/>
          <a:srcRect t="4830" b="10900"/>
          <a:stretch/>
        </p:blipFill>
        <p:spPr>
          <a:xfrm>
            <a:off x="20" y="10"/>
            <a:ext cx="12191980" cy="6857990"/>
          </a:xfrm>
          <a:prstGeom prst="rect">
            <a:avLst/>
          </a:prstGeom>
        </p:spPr>
      </p:pic>
    </p:spTree>
    <p:extLst>
      <p:ext uri="{BB962C8B-B14F-4D97-AF65-F5344CB8AC3E}">
        <p14:creationId xmlns:p14="http://schemas.microsoft.com/office/powerpoint/2010/main" val="40678569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80000"/>
                <a:shade val="100000"/>
                <a:satMod val="300000"/>
              </a:schemeClr>
            </a:gs>
            <a:gs pos="100000">
              <a:schemeClr val="bg1">
                <a:tint val="100000"/>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D15573D-0E45-4691-B525-471152EC1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E448559-19A4-4252-8C27-54C1DA906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en-US"/>
          </a:p>
        </p:txBody>
      </p:sp>
      <p:sp>
        <p:nvSpPr>
          <p:cNvPr id="12" name="Rectangle 11">
            <a:extLst>
              <a:ext uri="{FF2B5EF4-FFF2-40B4-BE49-F238E27FC236}">
                <a16:creationId xmlns:a16="http://schemas.microsoft.com/office/drawing/2014/main" id="{1B19C35E-4E30-4F1D-9FC2-F2FA6191E4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819" y="466344"/>
            <a:ext cx="3959352" cy="5925312"/>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2" name="Naslov 1"/>
          <p:cNvSpPr>
            <a:spLocks noGrp="1"/>
          </p:cNvSpPr>
          <p:nvPr>
            <p:ph type="title"/>
          </p:nvPr>
        </p:nvSpPr>
        <p:spPr>
          <a:xfrm>
            <a:off x="676240" y="875324"/>
            <a:ext cx="3536510" cy="5093520"/>
          </a:xfrm>
        </p:spPr>
        <p:style>
          <a:lnRef idx="2">
            <a:schemeClr val="accent3">
              <a:shade val="50000"/>
            </a:schemeClr>
          </a:lnRef>
          <a:fillRef idx="1">
            <a:schemeClr val="accent3"/>
          </a:fillRef>
          <a:effectRef idx="0">
            <a:schemeClr val="accent3"/>
          </a:effectRef>
          <a:fontRef idx="minor">
            <a:schemeClr val="lt1"/>
          </a:fontRef>
        </p:style>
        <p:txBody>
          <a:bodyPr>
            <a:normAutofit/>
          </a:bodyPr>
          <a:lstStyle/>
          <a:p>
            <a:pPr algn="ctr"/>
            <a:r>
              <a:rPr lang="sl-SI" sz="4400" b="1">
                <a:solidFill>
                  <a:schemeClr val="tx1"/>
                </a:solidFill>
              </a:rPr>
              <a:t>Minerali</a:t>
            </a:r>
            <a:r>
              <a:rPr lang="sl-SI" sz="4400">
                <a:solidFill>
                  <a:schemeClr val="tx1"/>
                </a:solidFill>
              </a:rPr>
              <a:t> so tiste snovi, ki pri zgorevanju živil ostanejo v obliki pepela.</a:t>
            </a:r>
          </a:p>
        </p:txBody>
      </p:sp>
      <p:sp>
        <p:nvSpPr>
          <p:cNvPr id="3" name="Ograda vsebine 2"/>
          <p:cNvSpPr>
            <a:spLocks noGrp="1"/>
          </p:cNvSpPr>
          <p:nvPr>
            <p:ph idx="1"/>
          </p:nvPr>
        </p:nvSpPr>
        <p:spPr>
          <a:xfrm>
            <a:off x="5478124" y="559477"/>
            <a:ext cx="5647076" cy="5475563"/>
          </a:xfrm>
        </p:spPr>
        <p:txBody>
          <a:bodyPr anchor="ctr">
            <a:normAutofit lnSpcReduction="10000"/>
          </a:bodyPr>
          <a:lstStyle/>
          <a:p>
            <a:pPr>
              <a:buNone/>
            </a:pPr>
            <a:r>
              <a:rPr lang="sl-SI" sz="2800" dirty="0"/>
              <a:t>Minerali imajo 3 osnovne naloge v organizmu:</a:t>
            </a:r>
          </a:p>
          <a:p>
            <a:r>
              <a:rPr lang="sl-SI" sz="2800" dirty="0"/>
              <a:t>Gradijo kostno tkivo</a:t>
            </a:r>
          </a:p>
          <a:p>
            <a:r>
              <a:rPr lang="sl-SI" sz="2800" dirty="0"/>
              <a:t>Biokatalizatorji</a:t>
            </a:r>
          </a:p>
          <a:p>
            <a:r>
              <a:rPr lang="sl-SI" sz="2800" dirty="0"/>
              <a:t>Sestavni del telesnih tekočin</a:t>
            </a:r>
          </a:p>
          <a:p>
            <a:pPr>
              <a:buNone/>
            </a:pPr>
            <a:endParaRPr lang="sl-SI" sz="2800" dirty="0"/>
          </a:p>
          <a:p>
            <a:pPr>
              <a:buNone/>
            </a:pPr>
            <a:r>
              <a:rPr lang="sl-SI" sz="2800" dirty="0"/>
              <a:t>Glede na količino pa delimo minerala na:</a:t>
            </a:r>
          </a:p>
          <a:p>
            <a:pPr>
              <a:buNone/>
            </a:pPr>
            <a:r>
              <a:rPr lang="sl-SI" sz="2800" dirty="0"/>
              <a:t>1. </a:t>
            </a:r>
            <a:r>
              <a:rPr lang="sl-SI" sz="2800" dirty="0" err="1"/>
              <a:t>Makroelementi</a:t>
            </a:r>
            <a:r>
              <a:rPr lang="sl-SI" sz="2800" dirty="0"/>
              <a:t> (Ca, P, Mg, K, Na S)</a:t>
            </a:r>
          </a:p>
          <a:p>
            <a:pPr>
              <a:buNone/>
            </a:pPr>
            <a:r>
              <a:rPr lang="sl-SI" sz="2800" dirty="0"/>
              <a:t>2. Mikroelementi (Fe, </a:t>
            </a:r>
            <a:r>
              <a:rPr lang="sl-SI" sz="2800" dirty="0" err="1"/>
              <a:t>Cu,Co</a:t>
            </a:r>
            <a:r>
              <a:rPr lang="sl-SI" sz="2800" dirty="0"/>
              <a:t>, F, I, </a:t>
            </a:r>
            <a:r>
              <a:rPr lang="sl-SI" sz="2800" dirty="0" err="1"/>
              <a:t>Mn</a:t>
            </a:r>
            <a:r>
              <a:rPr lang="sl-SI" sz="2800" dirty="0"/>
              <a:t>, </a:t>
            </a:r>
            <a:r>
              <a:rPr lang="sl-SI" sz="2800" dirty="0" err="1"/>
              <a:t>Zn</a:t>
            </a:r>
            <a:r>
              <a:rPr lang="sl-SI" sz="2800" dirty="0"/>
              <a:t>) </a:t>
            </a:r>
          </a:p>
        </p:txBody>
      </p:sp>
    </p:spTree>
    <p:extLst>
      <p:ext uri="{BB962C8B-B14F-4D97-AF65-F5344CB8AC3E}">
        <p14:creationId xmlns:p14="http://schemas.microsoft.com/office/powerpoint/2010/main" val="2139894217"/>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80000"/>
                <a:shade val="100000"/>
                <a:satMod val="300000"/>
              </a:schemeClr>
            </a:gs>
            <a:gs pos="100000">
              <a:schemeClr val="bg1">
                <a:tint val="100000"/>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D15573D-0E45-4691-B525-471152EC1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E448559-19A4-4252-8C27-54C1DA906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en-US"/>
          </a:p>
        </p:txBody>
      </p:sp>
      <p:sp>
        <p:nvSpPr>
          <p:cNvPr id="12" name="Rectangle 11">
            <a:extLst>
              <a:ext uri="{FF2B5EF4-FFF2-40B4-BE49-F238E27FC236}">
                <a16:creationId xmlns:a16="http://schemas.microsoft.com/office/drawing/2014/main" id="{1B19C35E-4E30-4F1D-9FC2-F2FA6191E4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819" y="466344"/>
            <a:ext cx="3959352" cy="5925312"/>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2" name="Naslov 1"/>
          <p:cNvSpPr>
            <a:spLocks noGrp="1"/>
          </p:cNvSpPr>
          <p:nvPr>
            <p:ph type="title"/>
          </p:nvPr>
        </p:nvSpPr>
        <p:spPr>
          <a:xfrm>
            <a:off x="676240" y="875324"/>
            <a:ext cx="3536510" cy="5093520"/>
          </a:xfrm>
        </p:spPr>
        <p:style>
          <a:lnRef idx="0">
            <a:schemeClr val="accent4"/>
          </a:lnRef>
          <a:fillRef idx="3">
            <a:schemeClr val="accent4"/>
          </a:fillRef>
          <a:effectRef idx="3">
            <a:schemeClr val="accent4"/>
          </a:effectRef>
          <a:fontRef idx="minor">
            <a:schemeClr val="lt1"/>
          </a:fontRef>
        </p:style>
        <p:txBody>
          <a:bodyPr>
            <a:normAutofit/>
          </a:bodyPr>
          <a:lstStyle/>
          <a:p>
            <a:pPr algn="ctr"/>
            <a:r>
              <a:rPr lang="sl-SI" sz="4400" b="1" dirty="0">
                <a:solidFill>
                  <a:schemeClr val="tx1"/>
                </a:solidFill>
              </a:rPr>
              <a:t>Vitamine </a:t>
            </a:r>
            <a:r>
              <a:rPr lang="sl-SI" sz="4400" dirty="0">
                <a:solidFill>
                  <a:schemeClr val="tx1"/>
                </a:solidFill>
              </a:rPr>
              <a:t>organizem sam ne more narediti. ampak jih mora prejeti od zunaj. </a:t>
            </a:r>
          </a:p>
        </p:txBody>
      </p:sp>
      <p:sp>
        <p:nvSpPr>
          <p:cNvPr id="3" name="Ograda vsebine 2"/>
          <p:cNvSpPr>
            <a:spLocks noGrp="1"/>
          </p:cNvSpPr>
          <p:nvPr>
            <p:ph idx="1"/>
          </p:nvPr>
        </p:nvSpPr>
        <p:spPr>
          <a:xfrm>
            <a:off x="5478124" y="559477"/>
            <a:ext cx="5647076" cy="5475563"/>
          </a:xfrm>
        </p:spPr>
        <p:txBody>
          <a:bodyPr anchor="ctr">
            <a:normAutofit/>
          </a:bodyPr>
          <a:lstStyle/>
          <a:p>
            <a:r>
              <a:rPr lang="sl-SI" sz="2000" dirty="0"/>
              <a:t> </a:t>
            </a:r>
            <a:r>
              <a:rPr lang="sl-SI" sz="2800" i="1" dirty="0"/>
              <a:t>vita (lat.) </a:t>
            </a:r>
            <a:r>
              <a:rPr lang="sl-SI" sz="2800" dirty="0"/>
              <a:t>= življenje; </a:t>
            </a:r>
          </a:p>
          <a:p>
            <a:r>
              <a:rPr lang="sl-SI" sz="2800" dirty="0"/>
              <a:t>so organske snovi, potrebne za življenje; </a:t>
            </a:r>
          </a:p>
          <a:p>
            <a:r>
              <a:rPr lang="sl-SI" sz="2800" dirty="0"/>
              <a:t>človek potrebuje 20 vitaminov, ki jih dobi večinoma s hrano</a:t>
            </a:r>
          </a:p>
          <a:p>
            <a:r>
              <a:rPr lang="sl-SI" sz="2800" dirty="0"/>
              <a:t>Vitamini nastajajo predvsem v rastlinah</a:t>
            </a:r>
          </a:p>
          <a:p>
            <a:r>
              <a:rPr lang="sl-SI" sz="2800" dirty="0"/>
              <a:t>Vitamine delimo na tiste, ki so topni v:</a:t>
            </a:r>
          </a:p>
          <a:p>
            <a:pPr lvl="1"/>
            <a:r>
              <a:rPr lang="sl-SI" sz="2800" dirty="0"/>
              <a:t> maščobah (A,D,E,K) </a:t>
            </a:r>
          </a:p>
          <a:p>
            <a:pPr lvl="1"/>
            <a:r>
              <a:rPr lang="sl-SI" sz="2800" dirty="0"/>
              <a:t>v vodi (C, B-kompleks </a:t>
            </a:r>
            <a:r>
              <a:rPr lang="sl-SI" sz="2000" dirty="0"/>
              <a:t>)</a:t>
            </a:r>
          </a:p>
        </p:txBody>
      </p:sp>
    </p:spTree>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969696"/>
        </a:solidFill>
        <a:effectLst/>
      </p:bgPr>
    </p:bg>
    <p:spTree>
      <p:nvGrpSpPr>
        <p:cNvPr id="1" name=""/>
        <p:cNvGrpSpPr/>
        <p:nvPr/>
      </p:nvGrpSpPr>
      <p:grpSpPr>
        <a:xfrm>
          <a:off x="0" y="0"/>
          <a:ext cx="0" cy="0"/>
          <a:chOff x="0" y="0"/>
          <a:chExt cx="0" cy="0"/>
        </a:xfrm>
      </p:grpSpPr>
      <p:sp useBgFill="1">
        <p:nvSpPr>
          <p:cNvPr id="22" name="Rectangle 10">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2">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en-US"/>
          </a:p>
        </p:txBody>
      </p:sp>
      <p:sp>
        <p:nvSpPr>
          <p:cNvPr id="25" name="Rectangle 14">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en-US"/>
          </a:p>
        </p:txBody>
      </p:sp>
      <p:sp>
        <p:nvSpPr>
          <p:cNvPr id="26" name="Rectangle 16">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8">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rgbClr val="404040"/>
            </a:solidFill>
            <a:prstDash val="solid"/>
            <a:miter lim="800000"/>
          </a:ln>
          <a:effectLst/>
        </p:spPr>
        <p:txBody>
          <a:bodyPr/>
          <a:lstStyle/>
          <a:p>
            <a:endParaRPr lang="en-US"/>
          </a:p>
        </p:txBody>
      </p:sp>
      <p:pic>
        <p:nvPicPr>
          <p:cNvPr id="6" name="Content Placeholder 5" descr="Slika, ki vsebuje besede naravna hrana, pridelek, sadje, skupina živil&#10;&#10;Opis je samodejno ustvarjen"/>
          <p:cNvPicPr>
            <a:picLocks noGrp="1" noChangeAspect="1"/>
          </p:cNvPicPr>
          <p:nvPr>
            <p:ph sz="half" idx="1"/>
          </p:nvPr>
        </p:nvPicPr>
        <p:blipFill rotWithShape="1">
          <a:blip r:embed="rId2"/>
          <a:srcRect l="631" r="8131" b="1"/>
          <a:stretch/>
        </p:blipFill>
        <p:spPr>
          <a:xfrm>
            <a:off x="424928" y="419292"/>
            <a:ext cx="5522976" cy="6053328"/>
          </a:xfrm>
          <a:prstGeom prst="rect">
            <a:avLst/>
          </a:prstGeom>
        </p:spPr>
      </p:pic>
      <p:sp>
        <p:nvSpPr>
          <p:cNvPr id="21"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p:cNvSpPr>
            <a:spLocks noGrp="1"/>
          </p:cNvSpPr>
          <p:nvPr>
            <p:ph type="title"/>
          </p:nvPr>
        </p:nvSpPr>
        <p:spPr>
          <a:xfrm>
            <a:off x="6846137" y="727626"/>
            <a:ext cx="4920934" cy="1718225"/>
          </a:xfrm>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rmAutofit/>
          </a:bodyPr>
          <a:lstStyle/>
          <a:p>
            <a:r>
              <a:rPr lang="en-US" sz="3700" b="1">
                <a:solidFill>
                  <a:schemeClr val="tx1">
                    <a:lumMod val="85000"/>
                    <a:lumOff val="15000"/>
                  </a:schemeClr>
                </a:solidFill>
                <a:latin typeface="+mj-lt"/>
              </a:rPr>
              <a:t>Barvila vsebujejo zaščitne snovi in vitamine</a:t>
            </a:r>
            <a:r>
              <a:rPr lang="en-US" sz="3700">
                <a:solidFill>
                  <a:schemeClr val="tx1">
                    <a:lumMod val="85000"/>
                    <a:lumOff val="15000"/>
                  </a:schemeClr>
                </a:solidFill>
                <a:latin typeface="+mj-lt"/>
              </a:rPr>
              <a:t>. </a:t>
            </a:r>
          </a:p>
        </p:txBody>
      </p:sp>
      <p:sp>
        <p:nvSpPr>
          <p:cNvPr id="5" name="Content Placeholder 4"/>
          <p:cNvSpPr>
            <a:spLocks noGrp="1"/>
          </p:cNvSpPr>
          <p:nvPr>
            <p:ph sz="half" idx="2"/>
          </p:nvPr>
        </p:nvSpPr>
        <p:spPr>
          <a:xfrm>
            <a:off x="6846136" y="2538919"/>
            <a:ext cx="4920935" cy="3557805"/>
          </a:xfrm>
          <a:solidFill>
            <a:schemeClr val="bg1">
              <a:lumMod val="75000"/>
            </a:schemeClr>
          </a:solidFill>
        </p:spPr>
        <p:txBody>
          <a:bodyPr vert="horz" lIns="91440" tIns="45720" rIns="91440" bIns="45720" rtlCol="0">
            <a:normAutofit/>
          </a:bodyPr>
          <a:lstStyle/>
          <a:p>
            <a:r>
              <a:rPr lang="en-US" sz="2400" b="1" dirty="0">
                <a:solidFill>
                  <a:schemeClr val="accent1">
                    <a:lumMod val="75000"/>
                  </a:schemeClr>
                </a:solidFill>
              </a:rPr>
              <a:t>KLOROFIL – </a:t>
            </a:r>
            <a:r>
              <a:rPr lang="en-US" sz="2400" b="1" dirty="0" err="1">
                <a:solidFill>
                  <a:schemeClr val="accent1">
                    <a:lumMod val="75000"/>
                  </a:schemeClr>
                </a:solidFill>
              </a:rPr>
              <a:t>zeleno</a:t>
            </a:r>
            <a:r>
              <a:rPr lang="en-US" sz="2400" b="1" dirty="0">
                <a:solidFill>
                  <a:schemeClr val="accent1">
                    <a:lumMod val="75000"/>
                  </a:schemeClr>
                </a:solidFill>
              </a:rPr>
              <a:t> </a:t>
            </a:r>
            <a:r>
              <a:rPr lang="en-US" sz="2400" b="1" dirty="0" err="1">
                <a:solidFill>
                  <a:schemeClr val="accent1">
                    <a:lumMod val="75000"/>
                  </a:schemeClr>
                </a:solidFill>
              </a:rPr>
              <a:t>barvilo</a:t>
            </a:r>
            <a:endParaRPr lang="en-US" sz="2400" b="1" dirty="0">
              <a:solidFill>
                <a:schemeClr val="accent1">
                  <a:lumMod val="75000"/>
                </a:schemeClr>
              </a:solidFill>
            </a:endParaRPr>
          </a:p>
          <a:p>
            <a:r>
              <a:rPr lang="en-US" sz="2400" b="1" dirty="0">
                <a:solidFill>
                  <a:srgbClr val="FF0000"/>
                </a:solidFill>
              </a:rPr>
              <a:t>BETANIN – </a:t>
            </a:r>
            <a:r>
              <a:rPr lang="en-US" sz="2400" b="1" dirty="0" err="1">
                <a:solidFill>
                  <a:srgbClr val="FF0000"/>
                </a:solidFill>
              </a:rPr>
              <a:t>rdeče</a:t>
            </a:r>
            <a:r>
              <a:rPr lang="en-US" sz="2400" b="1" dirty="0">
                <a:solidFill>
                  <a:srgbClr val="FF0000"/>
                </a:solidFill>
              </a:rPr>
              <a:t> </a:t>
            </a:r>
            <a:r>
              <a:rPr lang="en-US" sz="2400" b="1" dirty="0" err="1">
                <a:solidFill>
                  <a:srgbClr val="FF0000"/>
                </a:solidFill>
              </a:rPr>
              <a:t>barvilo</a:t>
            </a:r>
            <a:endParaRPr lang="en-US" sz="2400" b="1" dirty="0">
              <a:solidFill>
                <a:srgbClr val="FF0000"/>
              </a:solidFill>
            </a:endParaRPr>
          </a:p>
          <a:p>
            <a:r>
              <a:rPr lang="en-US" sz="2400" b="1" dirty="0">
                <a:solidFill>
                  <a:srgbClr val="FF9933"/>
                </a:solidFill>
              </a:rPr>
              <a:t>KAROT</a:t>
            </a:r>
            <a:r>
              <a:rPr lang="en-US" sz="2400" b="1" dirty="0">
                <a:solidFill>
                  <a:srgbClr val="FFFF00"/>
                </a:solidFill>
              </a:rPr>
              <a:t>ENOIDI</a:t>
            </a:r>
            <a:r>
              <a:rPr lang="en-US" sz="2400" dirty="0"/>
              <a:t> – </a:t>
            </a:r>
            <a:r>
              <a:rPr lang="en-US" sz="2400" dirty="0" err="1"/>
              <a:t>oranžno</a:t>
            </a:r>
            <a:r>
              <a:rPr lang="en-US" sz="2400" dirty="0"/>
              <a:t> in </a:t>
            </a:r>
            <a:r>
              <a:rPr lang="en-US" sz="2400" dirty="0" err="1"/>
              <a:t>rumeno</a:t>
            </a:r>
            <a:r>
              <a:rPr lang="en-US" sz="2400" dirty="0"/>
              <a:t> </a:t>
            </a:r>
            <a:r>
              <a:rPr lang="en-US" sz="2400" dirty="0" err="1"/>
              <a:t>barvilo</a:t>
            </a:r>
            <a:r>
              <a:rPr lang="en-US" sz="2400" dirty="0"/>
              <a:t> (</a:t>
            </a:r>
            <a:r>
              <a:rPr lang="en-US" sz="2400" dirty="0" err="1"/>
              <a:t>pretvori</a:t>
            </a:r>
            <a:r>
              <a:rPr lang="en-US" sz="2400" dirty="0"/>
              <a:t> se v</a:t>
            </a:r>
            <a:r>
              <a:rPr lang="sl-SI" sz="2400" dirty="0"/>
              <a:t> </a:t>
            </a:r>
            <a:r>
              <a:rPr lang="en-US" sz="2400" dirty="0"/>
              <a:t>vitamin A)</a:t>
            </a:r>
          </a:p>
          <a:p>
            <a:r>
              <a:rPr lang="en-US" sz="2400" b="1" dirty="0">
                <a:solidFill>
                  <a:srgbClr val="0070C0"/>
                </a:solidFill>
              </a:rPr>
              <a:t>FLAVO</a:t>
            </a:r>
            <a:r>
              <a:rPr lang="en-US" sz="2400" b="1" dirty="0">
                <a:solidFill>
                  <a:srgbClr val="7030A0"/>
                </a:solidFill>
              </a:rPr>
              <a:t>NOIDI </a:t>
            </a:r>
            <a:r>
              <a:rPr lang="en-US" sz="2400" dirty="0"/>
              <a:t>– </a:t>
            </a:r>
            <a:r>
              <a:rPr lang="en-US" sz="2400" dirty="0" err="1"/>
              <a:t>modro</a:t>
            </a:r>
            <a:r>
              <a:rPr lang="en-US" sz="2400" dirty="0"/>
              <a:t> in </a:t>
            </a:r>
            <a:r>
              <a:rPr lang="en-US" sz="2400" dirty="0" err="1"/>
              <a:t>vijoločno</a:t>
            </a:r>
            <a:r>
              <a:rPr lang="en-US" sz="2400" dirty="0"/>
              <a:t> </a:t>
            </a:r>
            <a:r>
              <a:rPr lang="en-US" sz="2400" dirty="0" err="1"/>
              <a:t>barvilo</a:t>
            </a:r>
            <a:r>
              <a:rPr lang="en-US" sz="2400" dirty="0"/>
              <a:t> (</a:t>
            </a:r>
            <a:r>
              <a:rPr lang="en-US" sz="2400" dirty="0" err="1"/>
              <a:t>antioksidanti</a:t>
            </a:r>
            <a:r>
              <a:rPr lang="en-US" sz="2400" dirty="0"/>
              <a:t>)</a:t>
            </a:r>
          </a:p>
        </p:txBody>
      </p:sp>
    </p:spTree>
    <p:extLst>
      <p:ext uri="{BB962C8B-B14F-4D97-AF65-F5344CB8AC3E}">
        <p14:creationId xmlns:p14="http://schemas.microsoft.com/office/powerpoint/2010/main" val="2469081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normAutofit fontScale="90000"/>
          </a:bodyPr>
          <a:lstStyle/>
          <a:p>
            <a:r>
              <a:rPr lang="sl-SI" b="1" dirty="0"/>
              <a:t>Glede na prevladujoče hranilne snovi ločimo dve skupini </a:t>
            </a:r>
            <a:r>
              <a:rPr lang="sl-SI" sz="4900" b="1" dirty="0">
                <a:solidFill>
                  <a:srgbClr val="FF0000"/>
                </a:solidFill>
              </a:rPr>
              <a:t>sadja:</a:t>
            </a:r>
            <a:r>
              <a:rPr lang="sl-SI" b="1" dirty="0"/>
              <a:t> </a:t>
            </a:r>
          </a:p>
        </p:txBody>
      </p:sp>
      <p:graphicFrame>
        <p:nvGraphicFramePr>
          <p:cNvPr id="10" name="Ograda vsebine 2">
            <a:extLst>
              <a:ext uri="{FF2B5EF4-FFF2-40B4-BE49-F238E27FC236}">
                <a16:creationId xmlns:a16="http://schemas.microsoft.com/office/drawing/2014/main" id="{323706F1-39DF-BD6F-258E-1228CF2E7908}"/>
              </a:ext>
            </a:extLst>
          </p:cNvPr>
          <p:cNvGraphicFramePr>
            <a:graphicFrameLocks noGrp="1"/>
          </p:cNvGraphicFramePr>
          <p:nvPr>
            <p:ph idx="1"/>
            <p:extLst>
              <p:ext uri="{D42A27DB-BD31-4B8C-83A1-F6EECF244321}">
                <p14:modId xmlns:p14="http://schemas.microsoft.com/office/powerpoint/2010/main" val="3241510718"/>
              </p:ext>
            </p:extLst>
          </p:nvPr>
        </p:nvGraphicFramePr>
        <p:xfrm>
          <a:off x="990646" y="1778954"/>
          <a:ext cx="6912768" cy="35141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Slika 5" descr="38_1.jpg"/>
          <p:cNvPicPr>
            <a:picLocks noChangeAspect="1"/>
          </p:cNvPicPr>
          <p:nvPr/>
        </p:nvPicPr>
        <p:blipFill>
          <a:blip r:embed="rId7" cstate="print"/>
          <a:srcRect l="11111" t="8354" r="16667" b="12281"/>
          <a:stretch>
            <a:fillRect/>
          </a:stretch>
        </p:blipFill>
        <p:spPr>
          <a:xfrm>
            <a:off x="994292" y="5011529"/>
            <a:ext cx="1857388" cy="1357322"/>
          </a:xfrm>
          <a:prstGeom prst="rect">
            <a:avLst/>
          </a:prstGeom>
        </p:spPr>
      </p:pic>
      <p:pic>
        <p:nvPicPr>
          <p:cNvPr id="7" name="Slika 6" descr="0JUMQACAO13SHDCA7AE5P6CA5N0H6LCAMNYH29CAE2BONRCAIK55VBCADAEL4TCAAQ7PU1CACL4AFGCAL8LWLCCAB5UCOQCA4HFR9XCAVLZO56CASOQTSHCA1T5YABCA8AV0J3CAM9EA87CA8KV6DACAEFGMB6.jpg"/>
          <p:cNvPicPr>
            <a:picLocks noChangeAspect="1"/>
          </p:cNvPicPr>
          <p:nvPr/>
        </p:nvPicPr>
        <p:blipFill>
          <a:blip r:embed="rId8" cstate="print"/>
          <a:stretch>
            <a:fillRect/>
          </a:stretch>
        </p:blipFill>
        <p:spPr>
          <a:xfrm>
            <a:off x="8878216" y="3763754"/>
            <a:ext cx="1295400" cy="1247775"/>
          </a:xfrm>
          <a:prstGeom prst="rect">
            <a:avLst/>
          </a:prstGeom>
        </p:spPr>
      </p:pic>
      <p:pic>
        <p:nvPicPr>
          <p:cNvPr id="9" name="Slika 8">
            <a:extLst>
              <a:ext uri="{FF2B5EF4-FFF2-40B4-BE49-F238E27FC236}">
                <a16:creationId xmlns:a16="http://schemas.microsoft.com/office/drawing/2014/main" id="{A426D701-420A-CB7C-6778-860659840EFA}"/>
              </a:ext>
            </a:extLst>
          </p:cNvPr>
          <p:cNvPicPr>
            <a:picLocks noChangeAspect="1"/>
          </p:cNvPicPr>
          <p:nvPr/>
        </p:nvPicPr>
        <p:blipFill>
          <a:blip r:embed="rId9"/>
          <a:stretch>
            <a:fillRect/>
          </a:stretch>
        </p:blipFill>
        <p:spPr>
          <a:xfrm>
            <a:off x="7968579" y="2196957"/>
            <a:ext cx="3114675" cy="1466850"/>
          </a:xfrm>
          <a:prstGeom prst="rect">
            <a:avLst/>
          </a:prstGeom>
        </p:spPr>
      </p:pic>
      <p:pic>
        <p:nvPicPr>
          <p:cNvPr id="11" name="Slika 10">
            <a:extLst>
              <a:ext uri="{FF2B5EF4-FFF2-40B4-BE49-F238E27FC236}">
                <a16:creationId xmlns:a16="http://schemas.microsoft.com/office/drawing/2014/main" id="{2FAA2203-5AA7-E50C-4CA7-1F84CC1EA0E5}"/>
              </a:ext>
            </a:extLst>
          </p:cNvPr>
          <p:cNvPicPr>
            <a:picLocks noChangeAspect="1"/>
          </p:cNvPicPr>
          <p:nvPr/>
        </p:nvPicPr>
        <p:blipFill>
          <a:blip r:embed="rId10"/>
          <a:stretch>
            <a:fillRect/>
          </a:stretch>
        </p:blipFill>
        <p:spPr>
          <a:xfrm>
            <a:off x="5072069" y="5010082"/>
            <a:ext cx="1420775" cy="1400478"/>
          </a:xfrm>
          <a:prstGeom prst="rect">
            <a:avLst/>
          </a:prstGeom>
        </p:spPr>
      </p:pic>
      <p:pic>
        <p:nvPicPr>
          <p:cNvPr id="12" name="Slika 11">
            <a:extLst>
              <a:ext uri="{FF2B5EF4-FFF2-40B4-BE49-F238E27FC236}">
                <a16:creationId xmlns:a16="http://schemas.microsoft.com/office/drawing/2014/main" id="{1B685439-CD62-8448-4A24-046444EE7204}"/>
              </a:ext>
            </a:extLst>
          </p:cNvPr>
          <p:cNvPicPr>
            <a:picLocks noChangeAspect="1"/>
          </p:cNvPicPr>
          <p:nvPr/>
        </p:nvPicPr>
        <p:blipFill>
          <a:blip r:embed="rId11"/>
          <a:stretch>
            <a:fillRect/>
          </a:stretch>
        </p:blipFill>
        <p:spPr>
          <a:xfrm>
            <a:off x="2967191" y="5027479"/>
            <a:ext cx="2013305" cy="1341371"/>
          </a:xfrm>
          <a:prstGeom prst="rect">
            <a:avLst/>
          </a:prstGeom>
        </p:spPr>
      </p:pic>
      <p:pic>
        <p:nvPicPr>
          <p:cNvPr id="1026" name="Picture 2" descr="BIO Rozine Sultane - Zlata Ptička">
            <a:extLst>
              <a:ext uri="{FF2B5EF4-FFF2-40B4-BE49-F238E27FC236}">
                <a16:creationId xmlns:a16="http://schemas.microsoft.com/office/drawing/2014/main" id="{4CB56BA0-56D3-2ABD-D308-9391FEF2F35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23175" y="4997102"/>
            <a:ext cx="1420775" cy="1420775"/>
          </a:xfrm>
          <a:prstGeom prst="rect">
            <a:avLst/>
          </a:prstGeom>
          <a:noFill/>
          <a:extLst>
            <a:ext uri="{909E8E84-426E-40DD-AFC4-6F175D3DCCD1}">
              <a14:hiddenFill xmlns:a14="http://schemas.microsoft.com/office/drawing/2010/main">
                <a:solidFill>
                  <a:srgbClr val="FFFFFF"/>
                </a:solidFill>
              </a14:hiddenFill>
            </a:ext>
          </a:extLst>
        </p:spPr>
      </p:pic>
      <p:pic>
        <p:nvPicPr>
          <p:cNvPr id="13" name="Slika 12">
            <a:extLst>
              <a:ext uri="{FF2B5EF4-FFF2-40B4-BE49-F238E27FC236}">
                <a16:creationId xmlns:a16="http://schemas.microsoft.com/office/drawing/2014/main" id="{38897742-D025-F771-AC56-6738751BD81A}"/>
              </a:ext>
            </a:extLst>
          </p:cNvPr>
          <p:cNvPicPr>
            <a:picLocks noChangeAspect="1"/>
          </p:cNvPicPr>
          <p:nvPr/>
        </p:nvPicPr>
        <p:blipFill>
          <a:blip r:embed="rId13"/>
          <a:stretch>
            <a:fillRect/>
          </a:stretch>
        </p:blipFill>
        <p:spPr>
          <a:xfrm>
            <a:off x="8174281" y="5153091"/>
            <a:ext cx="2340744" cy="1257469"/>
          </a:xfrm>
          <a:prstGeom prst="rect">
            <a:avLst/>
          </a:prstGeom>
        </p:spPr>
      </p:pic>
    </p:spTree>
    <p:extLst>
      <p:ext uri="{BB962C8B-B14F-4D97-AF65-F5344CB8AC3E}">
        <p14:creationId xmlns:p14="http://schemas.microsoft.com/office/powerpoint/2010/main" val="37362247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EC7E010-C712-408D-9787-0842AFC9F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en-US"/>
          </a:p>
        </p:txBody>
      </p:sp>
      <p:sp>
        <p:nvSpPr>
          <p:cNvPr id="14" name="Rectangle 13">
            <a:extLst>
              <a:ext uri="{FF2B5EF4-FFF2-40B4-BE49-F238E27FC236}">
                <a16:creationId xmlns:a16="http://schemas.microsoft.com/office/drawing/2014/main" id="{0503FCEF-A9BA-4991-9220-E36615FB8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en-US"/>
          </a:p>
        </p:txBody>
      </p:sp>
      <p:sp>
        <p:nvSpPr>
          <p:cNvPr id="16" name="Rectangle 15">
            <a:extLst>
              <a:ext uri="{FF2B5EF4-FFF2-40B4-BE49-F238E27FC236}">
                <a16:creationId xmlns:a16="http://schemas.microsoft.com/office/drawing/2014/main" id="{9664D085-C814-4D74-BCE0-2059F0DC0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9B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DA5539E-D8B4-4F5A-B46F-C304F5D7A8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F1A6F6AE-3CA1-038E-B49B-DF6163CDD017}"/>
              </a:ext>
            </a:extLst>
          </p:cNvPr>
          <p:cNvSpPr>
            <a:spLocks noGrp="1"/>
          </p:cNvSpPr>
          <p:nvPr>
            <p:ph type="title"/>
          </p:nvPr>
        </p:nvSpPr>
        <p:spPr/>
        <p:txBody>
          <a:bodyPr/>
          <a:lstStyle/>
          <a:p>
            <a:r>
              <a:rPr lang="sl-SI" dirty="0"/>
              <a:t>SAMOSTOJNO DELO – 1. del</a:t>
            </a:r>
          </a:p>
        </p:txBody>
      </p:sp>
      <p:graphicFrame>
        <p:nvGraphicFramePr>
          <p:cNvPr id="5" name="Označba mesta vsebine 2">
            <a:extLst>
              <a:ext uri="{FF2B5EF4-FFF2-40B4-BE49-F238E27FC236}">
                <a16:creationId xmlns:a16="http://schemas.microsoft.com/office/drawing/2014/main" id="{312A6770-7871-1665-F0F5-0C897025AEC8}"/>
              </a:ext>
            </a:extLst>
          </p:cNvPr>
          <p:cNvGraphicFramePr>
            <a:graphicFrameLocks noGrp="1"/>
          </p:cNvGraphicFramePr>
          <p:nvPr>
            <p:ph idx="1"/>
            <p:extLst>
              <p:ext uri="{D42A27DB-BD31-4B8C-83A1-F6EECF244321}">
                <p14:modId xmlns:p14="http://schemas.microsoft.com/office/powerpoint/2010/main" val="3596746746"/>
              </p:ext>
            </p:extLst>
          </p:nvPr>
        </p:nvGraphicFramePr>
        <p:xfrm>
          <a:off x="1066800" y="2103120"/>
          <a:ext cx="10058400" cy="3849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501585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EC7E010-C712-408D-9787-0842AFC9F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en-US"/>
          </a:p>
        </p:txBody>
      </p:sp>
      <p:sp>
        <p:nvSpPr>
          <p:cNvPr id="14" name="Rectangle 13">
            <a:extLst>
              <a:ext uri="{FF2B5EF4-FFF2-40B4-BE49-F238E27FC236}">
                <a16:creationId xmlns:a16="http://schemas.microsoft.com/office/drawing/2014/main" id="{0503FCEF-A9BA-4991-9220-E36615FB8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en-US"/>
          </a:p>
        </p:txBody>
      </p:sp>
      <p:sp>
        <p:nvSpPr>
          <p:cNvPr id="16" name="Rectangle 15">
            <a:extLst>
              <a:ext uri="{FF2B5EF4-FFF2-40B4-BE49-F238E27FC236}">
                <a16:creationId xmlns:a16="http://schemas.microsoft.com/office/drawing/2014/main" id="{9664D085-C814-4D74-BCE0-2059F0DC0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9B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DA5539E-D8B4-4F5A-B46F-C304F5D7A8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F1A6F6AE-3CA1-038E-B49B-DF6163CDD017}"/>
              </a:ext>
            </a:extLst>
          </p:cNvPr>
          <p:cNvSpPr>
            <a:spLocks noGrp="1"/>
          </p:cNvSpPr>
          <p:nvPr>
            <p:ph type="title"/>
          </p:nvPr>
        </p:nvSpPr>
        <p:spPr/>
        <p:txBody>
          <a:bodyPr/>
          <a:lstStyle/>
          <a:p>
            <a:r>
              <a:rPr lang="sl-SI" dirty="0"/>
              <a:t>SAMOSTOJNO DELO</a:t>
            </a:r>
          </a:p>
        </p:txBody>
      </p:sp>
      <p:graphicFrame>
        <p:nvGraphicFramePr>
          <p:cNvPr id="5" name="Označba mesta vsebine 2">
            <a:extLst>
              <a:ext uri="{FF2B5EF4-FFF2-40B4-BE49-F238E27FC236}">
                <a16:creationId xmlns:a16="http://schemas.microsoft.com/office/drawing/2014/main" id="{312A6770-7871-1665-F0F5-0C897025AEC8}"/>
              </a:ext>
            </a:extLst>
          </p:cNvPr>
          <p:cNvGraphicFramePr>
            <a:graphicFrameLocks noGrp="1"/>
          </p:cNvGraphicFramePr>
          <p:nvPr>
            <p:ph idx="1"/>
            <p:extLst>
              <p:ext uri="{D42A27DB-BD31-4B8C-83A1-F6EECF244321}">
                <p14:modId xmlns:p14="http://schemas.microsoft.com/office/powerpoint/2010/main" val="223736697"/>
              </p:ext>
            </p:extLst>
          </p:nvPr>
        </p:nvGraphicFramePr>
        <p:xfrm>
          <a:off x="832104" y="1701186"/>
          <a:ext cx="10293096" cy="3849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370557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EB72A9B-FD82-4F09-BF1E-D39311D3A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39B371-6E4E-4070-AB4E-4D788405A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sl-SI"/>
          </a:p>
        </p:txBody>
      </p:sp>
      <p:sp>
        <p:nvSpPr>
          <p:cNvPr id="13" name="Rectangle 12">
            <a:extLst>
              <a:ext uri="{FF2B5EF4-FFF2-40B4-BE49-F238E27FC236}">
                <a16:creationId xmlns:a16="http://schemas.microsoft.com/office/drawing/2014/main" id="{B937DAED-8BFE-4563-BB45-B5E554D70A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sl-SI"/>
          </a:p>
        </p:txBody>
      </p:sp>
      <p:sp>
        <p:nvSpPr>
          <p:cNvPr id="2" name="Naslov 1">
            <a:extLst>
              <a:ext uri="{FF2B5EF4-FFF2-40B4-BE49-F238E27FC236}">
                <a16:creationId xmlns:a16="http://schemas.microsoft.com/office/drawing/2014/main" id="{D293CA77-F46A-B4F9-C0ED-0C30161925AA}"/>
              </a:ext>
            </a:extLst>
          </p:cNvPr>
          <p:cNvSpPr>
            <a:spLocks noGrp="1"/>
          </p:cNvSpPr>
          <p:nvPr>
            <p:ph type="title"/>
          </p:nvPr>
        </p:nvSpPr>
        <p:spPr>
          <a:xfrm>
            <a:off x="1066800" y="642594"/>
            <a:ext cx="10058400" cy="416949"/>
          </a:xfrm>
        </p:spPr>
        <p:txBody>
          <a:bodyPr>
            <a:normAutofit fontScale="90000"/>
          </a:bodyPr>
          <a:lstStyle/>
          <a:p>
            <a:pPr algn="ctr"/>
            <a:r>
              <a:rPr lang="sl-SI" dirty="0"/>
              <a:t>Primer: JABOLKO </a:t>
            </a:r>
          </a:p>
        </p:txBody>
      </p:sp>
      <p:graphicFrame>
        <p:nvGraphicFramePr>
          <p:cNvPr id="4" name="Označba mesta vsebine 3">
            <a:extLst>
              <a:ext uri="{FF2B5EF4-FFF2-40B4-BE49-F238E27FC236}">
                <a16:creationId xmlns:a16="http://schemas.microsoft.com/office/drawing/2014/main" id="{3FD77EA1-2F1A-FA95-91B4-D87E6AEA0139}"/>
              </a:ext>
            </a:extLst>
          </p:cNvPr>
          <p:cNvGraphicFramePr>
            <a:graphicFrameLocks noGrp="1"/>
          </p:cNvGraphicFramePr>
          <p:nvPr>
            <p:ph idx="1"/>
            <p:extLst>
              <p:ext uri="{D42A27DB-BD31-4B8C-83A1-F6EECF244321}">
                <p14:modId xmlns:p14="http://schemas.microsoft.com/office/powerpoint/2010/main" val="422049019"/>
              </p:ext>
            </p:extLst>
          </p:nvPr>
        </p:nvGraphicFramePr>
        <p:xfrm>
          <a:off x="1066800" y="1841385"/>
          <a:ext cx="9533866" cy="3725613"/>
        </p:xfrm>
        <a:graphic>
          <a:graphicData uri="http://schemas.openxmlformats.org/drawingml/2006/table">
            <a:tbl>
              <a:tblPr firstRow="1" firstCol="1" bandRow="1">
                <a:tableStyleId>{5C22544A-7EE6-4342-B048-85BDC9FD1C3A}</a:tableStyleId>
              </a:tblPr>
              <a:tblGrid>
                <a:gridCol w="6477000">
                  <a:extLst>
                    <a:ext uri="{9D8B030D-6E8A-4147-A177-3AD203B41FA5}">
                      <a16:colId xmlns:a16="http://schemas.microsoft.com/office/drawing/2014/main" val="323526164"/>
                    </a:ext>
                  </a:extLst>
                </a:gridCol>
                <a:gridCol w="3056866">
                  <a:extLst>
                    <a:ext uri="{9D8B030D-6E8A-4147-A177-3AD203B41FA5}">
                      <a16:colId xmlns:a16="http://schemas.microsoft.com/office/drawing/2014/main" val="2804056957"/>
                    </a:ext>
                  </a:extLst>
                </a:gridCol>
              </a:tblGrid>
              <a:tr h="413957">
                <a:tc>
                  <a:txBody>
                    <a:bodyPr/>
                    <a:lstStyle/>
                    <a:p>
                      <a:pPr>
                        <a:buNone/>
                      </a:pPr>
                      <a:r>
                        <a:rPr lang="en-US" sz="1600" dirty="0">
                          <a:effectLst/>
                        </a:rPr>
                        <a:t>VRSTA SADJA/ ZELENJAVE</a:t>
                      </a:r>
                      <a:endParaRPr lang="sl-SI" sz="1700" dirty="0">
                        <a:effectLst/>
                        <a:latin typeface="Liberation Serif"/>
                        <a:ea typeface="Droid Sans Fallback"/>
                        <a:cs typeface="DejaVu Sans"/>
                      </a:endParaRPr>
                    </a:p>
                  </a:txBody>
                  <a:tcPr marL="49064" marR="49973" marT="49973" marB="49973"/>
                </a:tc>
                <a:tc>
                  <a:txBody>
                    <a:bodyPr/>
                    <a:lstStyle/>
                    <a:p>
                      <a:pPr>
                        <a:buNone/>
                      </a:pPr>
                      <a:r>
                        <a:rPr lang="en-US" sz="1700" dirty="0">
                          <a:effectLst/>
                        </a:rPr>
                        <a:t> </a:t>
                      </a:r>
                      <a:r>
                        <a:rPr lang="sl-SI" sz="1700" dirty="0">
                          <a:effectLst/>
                        </a:rPr>
                        <a:t>JABOLKO</a:t>
                      </a:r>
                      <a:endParaRPr lang="sl-SI" sz="1700" dirty="0">
                        <a:effectLst/>
                        <a:latin typeface="Liberation Serif"/>
                        <a:ea typeface="Droid Sans Fallback"/>
                        <a:cs typeface="DejaVu Sans"/>
                      </a:endParaRPr>
                    </a:p>
                  </a:txBody>
                  <a:tcPr marL="49064" marR="49973" marT="49973" marB="49973"/>
                </a:tc>
                <a:extLst>
                  <a:ext uri="{0D108BD9-81ED-4DB2-BD59-A6C34878D82A}">
                    <a16:rowId xmlns:a16="http://schemas.microsoft.com/office/drawing/2014/main" val="2398208243"/>
                  </a:ext>
                </a:extLst>
              </a:tr>
              <a:tr h="413957">
                <a:tc>
                  <a:txBody>
                    <a:bodyPr/>
                    <a:lstStyle/>
                    <a:p>
                      <a:pPr>
                        <a:buNone/>
                      </a:pPr>
                      <a:r>
                        <a:rPr lang="en-US" sz="1600" dirty="0">
                          <a:effectLst/>
                        </a:rPr>
                        <a:t>SKUPINA V KATERO UVRŠČAMO TO SADJE/ZELENJAVO</a:t>
                      </a:r>
                      <a:endParaRPr lang="sl-SI" sz="1700" dirty="0">
                        <a:effectLst/>
                        <a:latin typeface="Liberation Serif"/>
                        <a:ea typeface="Droid Sans Fallback"/>
                        <a:cs typeface="DejaVu Sans"/>
                      </a:endParaRPr>
                    </a:p>
                  </a:txBody>
                  <a:tcPr marL="49064" marR="49973" marT="49973" marB="49973"/>
                </a:tc>
                <a:tc>
                  <a:txBody>
                    <a:bodyPr/>
                    <a:lstStyle/>
                    <a:p>
                      <a:pPr>
                        <a:buNone/>
                      </a:pPr>
                      <a:r>
                        <a:rPr lang="en-US" sz="1700" dirty="0">
                          <a:effectLst/>
                        </a:rPr>
                        <a:t> </a:t>
                      </a:r>
                      <a:r>
                        <a:rPr lang="sl-SI" sz="1700" dirty="0">
                          <a:effectLst/>
                        </a:rPr>
                        <a:t>PEČKATO SADJE</a:t>
                      </a:r>
                      <a:endParaRPr lang="sl-SI" sz="1700" dirty="0">
                        <a:effectLst/>
                        <a:latin typeface="Liberation Serif"/>
                        <a:ea typeface="Droid Sans Fallback"/>
                        <a:cs typeface="DejaVu Sans"/>
                      </a:endParaRPr>
                    </a:p>
                  </a:txBody>
                  <a:tcPr marL="49064" marR="49973" marT="49973" marB="49973"/>
                </a:tc>
                <a:extLst>
                  <a:ext uri="{0D108BD9-81ED-4DB2-BD59-A6C34878D82A}">
                    <a16:rowId xmlns:a16="http://schemas.microsoft.com/office/drawing/2014/main" val="1864056943"/>
                  </a:ext>
                </a:extLst>
              </a:tr>
              <a:tr h="413957">
                <a:tc>
                  <a:txBody>
                    <a:bodyPr/>
                    <a:lstStyle/>
                    <a:p>
                      <a:pPr>
                        <a:buNone/>
                      </a:pPr>
                      <a:r>
                        <a:rPr lang="en-US" sz="1600">
                          <a:effectLst/>
                        </a:rPr>
                        <a:t>ŠE DRUGI PREDSTAVNIKI TE SKUPINE</a:t>
                      </a:r>
                      <a:endParaRPr lang="sl-SI" sz="1700">
                        <a:effectLst/>
                        <a:latin typeface="Liberation Serif"/>
                        <a:ea typeface="Droid Sans Fallback"/>
                        <a:cs typeface="DejaVu Sans"/>
                      </a:endParaRPr>
                    </a:p>
                  </a:txBody>
                  <a:tcPr marL="49064" marR="49973" marT="49973" marB="49973"/>
                </a:tc>
                <a:tc>
                  <a:txBody>
                    <a:bodyPr/>
                    <a:lstStyle/>
                    <a:p>
                      <a:pPr>
                        <a:buNone/>
                      </a:pPr>
                      <a:r>
                        <a:rPr lang="en-US" sz="1700" dirty="0">
                          <a:effectLst/>
                        </a:rPr>
                        <a:t> </a:t>
                      </a:r>
                      <a:r>
                        <a:rPr lang="sl-SI" sz="1700" dirty="0">
                          <a:effectLst/>
                        </a:rPr>
                        <a:t>kaki, kutina, naši, nešplja</a:t>
                      </a:r>
                      <a:endParaRPr lang="sl-SI" sz="1700" dirty="0">
                        <a:effectLst/>
                        <a:latin typeface="Liberation Serif"/>
                        <a:ea typeface="Droid Sans Fallback"/>
                        <a:cs typeface="DejaVu Sans"/>
                      </a:endParaRPr>
                    </a:p>
                  </a:txBody>
                  <a:tcPr marL="49064" marR="49973" marT="49973" marB="49973"/>
                </a:tc>
                <a:extLst>
                  <a:ext uri="{0D108BD9-81ED-4DB2-BD59-A6C34878D82A}">
                    <a16:rowId xmlns:a16="http://schemas.microsoft.com/office/drawing/2014/main" val="2850106545"/>
                  </a:ext>
                </a:extLst>
              </a:tr>
              <a:tr h="413957">
                <a:tc>
                  <a:txBody>
                    <a:bodyPr/>
                    <a:lstStyle/>
                    <a:p>
                      <a:pPr>
                        <a:buNone/>
                      </a:pPr>
                      <a:r>
                        <a:rPr lang="en-US" sz="1600">
                          <a:effectLst/>
                        </a:rPr>
                        <a:t>BARVA UŽITNEGA DELA</a:t>
                      </a:r>
                      <a:endParaRPr lang="sl-SI" sz="1700">
                        <a:effectLst/>
                        <a:latin typeface="Liberation Serif"/>
                        <a:ea typeface="Droid Sans Fallback"/>
                        <a:cs typeface="DejaVu Sans"/>
                      </a:endParaRPr>
                    </a:p>
                  </a:txBody>
                  <a:tcPr marL="49064" marR="49973" marT="49973" marB="49973"/>
                </a:tc>
                <a:tc>
                  <a:txBody>
                    <a:bodyPr/>
                    <a:lstStyle/>
                    <a:p>
                      <a:pPr>
                        <a:buNone/>
                      </a:pPr>
                      <a:r>
                        <a:rPr lang="en-US" sz="1700" dirty="0">
                          <a:effectLst/>
                        </a:rPr>
                        <a:t> </a:t>
                      </a:r>
                      <a:r>
                        <a:rPr lang="sl-SI" sz="1700" dirty="0">
                          <a:effectLst/>
                        </a:rPr>
                        <a:t>kremasto bel, svetlo rumenkast</a:t>
                      </a:r>
                      <a:endParaRPr lang="sl-SI" sz="1700" dirty="0">
                        <a:effectLst/>
                        <a:latin typeface="Liberation Serif"/>
                        <a:ea typeface="Droid Sans Fallback"/>
                        <a:cs typeface="DejaVu Sans"/>
                      </a:endParaRPr>
                    </a:p>
                  </a:txBody>
                  <a:tcPr marL="49064" marR="49973" marT="49973" marB="49973"/>
                </a:tc>
                <a:extLst>
                  <a:ext uri="{0D108BD9-81ED-4DB2-BD59-A6C34878D82A}">
                    <a16:rowId xmlns:a16="http://schemas.microsoft.com/office/drawing/2014/main" val="1481278913"/>
                  </a:ext>
                </a:extLst>
              </a:tr>
              <a:tr h="413957">
                <a:tc>
                  <a:txBody>
                    <a:bodyPr/>
                    <a:lstStyle/>
                    <a:p>
                      <a:pPr>
                        <a:buNone/>
                      </a:pPr>
                      <a:r>
                        <a:rPr lang="en-US" sz="1600">
                          <a:effectLst/>
                        </a:rPr>
                        <a:t>TRDA LUPINA (DA/NE)</a:t>
                      </a:r>
                      <a:endParaRPr lang="sl-SI" sz="1700">
                        <a:effectLst/>
                        <a:latin typeface="Liberation Serif"/>
                        <a:ea typeface="Droid Sans Fallback"/>
                        <a:cs typeface="DejaVu Sans"/>
                      </a:endParaRPr>
                    </a:p>
                  </a:txBody>
                  <a:tcPr marL="49064" marR="49973" marT="49973" marB="49973"/>
                </a:tc>
                <a:tc>
                  <a:txBody>
                    <a:bodyPr/>
                    <a:lstStyle/>
                    <a:p>
                      <a:pPr>
                        <a:buNone/>
                      </a:pPr>
                      <a:r>
                        <a:rPr lang="en-US" sz="1700" dirty="0">
                          <a:effectLst/>
                        </a:rPr>
                        <a:t> </a:t>
                      </a:r>
                      <a:r>
                        <a:rPr lang="sl-SI" sz="1700" dirty="0">
                          <a:effectLst/>
                        </a:rPr>
                        <a:t>NE</a:t>
                      </a:r>
                      <a:endParaRPr lang="sl-SI" sz="1700" dirty="0">
                        <a:effectLst/>
                        <a:latin typeface="Liberation Serif"/>
                        <a:ea typeface="Droid Sans Fallback"/>
                        <a:cs typeface="DejaVu Sans"/>
                      </a:endParaRPr>
                    </a:p>
                  </a:txBody>
                  <a:tcPr marL="49064" marR="49973" marT="49973" marB="49973"/>
                </a:tc>
                <a:extLst>
                  <a:ext uri="{0D108BD9-81ED-4DB2-BD59-A6C34878D82A}">
                    <a16:rowId xmlns:a16="http://schemas.microsoft.com/office/drawing/2014/main" val="768587527"/>
                  </a:ext>
                </a:extLst>
              </a:tr>
              <a:tr h="413957">
                <a:tc>
                  <a:txBody>
                    <a:bodyPr/>
                    <a:lstStyle/>
                    <a:p>
                      <a:pPr>
                        <a:buNone/>
                      </a:pPr>
                      <a:r>
                        <a:rPr lang="en-US" sz="1600">
                          <a:effectLst/>
                        </a:rPr>
                        <a:t>SOČNA NOTRANJOST (DA/NE)</a:t>
                      </a:r>
                      <a:endParaRPr lang="sl-SI" sz="1700">
                        <a:effectLst/>
                        <a:latin typeface="Liberation Serif"/>
                        <a:ea typeface="Droid Sans Fallback"/>
                        <a:cs typeface="DejaVu Sans"/>
                      </a:endParaRPr>
                    </a:p>
                  </a:txBody>
                  <a:tcPr marL="49064" marR="49973" marT="49973" marB="49973"/>
                </a:tc>
                <a:tc>
                  <a:txBody>
                    <a:bodyPr/>
                    <a:lstStyle/>
                    <a:p>
                      <a:pPr>
                        <a:buNone/>
                      </a:pPr>
                      <a:r>
                        <a:rPr lang="en-US" sz="1700" dirty="0">
                          <a:effectLst/>
                        </a:rPr>
                        <a:t> </a:t>
                      </a:r>
                      <a:r>
                        <a:rPr lang="sl-SI" sz="1700" dirty="0">
                          <a:effectLst/>
                        </a:rPr>
                        <a:t>DA</a:t>
                      </a:r>
                      <a:endParaRPr lang="sl-SI" sz="1700" dirty="0">
                        <a:effectLst/>
                        <a:latin typeface="Liberation Serif"/>
                        <a:ea typeface="Droid Sans Fallback"/>
                        <a:cs typeface="DejaVu Sans"/>
                      </a:endParaRPr>
                    </a:p>
                  </a:txBody>
                  <a:tcPr marL="49064" marR="49973" marT="49973" marB="49973"/>
                </a:tc>
                <a:extLst>
                  <a:ext uri="{0D108BD9-81ED-4DB2-BD59-A6C34878D82A}">
                    <a16:rowId xmlns:a16="http://schemas.microsoft.com/office/drawing/2014/main" val="3405688356"/>
                  </a:ext>
                </a:extLst>
              </a:tr>
              <a:tr h="413957">
                <a:tc>
                  <a:txBody>
                    <a:bodyPr/>
                    <a:lstStyle/>
                    <a:p>
                      <a:pPr>
                        <a:buNone/>
                      </a:pPr>
                      <a:r>
                        <a:rPr lang="en-US" sz="1600">
                          <a:effectLst/>
                        </a:rPr>
                        <a:t>UŽITNI DEL VSEBUJE SEMENA (DA/NE)</a:t>
                      </a:r>
                      <a:endParaRPr lang="sl-SI" sz="1700">
                        <a:effectLst/>
                        <a:latin typeface="Liberation Serif"/>
                        <a:ea typeface="Droid Sans Fallback"/>
                        <a:cs typeface="DejaVu Sans"/>
                      </a:endParaRPr>
                    </a:p>
                  </a:txBody>
                  <a:tcPr marL="49064" marR="49973" marT="49973" marB="49973"/>
                </a:tc>
                <a:tc>
                  <a:txBody>
                    <a:bodyPr/>
                    <a:lstStyle/>
                    <a:p>
                      <a:pPr>
                        <a:buNone/>
                      </a:pPr>
                      <a:r>
                        <a:rPr lang="en-US" sz="1700" dirty="0">
                          <a:effectLst/>
                        </a:rPr>
                        <a:t> </a:t>
                      </a:r>
                      <a:r>
                        <a:rPr lang="sl-SI" sz="1700" dirty="0">
                          <a:effectLst/>
                        </a:rPr>
                        <a:t>DA</a:t>
                      </a:r>
                      <a:endParaRPr lang="sl-SI" sz="1700" dirty="0">
                        <a:effectLst/>
                        <a:latin typeface="Liberation Serif"/>
                        <a:ea typeface="Droid Sans Fallback"/>
                        <a:cs typeface="DejaVu Sans"/>
                      </a:endParaRPr>
                    </a:p>
                  </a:txBody>
                  <a:tcPr marL="49064" marR="49973" marT="49973" marB="49973"/>
                </a:tc>
                <a:extLst>
                  <a:ext uri="{0D108BD9-81ED-4DB2-BD59-A6C34878D82A}">
                    <a16:rowId xmlns:a16="http://schemas.microsoft.com/office/drawing/2014/main" val="1002227642"/>
                  </a:ext>
                </a:extLst>
              </a:tr>
              <a:tr h="413957">
                <a:tc>
                  <a:txBody>
                    <a:bodyPr/>
                    <a:lstStyle/>
                    <a:p>
                      <a:pPr>
                        <a:buNone/>
                      </a:pPr>
                      <a:r>
                        <a:rPr lang="en-US" sz="1600">
                          <a:effectLst/>
                        </a:rPr>
                        <a:t>VSEBUJE KOŠČICO (DA/NE)</a:t>
                      </a:r>
                      <a:endParaRPr lang="sl-SI" sz="1700">
                        <a:effectLst/>
                        <a:latin typeface="Liberation Serif"/>
                        <a:ea typeface="Droid Sans Fallback"/>
                        <a:cs typeface="DejaVu Sans"/>
                      </a:endParaRPr>
                    </a:p>
                  </a:txBody>
                  <a:tcPr marL="49064" marR="49973" marT="49973" marB="49973"/>
                </a:tc>
                <a:tc>
                  <a:txBody>
                    <a:bodyPr/>
                    <a:lstStyle/>
                    <a:p>
                      <a:pPr>
                        <a:buNone/>
                      </a:pPr>
                      <a:r>
                        <a:rPr lang="en-US" sz="1700" dirty="0">
                          <a:effectLst/>
                        </a:rPr>
                        <a:t> </a:t>
                      </a:r>
                      <a:r>
                        <a:rPr lang="sl-SI" sz="1700" dirty="0">
                          <a:effectLst/>
                        </a:rPr>
                        <a:t>NE </a:t>
                      </a:r>
                      <a:endParaRPr lang="sl-SI" sz="1700" dirty="0">
                        <a:effectLst/>
                        <a:latin typeface="Liberation Serif"/>
                        <a:ea typeface="Droid Sans Fallback"/>
                        <a:cs typeface="DejaVu Sans"/>
                      </a:endParaRPr>
                    </a:p>
                  </a:txBody>
                  <a:tcPr marL="49064" marR="49973" marT="49973" marB="49973"/>
                </a:tc>
                <a:extLst>
                  <a:ext uri="{0D108BD9-81ED-4DB2-BD59-A6C34878D82A}">
                    <a16:rowId xmlns:a16="http://schemas.microsoft.com/office/drawing/2014/main" val="2503695877"/>
                  </a:ext>
                </a:extLst>
              </a:tr>
              <a:tr h="413957">
                <a:tc>
                  <a:txBody>
                    <a:bodyPr/>
                    <a:lstStyle/>
                    <a:p>
                      <a:pPr>
                        <a:buNone/>
                      </a:pPr>
                      <a:r>
                        <a:rPr lang="en-US" sz="1600">
                          <a:effectLst/>
                        </a:rPr>
                        <a:t>OKUS</a:t>
                      </a:r>
                      <a:endParaRPr lang="sl-SI" sz="1700">
                        <a:effectLst/>
                        <a:latin typeface="Liberation Serif"/>
                        <a:ea typeface="Droid Sans Fallback"/>
                        <a:cs typeface="DejaVu Sans"/>
                      </a:endParaRPr>
                    </a:p>
                  </a:txBody>
                  <a:tcPr marL="49064" marR="49973" marT="49973" marB="49973"/>
                </a:tc>
                <a:tc>
                  <a:txBody>
                    <a:bodyPr/>
                    <a:lstStyle/>
                    <a:p>
                      <a:pPr>
                        <a:buNone/>
                      </a:pPr>
                      <a:r>
                        <a:rPr lang="en-US" sz="1700" dirty="0">
                          <a:effectLst/>
                        </a:rPr>
                        <a:t> </a:t>
                      </a:r>
                      <a:r>
                        <a:rPr lang="sl-SI" sz="1700" dirty="0">
                          <a:effectLst/>
                        </a:rPr>
                        <a:t>sladek, sladko – kisel, kisel</a:t>
                      </a:r>
                      <a:endParaRPr lang="sl-SI" sz="1700" dirty="0">
                        <a:effectLst/>
                        <a:latin typeface="Liberation Serif"/>
                        <a:ea typeface="Droid Sans Fallback"/>
                        <a:cs typeface="DejaVu Sans"/>
                      </a:endParaRPr>
                    </a:p>
                  </a:txBody>
                  <a:tcPr marL="49064" marR="49973" marT="49973" marB="49973"/>
                </a:tc>
                <a:extLst>
                  <a:ext uri="{0D108BD9-81ED-4DB2-BD59-A6C34878D82A}">
                    <a16:rowId xmlns:a16="http://schemas.microsoft.com/office/drawing/2014/main" val="1646422456"/>
                  </a:ext>
                </a:extLst>
              </a:tr>
            </a:tbl>
          </a:graphicData>
        </a:graphic>
      </p:graphicFrame>
    </p:spTree>
    <p:extLst>
      <p:ext uri="{BB962C8B-B14F-4D97-AF65-F5344CB8AC3E}">
        <p14:creationId xmlns:p14="http://schemas.microsoft.com/office/powerpoint/2010/main" val="31329045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4541779F-B32D-C187-04F2-6CE236AC404C}"/>
              </a:ext>
            </a:extLst>
          </p:cNvPr>
          <p:cNvSpPr>
            <a:spLocks noGrp="1"/>
          </p:cNvSpPr>
          <p:nvPr>
            <p:ph idx="1"/>
          </p:nvPr>
        </p:nvSpPr>
        <p:spPr>
          <a:xfrm>
            <a:off x="965200" y="854891"/>
            <a:ext cx="10058400" cy="5415280"/>
          </a:xfrm>
        </p:spPr>
        <p:txBody>
          <a:bodyPr>
            <a:normAutofit/>
          </a:bodyPr>
          <a:lstStyle/>
          <a:p>
            <a:r>
              <a:rPr lang="en-US" dirty="0" err="1"/>
              <a:t>Izbrano</a:t>
            </a:r>
            <a:r>
              <a:rPr lang="en-US" dirty="0"/>
              <a:t> </a:t>
            </a:r>
            <a:r>
              <a:rPr lang="en-US" dirty="0" err="1"/>
              <a:t>živilo</a:t>
            </a:r>
            <a:r>
              <a:rPr lang="en-US" dirty="0"/>
              <a:t> je </a:t>
            </a:r>
            <a:r>
              <a:rPr lang="sl-SI" dirty="0"/>
              <a:t>rdeče / zelene/ rumene</a:t>
            </a:r>
            <a:r>
              <a:rPr lang="en-US" dirty="0"/>
              <a:t> </a:t>
            </a:r>
            <a:r>
              <a:rPr lang="en-US" dirty="0" err="1"/>
              <a:t>barve</a:t>
            </a:r>
            <a:r>
              <a:rPr lang="en-US" dirty="0"/>
              <a:t>. </a:t>
            </a:r>
            <a:r>
              <a:rPr lang="sl-SI" dirty="0"/>
              <a:t> Barvilo je </a:t>
            </a:r>
            <a:r>
              <a:rPr lang="en-US" b="1" dirty="0">
                <a:solidFill>
                  <a:schemeClr val="accent1">
                    <a:lumMod val="75000"/>
                  </a:schemeClr>
                </a:solidFill>
              </a:rPr>
              <a:t>KLOROFIL – </a:t>
            </a:r>
            <a:r>
              <a:rPr lang="en-US" b="1" dirty="0" err="1">
                <a:solidFill>
                  <a:schemeClr val="accent1">
                    <a:lumMod val="75000"/>
                  </a:schemeClr>
                </a:solidFill>
              </a:rPr>
              <a:t>zeleno</a:t>
            </a:r>
            <a:r>
              <a:rPr lang="en-US" b="1" dirty="0">
                <a:solidFill>
                  <a:schemeClr val="accent1">
                    <a:lumMod val="75000"/>
                  </a:schemeClr>
                </a:solidFill>
              </a:rPr>
              <a:t> </a:t>
            </a:r>
            <a:r>
              <a:rPr lang="en-US" b="1" dirty="0" err="1">
                <a:solidFill>
                  <a:schemeClr val="accent1">
                    <a:lumMod val="75000"/>
                  </a:schemeClr>
                </a:solidFill>
              </a:rPr>
              <a:t>barvilo</a:t>
            </a:r>
            <a:r>
              <a:rPr lang="sl-SI" b="1" dirty="0">
                <a:solidFill>
                  <a:schemeClr val="accent1">
                    <a:lumMod val="75000"/>
                  </a:schemeClr>
                </a:solidFill>
              </a:rPr>
              <a:t> ali </a:t>
            </a:r>
            <a:r>
              <a:rPr lang="en-US" b="1" dirty="0">
                <a:solidFill>
                  <a:srgbClr val="FF0000"/>
                </a:solidFill>
              </a:rPr>
              <a:t>BETANIN – </a:t>
            </a:r>
            <a:r>
              <a:rPr lang="en-US" b="1" dirty="0" err="1">
                <a:solidFill>
                  <a:srgbClr val="FF0000"/>
                </a:solidFill>
              </a:rPr>
              <a:t>rdeče</a:t>
            </a:r>
            <a:r>
              <a:rPr lang="en-US" b="1" dirty="0">
                <a:solidFill>
                  <a:srgbClr val="FF0000"/>
                </a:solidFill>
              </a:rPr>
              <a:t> </a:t>
            </a:r>
            <a:r>
              <a:rPr lang="en-US" b="1" dirty="0" err="1">
                <a:solidFill>
                  <a:srgbClr val="FF0000"/>
                </a:solidFill>
              </a:rPr>
              <a:t>barvilo</a:t>
            </a:r>
            <a:r>
              <a:rPr lang="sl-SI" b="1" dirty="0">
                <a:solidFill>
                  <a:srgbClr val="FF0000"/>
                </a:solidFill>
              </a:rPr>
              <a:t> </a:t>
            </a:r>
            <a:r>
              <a:rPr lang="en-US" b="1" dirty="0">
                <a:solidFill>
                  <a:srgbClr val="FF9933"/>
                </a:solidFill>
              </a:rPr>
              <a:t>KAROT</a:t>
            </a:r>
            <a:r>
              <a:rPr lang="en-US" b="1" dirty="0">
                <a:solidFill>
                  <a:srgbClr val="FFFF00"/>
                </a:solidFill>
              </a:rPr>
              <a:t>ENOIDI</a:t>
            </a:r>
            <a:r>
              <a:rPr lang="sl-SI" b="1" dirty="0">
                <a:solidFill>
                  <a:srgbClr val="FFFF00"/>
                </a:solidFill>
              </a:rPr>
              <a:t>. </a:t>
            </a:r>
            <a:endParaRPr lang="sl-SI" dirty="0"/>
          </a:p>
          <a:p>
            <a:r>
              <a:rPr lang="en-US" dirty="0" err="1"/>
              <a:t>Izbrano</a:t>
            </a:r>
            <a:r>
              <a:rPr lang="en-US" dirty="0"/>
              <a:t> </a:t>
            </a:r>
            <a:r>
              <a:rPr lang="en-US" dirty="0" err="1"/>
              <a:t>živilo</a:t>
            </a:r>
            <a:r>
              <a:rPr lang="en-US" dirty="0"/>
              <a:t> </a:t>
            </a:r>
            <a:r>
              <a:rPr lang="en-US" dirty="0" err="1"/>
              <a:t>ima</a:t>
            </a:r>
            <a:r>
              <a:rPr lang="en-US" dirty="0"/>
              <a:t> (</a:t>
            </a:r>
            <a:r>
              <a:rPr lang="en-US" dirty="0" err="1"/>
              <a:t>obkroži</a:t>
            </a:r>
            <a:r>
              <a:rPr lang="en-US" dirty="0"/>
              <a:t>) </a:t>
            </a:r>
            <a:r>
              <a:rPr lang="en-US" dirty="0" err="1"/>
              <a:t>trdo</a:t>
            </a:r>
            <a:r>
              <a:rPr lang="en-US" dirty="0"/>
              <a:t>/</a:t>
            </a:r>
            <a:r>
              <a:rPr lang="en-US" b="1" dirty="0" err="1"/>
              <a:t>mehko</a:t>
            </a:r>
            <a:r>
              <a:rPr lang="en-US" b="1" dirty="0"/>
              <a:t> </a:t>
            </a:r>
            <a:r>
              <a:rPr lang="en-US" b="1" dirty="0" err="1"/>
              <a:t>lupino</a:t>
            </a:r>
            <a:r>
              <a:rPr lang="en-US" dirty="0"/>
              <a:t>.  </a:t>
            </a:r>
            <a:endParaRPr lang="sl-SI" dirty="0"/>
          </a:p>
          <a:p>
            <a:r>
              <a:rPr lang="en-US" dirty="0" err="1"/>
              <a:t>Izbrano</a:t>
            </a:r>
            <a:r>
              <a:rPr lang="en-US" dirty="0"/>
              <a:t> </a:t>
            </a:r>
            <a:r>
              <a:rPr lang="en-US" dirty="0" err="1"/>
              <a:t>živilo</a:t>
            </a:r>
            <a:r>
              <a:rPr lang="en-US" dirty="0"/>
              <a:t> </a:t>
            </a:r>
            <a:r>
              <a:rPr lang="en-US" dirty="0" err="1"/>
              <a:t>ima</a:t>
            </a:r>
            <a:r>
              <a:rPr lang="en-US" dirty="0"/>
              <a:t> (</a:t>
            </a:r>
            <a:r>
              <a:rPr lang="en-US" dirty="0" err="1"/>
              <a:t>obkroži</a:t>
            </a:r>
            <a:r>
              <a:rPr lang="en-US" dirty="0"/>
              <a:t>) </a:t>
            </a:r>
            <a:r>
              <a:rPr lang="en-US" b="1" dirty="0" err="1"/>
              <a:t>sočno</a:t>
            </a:r>
            <a:r>
              <a:rPr lang="en-US" b="1" dirty="0"/>
              <a:t> </a:t>
            </a:r>
            <a:r>
              <a:rPr lang="en-US" dirty="0"/>
              <a:t>/ </a:t>
            </a:r>
            <a:r>
              <a:rPr lang="en-US" dirty="0" err="1"/>
              <a:t>suho</a:t>
            </a:r>
            <a:r>
              <a:rPr lang="en-US" dirty="0"/>
              <a:t> </a:t>
            </a:r>
            <a:r>
              <a:rPr lang="en-US" dirty="0" err="1"/>
              <a:t>notranjost</a:t>
            </a:r>
            <a:r>
              <a:rPr lang="en-US" dirty="0"/>
              <a:t> in je po </a:t>
            </a:r>
            <a:r>
              <a:rPr lang="en-US" dirty="0" err="1"/>
              <a:t>okusu</a:t>
            </a:r>
            <a:r>
              <a:rPr lang="en-US" dirty="0"/>
              <a:t> </a:t>
            </a:r>
            <a:r>
              <a:rPr lang="sl-SI" dirty="0"/>
              <a:t> </a:t>
            </a:r>
            <a:r>
              <a:rPr lang="sl-SI" b="1" dirty="0"/>
              <a:t>sladko</a:t>
            </a:r>
            <a:r>
              <a:rPr lang="en-US" b="1" dirty="0"/>
              <a:t>.</a:t>
            </a:r>
            <a:r>
              <a:rPr lang="en-US" dirty="0"/>
              <a:t> </a:t>
            </a:r>
            <a:r>
              <a:rPr lang="en-US" dirty="0" err="1"/>
              <a:t>Razmisli</a:t>
            </a:r>
            <a:r>
              <a:rPr lang="en-US" dirty="0"/>
              <a:t> </a:t>
            </a:r>
            <a:r>
              <a:rPr lang="en-US" dirty="0" err="1"/>
              <a:t>zakaj</a:t>
            </a:r>
            <a:r>
              <a:rPr lang="en-US" dirty="0"/>
              <a:t>. </a:t>
            </a:r>
            <a:endParaRPr lang="sl-SI" dirty="0"/>
          </a:p>
          <a:p>
            <a:r>
              <a:rPr lang="en-US" dirty="0"/>
              <a:t>7. </a:t>
            </a:r>
            <a:r>
              <a:rPr lang="en-US" dirty="0" err="1"/>
              <a:t>Skiciraj</a:t>
            </a:r>
            <a:r>
              <a:rPr lang="en-US" dirty="0"/>
              <a:t> </a:t>
            </a:r>
            <a:r>
              <a:rPr lang="en-US" dirty="0" err="1"/>
              <a:t>izbrano</a:t>
            </a:r>
            <a:r>
              <a:rPr lang="en-US" dirty="0"/>
              <a:t> </a:t>
            </a:r>
            <a:r>
              <a:rPr lang="en-US" dirty="0" err="1"/>
              <a:t>vrsto</a:t>
            </a:r>
            <a:r>
              <a:rPr lang="en-US" dirty="0"/>
              <a:t> </a:t>
            </a:r>
            <a:r>
              <a:rPr lang="en-US" dirty="0" err="1"/>
              <a:t>sadja</a:t>
            </a:r>
            <a:r>
              <a:rPr lang="en-US" dirty="0"/>
              <a:t>/</a:t>
            </a:r>
            <a:r>
              <a:rPr lang="en-US" dirty="0" err="1"/>
              <a:t>zelenjave</a:t>
            </a:r>
            <a:r>
              <a:rPr lang="en-US" dirty="0"/>
              <a:t> v </a:t>
            </a:r>
            <a:r>
              <a:rPr lang="en-US" dirty="0" err="1"/>
              <a:t>prečnem</a:t>
            </a:r>
            <a:r>
              <a:rPr lang="en-US" dirty="0"/>
              <a:t> </a:t>
            </a:r>
            <a:r>
              <a:rPr lang="en-US" dirty="0" err="1"/>
              <a:t>prerezu</a:t>
            </a:r>
            <a:r>
              <a:rPr lang="en-US" dirty="0"/>
              <a:t>. </a:t>
            </a:r>
            <a:endParaRPr lang="sl-SI" dirty="0"/>
          </a:p>
          <a:p>
            <a:pPr marL="0" indent="0">
              <a:buNone/>
            </a:pPr>
            <a:r>
              <a:rPr lang="en-US" dirty="0"/>
              <a:t>Ali </a:t>
            </a:r>
            <a:r>
              <a:rPr lang="en-US" dirty="0" err="1"/>
              <a:t>gre</a:t>
            </a:r>
            <a:r>
              <a:rPr lang="en-US" dirty="0"/>
              <a:t> za </a:t>
            </a:r>
            <a:r>
              <a:rPr lang="en-US" dirty="0" err="1"/>
              <a:t>podzemni</a:t>
            </a:r>
            <a:r>
              <a:rPr lang="en-US" dirty="0"/>
              <a:t>, </a:t>
            </a:r>
            <a:r>
              <a:rPr lang="en-US" dirty="0" err="1"/>
              <a:t>ali</a:t>
            </a:r>
            <a:r>
              <a:rPr lang="en-US" dirty="0"/>
              <a:t> </a:t>
            </a:r>
            <a:r>
              <a:rPr lang="en-US" b="1" dirty="0" err="1"/>
              <a:t>nadzemni</a:t>
            </a:r>
            <a:r>
              <a:rPr lang="en-US" b="1" dirty="0"/>
              <a:t> del </a:t>
            </a:r>
            <a:r>
              <a:rPr lang="en-US" b="1" dirty="0" err="1"/>
              <a:t>rastline</a:t>
            </a:r>
            <a:r>
              <a:rPr lang="en-US" dirty="0"/>
              <a:t>?</a:t>
            </a:r>
            <a:endParaRPr lang="sl-SI" dirty="0"/>
          </a:p>
          <a:p>
            <a:pPr marL="0" indent="0">
              <a:buNone/>
            </a:pPr>
            <a:endParaRPr lang="sl-SI" dirty="0"/>
          </a:p>
          <a:p>
            <a:pPr marL="0" indent="0">
              <a:buNone/>
            </a:pPr>
            <a:r>
              <a:rPr lang="en-US" dirty="0" err="1"/>
              <a:t>Razmisli</a:t>
            </a:r>
            <a:r>
              <a:rPr lang="en-US" dirty="0"/>
              <a:t>, za </a:t>
            </a:r>
            <a:r>
              <a:rPr lang="en-US" dirty="0" err="1"/>
              <a:t>kateri</a:t>
            </a:r>
            <a:r>
              <a:rPr lang="en-US" dirty="0"/>
              <a:t> </a:t>
            </a:r>
            <a:r>
              <a:rPr lang="en-US" dirty="0" err="1"/>
              <a:t>rastlinski</a:t>
            </a:r>
            <a:r>
              <a:rPr lang="en-US" dirty="0"/>
              <a:t> organ </a:t>
            </a:r>
            <a:r>
              <a:rPr lang="en-US" dirty="0" err="1"/>
              <a:t>gre</a:t>
            </a:r>
            <a:r>
              <a:rPr lang="en-US" dirty="0"/>
              <a:t> (</a:t>
            </a:r>
            <a:r>
              <a:rPr lang="en-US" dirty="0" err="1"/>
              <a:t>obkroži</a:t>
            </a:r>
            <a:r>
              <a:rPr lang="en-US" dirty="0"/>
              <a:t>):</a:t>
            </a:r>
            <a:endParaRPr lang="sl-SI" dirty="0"/>
          </a:p>
          <a:p>
            <a:r>
              <a:rPr lang="en-US" dirty="0"/>
              <a:t>KORENINA   STEBLO    LISTI    SEME   </a:t>
            </a:r>
            <a:r>
              <a:rPr lang="en-US" b="1" dirty="0"/>
              <a:t> PLOD     </a:t>
            </a:r>
            <a:r>
              <a:rPr lang="en-US" dirty="0"/>
              <a:t>CVET</a:t>
            </a:r>
            <a:endParaRPr lang="sl-SI" dirty="0"/>
          </a:p>
          <a:p>
            <a:pPr marL="0" indent="0">
              <a:buNone/>
            </a:pPr>
            <a:endParaRPr lang="sl-SI" dirty="0"/>
          </a:p>
          <a:p>
            <a:r>
              <a:rPr lang="en-US" dirty="0"/>
              <a:t>8. Ali to </a:t>
            </a:r>
            <a:r>
              <a:rPr lang="en-US" dirty="0" err="1"/>
              <a:t>sadje</a:t>
            </a:r>
            <a:r>
              <a:rPr lang="en-US" dirty="0"/>
              <a:t> </a:t>
            </a:r>
            <a:r>
              <a:rPr lang="en-US" dirty="0" err="1"/>
              <a:t>ali</a:t>
            </a:r>
            <a:r>
              <a:rPr lang="en-US" dirty="0"/>
              <a:t> </a:t>
            </a:r>
            <a:r>
              <a:rPr lang="en-US" dirty="0" err="1"/>
              <a:t>zelenjava</a:t>
            </a:r>
            <a:r>
              <a:rPr lang="en-US" dirty="0"/>
              <a:t> </a:t>
            </a:r>
            <a:r>
              <a:rPr lang="en-US" dirty="0" err="1"/>
              <a:t>vsebuje</a:t>
            </a:r>
            <a:r>
              <a:rPr lang="en-US" dirty="0"/>
              <a:t> </a:t>
            </a:r>
            <a:r>
              <a:rPr lang="en-US" b="1" dirty="0" err="1"/>
              <a:t>veliko</a:t>
            </a:r>
            <a:r>
              <a:rPr lang="en-US" b="1" dirty="0"/>
              <a:t> </a:t>
            </a:r>
            <a:r>
              <a:rPr lang="en-US" dirty="0" err="1"/>
              <a:t>ali</a:t>
            </a:r>
            <a:r>
              <a:rPr lang="en-US" dirty="0"/>
              <a:t> </a:t>
            </a:r>
            <a:r>
              <a:rPr lang="en-US" dirty="0" err="1"/>
              <a:t>malo</a:t>
            </a:r>
            <a:r>
              <a:rPr lang="en-US" dirty="0"/>
              <a:t> </a:t>
            </a:r>
            <a:r>
              <a:rPr lang="en-US" dirty="0" err="1"/>
              <a:t>energije</a:t>
            </a:r>
            <a:r>
              <a:rPr lang="en-US" dirty="0"/>
              <a:t>? </a:t>
            </a:r>
            <a:endParaRPr lang="sl-SI" dirty="0"/>
          </a:p>
        </p:txBody>
      </p:sp>
      <p:pic>
        <p:nvPicPr>
          <p:cNvPr id="2052" name="Picture 4" descr="NARAVOSLOVJE 6">
            <a:extLst>
              <a:ext uri="{FF2B5EF4-FFF2-40B4-BE49-F238E27FC236}">
                <a16:creationId xmlns:a16="http://schemas.microsoft.com/office/drawing/2014/main" id="{9751C571-21F8-4A82-9D27-44F7AB41ED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1131" y="2522945"/>
            <a:ext cx="3715669" cy="2506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8640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1A6F6AE-3CA1-038E-B49B-DF6163CDD017}"/>
              </a:ext>
            </a:extLst>
          </p:cNvPr>
          <p:cNvSpPr>
            <a:spLocks noGrp="1"/>
          </p:cNvSpPr>
          <p:nvPr>
            <p:ph type="title"/>
          </p:nvPr>
        </p:nvSpPr>
        <p:spPr/>
        <p:txBody>
          <a:bodyPr/>
          <a:lstStyle/>
          <a:p>
            <a:r>
              <a:rPr lang="sl-SI" dirty="0"/>
              <a:t>SAMOSTOJNO DELO</a:t>
            </a:r>
          </a:p>
        </p:txBody>
      </p:sp>
      <p:graphicFrame>
        <p:nvGraphicFramePr>
          <p:cNvPr id="5" name="Označba mesta vsebine 2">
            <a:extLst>
              <a:ext uri="{FF2B5EF4-FFF2-40B4-BE49-F238E27FC236}">
                <a16:creationId xmlns:a16="http://schemas.microsoft.com/office/drawing/2014/main" id="{312A6770-7871-1665-F0F5-0C897025AEC8}"/>
              </a:ext>
            </a:extLst>
          </p:cNvPr>
          <p:cNvGraphicFramePr>
            <a:graphicFrameLocks noGrp="1"/>
          </p:cNvGraphicFramePr>
          <p:nvPr>
            <p:ph idx="1"/>
            <p:extLst>
              <p:ext uri="{D42A27DB-BD31-4B8C-83A1-F6EECF244321}">
                <p14:modId xmlns:p14="http://schemas.microsoft.com/office/powerpoint/2010/main" val="2050697066"/>
              </p:ext>
            </p:extLst>
          </p:nvPr>
        </p:nvGraphicFramePr>
        <p:xfrm>
          <a:off x="1066800" y="2103120"/>
          <a:ext cx="10058400" cy="3849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Označba mesta vsebine 3">
            <a:extLst>
              <a:ext uri="{FF2B5EF4-FFF2-40B4-BE49-F238E27FC236}">
                <a16:creationId xmlns:a16="http://schemas.microsoft.com/office/drawing/2014/main" id="{91D170A6-7C8A-4EBA-0780-24290E85B24A}"/>
              </a:ext>
            </a:extLst>
          </p:cNvPr>
          <p:cNvPicPr>
            <a:picLocks noChangeAspect="1"/>
          </p:cNvPicPr>
          <p:nvPr/>
        </p:nvPicPr>
        <p:blipFill>
          <a:blip r:embed="rId7"/>
          <a:stretch>
            <a:fillRect/>
          </a:stretch>
        </p:blipFill>
        <p:spPr>
          <a:xfrm>
            <a:off x="8213270" y="642594"/>
            <a:ext cx="2337651" cy="1548693"/>
          </a:xfrm>
          <a:prstGeom prst="rect">
            <a:avLst/>
          </a:prstGeom>
        </p:spPr>
      </p:pic>
    </p:spTree>
    <p:extLst>
      <p:ext uri="{BB962C8B-B14F-4D97-AF65-F5344CB8AC3E}">
        <p14:creationId xmlns:p14="http://schemas.microsoft.com/office/powerpoint/2010/main" val="39044397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9FC5CDB-A1BD-CBD0-0CB0-774D97C490E6}"/>
              </a:ext>
            </a:extLst>
          </p:cNvPr>
          <p:cNvSpPr>
            <a:spLocks noGrp="1"/>
          </p:cNvSpPr>
          <p:nvPr>
            <p:ph type="title"/>
          </p:nvPr>
        </p:nvSpPr>
        <p:spPr>
          <a:xfrm>
            <a:off x="6416039" y="429915"/>
            <a:ext cx="4957553" cy="1645920"/>
          </a:xfrm>
        </p:spPr>
        <p:txBody>
          <a:bodyPr>
            <a:normAutofit/>
          </a:bodyPr>
          <a:lstStyle/>
          <a:p>
            <a:r>
              <a:rPr lang="sl-SI" sz="3700" dirty="0"/>
              <a:t>Torek je na naši šoli dan za ŠOLSKO SHEMO.</a:t>
            </a:r>
          </a:p>
        </p:txBody>
      </p:sp>
      <p:sp>
        <p:nvSpPr>
          <p:cNvPr id="11" name="Rectangle 10">
            <a:extLst>
              <a:ext uri="{FF2B5EF4-FFF2-40B4-BE49-F238E27FC236}">
                <a16:creationId xmlns:a16="http://schemas.microsoft.com/office/drawing/2014/main" id="{0BBB6B01-5B73-410C-B70E-8CF2FA470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836" y="721224"/>
            <a:ext cx="5367164" cy="5415552"/>
          </a:xfrm>
          <a:prstGeom prst="rect">
            <a:avLst/>
          </a:prstGeom>
          <a:solidFill>
            <a:srgbClr val="FFFFFF"/>
          </a:solidFill>
          <a:ln w="6350" cap="flat" cmpd="sng" algn="ctr">
            <a:noFill/>
            <a:prstDash val="solid"/>
          </a:ln>
          <a:effectLst>
            <a:softEdge rad="0"/>
          </a:effectLst>
        </p:spPr>
        <p:txBody>
          <a:bodyPr/>
          <a:lstStyle/>
          <a:p>
            <a:endParaRPr lang="en-US"/>
          </a:p>
        </p:txBody>
      </p:sp>
      <p:sp>
        <p:nvSpPr>
          <p:cNvPr id="13" name="Rectangle 12">
            <a:extLst>
              <a:ext uri="{FF2B5EF4-FFF2-40B4-BE49-F238E27FC236}">
                <a16:creationId xmlns:a16="http://schemas.microsoft.com/office/drawing/2014/main" id="{8712F587-12D0-435C-8E3F-F44C36EE7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noFill/>
          <a:ln w="6350" cap="sq" cmpd="sng" algn="ctr">
            <a:solidFill>
              <a:srgbClr val="404040"/>
            </a:solidFill>
            <a:prstDash val="solid"/>
            <a:miter lim="800000"/>
          </a:ln>
          <a:effectLst/>
        </p:spPr>
        <p:txBody>
          <a:bodyPr/>
          <a:lstStyle/>
          <a:p>
            <a:endParaRPr lang="en-US"/>
          </a:p>
        </p:txBody>
      </p:sp>
      <p:pic>
        <p:nvPicPr>
          <p:cNvPr id="4" name="Označba mesta vsebine 3">
            <a:extLst>
              <a:ext uri="{FF2B5EF4-FFF2-40B4-BE49-F238E27FC236}">
                <a16:creationId xmlns:a16="http://schemas.microsoft.com/office/drawing/2014/main" id="{FF22908B-7DC8-8DCC-3C8B-A11CB3AB9CDB}"/>
              </a:ext>
            </a:extLst>
          </p:cNvPr>
          <p:cNvPicPr>
            <a:picLocks noChangeAspect="1"/>
          </p:cNvPicPr>
          <p:nvPr/>
        </p:nvPicPr>
        <p:blipFill>
          <a:blip r:embed="rId2"/>
          <a:stretch>
            <a:fillRect/>
          </a:stretch>
        </p:blipFill>
        <p:spPr>
          <a:xfrm>
            <a:off x="1205256" y="1975800"/>
            <a:ext cx="4414438" cy="2924564"/>
          </a:xfrm>
          <a:prstGeom prst="rect">
            <a:avLst/>
          </a:prstGeom>
        </p:spPr>
      </p:pic>
      <p:sp>
        <p:nvSpPr>
          <p:cNvPr id="8" name="Content Placeholder 7">
            <a:extLst>
              <a:ext uri="{FF2B5EF4-FFF2-40B4-BE49-F238E27FC236}">
                <a16:creationId xmlns:a16="http://schemas.microsoft.com/office/drawing/2014/main" id="{5D65B282-0077-58AB-2A4A-32185DE5BEBB}"/>
              </a:ext>
            </a:extLst>
          </p:cNvPr>
          <p:cNvSpPr>
            <a:spLocks noGrp="1"/>
          </p:cNvSpPr>
          <p:nvPr>
            <p:ph idx="1"/>
          </p:nvPr>
        </p:nvSpPr>
        <p:spPr>
          <a:xfrm>
            <a:off x="6349229" y="1975800"/>
            <a:ext cx="4957554" cy="3496120"/>
          </a:xfrm>
        </p:spPr>
        <p:txBody>
          <a:bodyPr>
            <a:normAutofit lnSpcReduction="10000"/>
          </a:bodyPr>
          <a:lstStyle/>
          <a:p>
            <a:pPr marL="0" indent="0">
              <a:buNone/>
            </a:pPr>
            <a:r>
              <a:rPr lang="sl-SI" sz="2000" b="1" dirty="0"/>
              <a:t>RAZMISLI:</a:t>
            </a:r>
          </a:p>
          <a:p>
            <a:r>
              <a:rPr lang="sl-SI" sz="2000" b="1" dirty="0"/>
              <a:t>Komu je Šolska shema namenjena?</a:t>
            </a:r>
          </a:p>
          <a:p>
            <a:r>
              <a:rPr lang="sl-SI" sz="2000" b="1" dirty="0"/>
              <a:t>Kaj je namen Šolske sheme?</a:t>
            </a:r>
          </a:p>
          <a:p>
            <a:r>
              <a:rPr lang="sl-SI" sz="2000" b="1" dirty="0"/>
              <a:t>Katere vrste sadja in zelenjave se razdeljujejo pri shemi?</a:t>
            </a:r>
          </a:p>
          <a:p>
            <a:r>
              <a:rPr lang="sl-SI" sz="2000" b="1" dirty="0"/>
              <a:t>Kje šola dobi sredstva za financiranje Šolske sheme?</a:t>
            </a:r>
          </a:p>
          <a:p>
            <a:r>
              <a:rPr lang="sl-SI" sz="2000" b="1" dirty="0"/>
              <a:t>Kdo so dobavitelji, ki zagotovijo sadje in zelenjavo, ki se razdeljuje pri Šolski shemi?</a:t>
            </a:r>
          </a:p>
          <a:p>
            <a:endParaRPr lang="en-US" dirty="0"/>
          </a:p>
        </p:txBody>
      </p:sp>
    </p:spTree>
    <p:extLst>
      <p:ext uri="{BB962C8B-B14F-4D97-AF65-F5344CB8AC3E}">
        <p14:creationId xmlns:p14="http://schemas.microsoft.com/office/powerpoint/2010/main" val="35966315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EC7E010-C712-408D-9787-0842AFC9F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en-US"/>
          </a:p>
        </p:txBody>
      </p:sp>
      <p:sp>
        <p:nvSpPr>
          <p:cNvPr id="19" name="Rectangle 18">
            <a:extLst>
              <a:ext uri="{FF2B5EF4-FFF2-40B4-BE49-F238E27FC236}">
                <a16:creationId xmlns:a16="http://schemas.microsoft.com/office/drawing/2014/main" id="{0503FCEF-A9BA-4991-9220-E36615FB8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en-US"/>
          </a:p>
        </p:txBody>
      </p:sp>
      <p:sp>
        <p:nvSpPr>
          <p:cNvPr id="21" name="Rectangle 20">
            <a:extLst>
              <a:ext uri="{FF2B5EF4-FFF2-40B4-BE49-F238E27FC236}">
                <a16:creationId xmlns:a16="http://schemas.microsoft.com/office/drawing/2014/main" id="{9664D085-C814-4D74-BCE0-2059F0DC0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9B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DA5539E-D8B4-4F5A-B46F-C304F5D7A8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značba mesta vsebine 4">
            <a:extLst>
              <a:ext uri="{FF2B5EF4-FFF2-40B4-BE49-F238E27FC236}">
                <a16:creationId xmlns:a16="http://schemas.microsoft.com/office/drawing/2014/main" id="{057D7F15-FA59-F3C9-1B10-A2776AE8FFE7}"/>
              </a:ext>
            </a:extLst>
          </p:cNvPr>
          <p:cNvPicPr>
            <a:picLocks noGrp="1" noChangeAspect="1"/>
          </p:cNvPicPr>
          <p:nvPr>
            <p:ph idx="1"/>
          </p:nvPr>
        </p:nvPicPr>
        <p:blipFill>
          <a:blip r:embed="rId2"/>
          <a:stretch>
            <a:fillRect/>
          </a:stretch>
        </p:blipFill>
        <p:spPr>
          <a:xfrm>
            <a:off x="7107861" y="421342"/>
            <a:ext cx="4334153" cy="6061754"/>
          </a:xfrm>
          <a:prstGeom prst="rect">
            <a:avLst/>
          </a:prstGeom>
        </p:spPr>
      </p:pic>
      <p:sp>
        <p:nvSpPr>
          <p:cNvPr id="2" name="PoljeZBesedilom 1">
            <a:extLst>
              <a:ext uri="{FF2B5EF4-FFF2-40B4-BE49-F238E27FC236}">
                <a16:creationId xmlns:a16="http://schemas.microsoft.com/office/drawing/2014/main" id="{AB6FB6A8-F15D-2D1A-D1DC-4037ED8E3329}"/>
              </a:ext>
            </a:extLst>
          </p:cNvPr>
          <p:cNvSpPr txBox="1"/>
          <p:nvPr/>
        </p:nvSpPr>
        <p:spPr>
          <a:xfrm>
            <a:off x="749986" y="1043054"/>
            <a:ext cx="5861959" cy="4031873"/>
          </a:xfrm>
          <a:prstGeom prst="rect">
            <a:avLst/>
          </a:prstGeom>
          <a:noFill/>
        </p:spPr>
        <p:txBody>
          <a:bodyPr wrap="square" rtlCol="0">
            <a:spAutoFit/>
          </a:bodyPr>
          <a:lstStyle/>
          <a:p>
            <a:pPr marL="457200" indent="-457200">
              <a:buFont typeface="Arial" panose="020B0604020202020204" pitchFamily="34" charset="0"/>
              <a:buChar char="•"/>
            </a:pPr>
            <a:r>
              <a:rPr lang="sl-SI" sz="3200" dirty="0"/>
              <a:t>Vsaka skupina izdela svoj plakat.</a:t>
            </a:r>
          </a:p>
          <a:p>
            <a:pPr marL="457200" indent="-457200">
              <a:buFont typeface="Arial" panose="020B0604020202020204" pitchFamily="34" charset="0"/>
              <a:buChar char="•"/>
            </a:pPr>
            <a:r>
              <a:rPr lang="sl-SI" sz="3200" dirty="0"/>
              <a:t>Oglej si primer.</a:t>
            </a:r>
          </a:p>
          <a:p>
            <a:pPr marL="457200" indent="-457200">
              <a:buFont typeface="Arial" panose="020B0604020202020204" pitchFamily="34" charset="0"/>
              <a:buChar char="•"/>
            </a:pPr>
            <a:r>
              <a:rPr lang="sl-SI" sz="3200" dirty="0"/>
              <a:t>Plakat mora vsebovati: </a:t>
            </a:r>
          </a:p>
          <a:p>
            <a:pPr marL="914400" lvl="1" indent="-457200">
              <a:buFont typeface="Arial" panose="020B0604020202020204" pitchFamily="34" charset="0"/>
              <a:buChar char="•"/>
            </a:pPr>
            <a:r>
              <a:rPr lang="sl-SI" sz="3200" dirty="0"/>
              <a:t>znak EU </a:t>
            </a:r>
          </a:p>
          <a:p>
            <a:pPr marL="914400" lvl="1" indent="-457200">
              <a:buFont typeface="Arial" panose="020B0604020202020204" pitchFamily="34" charset="0"/>
              <a:buChar char="•"/>
            </a:pPr>
            <a:endParaRPr lang="sl-SI" sz="3200" dirty="0"/>
          </a:p>
          <a:p>
            <a:pPr marL="914400" lvl="1" indent="-457200">
              <a:buFont typeface="Arial" panose="020B0604020202020204" pitchFamily="34" charset="0"/>
              <a:buChar char="•"/>
            </a:pPr>
            <a:endParaRPr lang="sl-SI" sz="3200" dirty="0"/>
          </a:p>
          <a:p>
            <a:pPr marL="914400" lvl="1" indent="-457200">
              <a:buFont typeface="Arial" panose="020B0604020202020204" pitchFamily="34" charset="0"/>
              <a:buChar char="•"/>
            </a:pPr>
            <a:r>
              <a:rPr lang="sl-SI" sz="3200" dirty="0"/>
              <a:t>slogan </a:t>
            </a:r>
          </a:p>
          <a:p>
            <a:endParaRPr lang="en-US" sz="3200" dirty="0"/>
          </a:p>
        </p:txBody>
      </p:sp>
      <p:pic>
        <p:nvPicPr>
          <p:cNvPr id="4" name="Slika 3">
            <a:extLst>
              <a:ext uri="{FF2B5EF4-FFF2-40B4-BE49-F238E27FC236}">
                <a16:creationId xmlns:a16="http://schemas.microsoft.com/office/drawing/2014/main" id="{7367F1D3-1B20-1BFA-500D-9917ACA9CEFE}"/>
              </a:ext>
            </a:extLst>
          </p:cNvPr>
          <p:cNvPicPr>
            <a:picLocks noChangeAspect="1"/>
          </p:cNvPicPr>
          <p:nvPr/>
        </p:nvPicPr>
        <p:blipFill>
          <a:blip r:embed="rId3"/>
          <a:stretch>
            <a:fillRect/>
          </a:stretch>
        </p:blipFill>
        <p:spPr>
          <a:xfrm>
            <a:off x="3136978" y="4548961"/>
            <a:ext cx="2959022" cy="1086988"/>
          </a:xfrm>
          <a:prstGeom prst="rect">
            <a:avLst/>
          </a:prstGeom>
        </p:spPr>
      </p:pic>
      <p:pic>
        <p:nvPicPr>
          <p:cNvPr id="7" name="Slika 6">
            <a:extLst>
              <a:ext uri="{FF2B5EF4-FFF2-40B4-BE49-F238E27FC236}">
                <a16:creationId xmlns:a16="http://schemas.microsoft.com/office/drawing/2014/main" id="{415925F4-91E9-CB28-0A51-7AFE1D6E46F4}"/>
              </a:ext>
            </a:extLst>
          </p:cNvPr>
          <p:cNvPicPr>
            <a:picLocks noChangeAspect="1"/>
          </p:cNvPicPr>
          <p:nvPr/>
        </p:nvPicPr>
        <p:blipFill>
          <a:blip r:embed="rId4"/>
          <a:stretch>
            <a:fillRect/>
          </a:stretch>
        </p:blipFill>
        <p:spPr>
          <a:xfrm>
            <a:off x="3479569" y="3128715"/>
            <a:ext cx="2053199" cy="1138749"/>
          </a:xfrm>
          <a:prstGeom prst="rect">
            <a:avLst/>
          </a:prstGeom>
        </p:spPr>
      </p:pic>
    </p:spTree>
    <p:extLst>
      <p:ext uri="{BB962C8B-B14F-4D97-AF65-F5344CB8AC3E}">
        <p14:creationId xmlns:p14="http://schemas.microsoft.com/office/powerpoint/2010/main" val="2603468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9" name="Rectangle 28">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Naslov 1"/>
          <p:cNvSpPr>
            <a:spLocks noGrp="1"/>
          </p:cNvSpPr>
          <p:nvPr>
            <p:ph type="title"/>
          </p:nvPr>
        </p:nvSpPr>
        <p:spPr>
          <a:xfrm>
            <a:off x="868680" y="642593"/>
            <a:ext cx="6281928" cy="1744183"/>
          </a:xfrm>
        </p:spPr>
        <p:style>
          <a:lnRef idx="1">
            <a:schemeClr val="accent3"/>
          </a:lnRef>
          <a:fillRef idx="2">
            <a:schemeClr val="accent3"/>
          </a:fillRef>
          <a:effectRef idx="1">
            <a:schemeClr val="accent3"/>
          </a:effectRef>
          <a:fontRef idx="minor">
            <a:schemeClr val="dk1"/>
          </a:fontRef>
        </p:style>
        <p:txBody>
          <a:bodyPr>
            <a:normAutofit/>
          </a:bodyPr>
          <a:lstStyle/>
          <a:p>
            <a:r>
              <a:rPr lang="sl-SI" sz="3700"/>
              <a:t>Glede na prevladujoče hranilne snovi ločimo dve skupini </a:t>
            </a:r>
            <a:r>
              <a:rPr lang="sl-SI" sz="3700" b="1"/>
              <a:t>zelenjave:</a:t>
            </a:r>
            <a:r>
              <a:rPr lang="sl-SI" sz="3700"/>
              <a:t> </a:t>
            </a:r>
          </a:p>
        </p:txBody>
      </p:sp>
      <p:pic>
        <p:nvPicPr>
          <p:cNvPr id="4" name="Slika 3" descr="Slika, ki vsebuje besede hrana, zelenjava, rastlina, sveže&#10;&#10;Opis je samodejno ustvarjen">
            <a:extLst>
              <a:ext uri="{FF2B5EF4-FFF2-40B4-BE49-F238E27FC236}">
                <a16:creationId xmlns:a16="http://schemas.microsoft.com/office/drawing/2014/main" id="{85661493-E922-D80B-570C-53C7E30A1305}"/>
              </a:ext>
            </a:extLst>
          </p:cNvPr>
          <p:cNvPicPr>
            <a:picLocks noChangeAspect="1"/>
          </p:cNvPicPr>
          <p:nvPr/>
        </p:nvPicPr>
        <p:blipFill rotWithShape="1">
          <a:blip r:embed="rId2"/>
          <a:srcRect l="7916" r="-3" b="-3"/>
          <a:stretch/>
        </p:blipFill>
        <p:spPr>
          <a:xfrm>
            <a:off x="7837371" y="237744"/>
            <a:ext cx="4124416" cy="3191256"/>
          </a:xfrm>
          <a:prstGeom prst="rect">
            <a:avLst/>
          </a:prstGeom>
        </p:spPr>
      </p:pic>
      <p:pic>
        <p:nvPicPr>
          <p:cNvPr id="5" name="Slika 4" descr="Slika, ki vsebuje besede hrana, miza, plošča, raznoliko&#10;&#10;Opis je samodejno ustvarjen">
            <a:extLst>
              <a:ext uri="{FF2B5EF4-FFF2-40B4-BE49-F238E27FC236}">
                <a16:creationId xmlns:a16="http://schemas.microsoft.com/office/drawing/2014/main" id="{42435E8B-6F87-FEAB-A6A1-43B3FC29DCF2}"/>
              </a:ext>
            </a:extLst>
          </p:cNvPr>
          <p:cNvPicPr>
            <a:picLocks noChangeAspect="1"/>
          </p:cNvPicPr>
          <p:nvPr/>
        </p:nvPicPr>
        <p:blipFill rotWithShape="1">
          <a:blip r:embed="rId3"/>
          <a:srcRect l="1981" r="11749" b="-2"/>
          <a:stretch/>
        </p:blipFill>
        <p:spPr>
          <a:xfrm>
            <a:off x="7837370" y="3429000"/>
            <a:ext cx="4124416" cy="3191256"/>
          </a:xfrm>
          <a:prstGeom prst="rect">
            <a:avLst/>
          </a:prstGeom>
        </p:spPr>
      </p:pic>
      <p:graphicFrame>
        <p:nvGraphicFramePr>
          <p:cNvPr id="20" name="Ograda vsebine 2">
            <a:extLst>
              <a:ext uri="{FF2B5EF4-FFF2-40B4-BE49-F238E27FC236}">
                <a16:creationId xmlns:a16="http://schemas.microsoft.com/office/drawing/2014/main" id="{01568890-7E48-7F55-5A78-C85DAC1329EF}"/>
              </a:ext>
            </a:extLst>
          </p:cNvPr>
          <p:cNvGraphicFramePr>
            <a:graphicFrameLocks noGrp="1"/>
          </p:cNvGraphicFramePr>
          <p:nvPr>
            <p:ph idx="1"/>
            <p:extLst>
              <p:ext uri="{D42A27DB-BD31-4B8C-83A1-F6EECF244321}">
                <p14:modId xmlns:p14="http://schemas.microsoft.com/office/powerpoint/2010/main" val="683906134"/>
              </p:ext>
            </p:extLst>
          </p:nvPr>
        </p:nvGraphicFramePr>
        <p:xfrm>
          <a:off x="868680" y="2386584"/>
          <a:ext cx="6281928" cy="36484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976413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5FAA58-0EDC-412F-A5F8-01968BE60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8089CB0-2F03-4E3C-ADBB-570A3BE78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81" y="0"/>
            <a:ext cx="55107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DBA80B1-3B69-49C0-8AC9-716ABA57F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rgbClr val="D9D9D9"/>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14" name="Rectangle 13">
            <a:extLst>
              <a:ext uri="{FF2B5EF4-FFF2-40B4-BE49-F238E27FC236}">
                <a16:creationId xmlns:a16="http://schemas.microsoft.com/office/drawing/2014/main" id="{047E1103-B264-49BE-BC2A-F4E40BD3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solidFill>
            <a:schemeClr val="bg1"/>
          </a:solidFill>
          <a:ln w="9525" cap="sq" cmpd="sng" algn="ctr">
            <a:noFill/>
            <a:prstDash val="solid"/>
            <a:miter lim="800000"/>
          </a:ln>
          <a:effectLst/>
        </p:spPr>
        <p:txBody>
          <a:bodyPr/>
          <a:lstStyle/>
          <a:p>
            <a:endParaRPr lang="en-US"/>
          </a:p>
        </p:txBody>
      </p:sp>
      <p:sp>
        <p:nvSpPr>
          <p:cNvPr id="2" name="Naslov 1"/>
          <p:cNvSpPr>
            <a:spLocks noGrp="1"/>
          </p:cNvSpPr>
          <p:nvPr>
            <p:ph type="title"/>
          </p:nvPr>
        </p:nvSpPr>
        <p:spPr>
          <a:xfrm>
            <a:off x="983887" y="1185059"/>
            <a:ext cx="3491832" cy="4487882"/>
          </a:xfrm>
        </p:spPr>
        <p:style>
          <a:lnRef idx="2">
            <a:schemeClr val="accent6"/>
          </a:lnRef>
          <a:fillRef idx="1">
            <a:schemeClr val="lt1"/>
          </a:fillRef>
          <a:effectRef idx="0">
            <a:schemeClr val="accent6"/>
          </a:effectRef>
          <a:fontRef idx="minor">
            <a:schemeClr val="dk1"/>
          </a:fontRef>
        </p:style>
        <p:txBody>
          <a:bodyPr>
            <a:normAutofit/>
          </a:bodyPr>
          <a:lstStyle/>
          <a:p>
            <a:pPr algn="ctr"/>
            <a:r>
              <a:rPr lang="sl-SI" sz="4400" b="1"/>
              <a:t>PORABA SADJA NA KG NA OSEBO V 1 LETU V SLOVENIJI:</a:t>
            </a:r>
            <a:endParaRPr lang="sl-SI" sz="4400"/>
          </a:p>
        </p:txBody>
      </p:sp>
      <p:sp>
        <p:nvSpPr>
          <p:cNvPr id="16" name="Rectangle 15">
            <a:extLst>
              <a:ext uri="{FF2B5EF4-FFF2-40B4-BE49-F238E27FC236}">
                <a16:creationId xmlns:a16="http://schemas.microsoft.com/office/drawing/2014/main" id="{52DA11B6-B538-4624-9628-98B823D76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9939" y="276008"/>
            <a:ext cx="6146615" cy="6305984"/>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FB1CB5B-67A5-45DB-B8E1-7A09A642E3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5455" y="438912"/>
            <a:ext cx="5815584" cy="5980176"/>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3" name="Ograda vsebine 2"/>
          <p:cNvSpPr>
            <a:spLocks noGrp="1"/>
          </p:cNvSpPr>
          <p:nvPr>
            <p:ph idx="1"/>
          </p:nvPr>
        </p:nvSpPr>
        <p:spPr>
          <a:xfrm>
            <a:off x="6403656" y="936416"/>
            <a:ext cx="4870512" cy="4985169"/>
          </a:xfrm>
        </p:spPr>
        <p:txBody>
          <a:bodyPr anchor="ctr">
            <a:normAutofit/>
          </a:bodyPr>
          <a:lstStyle/>
          <a:p>
            <a:pPr lvl="0"/>
            <a:r>
              <a:rPr lang="sl-SI" sz="2000" b="1"/>
              <a:t>3,7 kg jabolk (6 kg (predelanih – sokovi) </a:t>
            </a:r>
            <a:endParaRPr lang="sl-SI" sz="2000"/>
          </a:p>
          <a:p>
            <a:pPr lvl="0"/>
            <a:r>
              <a:rPr lang="sl-SI" sz="2000" b="1"/>
              <a:t>2,2 kg hrušk (predelanih - sokovi 0,8kg)</a:t>
            </a:r>
            <a:endParaRPr lang="sl-SI" sz="2000"/>
          </a:p>
          <a:p>
            <a:pPr lvl="0"/>
            <a:r>
              <a:rPr lang="sl-SI" sz="2000" b="1"/>
              <a:t>2,0 kg breskev (predelanih – sokovi 0,4kg)</a:t>
            </a:r>
            <a:endParaRPr lang="sl-SI" sz="2000"/>
          </a:p>
          <a:p>
            <a:pPr lvl="0"/>
            <a:r>
              <a:rPr lang="sl-SI" sz="2000" b="1"/>
              <a:t>ostalih sort porabimo manj kot 1kg</a:t>
            </a:r>
            <a:endParaRPr lang="sl-SI" sz="2000"/>
          </a:p>
          <a:p>
            <a:pPr>
              <a:buNone/>
            </a:pPr>
            <a:endParaRPr lang="sl-SI" sz="2000"/>
          </a:p>
          <a:p>
            <a:pPr>
              <a:buNone/>
            </a:pPr>
            <a:r>
              <a:rPr lang="sl-SI" sz="2000" b="1"/>
              <a:t>Drugod</a:t>
            </a:r>
          </a:p>
          <a:p>
            <a:pPr>
              <a:buFont typeface="Wingdings" pitchFamily="2" charset="2"/>
              <a:buChar char="Ø"/>
            </a:pPr>
            <a:r>
              <a:rPr lang="sl-SI" sz="2000" b="1"/>
              <a:t>Nemčija ……… 97 kg sadja/leto</a:t>
            </a:r>
            <a:endParaRPr lang="sl-SI" sz="2000"/>
          </a:p>
          <a:p>
            <a:pPr>
              <a:buFont typeface="Wingdings" pitchFamily="2" charset="2"/>
              <a:buChar char="Ø"/>
            </a:pPr>
            <a:r>
              <a:rPr lang="sl-SI" sz="2000" b="1"/>
              <a:t>Španiji ……….. 68 kg sadja/leto</a:t>
            </a:r>
            <a:endParaRPr lang="sl-SI" sz="2000"/>
          </a:p>
          <a:p>
            <a:pPr>
              <a:buFont typeface="Wingdings" pitchFamily="2" charset="2"/>
              <a:buChar char="Ø"/>
            </a:pPr>
            <a:r>
              <a:rPr lang="sl-SI" sz="2000" b="1"/>
              <a:t>Sloveniji ……..51 kg sadja/leto (23 kg banan)</a:t>
            </a:r>
            <a:endParaRPr lang="sl-SI" sz="2000"/>
          </a:p>
          <a:p>
            <a:endParaRPr lang="sl-SI" sz="2000"/>
          </a:p>
        </p:txBody>
      </p:sp>
    </p:spTree>
    <p:extLst>
      <p:ext uri="{BB962C8B-B14F-4D97-AF65-F5344CB8AC3E}">
        <p14:creationId xmlns:p14="http://schemas.microsoft.com/office/powerpoint/2010/main" val="315537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Naslov 1">
            <a:extLst>
              <a:ext uri="{FF2B5EF4-FFF2-40B4-BE49-F238E27FC236}">
                <a16:creationId xmlns:a16="http://schemas.microsoft.com/office/drawing/2014/main" id="{6A153C5A-A599-E6D5-578B-6B1FCE7032B3}"/>
              </a:ext>
            </a:extLst>
          </p:cNvPr>
          <p:cNvSpPr>
            <a:spLocks noGrp="1"/>
          </p:cNvSpPr>
          <p:nvPr>
            <p:ph type="title"/>
          </p:nvPr>
        </p:nvSpPr>
        <p:spPr>
          <a:xfrm>
            <a:off x="321553" y="642401"/>
            <a:ext cx="6281928" cy="1744183"/>
          </a:xfrm>
        </p:spPr>
        <p:txBody>
          <a:bodyPr>
            <a:normAutofit/>
          </a:bodyPr>
          <a:lstStyle/>
          <a:p>
            <a:pPr algn="ctr"/>
            <a:r>
              <a:rPr lang="sl-SI" b="1" dirty="0"/>
              <a:t>PREHRANSKA PIRAMIDA</a:t>
            </a:r>
            <a:endParaRPr lang="en-US" b="1" dirty="0"/>
          </a:p>
        </p:txBody>
      </p:sp>
      <p:sp>
        <p:nvSpPr>
          <p:cNvPr id="3" name="Označba mesta vsebine 2">
            <a:extLst>
              <a:ext uri="{FF2B5EF4-FFF2-40B4-BE49-F238E27FC236}">
                <a16:creationId xmlns:a16="http://schemas.microsoft.com/office/drawing/2014/main" id="{A87A4241-57AF-517E-3BBE-D2797302B625}"/>
              </a:ext>
            </a:extLst>
          </p:cNvPr>
          <p:cNvSpPr>
            <a:spLocks noGrp="1"/>
          </p:cNvSpPr>
          <p:nvPr>
            <p:ph idx="1"/>
          </p:nvPr>
        </p:nvSpPr>
        <p:spPr>
          <a:xfrm>
            <a:off x="868680" y="2386584"/>
            <a:ext cx="4738300" cy="3648456"/>
          </a:xfrm>
        </p:spPr>
        <p:txBody>
          <a:bodyPr>
            <a:normAutofit lnSpcReduction="10000"/>
          </a:bodyPr>
          <a:lstStyle/>
          <a:p>
            <a:r>
              <a:rPr lang="sl-SI" sz="2400" dirty="0"/>
              <a:t>Poglej si PREHRANSKO PIRAMIDO. </a:t>
            </a:r>
          </a:p>
          <a:p>
            <a:r>
              <a:rPr lang="sl-SI" sz="2400" dirty="0"/>
              <a:t>Kje na piramidi najdeš sadje in zelenjavo? Kaj to pomeni?</a:t>
            </a:r>
          </a:p>
          <a:p>
            <a:r>
              <a:rPr lang="sl-SI" sz="2400" dirty="0"/>
              <a:t>Kako pogosto moraš uživati sadje in zelenjavo?</a:t>
            </a:r>
          </a:p>
          <a:p>
            <a:r>
              <a:rPr lang="sl-SI" sz="2400" dirty="0"/>
              <a:t>Razmisli: Ali je bolje, da sadje in zelenjavo uživamo surovo ali kuhano?</a:t>
            </a:r>
          </a:p>
          <a:p>
            <a:endParaRPr lang="en-US" sz="2400" dirty="0"/>
          </a:p>
        </p:txBody>
      </p:sp>
      <p:pic>
        <p:nvPicPr>
          <p:cNvPr id="4" name="Slika 3">
            <a:extLst>
              <a:ext uri="{FF2B5EF4-FFF2-40B4-BE49-F238E27FC236}">
                <a16:creationId xmlns:a16="http://schemas.microsoft.com/office/drawing/2014/main" id="{86A053CE-4110-647F-B6B9-DA62CC92FDDE}"/>
              </a:ext>
            </a:extLst>
          </p:cNvPr>
          <p:cNvPicPr>
            <a:picLocks noChangeAspect="1"/>
          </p:cNvPicPr>
          <p:nvPr/>
        </p:nvPicPr>
        <p:blipFill rotWithShape="1">
          <a:blip r:embed="rId2"/>
          <a:srcRect l="4111" t="22671" r="8562" b="6632"/>
          <a:stretch/>
        </p:blipFill>
        <p:spPr>
          <a:xfrm>
            <a:off x="6477836" y="369062"/>
            <a:ext cx="5583233" cy="6108192"/>
          </a:xfrm>
          <a:prstGeom prst="rect">
            <a:avLst/>
          </a:prstGeom>
        </p:spPr>
      </p:pic>
    </p:spTree>
    <p:extLst>
      <p:ext uri="{BB962C8B-B14F-4D97-AF65-F5344CB8AC3E}">
        <p14:creationId xmlns:p14="http://schemas.microsoft.com/office/powerpoint/2010/main" val="3402267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24">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26">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8">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Naslov 6">
            <a:extLst>
              <a:ext uri="{FF2B5EF4-FFF2-40B4-BE49-F238E27FC236}">
                <a16:creationId xmlns:a16="http://schemas.microsoft.com/office/drawing/2014/main" id="{02975ABC-634E-4290-A79B-375A84A49A61}"/>
              </a:ext>
            </a:extLst>
          </p:cNvPr>
          <p:cNvSpPr>
            <a:spLocks noGrp="1"/>
          </p:cNvSpPr>
          <p:nvPr>
            <p:ph type="title"/>
          </p:nvPr>
        </p:nvSpPr>
        <p:spPr>
          <a:xfrm>
            <a:off x="6765750" y="3280788"/>
            <a:ext cx="4950628" cy="939074"/>
          </a:xfrm>
        </p:spPr>
        <p:txBody>
          <a:bodyPr>
            <a:normAutofit/>
          </a:bodyPr>
          <a:lstStyle/>
          <a:p>
            <a:r>
              <a:rPr lang="sl-SI" sz="3000" dirty="0"/>
              <a:t>PREHRANSKA PIRAMIDA</a:t>
            </a:r>
          </a:p>
        </p:txBody>
      </p:sp>
      <p:pic>
        <p:nvPicPr>
          <p:cNvPr id="3" name="Slika 2">
            <a:extLst>
              <a:ext uri="{FF2B5EF4-FFF2-40B4-BE49-F238E27FC236}">
                <a16:creationId xmlns:a16="http://schemas.microsoft.com/office/drawing/2014/main" id="{822BA84F-AD59-4257-9B71-2BCD55AF984E}"/>
              </a:ext>
            </a:extLst>
          </p:cNvPr>
          <p:cNvPicPr>
            <a:picLocks noChangeAspect="1"/>
          </p:cNvPicPr>
          <p:nvPr/>
        </p:nvPicPr>
        <p:blipFill>
          <a:blip r:embed="rId2"/>
          <a:stretch>
            <a:fillRect/>
          </a:stretch>
        </p:blipFill>
        <p:spPr>
          <a:xfrm>
            <a:off x="1103739" y="619330"/>
            <a:ext cx="4140449" cy="5595203"/>
          </a:xfrm>
          <a:prstGeom prst="rect">
            <a:avLst/>
          </a:prstGeom>
        </p:spPr>
      </p:pic>
      <p:pic>
        <p:nvPicPr>
          <p:cNvPr id="4" name="Slika 3">
            <a:extLst>
              <a:ext uri="{FF2B5EF4-FFF2-40B4-BE49-F238E27FC236}">
                <a16:creationId xmlns:a16="http://schemas.microsoft.com/office/drawing/2014/main" id="{12538332-DC2D-205F-E7E5-4FE9E1AFA5C1}"/>
              </a:ext>
            </a:extLst>
          </p:cNvPr>
          <p:cNvPicPr>
            <a:picLocks noChangeAspect="1"/>
          </p:cNvPicPr>
          <p:nvPr/>
        </p:nvPicPr>
        <p:blipFill>
          <a:blip r:embed="rId3"/>
          <a:stretch>
            <a:fillRect/>
          </a:stretch>
        </p:blipFill>
        <p:spPr>
          <a:xfrm>
            <a:off x="7705277" y="407588"/>
            <a:ext cx="2864298" cy="2864298"/>
          </a:xfrm>
          <a:prstGeom prst="rect">
            <a:avLst/>
          </a:prstGeom>
        </p:spPr>
      </p:pic>
      <p:sp>
        <p:nvSpPr>
          <p:cNvPr id="9" name="Označba mesta vsebine 8">
            <a:extLst>
              <a:ext uri="{FF2B5EF4-FFF2-40B4-BE49-F238E27FC236}">
                <a16:creationId xmlns:a16="http://schemas.microsoft.com/office/drawing/2014/main" id="{19BEB075-4267-4E65-9F42-0CAB851E098D}"/>
              </a:ext>
            </a:extLst>
          </p:cNvPr>
          <p:cNvSpPr>
            <a:spLocks noGrp="1"/>
          </p:cNvSpPr>
          <p:nvPr>
            <p:ph idx="1"/>
          </p:nvPr>
        </p:nvSpPr>
        <p:spPr>
          <a:xfrm>
            <a:off x="6765750" y="4473410"/>
            <a:ext cx="4602152" cy="1463315"/>
          </a:xfrm>
          <a:solidFill>
            <a:schemeClr val="bg1"/>
          </a:solidFill>
        </p:spPr>
        <p:txBody>
          <a:bodyPr>
            <a:normAutofit fontScale="85000" lnSpcReduction="10000"/>
          </a:bodyPr>
          <a:lstStyle/>
          <a:p>
            <a:pPr marL="0" indent="0">
              <a:lnSpc>
                <a:spcPct val="90000"/>
              </a:lnSpc>
              <a:buNone/>
            </a:pPr>
            <a:r>
              <a:rPr lang="sl-SI" sz="2400" dirty="0"/>
              <a:t>Uravnotežena prehrana vključuje: </a:t>
            </a:r>
          </a:p>
          <a:p>
            <a:pPr>
              <a:lnSpc>
                <a:spcPct val="90000"/>
              </a:lnSpc>
            </a:pPr>
            <a:r>
              <a:rPr lang="sl-SI" sz="2400" dirty="0"/>
              <a:t>ZELENJAVO vsak dan 3-5 enot na dan.  </a:t>
            </a:r>
          </a:p>
          <a:p>
            <a:pPr>
              <a:lnSpc>
                <a:spcPct val="90000"/>
              </a:lnSpc>
            </a:pPr>
            <a:r>
              <a:rPr lang="sl-SI" sz="2400" dirty="0"/>
              <a:t>SADJE  vsak dan 2-4 enote na dan.</a:t>
            </a:r>
          </a:p>
          <a:p>
            <a:pPr>
              <a:lnSpc>
                <a:spcPct val="90000"/>
              </a:lnSpc>
            </a:pPr>
            <a:r>
              <a:rPr lang="sl-SI" sz="2400" dirty="0"/>
              <a:t>Uživamo sadje in zelenjavo v vseh barvah</a:t>
            </a:r>
            <a:endParaRPr lang="sl-SI" sz="2000" dirty="0"/>
          </a:p>
        </p:txBody>
      </p:sp>
    </p:spTree>
    <p:extLst>
      <p:ext uri="{BB962C8B-B14F-4D97-AF65-F5344CB8AC3E}">
        <p14:creationId xmlns:p14="http://schemas.microsoft.com/office/powerpoint/2010/main" val="1547916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 name="Rectangle 9">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txBody>
          <a:bodyPr/>
          <a:lstStyle/>
          <a:p>
            <a:endParaRPr lang="en-US"/>
          </a:p>
        </p:txBody>
      </p:sp>
      <p:sp>
        <p:nvSpPr>
          <p:cNvPr id="15" name="Ograda vsebine 2"/>
          <p:cNvSpPr>
            <a:spLocks noGrp="1"/>
          </p:cNvSpPr>
          <p:nvPr>
            <p:ph idx="1"/>
          </p:nvPr>
        </p:nvSpPr>
        <p:spPr>
          <a:xfrm>
            <a:off x="1175512" y="1206971"/>
            <a:ext cx="9792208" cy="4619367"/>
          </a:xfrm>
        </p:spPr>
        <p:txBody>
          <a:bodyPr>
            <a:normAutofit fontScale="92500" lnSpcReduction="10000"/>
          </a:bodyPr>
          <a:lstStyle/>
          <a:p>
            <a:r>
              <a:rPr lang="sl-SI" sz="2800" b="1" dirty="0"/>
              <a:t>Plod</a:t>
            </a:r>
            <a:r>
              <a:rPr lang="sl-SI" sz="2800" dirty="0"/>
              <a:t> ali </a:t>
            </a:r>
            <a:r>
              <a:rPr lang="sl-SI" sz="2800" b="1" dirty="0"/>
              <a:t>sad</a:t>
            </a:r>
            <a:r>
              <a:rPr lang="sl-SI" sz="2800" dirty="0"/>
              <a:t> je v botaniki dozorelo jajčece v stanju semenske zrelosti cvetoče rastline. Sestoji se iz semen in </a:t>
            </a:r>
            <a:r>
              <a:rPr lang="sl-SI" sz="2800" dirty="0" err="1"/>
              <a:t>osemenja</a:t>
            </a:r>
            <a:r>
              <a:rPr lang="sl-SI" sz="2800" dirty="0"/>
              <a:t> ali oplodja.</a:t>
            </a:r>
          </a:p>
          <a:p>
            <a:endParaRPr lang="sl-SI" sz="2800" dirty="0"/>
          </a:p>
          <a:p>
            <a:r>
              <a:rPr lang="sl-SI" sz="2800" dirty="0"/>
              <a:t>Užitnim delom rastline, ki nastanejo z oploditvijo cveta, pravimo plod, sad ali sadež.</a:t>
            </a:r>
          </a:p>
          <a:p>
            <a:r>
              <a:rPr lang="sl-SI" sz="2800" dirty="0"/>
              <a:t> </a:t>
            </a:r>
            <a:r>
              <a:rPr lang="sl-SI" sz="2800" dirty="0">
                <a:hlinkClick r:id="rId2" tooltip="Botanika"/>
              </a:rPr>
              <a:t>Botanično</a:t>
            </a:r>
            <a:r>
              <a:rPr lang="sl-SI" sz="2800" dirty="0"/>
              <a:t> nastane sadež iz cveta, zelenjava pa iz drugih delov rastline.</a:t>
            </a:r>
          </a:p>
          <a:p>
            <a:r>
              <a:rPr lang="sl-SI" sz="2800" dirty="0"/>
              <a:t>Paradižnik, paprika, kumarica in buča nastanejo iz cveta, vendar zaradi male količine sadnega sladkorja sodijo med zelenjavo. </a:t>
            </a:r>
          </a:p>
          <a:p>
            <a:r>
              <a:rPr lang="sl-SI" sz="2800" dirty="0"/>
              <a:t>Nasprotno velja za rabarbaro; kljub temu da uporabimo pecelj, sodi med sadje. </a:t>
            </a:r>
          </a:p>
          <a:p>
            <a:endParaRPr lang="sl-SI" sz="2000" dirty="0"/>
          </a:p>
        </p:txBody>
      </p:sp>
    </p:spTree>
    <p:extLst>
      <p:ext uri="{BB962C8B-B14F-4D97-AF65-F5344CB8AC3E}">
        <p14:creationId xmlns:p14="http://schemas.microsoft.com/office/powerpoint/2010/main" val="1401812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025142" y="494964"/>
            <a:ext cx="5742496" cy="758766"/>
          </a:xfrm>
        </p:spPr>
        <p:txBody>
          <a:bodyPr/>
          <a:lstStyle/>
          <a:p>
            <a:pPr algn="ctr"/>
            <a:r>
              <a:rPr lang="sl-SI" dirty="0"/>
              <a:t>Sadje ali zelenjava?</a:t>
            </a:r>
          </a:p>
        </p:txBody>
      </p:sp>
      <p:pic>
        <p:nvPicPr>
          <p:cNvPr id="5122" name="Picture 2"/>
          <p:cNvPicPr>
            <a:picLocks noChangeAspect="1" noChangeArrowheads="1"/>
          </p:cNvPicPr>
          <p:nvPr/>
        </p:nvPicPr>
        <p:blipFill>
          <a:blip r:embed="rId2" cstate="print"/>
          <a:srcRect/>
          <a:stretch>
            <a:fillRect/>
          </a:stretch>
        </p:blipFill>
        <p:spPr bwMode="auto">
          <a:xfrm>
            <a:off x="562569" y="439657"/>
            <a:ext cx="1547812" cy="1628774"/>
          </a:xfrm>
          <a:prstGeom prst="rect">
            <a:avLst/>
          </a:prstGeom>
          <a:noFill/>
          <a:ln w="9525">
            <a:noFill/>
            <a:miter lim="800000"/>
            <a:headEnd/>
            <a:tailEnd/>
          </a:ln>
          <a:effectLst/>
        </p:spPr>
      </p:pic>
      <p:sp>
        <p:nvSpPr>
          <p:cNvPr id="5" name="PoljeZBesedilom 4"/>
          <p:cNvSpPr txBox="1"/>
          <p:nvPr/>
        </p:nvSpPr>
        <p:spPr>
          <a:xfrm>
            <a:off x="575379" y="1993383"/>
            <a:ext cx="2214578" cy="646331"/>
          </a:xfrm>
          <a:prstGeom prst="rect">
            <a:avLst/>
          </a:prstGeom>
          <a:noFill/>
        </p:spPr>
        <p:txBody>
          <a:bodyPr wrap="square" rtlCol="0">
            <a:spAutoFit/>
          </a:bodyPr>
          <a:lstStyle/>
          <a:p>
            <a:r>
              <a:rPr lang="sl-SI" dirty="0"/>
              <a:t>Kam spada lubenica?</a:t>
            </a:r>
          </a:p>
          <a:p>
            <a:endParaRPr lang="sl-SI" dirty="0"/>
          </a:p>
        </p:txBody>
      </p:sp>
      <p:sp>
        <p:nvSpPr>
          <p:cNvPr id="6" name="PoljeZBesedilom 5"/>
          <p:cNvSpPr txBox="1"/>
          <p:nvPr/>
        </p:nvSpPr>
        <p:spPr>
          <a:xfrm>
            <a:off x="5233747" y="2702479"/>
            <a:ext cx="1857388" cy="369332"/>
          </a:xfrm>
          <a:prstGeom prst="rect">
            <a:avLst/>
          </a:prstGeom>
          <a:noFill/>
        </p:spPr>
        <p:txBody>
          <a:bodyPr wrap="square" rtlCol="0">
            <a:spAutoFit/>
          </a:bodyPr>
          <a:lstStyle/>
          <a:p>
            <a:r>
              <a:rPr lang="sl-SI" dirty="0"/>
              <a:t>Kam spada buča?</a:t>
            </a:r>
          </a:p>
        </p:txBody>
      </p:sp>
      <p:pic>
        <p:nvPicPr>
          <p:cNvPr id="5123" name="Picture 3"/>
          <p:cNvPicPr>
            <a:picLocks noChangeAspect="1" noChangeArrowheads="1"/>
          </p:cNvPicPr>
          <p:nvPr/>
        </p:nvPicPr>
        <p:blipFill>
          <a:blip r:embed="rId3" cstate="print"/>
          <a:srcRect/>
          <a:stretch>
            <a:fillRect/>
          </a:stretch>
        </p:blipFill>
        <p:spPr bwMode="auto">
          <a:xfrm>
            <a:off x="3842574" y="1643801"/>
            <a:ext cx="1500198" cy="1367962"/>
          </a:xfrm>
          <a:prstGeom prst="rect">
            <a:avLst/>
          </a:prstGeom>
          <a:noFill/>
          <a:ln w="9525">
            <a:noFill/>
            <a:miter lim="800000"/>
            <a:headEnd/>
            <a:tailEnd/>
          </a:ln>
          <a:effectLst/>
        </p:spPr>
      </p:pic>
      <p:sp>
        <p:nvSpPr>
          <p:cNvPr id="8" name="PoljeZBesedilom 7"/>
          <p:cNvSpPr txBox="1"/>
          <p:nvPr/>
        </p:nvSpPr>
        <p:spPr>
          <a:xfrm>
            <a:off x="7682399" y="1099882"/>
            <a:ext cx="4031393" cy="4893647"/>
          </a:xfrm>
          <a:prstGeom prst="rect">
            <a:avLst/>
          </a:prstGeom>
          <a:solidFill>
            <a:schemeClr val="bg1"/>
          </a:solidFill>
        </p:spPr>
        <p:txBody>
          <a:bodyPr wrap="square" rtlCol="0">
            <a:spAutoFit/>
          </a:bodyPr>
          <a:lstStyle/>
          <a:p>
            <a:r>
              <a:rPr lang="sl-SI" sz="2400" dirty="0"/>
              <a:t>Botanična razdelitev rastlin ne pozna sadja in zelenjave. Taka delitev je agronomska oziroma kulinarična. Kaj spada med sadje in kaj med zelenjavo, se naučimo sproti skozi življenje.  Med sadje uvrščamo plodove, ki vsebujejo več sladkorjev in se večinoma uporabljajo v sladkih jedeh. Med zelenjavo pa plodove, ki jih pretežno uporabljamo v slanih jedeh. Kadar dvomiš, vprašaj učiteljico.</a:t>
            </a:r>
          </a:p>
        </p:txBody>
      </p:sp>
      <p:pic>
        <p:nvPicPr>
          <p:cNvPr id="5124" name="Picture 4"/>
          <p:cNvPicPr>
            <a:picLocks noChangeAspect="1" noChangeArrowheads="1"/>
          </p:cNvPicPr>
          <p:nvPr/>
        </p:nvPicPr>
        <p:blipFill>
          <a:blip r:embed="rId4" cstate="print"/>
          <a:srcRect/>
          <a:stretch>
            <a:fillRect/>
          </a:stretch>
        </p:blipFill>
        <p:spPr bwMode="auto">
          <a:xfrm>
            <a:off x="520705" y="2407711"/>
            <a:ext cx="2125280" cy="1214446"/>
          </a:xfrm>
          <a:prstGeom prst="rect">
            <a:avLst/>
          </a:prstGeom>
          <a:noFill/>
          <a:ln w="9525">
            <a:noFill/>
            <a:miter lim="800000"/>
            <a:headEnd/>
            <a:tailEnd/>
          </a:ln>
          <a:effectLst/>
        </p:spPr>
      </p:pic>
      <p:pic>
        <p:nvPicPr>
          <p:cNvPr id="5125" name="Picture 5"/>
          <p:cNvPicPr>
            <a:picLocks noChangeAspect="1" noChangeArrowheads="1"/>
          </p:cNvPicPr>
          <p:nvPr/>
        </p:nvPicPr>
        <p:blipFill>
          <a:blip r:embed="rId5" cstate="print"/>
          <a:srcRect/>
          <a:stretch>
            <a:fillRect/>
          </a:stretch>
        </p:blipFill>
        <p:spPr bwMode="auto">
          <a:xfrm>
            <a:off x="478208" y="4252080"/>
            <a:ext cx="2099468" cy="1643062"/>
          </a:xfrm>
          <a:prstGeom prst="rect">
            <a:avLst/>
          </a:prstGeom>
          <a:noFill/>
          <a:ln w="9525">
            <a:noFill/>
            <a:miter lim="800000"/>
            <a:headEnd/>
            <a:tailEnd/>
          </a:ln>
          <a:effectLst/>
        </p:spPr>
      </p:pic>
      <p:sp>
        <p:nvSpPr>
          <p:cNvPr id="11" name="PoljeZBesedilom 10"/>
          <p:cNvSpPr txBox="1"/>
          <p:nvPr/>
        </p:nvSpPr>
        <p:spPr>
          <a:xfrm>
            <a:off x="415202" y="3499772"/>
            <a:ext cx="2870891" cy="646331"/>
          </a:xfrm>
          <a:prstGeom prst="rect">
            <a:avLst/>
          </a:prstGeom>
          <a:noFill/>
        </p:spPr>
        <p:txBody>
          <a:bodyPr wrap="square" rtlCol="0">
            <a:spAutoFit/>
          </a:bodyPr>
          <a:lstStyle/>
          <a:p>
            <a:r>
              <a:rPr lang="sl-SI" dirty="0" err="1"/>
              <a:t>Kiwano</a:t>
            </a:r>
            <a:r>
              <a:rPr lang="sl-SI" dirty="0"/>
              <a:t> ali afriška kumara. Sadje ali zelenjava?</a:t>
            </a:r>
          </a:p>
        </p:txBody>
      </p:sp>
      <p:sp>
        <p:nvSpPr>
          <p:cNvPr id="12" name="PoljeZBesedilom 11"/>
          <p:cNvSpPr txBox="1"/>
          <p:nvPr/>
        </p:nvSpPr>
        <p:spPr>
          <a:xfrm>
            <a:off x="478208" y="5801276"/>
            <a:ext cx="2415912" cy="646331"/>
          </a:xfrm>
          <a:prstGeom prst="rect">
            <a:avLst/>
          </a:prstGeom>
          <a:noFill/>
        </p:spPr>
        <p:txBody>
          <a:bodyPr wrap="square" rtlCol="0">
            <a:spAutoFit/>
          </a:bodyPr>
          <a:lstStyle/>
          <a:p>
            <a:r>
              <a:rPr lang="sl-SI" dirty="0"/>
              <a:t>Avokado. Sadje ali zelenjava?</a:t>
            </a:r>
          </a:p>
        </p:txBody>
      </p:sp>
      <p:pic>
        <p:nvPicPr>
          <p:cNvPr id="5126" name="Picture 6"/>
          <p:cNvPicPr>
            <a:picLocks noChangeAspect="1" noChangeArrowheads="1"/>
          </p:cNvPicPr>
          <p:nvPr/>
        </p:nvPicPr>
        <p:blipFill>
          <a:blip r:embed="rId6" cstate="print"/>
          <a:srcRect/>
          <a:stretch>
            <a:fillRect/>
          </a:stretch>
        </p:blipFill>
        <p:spPr bwMode="auto">
          <a:xfrm>
            <a:off x="5233747" y="3324817"/>
            <a:ext cx="1857388" cy="2570325"/>
          </a:xfrm>
          <a:prstGeom prst="rect">
            <a:avLst/>
          </a:prstGeom>
          <a:noFill/>
          <a:ln w="9525">
            <a:noFill/>
            <a:miter lim="800000"/>
            <a:headEnd/>
            <a:tailEnd/>
          </a:ln>
          <a:effectLst/>
        </p:spPr>
      </p:pic>
      <p:sp>
        <p:nvSpPr>
          <p:cNvPr id="14" name="PoljeZBesedilom 13"/>
          <p:cNvSpPr txBox="1"/>
          <p:nvPr/>
        </p:nvSpPr>
        <p:spPr>
          <a:xfrm>
            <a:off x="5342772" y="5895142"/>
            <a:ext cx="3776674" cy="369332"/>
          </a:xfrm>
          <a:prstGeom prst="rect">
            <a:avLst/>
          </a:prstGeom>
          <a:noFill/>
        </p:spPr>
        <p:txBody>
          <a:bodyPr wrap="square" rtlCol="0">
            <a:spAutoFit/>
          </a:bodyPr>
          <a:lstStyle/>
          <a:p>
            <a:r>
              <a:rPr lang="sl-SI" dirty="0" err="1"/>
              <a:t>Čajota</a:t>
            </a:r>
            <a:r>
              <a:rPr lang="sl-SI" dirty="0"/>
              <a:t>. Sadje ali zelenjava?</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AnalogousFromLightSeedLeftStep">
      <a:dk1>
        <a:srgbClr val="000000"/>
      </a:dk1>
      <a:lt1>
        <a:srgbClr val="FFFFFF"/>
      </a:lt1>
      <a:dk2>
        <a:srgbClr val="412D24"/>
      </a:dk2>
      <a:lt2>
        <a:srgbClr val="E8E2E8"/>
      </a:lt2>
      <a:accent1>
        <a:srgbClr val="49B545"/>
      </a:accent1>
      <a:accent2>
        <a:srgbClr val="78B247"/>
      </a:accent2>
      <a:accent3>
        <a:srgbClr val="9EA858"/>
      </a:accent3>
      <a:accent4>
        <a:srgbClr val="BF9C48"/>
      </a:accent4>
      <a:accent5>
        <a:srgbClr val="E28B67"/>
      </a:accent5>
      <a:accent6>
        <a:srgbClr val="DF5A6A"/>
      </a:accent6>
      <a:hlink>
        <a:srgbClr val="AB69AE"/>
      </a:hlink>
      <a:folHlink>
        <a:srgbClr val="7F7F7F"/>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66FB52B23709C440A500C6219E188352" ma:contentTypeVersion="18" ma:contentTypeDescription="Ustvari nov dokument." ma:contentTypeScope="" ma:versionID="ad71911f7f2137412d4845c10ce66dc1">
  <xsd:schema xmlns:xsd="http://www.w3.org/2001/XMLSchema" xmlns:xs="http://www.w3.org/2001/XMLSchema" xmlns:p="http://schemas.microsoft.com/office/2006/metadata/properties" xmlns:ns3="7c81df76-bc26-482d-bbd0-879b184d05e2" xmlns:ns4="2d231c3a-49b2-4cf1-9b53-3976c28282bd" targetNamespace="http://schemas.microsoft.com/office/2006/metadata/properties" ma:root="true" ma:fieldsID="b2eee25c6d591e4f7e92a1eb90a19499" ns3:_="" ns4:_="">
    <xsd:import namespace="7c81df76-bc26-482d-bbd0-879b184d05e2"/>
    <xsd:import namespace="2d231c3a-49b2-4cf1-9b53-3976c28282bd"/>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4:SharedWithUsers" minOccurs="0"/>
                <xsd:element ref="ns4:SharedWithDetails" minOccurs="0"/>
                <xsd:element ref="ns4:SharingHintHash"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81df76-bc26-482d-bbd0-879b184d05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d231c3a-49b2-4cf1-9b53-3976c28282bd" elementFormDefault="qualified">
    <xsd:import namespace="http://schemas.microsoft.com/office/2006/documentManagement/types"/>
    <xsd:import namespace="http://schemas.microsoft.com/office/infopath/2007/PartnerControls"/>
    <xsd:element name="SharedWithUsers" ma:index="18" nillable="true" ma:displayName="V skupni rabi z"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V skupni rabi s podrobnostmi" ma:internalName="SharedWithDetails" ma:readOnly="true">
      <xsd:simpleType>
        <xsd:restriction base="dms:Note">
          <xsd:maxLength value="255"/>
        </xsd:restriction>
      </xsd:simpleType>
    </xsd:element>
    <xsd:element name="SharingHintHash" ma:index="20" nillable="true" ma:displayName="Razprševanje namiga za skupno rabo"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Vrsta vsebine"/>
        <xsd:element ref="dc:title" minOccurs="0" maxOccurs="1" ma:index="4" ma:displayName="Naslov"/>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7c81df76-bc26-482d-bbd0-879b184d05e2" xsi:nil="true"/>
  </documentManagement>
</p:properties>
</file>

<file path=customXml/itemProps1.xml><?xml version="1.0" encoding="utf-8"?>
<ds:datastoreItem xmlns:ds="http://schemas.openxmlformats.org/officeDocument/2006/customXml" ds:itemID="{16804C38-8A03-4FBE-ABF1-AF49040EAFB1}">
  <ds:schemaRefs>
    <ds:schemaRef ds:uri="http://schemas.microsoft.com/sharepoint/v3/contenttype/forms"/>
  </ds:schemaRefs>
</ds:datastoreItem>
</file>

<file path=customXml/itemProps2.xml><?xml version="1.0" encoding="utf-8"?>
<ds:datastoreItem xmlns:ds="http://schemas.openxmlformats.org/officeDocument/2006/customXml" ds:itemID="{2470211F-416F-479C-B1D5-D2898986C1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81df76-bc26-482d-bbd0-879b184d05e2"/>
    <ds:schemaRef ds:uri="2d231c3a-49b2-4cf1-9b53-3976c28282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7FEEA61-854E-4111-A334-CF8C1298313A}">
  <ds:schemaRefs>
    <ds:schemaRef ds:uri="http://purl.org/dc/elements/1.1/"/>
    <ds:schemaRef ds:uri="http://purl.org/dc/terms/"/>
    <ds:schemaRef ds:uri="http://www.w3.org/XML/1998/namespace"/>
    <ds:schemaRef ds:uri="http://purl.org/dc/dcmitype/"/>
    <ds:schemaRef ds:uri="7c81df76-bc26-482d-bbd0-879b184d05e2"/>
    <ds:schemaRef ds:uri="http://schemas.microsoft.com/office/infopath/2007/PartnerControls"/>
    <ds:schemaRef ds:uri="http://schemas.microsoft.com/office/2006/documentManagement/types"/>
    <ds:schemaRef ds:uri="http://schemas.openxmlformats.org/package/2006/metadata/core-properties"/>
    <ds:schemaRef ds:uri="2d231c3a-49b2-4cf1-9b53-3976c28282bd"/>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218</TotalTime>
  <Words>1222</Words>
  <Application>Microsoft Office PowerPoint</Application>
  <PresentationFormat>Širokozaslonsko</PresentationFormat>
  <Paragraphs>142</Paragraphs>
  <Slides>36</Slides>
  <Notes>0</Notes>
  <HiddenSlides>0</HiddenSlides>
  <MMClips>0</MMClips>
  <ScaleCrop>false</ScaleCrop>
  <HeadingPairs>
    <vt:vector size="6" baseType="variant">
      <vt:variant>
        <vt:lpstr>Uporabljene pisave</vt:lpstr>
      </vt:variant>
      <vt:variant>
        <vt:i4>4</vt:i4>
      </vt:variant>
      <vt:variant>
        <vt:lpstr>Tema</vt:lpstr>
      </vt:variant>
      <vt:variant>
        <vt:i4>1</vt:i4>
      </vt:variant>
      <vt:variant>
        <vt:lpstr>Naslovi diapozitivov</vt:lpstr>
      </vt:variant>
      <vt:variant>
        <vt:i4>36</vt:i4>
      </vt:variant>
    </vt:vector>
  </HeadingPairs>
  <TitlesOfParts>
    <vt:vector size="41" baseType="lpstr">
      <vt:lpstr>Arial</vt:lpstr>
      <vt:lpstr>Garamond</vt:lpstr>
      <vt:lpstr>Liberation Serif</vt:lpstr>
      <vt:lpstr>Wingdings</vt:lpstr>
      <vt:lpstr>SavonVTI</vt:lpstr>
      <vt:lpstr>Sadje in zelenjava, semena, plodovi</vt:lpstr>
      <vt:lpstr>Sadje in zelenjava</vt:lpstr>
      <vt:lpstr>Glede na prevladujoče hranilne snovi ločimo dve skupini sadja: </vt:lpstr>
      <vt:lpstr>Glede na prevladujoče hranilne snovi ločimo dve skupini zelenjave: </vt:lpstr>
      <vt:lpstr>PORABA SADJA NA KG NA OSEBO V 1 LETU V SLOVENIJI:</vt:lpstr>
      <vt:lpstr>PREHRANSKA PIRAMIDA</vt:lpstr>
      <vt:lpstr>PREHRANSKA PIRAMIDA</vt:lpstr>
      <vt:lpstr>PowerPointova predstavitev</vt:lpstr>
      <vt:lpstr>Sadje ali zelenjava?</vt:lpstr>
      <vt:lpstr>SADJE</vt:lpstr>
      <vt:lpstr>Koščičasto sadje - poimenuj ga.</vt:lpstr>
      <vt:lpstr>Pečkato sadje – poimenuj ga.</vt:lpstr>
      <vt:lpstr>Jagodičasto sadje – poimenuj ga.</vt:lpstr>
      <vt:lpstr>Lupinasto sadje – poimenuj ga.</vt:lpstr>
      <vt:lpstr>Južno sadje – agrumi – poimenuj jih.</vt:lpstr>
      <vt:lpstr> Eksotično južno sadje 1  - poimenuj ga.</vt:lpstr>
      <vt:lpstr>PowerPointova predstavitev</vt:lpstr>
      <vt:lpstr> ZELENJAVA </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Minerali so tiste snovi, ki pri zgorevanju živil ostanejo v obliki pepela.</vt:lpstr>
      <vt:lpstr>Vitamine organizem sam ne more narediti. ampak jih mora prejeti od zunaj. </vt:lpstr>
      <vt:lpstr>Barvila vsebujejo zaščitne snovi in vitamine. </vt:lpstr>
      <vt:lpstr>SAMOSTOJNO DELO – 1. del</vt:lpstr>
      <vt:lpstr>SAMOSTOJNO DELO</vt:lpstr>
      <vt:lpstr>Primer: JABOLKO </vt:lpstr>
      <vt:lpstr>PowerPointova predstavitev</vt:lpstr>
      <vt:lpstr>SAMOSTOJNO DELO</vt:lpstr>
      <vt:lpstr>Torek je na naši šoli dan za ŠOLSKO SHEMO.</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Uporabnik</dc:creator>
  <cp:lastModifiedBy>Urška Praznik</cp:lastModifiedBy>
  <cp:revision>46</cp:revision>
  <dcterms:created xsi:type="dcterms:W3CDTF">2022-11-15T19:56:32Z</dcterms:created>
  <dcterms:modified xsi:type="dcterms:W3CDTF">2025-11-19T19:47:00Z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0x01010066FB52B23709C440A500C6219E188352</vt:lpwstr>
  </property>
</Properties>
</file>