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sldIdLst>
    <p:sldId id="257" r:id="rId2"/>
    <p:sldId id="337" r:id="rId3"/>
    <p:sldId id="343" r:id="rId4"/>
    <p:sldId id="347" r:id="rId5"/>
    <p:sldId id="344" r:id="rId6"/>
    <p:sldId id="333" r:id="rId7"/>
    <p:sldId id="338" r:id="rId8"/>
    <p:sldId id="287" r:id="rId9"/>
    <p:sldId id="345" r:id="rId10"/>
    <p:sldId id="259" r:id="rId11"/>
    <p:sldId id="334" r:id="rId12"/>
    <p:sldId id="335" r:id="rId13"/>
    <p:sldId id="336" r:id="rId14"/>
    <p:sldId id="260" r:id="rId15"/>
    <p:sldId id="263" r:id="rId16"/>
    <p:sldId id="264" r:id="rId17"/>
    <p:sldId id="265" r:id="rId18"/>
    <p:sldId id="269" r:id="rId19"/>
    <p:sldId id="270" r:id="rId20"/>
    <p:sldId id="271" r:id="rId21"/>
    <p:sldId id="273" r:id="rId22"/>
    <p:sldId id="272" r:id="rId23"/>
    <p:sldId id="274" r:id="rId24"/>
    <p:sldId id="275" r:id="rId25"/>
    <p:sldId id="268" r:id="rId26"/>
    <p:sldId id="303" r:id="rId27"/>
    <p:sldId id="276" r:id="rId28"/>
    <p:sldId id="277" r:id="rId29"/>
    <p:sldId id="280" r:id="rId30"/>
    <p:sldId id="323" r:id="rId31"/>
    <p:sldId id="346" r:id="rId32"/>
    <p:sldId id="283" r:id="rId33"/>
    <p:sldId id="348" r:id="rId34"/>
    <p:sldId id="284" r:id="rId35"/>
    <p:sldId id="324" r:id="rId36"/>
    <p:sldId id="340" r:id="rId37"/>
    <p:sldId id="325" r:id="rId38"/>
    <p:sldId id="326" r:id="rId39"/>
    <p:sldId id="327" r:id="rId40"/>
    <p:sldId id="328" r:id="rId41"/>
    <p:sldId id="341" r:id="rId42"/>
    <p:sldId id="330" r:id="rId43"/>
    <p:sldId id="329" r:id="rId44"/>
    <p:sldId id="331" r:id="rId45"/>
    <p:sldId id="332" r:id="rId46"/>
    <p:sldId id="342" r:id="rId4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11/19/2025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93412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27269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89214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699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3436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54503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001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3194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55014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896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11/19/2025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148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11/19/2025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8743644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1" r:id="rId6"/>
    <p:sldLayoutId id="2147483737" r:id="rId7"/>
    <p:sldLayoutId id="2147483738" r:id="rId8"/>
    <p:sldLayoutId id="2147483739" r:id="rId9"/>
    <p:sldLayoutId id="2147483740" r:id="rId10"/>
    <p:sldLayoutId id="2147483742"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bioki.si/2020/03/19/video-posnetek-kvasovke-in-celicno-dihanj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veva.si/dojke-in-nastajanje-mleka/"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p:cNvSpPr>
            <a:spLocks noGrp="1"/>
          </p:cNvSpPr>
          <p:nvPr>
            <p:ph type="ctrTitle" idx="4294967295"/>
          </p:nvPr>
        </p:nvSpPr>
        <p:spPr>
          <a:xfrm>
            <a:off x="638881" y="4474080"/>
            <a:ext cx="10909640" cy="1065836"/>
          </a:xfrm>
        </p:spPr>
        <p:txBody>
          <a:bodyPr vert="horz" lIns="91440" tIns="45720" rIns="91440" bIns="45720" rtlCol="0" anchor="ctr">
            <a:normAutofit/>
          </a:bodyPr>
          <a:lstStyle/>
          <a:p>
            <a:pPr algn="ctr">
              <a:lnSpc>
                <a:spcPct val="90000"/>
              </a:lnSpc>
            </a:pPr>
            <a:r>
              <a:rPr lang="en-US" sz="3300" b="1"/>
              <a:t>ND</a:t>
            </a:r>
            <a:r>
              <a:rPr lang="en-US" sz="3300"/>
              <a:t> </a:t>
            </a:r>
            <a:r>
              <a:rPr lang="en-US" sz="3300" b="1">
                <a:effectLst/>
              </a:rPr>
              <a:t>Človek, prehrana in živi sistemi</a:t>
            </a:r>
            <a:br>
              <a:rPr lang="en-US" sz="3300" b="1">
                <a:effectLst/>
              </a:rPr>
            </a:br>
            <a:r>
              <a:rPr lang="en-US" sz="3300" b="1">
                <a:effectLst/>
              </a:rPr>
              <a:t> </a:t>
            </a:r>
            <a:r>
              <a:rPr lang="en-US" sz="3300" b="1"/>
              <a:t>21</a:t>
            </a:r>
            <a:r>
              <a:rPr lang="en-US" sz="3300" b="1">
                <a:effectLst/>
              </a:rPr>
              <a:t>. 11. 2025 </a:t>
            </a:r>
            <a:endParaRPr lang="en-US" sz="3300"/>
          </a:p>
        </p:txBody>
      </p:sp>
      <p:pic>
        <p:nvPicPr>
          <p:cNvPr id="4" name="Slika 3">
            <a:extLst>
              <a:ext uri="{FF2B5EF4-FFF2-40B4-BE49-F238E27FC236}">
                <a16:creationId xmlns:a16="http://schemas.microsoft.com/office/drawing/2014/main" id="{FA7170F8-F757-D381-0712-42D2C3CAD2F4}"/>
              </a:ext>
            </a:extLst>
          </p:cNvPr>
          <p:cNvPicPr>
            <a:picLocks noChangeAspect="1"/>
          </p:cNvPicPr>
          <p:nvPr/>
        </p:nvPicPr>
        <p:blipFill>
          <a:blip r:embed="rId2"/>
          <a:stretch>
            <a:fillRect/>
          </a:stretch>
        </p:blipFill>
        <p:spPr>
          <a:xfrm>
            <a:off x="301752" y="723793"/>
            <a:ext cx="3758184" cy="2968965"/>
          </a:xfrm>
          <a:prstGeom prst="rect">
            <a:avLst/>
          </a:prstGeom>
        </p:spPr>
      </p:pic>
      <p:pic>
        <p:nvPicPr>
          <p:cNvPr id="3" name="Slika 2">
            <a:extLst>
              <a:ext uri="{FF2B5EF4-FFF2-40B4-BE49-F238E27FC236}">
                <a16:creationId xmlns:a16="http://schemas.microsoft.com/office/drawing/2014/main" id="{9D11B7D7-A968-0F6B-EA95-93ADEA864421}"/>
              </a:ext>
            </a:extLst>
          </p:cNvPr>
          <p:cNvPicPr>
            <a:picLocks noChangeAspect="1"/>
          </p:cNvPicPr>
          <p:nvPr/>
        </p:nvPicPr>
        <p:blipFill>
          <a:blip r:embed="rId3"/>
          <a:stretch>
            <a:fillRect/>
          </a:stretch>
        </p:blipFill>
        <p:spPr>
          <a:xfrm>
            <a:off x="4224528" y="743472"/>
            <a:ext cx="3758184" cy="2929608"/>
          </a:xfrm>
          <a:prstGeom prst="rect">
            <a:avLst/>
          </a:prstGeom>
        </p:spPr>
      </p:pic>
      <p:pic>
        <p:nvPicPr>
          <p:cNvPr id="5" name="Slika 4">
            <a:extLst>
              <a:ext uri="{FF2B5EF4-FFF2-40B4-BE49-F238E27FC236}">
                <a16:creationId xmlns:a16="http://schemas.microsoft.com/office/drawing/2014/main" id="{58225C0A-9BC2-26EC-CC17-832B21B92F10}"/>
              </a:ext>
            </a:extLst>
          </p:cNvPr>
          <p:cNvPicPr>
            <a:picLocks noChangeAspect="1"/>
          </p:cNvPicPr>
          <p:nvPr/>
        </p:nvPicPr>
        <p:blipFill>
          <a:blip r:embed="rId4"/>
          <a:stretch>
            <a:fillRect/>
          </a:stretch>
        </p:blipFill>
        <p:spPr>
          <a:xfrm>
            <a:off x="8147304" y="1226450"/>
            <a:ext cx="3758184" cy="1963651"/>
          </a:xfrm>
          <a:prstGeom prst="rect">
            <a:avLst/>
          </a:prstGeom>
        </p:spPr>
      </p:pic>
      <p:sp>
        <p:nvSpPr>
          <p:cNvPr id="17" name="Rectangle 6">
            <a:extLst>
              <a:ext uri="{FF2B5EF4-FFF2-40B4-BE49-F238E27FC236}">
                <a16:creationId xmlns:a16="http://schemas.microsoft.com/office/drawing/2014/main" id="{9F812767-38C5-4E9B-A0C9-361DA6649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75131"/>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F2A934"/>
          </a:solidFill>
          <a:ln w="38100" cap="rnd">
            <a:solidFill>
              <a:srgbClr val="F2A934"/>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97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DOLOČEVALNI KLJUČI</a:t>
            </a:r>
          </a:p>
        </p:txBody>
      </p:sp>
      <p:sp>
        <p:nvSpPr>
          <p:cNvPr id="3" name="Ograda vsebine 2"/>
          <p:cNvSpPr>
            <a:spLocks noGrp="1"/>
          </p:cNvSpPr>
          <p:nvPr>
            <p:ph idx="1"/>
          </p:nvPr>
        </p:nvSpPr>
        <p:spPr/>
        <p:txBody>
          <a:bodyPr/>
          <a:lstStyle/>
          <a:p>
            <a:r>
              <a:rPr lang="sl-SI" i="1" dirty="0">
                <a:latin typeface="Amasis MT Pro Black" panose="02040A04050005020304" pitchFamily="18" charset="-18"/>
              </a:rPr>
              <a:t>Prepiši v zvezek:</a:t>
            </a:r>
          </a:p>
          <a:p>
            <a:r>
              <a:rPr lang="sl-SI" dirty="0">
                <a:latin typeface="Amasis MT Pro Black" panose="02040A04050005020304" pitchFamily="18" charset="-18"/>
              </a:rPr>
              <a:t>S pomočjo določevalnega ključa določimo vrsto organizma.</a:t>
            </a:r>
          </a:p>
          <a:p>
            <a:r>
              <a:rPr lang="sl-SI" dirty="0">
                <a:latin typeface="Amasis MT Pro Black" panose="02040A04050005020304" pitchFamily="18" charset="-18"/>
              </a:rPr>
              <a:t>Določevalni ključ vedno ponuja 2 možnosti (2 = di), zato rečemo, da je DIHOTOMNI.</a:t>
            </a:r>
          </a:p>
        </p:txBody>
      </p:sp>
    </p:spTree>
    <p:extLst>
      <p:ext uri="{BB962C8B-B14F-4D97-AF65-F5344CB8AC3E}">
        <p14:creationId xmlns:p14="http://schemas.microsoft.com/office/powerpoint/2010/main" val="2308641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6DD901E-59C4-602B-CA90-7C6FD6764726}"/>
              </a:ext>
            </a:extLst>
          </p:cNvPr>
          <p:cNvSpPr>
            <a:spLocks noGrp="1"/>
          </p:cNvSpPr>
          <p:nvPr>
            <p:ph type="title"/>
          </p:nvPr>
        </p:nvSpPr>
        <p:spPr>
          <a:xfrm>
            <a:off x="1981200" y="274638"/>
            <a:ext cx="8229600" cy="1143000"/>
          </a:xfrm>
        </p:spPr>
        <p:txBody>
          <a:bodyPr anchor="ctr">
            <a:normAutofit fontScale="90000"/>
          </a:bodyPr>
          <a:lstStyle/>
          <a:p>
            <a:r>
              <a:rPr lang="sl-SI" dirty="0"/>
              <a:t>IZ ČESA SE RAZVIJE JABOLKO?</a:t>
            </a:r>
          </a:p>
        </p:txBody>
      </p:sp>
      <p:pic>
        <p:nvPicPr>
          <p:cNvPr id="4" name="Označba mesta vsebine 3">
            <a:extLst>
              <a:ext uri="{FF2B5EF4-FFF2-40B4-BE49-F238E27FC236}">
                <a16:creationId xmlns:a16="http://schemas.microsoft.com/office/drawing/2014/main" id="{5D9DF9E5-EED2-1E1B-C27F-6B6F5AFE7102}"/>
              </a:ext>
            </a:extLst>
          </p:cNvPr>
          <p:cNvPicPr>
            <a:picLocks noGrp="1" noChangeAspect="1"/>
          </p:cNvPicPr>
          <p:nvPr>
            <p:ph sz="half" idx="1"/>
          </p:nvPr>
        </p:nvPicPr>
        <p:blipFill>
          <a:blip r:embed="rId2"/>
          <a:stretch>
            <a:fillRect/>
          </a:stretch>
        </p:blipFill>
        <p:spPr>
          <a:xfrm>
            <a:off x="560439" y="2485008"/>
            <a:ext cx="5459361" cy="3726013"/>
          </a:xfrm>
          <a:prstGeom prst="rect">
            <a:avLst/>
          </a:prstGeom>
          <a:noFill/>
        </p:spPr>
      </p:pic>
      <p:sp>
        <p:nvSpPr>
          <p:cNvPr id="9" name="Content Placeholder 3">
            <a:extLst>
              <a:ext uri="{FF2B5EF4-FFF2-40B4-BE49-F238E27FC236}">
                <a16:creationId xmlns:a16="http://schemas.microsoft.com/office/drawing/2014/main" id="{0FB9D2B3-3DB0-A45B-9D21-91DF1EAF3E8A}"/>
              </a:ext>
            </a:extLst>
          </p:cNvPr>
          <p:cNvSpPr>
            <a:spLocks noGrp="1"/>
          </p:cNvSpPr>
          <p:nvPr>
            <p:ph sz="half" idx="2"/>
          </p:nvPr>
        </p:nvSpPr>
        <p:spPr>
          <a:xfrm>
            <a:off x="6172200" y="2109019"/>
            <a:ext cx="5021826" cy="4748981"/>
          </a:xfrm>
        </p:spPr>
        <p:txBody>
          <a:bodyPr>
            <a:normAutofit fontScale="85000" lnSpcReduction="10000"/>
          </a:bodyPr>
          <a:lstStyle/>
          <a:p>
            <a:r>
              <a:rPr lang="sl-SI" dirty="0">
                <a:latin typeface="Amasis MT Pro Black" panose="02040A04050005020304" pitchFamily="18" charset="-18"/>
              </a:rPr>
              <a:t>Oglej si zgradbo cveta. </a:t>
            </a:r>
          </a:p>
          <a:p>
            <a:r>
              <a:rPr lang="sl-SI" dirty="0">
                <a:latin typeface="Amasis MT Pro Black" panose="02040A04050005020304" pitchFamily="18" charset="-18"/>
              </a:rPr>
              <a:t>Iz katerega dela se razvije plod in semena?</a:t>
            </a:r>
          </a:p>
          <a:p>
            <a:r>
              <a:rPr lang="sl-SI" dirty="0">
                <a:latin typeface="Amasis MT Pro Black" panose="02040A04050005020304" pitchFamily="18" charset="-18"/>
              </a:rPr>
              <a:t>Kaj je moški del cveta in čemu služi?</a:t>
            </a:r>
          </a:p>
          <a:p>
            <a:r>
              <a:rPr lang="sl-SI" dirty="0">
                <a:latin typeface="Amasis MT Pro Black" panose="02040A04050005020304" pitchFamily="18" charset="-18"/>
              </a:rPr>
              <a:t>Ali je jablana vetrocvetka ali žužkocvetka? Pojasni.</a:t>
            </a:r>
          </a:p>
          <a:p>
            <a:r>
              <a:rPr lang="sl-SI" dirty="0">
                <a:latin typeface="Amasis MT Pro Black" panose="02040A04050005020304" pitchFamily="18" charset="-18"/>
              </a:rPr>
              <a:t>Ali gre za spolno ali nespolno razmnoževanje? Razloži.  </a:t>
            </a:r>
          </a:p>
          <a:p>
            <a:endParaRPr lang="en-US" dirty="0"/>
          </a:p>
        </p:txBody>
      </p:sp>
    </p:spTree>
    <p:extLst>
      <p:ext uri="{BB962C8B-B14F-4D97-AF65-F5344CB8AC3E}">
        <p14:creationId xmlns:p14="http://schemas.microsoft.com/office/powerpoint/2010/main" val="333240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a:extLst>
              <a:ext uri="{FF2B5EF4-FFF2-40B4-BE49-F238E27FC236}">
                <a16:creationId xmlns:a16="http://schemas.microsoft.com/office/drawing/2014/main" id="{0393FB19-97DF-28CD-1C4B-2E848576ED72}"/>
              </a:ext>
            </a:extLst>
          </p:cNvPr>
          <p:cNvPicPr>
            <a:picLocks noGrp="1" noChangeAspect="1"/>
          </p:cNvPicPr>
          <p:nvPr>
            <p:ph sz="half" idx="1"/>
          </p:nvPr>
        </p:nvPicPr>
        <p:blipFill>
          <a:blip r:embed="rId2"/>
          <a:srcRect l="16303" t="17290" r="64084" b="39311"/>
          <a:stretch>
            <a:fillRect/>
          </a:stretch>
        </p:blipFill>
        <p:spPr>
          <a:xfrm>
            <a:off x="1333853" y="-68760"/>
            <a:ext cx="9524294" cy="6926760"/>
          </a:xfrm>
          <a:prstGeom prst="rect">
            <a:avLst/>
          </a:prstGeom>
        </p:spPr>
      </p:pic>
    </p:spTree>
    <p:extLst>
      <p:ext uri="{BB962C8B-B14F-4D97-AF65-F5344CB8AC3E}">
        <p14:creationId xmlns:p14="http://schemas.microsoft.com/office/powerpoint/2010/main" val="1540137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07168-B3CD-6378-DAF1-8EFC2754E7E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88D26357-B951-B1C4-7398-040C07DFE4F8}"/>
              </a:ext>
            </a:extLst>
          </p:cNvPr>
          <p:cNvSpPr>
            <a:spLocks noGrp="1"/>
          </p:cNvSpPr>
          <p:nvPr>
            <p:ph type="title"/>
          </p:nvPr>
        </p:nvSpPr>
        <p:spPr>
          <a:xfrm>
            <a:off x="1981200" y="274638"/>
            <a:ext cx="8229600" cy="1143000"/>
          </a:xfrm>
        </p:spPr>
        <p:txBody>
          <a:bodyPr anchor="ctr">
            <a:normAutofit fontScale="90000"/>
          </a:bodyPr>
          <a:lstStyle/>
          <a:p>
            <a:r>
              <a:rPr lang="sl-SI" dirty="0"/>
              <a:t>IZ ČESA SE RAZVIJE JABOLKO?</a:t>
            </a:r>
            <a:br>
              <a:rPr lang="sl-SI" dirty="0"/>
            </a:br>
            <a:r>
              <a:rPr lang="sl-SI" dirty="0"/>
              <a:t>Rešitev:</a:t>
            </a:r>
          </a:p>
        </p:txBody>
      </p:sp>
      <p:pic>
        <p:nvPicPr>
          <p:cNvPr id="4" name="Označba mesta vsebine 3">
            <a:extLst>
              <a:ext uri="{FF2B5EF4-FFF2-40B4-BE49-F238E27FC236}">
                <a16:creationId xmlns:a16="http://schemas.microsoft.com/office/drawing/2014/main" id="{25240541-029D-7D64-FF4A-4B597DC1065B}"/>
              </a:ext>
            </a:extLst>
          </p:cNvPr>
          <p:cNvPicPr>
            <a:picLocks noGrp="1" noChangeAspect="1"/>
          </p:cNvPicPr>
          <p:nvPr>
            <p:ph sz="half" idx="1"/>
          </p:nvPr>
        </p:nvPicPr>
        <p:blipFill>
          <a:blip r:embed="rId2"/>
          <a:stretch>
            <a:fillRect/>
          </a:stretch>
        </p:blipFill>
        <p:spPr>
          <a:xfrm>
            <a:off x="652257" y="2485010"/>
            <a:ext cx="4505688" cy="3075132"/>
          </a:xfrm>
          <a:prstGeom prst="rect">
            <a:avLst/>
          </a:prstGeom>
          <a:noFill/>
        </p:spPr>
      </p:pic>
      <p:sp>
        <p:nvSpPr>
          <p:cNvPr id="9" name="Content Placeholder 3">
            <a:extLst>
              <a:ext uri="{FF2B5EF4-FFF2-40B4-BE49-F238E27FC236}">
                <a16:creationId xmlns:a16="http://schemas.microsoft.com/office/drawing/2014/main" id="{7630D470-87CE-A1A8-A9DC-C09FE64B3A4A}"/>
              </a:ext>
            </a:extLst>
          </p:cNvPr>
          <p:cNvSpPr>
            <a:spLocks noGrp="1"/>
          </p:cNvSpPr>
          <p:nvPr>
            <p:ph sz="half" idx="2"/>
          </p:nvPr>
        </p:nvSpPr>
        <p:spPr>
          <a:xfrm>
            <a:off x="5015879" y="1917290"/>
            <a:ext cx="6523863" cy="4940710"/>
          </a:xfrm>
        </p:spPr>
        <p:txBody>
          <a:bodyPr>
            <a:normAutofit fontScale="55000" lnSpcReduction="20000"/>
          </a:bodyPr>
          <a:lstStyle/>
          <a:p>
            <a:pPr marL="0" indent="0">
              <a:buNone/>
            </a:pPr>
            <a:r>
              <a:rPr lang="sl-SI" dirty="0">
                <a:latin typeface="Amasis MT Pro Black" panose="02040A04050005020304" pitchFamily="18" charset="-18"/>
              </a:rPr>
              <a:t>Iz katerega dela se razvije plod in semena?</a:t>
            </a:r>
          </a:p>
          <a:p>
            <a:pPr marL="0" indent="0">
              <a:buNone/>
            </a:pPr>
            <a:r>
              <a:rPr lang="sl-SI" dirty="0">
                <a:solidFill>
                  <a:srgbClr val="FF0000"/>
                </a:solidFill>
                <a:latin typeface="Amasis MT Pro Black" panose="02040A04050005020304" pitchFamily="18" charset="-18"/>
              </a:rPr>
              <a:t>Plod se razvije iz plodnice, semena pa iz semenske zasnove. </a:t>
            </a:r>
          </a:p>
          <a:p>
            <a:pPr marL="0" indent="0">
              <a:buNone/>
            </a:pPr>
            <a:r>
              <a:rPr lang="sl-SI" dirty="0">
                <a:latin typeface="Amasis MT Pro Black" panose="02040A04050005020304" pitchFamily="18" charset="-18"/>
              </a:rPr>
              <a:t>Kaj je moški del cveta in čemu služi?</a:t>
            </a:r>
          </a:p>
          <a:p>
            <a:pPr marL="0" indent="0">
              <a:buNone/>
            </a:pPr>
            <a:r>
              <a:rPr lang="sl-SI" dirty="0">
                <a:solidFill>
                  <a:srgbClr val="FF0000"/>
                </a:solidFill>
                <a:latin typeface="Amasis MT Pro Black" panose="02040A04050005020304" pitchFamily="18" charset="-18"/>
              </a:rPr>
              <a:t>Moški del cveta so prašniki, ki vsebujejo cvetni prah (moške spolne celice), ki služijo oprašitvi. </a:t>
            </a:r>
          </a:p>
          <a:p>
            <a:pPr marL="0" indent="0">
              <a:buNone/>
            </a:pPr>
            <a:r>
              <a:rPr lang="sl-SI" dirty="0">
                <a:latin typeface="Amasis MT Pro Black" panose="02040A04050005020304" pitchFamily="18" charset="-18"/>
              </a:rPr>
              <a:t>Ali je jablana vetrocvetka ali žužkocvetka? Pojasni. </a:t>
            </a:r>
          </a:p>
          <a:p>
            <a:pPr marL="0" indent="0">
              <a:buNone/>
            </a:pPr>
            <a:r>
              <a:rPr lang="sl-SI" dirty="0">
                <a:solidFill>
                  <a:srgbClr val="FF0000"/>
                </a:solidFill>
                <a:latin typeface="Amasis MT Pro Black" panose="02040A04050005020304" pitchFamily="18" charset="-18"/>
              </a:rPr>
              <a:t>Žužkocvetka – cvetove oprašujejo opraševalci – npr. čebele. </a:t>
            </a:r>
          </a:p>
          <a:p>
            <a:pPr marL="0" indent="0">
              <a:buNone/>
            </a:pPr>
            <a:r>
              <a:rPr lang="pl-PL" dirty="0">
                <a:latin typeface="Amasis MT Pro Black" panose="02040A04050005020304" pitchFamily="18" charset="-18"/>
              </a:rPr>
              <a:t>Ali gre za spolno ali nespolno razmnoževanje? Razloži. </a:t>
            </a:r>
          </a:p>
          <a:p>
            <a:pPr marL="0" indent="0">
              <a:buNone/>
            </a:pPr>
            <a:r>
              <a:rPr lang="pl-PL" dirty="0">
                <a:solidFill>
                  <a:srgbClr val="FF0000"/>
                </a:solidFill>
                <a:latin typeface="Amasis MT Pro Black" panose="02040A04050005020304" pitchFamily="18" charset="-18"/>
              </a:rPr>
              <a:t>Spolno razmnoževanje – ko imamo moške in ženske spolne celice, gre vedno za spolno razmnoževanje. </a:t>
            </a:r>
            <a:endParaRPr lang="sl-SI" dirty="0">
              <a:solidFill>
                <a:srgbClr val="FF0000"/>
              </a:solidFill>
              <a:latin typeface="Amasis MT Pro Black" panose="02040A04050005020304" pitchFamily="18" charset="-18"/>
            </a:endParaRPr>
          </a:p>
          <a:p>
            <a:endParaRPr lang="en-US" dirty="0"/>
          </a:p>
        </p:txBody>
      </p:sp>
    </p:spTree>
    <p:extLst>
      <p:ext uri="{BB962C8B-B14F-4D97-AF65-F5344CB8AC3E}">
        <p14:creationId xmlns:p14="http://schemas.microsoft.com/office/powerpoint/2010/main" val="150197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sl-SI" dirty="0"/>
              <a:t>LAI</a:t>
            </a:r>
            <a:r>
              <a:rPr lang="sl-SI" dirty="0">
                <a:latin typeface="Amasis MT Pro Black" panose="02040A04050005020304" pitchFamily="18" charset="-18"/>
              </a:rPr>
              <a:t>Č</a:t>
            </a:r>
            <a:r>
              <a:rPr lang="sl-SI" dirty="0"/>
              <a:t>NI, STROKOVNI </a:t>
            </a:r>
            <a:r>
              <a:rPr lang="sl-SI" dirty="0">
                <a:latin typeface="Amasis MT Pro Black" panose="02040A04050005020304" pitchFamily="18" charset="-18"/>
              </a:rPr>
              <a:t>Č</a:t>
            </a:r>
            <a:r>
              <a:rPr lang="sl-SI" dirty="0"/>
              <a:t>LANEK</a:t>
            </a:r>
            <a:br>
              <a:rPr lang="sl-SI" dirty="0"/>
            </a:br>
            <a:endParaRPr lang="sl-SI" dirty="0"/>
          </a:p>
        </p:txBody>
      </p:sp>
      <p:sp>
        <p:nvSpPr>
          <p:cNvPr id="3" name="Ograda vsebine 2"/>
          <p:cNvSpPr>
            <a:spLocks noGrp="1"/>
          </p:cNvSpPr>
          <p:nvPr>
            <p:ph idx="1"/>
          </p:nvPr>
        </p:nvSpPr>
        <p:spPr/>
        <p:txBody>
          <a:bodyPr/>
          <a:lstStyle/>
          <a:p>
            <a:r>
              <a:rPr lang="sl-SI" i="1" dirty="0">
                <a:latin typeface="Amasis MT Pro Black" panose="02040A04050005020304" pitchFamily="18" charset="-18"/>
              </a:rPr>
              <a:t>Razmisli in zapiši v zvezek:</a:t>
            </a:r>
          </a:p>
          <a:p>
            <a:r>
              <a:rPr lang="sl-SI" dirty="0">
                <a:latin typeface="Amasis MT Pro Black" panose="02040A04050005020304" pitchFamily="18" charset="-18"/>
              </a:rPr>
              <a:t>Laik je nekdo, ki ni strokovnjak na nekem področju.</a:t>
            </a:r>
          </a:p>
          <a:p>
            <a:r>
              <a:rPr lang="sl-SI" dirty="0">
                <a:latin typeface="Amasis MT Pro Black" panose="02040A04050005020304" pitchFamily="18" charset="-18"/>
              </a:rPr>
              <a:t>V čem je razlika med laičnim in strokovnim člankom?</a:t>
            </a:r>
          </a:p>
          <a:p>
            <a:r>
              <a:rPr lang="sl-SI" i="1" dirty="0">
                <a:latin typeface="Amasis MT Pro Black" panose="02040A04050005020304" pitchFamily="18" charset="-18"/>
              </a:rPr>
              <a:t>PREBERI ČLANEK V NADALJEVANJU IN DOGOVORI NA VPRAŠANJA!</a:t>
            </a:r>
          </a:p>
        </p:txBody>
      </p:sp>
    </p:spTree>
    <p:extLst>
      <p:ext uri="{BB962C8B-B14F-4D97-AF65-F5344CB8AC3E}">
        <p14:creationId xmlns:p14="http://schemas.microsoft.com/office/powerpoint/2010/main" val="376267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22671" y="274638"/>
            <a:ext cx="9488129" cy="1143000"/>
          </a:xfrm>
        </p:spPr>
        <p:txBody>
          <a:bodyPr anchor="ctr">
            <a:normAutofit/>
          </a:bodyPr>
          <a:lstStyle/>
          <a:p>
            <a:pPr>
              <a:lnSpc>
                <a:spcPct val="90000"/>
              </a:lnSpc>
            </a:pPr>
            <a:r>
              <a:rPr lang="sl-SI" sz="3700" b="1" dirty="0">
                <a:latin typeface="Amasis MT Pro Black" panose="02040A04050005020304" pitchFamily="18" charset="-18"/>
              </a:rPr>
              <a:t>N1info.si</a:t>
            </a:r>
            <a:br>
              <a:rPr lang="nn-NO" sz="3700" b="1" dirty="0">
                <a:latin typeface="Amasis MT Pro Black" panose="02040A04050005020304" pitchFamily="18" charset="-18"/>
              </a:rPr>
            </a:br>
            <a:r>
              <a:rPr lang="sl-SI" sz="3700" dirty="0">
                <a:latin typeface="Amasis MT Pro Black" panose="02040A04050005020304" pitchFamily="18" charset="-18"/>
              </a:rPr>
              <a:t>Objavljeno 08. september 2025</a:t>
            </a:r>
          </a:p>
        </p:txBody>
      </p:sp>
      <p:sp>
        <p:nvSpPr>
          <p:cNvPr id="3" name="Ograda vsebine 2"/>
          <p:cNvSpPr>
            <a:spLocks noGrp="1"/>
          </p:cNvSpPr>
          <p:nvPr>
            <p:ph sz="half" idx="1"/>
          </p:nvPr>
        </p:nvSpPr>
        <p:spPr>
          <a:xfrm>
            <a:off x="457200" y="1902542"/>
            <a:ext cx="5562600" cy="4680820"/>
          </a:xfrm>
          <a:solidFill>
            <a:schemeClr val="accent5">
              <a:lumMod val="20000"/>
              <a:lumOff val="80000"/>
            </a:schemeClr>
          </a:solidFill>
        </p:spPr>
        <p:txBody>
          <a:bodyPr>
            <a:normAutofit fontScale="62500" lnSpcReduction="20000"/>
          </a:bodyPr>
          <a:lstStyle/>
          <a:p>
            <a:pPr marL="0" indent="0">
              <a:buNone/>
            </a:pPr>
            <a:r>
              <a:rPr lang="sl-SI" sz="2900" b="1" dirty="0">
                <a:latin typeface="Amasis MT Pro" panose="02040504050005020304" pitchFamily="18" charset="-18"/>
              </a:rPr>
              <a:t>Pri nas prvič našli gnezda invazivnega sršena. Zakaj je tako nevaren</a:t>
            </a:r>
          </a:p>
          <a:p>
            <a:pPr marL="0" indent="0">
              <a:buNone/>
            </a:pPr>
            <a:r>
              <a:rPr lang="sl-SI" sz="2900" b="1" dirty="0">
                <a:latin typeface="Amasis MT Pro" panose="02040504050005020304" pitchFamily="18" charset="-18"/>
              </a:rPr>
              <a:t>Pri nas so našli prva gnezda orientalskega sršena, so sporočili s Čebelarske zveze Slovenije. Svetovni strokovnjak za to vrsto sršena je opozoril, da je nujno takojšnje ukrepanje.</a:t>
            </a:r>
          </a:p>
          <a:p>
            <a:r>
              <a:rPr lang="sl-SI" sz="2900" b="1" dirty="0">
                <a:latin typeface="Amasis MT Pro" panose="02040504050005020304" pitchFamily="18" charset="-18"/>
              </a:rPr>
              <a:t>S Čebelarske zveze Slovenije (ČZS) so sporočili, da so pri nas našli prva gnezda orientalskega sršena (</a:t>
            </a:r>
            <a:r>
              <a:rPr lang="sl-SI" sz="2900" b="1" i="1" dirty="0">
                <a:latin typeface="Amasis MT Pro" panose="02040504050005020304" pitchFamily="18" charset="-18"/>
              </a:rPr>
              <a:t>Vespa </a:t>
            </a:r>
            <a:r>
              <a:rPr lang="sl-SI" sz="2900" b="1" i="1" dirty="0" err="1">
                <a:latin typeface="Amasis MT Pro" panose="02040504050005020304" pitchFamily="18" charset="-18"/>
              </a:rPr>
              <a:t>orientalis</a:t>
            </a:r>
            <a:r>
              <a:rPr lang="sl-SI" sz="2900" b="1" dirty="0">
                <a:latin typeface="Amasis MT Pro" panose="02040504050005020304" pitchFamily="18" charset="-18"/>
              </a:rPr>
              <a:t>).</a:t>
            </a:r>
          </a:p>
          <a:p>
            <a:r>
              <a:rPr lang="sl-SI" sz="2900" b="1" dirty="0">
                <a:latin typeface="Amasis MT Pro" panose="02040504050005020304" pitchFamily="18" charset="-18"/>
              </a:rPr>
              <a:t>Kot je za N1 povedal Aleš </a:t>
            </a:r>
            <a:r>
              <a:rPr lang="sl-SI" sz="2900" b="1" dirty="0" err="1">
                <a:latin typeface="Amasis MT Pro" panose="02040504050005020304" pitchFamily="18" charset="-18"/>
              </a:rPr>
              <a:t>Bozovičar</a:t>
            </a:r>
            <a:r>
              <a:rPr lang="sl-SI" sz="2900" b="1" dirty="0">
                <a:latin typeface="Amasis MT Pro" panose="02040504050005020304" pitchFamily="18" charset="-18"/>
              </a:rPr>
              <a:t> s ČZS, so v petek na zvezi gostili enega vodilnih strokovnjakov na področju preučevanja azijskega in orientalskega sršena, dr. </a:t>
            </a:r>
            <a:r>
              <a:rPr lang="sl-SI" sz="2900" b="1" dirty="0" err="1">
                <a:latin typeface="Amasis MT Pro" panose="02040504050005020304" pitchFamily="18" charset="-18"/>
              </a:rPr>
              <a:t>Papachristoforoua</a:t>
            </a:r>
            <a:r>
              <a:rPr lang="sl-SI" sz="2900" b="1" dirty="0">
                <a:latin typeface="Amasis MT Pro" panose="02040504050005020304" pitchFamily="18" charset="-18"/>
              </a:rPr>
              <a:t> </a:t>
            </a:r>
            <a:r>
              <a:rPr lang="sl-SI" sz="2900" b="1" dirty="0" err="1">
                <a:latin typeface="Amasis MT Pro" panose="02040504050005020304" pitchFamily="18" charset="-18"/>
              </a:rPr>
              <a:t>Alexandrosa</a:t>
            </a:r>
            <a:r>
              <a:rPr lang="sl-SI" sz="2900" b="1" dirty="0">
                <a:latin typeface="Amasis MT Pro" panose="02040504050005020304" pitchFamily="18" charset="-18"/>
              </a:rPr>
              <a:t> z univerze </a:t>
            </a:r>
            <a:r>
              <a:rPr lang="sl-SI" sz="2900" b="1" dirty="0" err="1">
                <a:latin typeface="Amasis MT Pro" panose="02040504050005020304" pitchFamily="18" charset="-18"/>
              </a:rPr>
              <a:t>Thessaly</a:t>
            </a:r>
            <a:r>
              <a:rPr lang="sl-SI" sz="2900" b="1" dirty="0">
                <a:latin typeface="Amasis MT Pro" panose="02040504050005020304" pitchFamily="18" charset="-18"/>
              </a:rPr>
              <a:t>.</a:t>
            </a:r>
          </a:p>
          <a:p>
            <a:pPr marL="0" indent="0">
              <a:buNone/>
            </a:pPr>
            <a:endParaRPr lang="sl-SI" sz="1900" b="1" dirty="0"/>
          </a:p>
        </p:txBody>
      </p:sp>
      <p:pic>
        <p:nvPicPr>
          <p:cNvPr id="2" name="Slika 1">
            <a:extLst>
              <a:ext uri="{FF2B5EF4-FFF2-40B4-BE49-F238E27FC236}">
                <a16:creationId xmlns:a16="http://schemas.microsoft.com/office/drawing/2014/main" id="{E9F6581B-F993-0CAB-D49B-FF50D9BDBB84}"/>
              </a:ext>
            </a:extLst>
          </p:cNvPr>
          <p:cNvPicPr>
            <a:picLocks noChangeAspect="1"/>
          </p:cNvPicPr>
          <p:nvPr/>
        </p:nvPicPr>
        <p:blipFill>
          <a:blip r:embed="rId2"/>
          <a:srcRect l="20075" t="19288" r="22438" b="22832"/>
          <a:stretch>
            <a:fillRect/>
          </a:stretch>
        </p:blipFill>
        <p:spPr>
          <a:xfrm>
            <a:off x="6172202" y="2500552"/>
            <a:ext cx="5467456" cy="3649526"/>
          </a:xfrm>
          <a:prstGeom prst="rect">
            <a:avLst/>
          </a:prstGeom>
          <a:noFill/>
        </p:spPr>
      </p:pic>
    </p:spTree>
    <p:extLst>
      <p:ext uri="{BB962C8B-B14F-4D97-AF65-F5344CB8AC3E}">
        <p14:creationId xmlns:p14="http://schemas.microsoft.com/office/powerpoint/2010/main" val="629040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sz="half" idx="1"/>
          </p:nvPr>
        </p:nvSpPr>
        <p:spPr>
          <a:xfrm>
            <a:off x="840658" y="404664"/>
            <a:ext cx="10574594" cy="6453335"/>
          </a:xfrm>
          <a:solidFill>
            <a:schemeClr val="accent5">
              <a:lumMod val="20000"/>
              <a:lumOff val="80000"/>
            </a:schemeClr>
          </a:solidFill>
        </p:spPr>
        <p:txBody>
          <a:bodyPr>
            <a:normAutofit fontScale="77500" lnSpcReduction="20000"/>
          </a:bodyPr>
          <a:lstStyle/>
          <a:p>
            <a:pPr marL="0" indent="0">
              <a:lnSpc>
                <a:spcPct val="90000"/>
              </a:lnSpc>
              <a:buNone/>
            </a:pPr>
            <a:r>
              <a:rPr lang="sl-SI" sz="2900" b="1" dirty="0">
                <a:latin typeface="Amasis MT Pro" panose="02040504050005020304" pitchFamily="18" charset="-18"/>
              </a:rPr>
              <a:t>Čeprav so doslej vsi opozarjali na azijskega sršena in njegovo nevarnost za kmetijstvo, je dr. </a:t>
            </a:r>
            <a:r>
              <a:rPr lang="sl-SI" sz="2900" b="1" dirty="0" err="1">
                <a:latin typeface="Amasis MT Pro" panose="02040504050005020304" pitchFamily="18" charset="-18"/>
              </a:rPr>
              <a:t>Papachristoforou</a:t>
            </a:r>
            <a:r>
              <a:rPr lang="sl-SI" sz="2900" b="1" dirty="0">
                <a:latin typeface="Amasis MT Pro" panose="02040504050005020304" pitchFamily="18" charset="-18"/>
              </a:rPr>
              <a:t> opozoril, da se je treba bati tudi drugega tujerodnega sršena, in sicer orientalskega. Posamezne osebke so v zadnjih dveh letih pri nas že opazili na Primorskem, a gnezd do zdaj še niso našli.</a:t>
            </a:r>
          </a:p>
          <a:p>
            <a:pPr marL="0" indent="0">
              <a:lnSpc>
                <a:spcPct val="90000"/>
              </a:lnSpc>
              <a:buNone/>
            </a:pPr>
            <a:endParaRPr lang="sl-SI" sz="2900" b="1" dirty="0">
              <a:latin typeface="Amasis MT Pro" panose="02040504050005020304" pitchFamily="18" charset="-18"/>
            </a:endParaRPr>
          </a:p>
          <a:p>
            <a:pPr marL="0" indent="0">
              <a:lnSpc>
                <a:spcPct val="90000"/>
              </a:lnSpc>
              <a:buNone/>
            </a:pPr>
            <a:r>
              <a:rPr lang="sl-SI" sz="2900" b="1" dirty="0">
                <a:latin typeface="Amasis MT Pro" panose="02040504050005020304" pitchFamily="18" charset="-18"/>
              </a:rPr>
              <a:t>Grški strokovnjak je ob omembi tega, da je bil orientalski sršen pri nas že opažen, pozval k takojšnjemu ukrepanju in zatiranju gnezd. V nedeljo je v starem delu Kopra sam našel pet gnezd orientalskega sršena in več delavk, med katerimi so bile tudi mlade matice, ki bodo aktivne v prihodnjem letu. Ocenil je, da je samo v tem delu Kopra že vsaj od 25 do 30 aktivnih gnezd.</a:t>
            </a:r>
          </a:p>
          <a:p>
            <a:r>
              <a:rPr lang="sl-SI" sz="2900" b="1" dirty="0">
                <a:latin typeface="Amasis MT Pro" panose="02040504050005020304" pitchFamily="18" charset="-18"/>
              </a:rPr>
              <a:t>Orientalski sršen gnezda gradi predvsem v tleh oziroma v zemlji ali pa v skalnih špranjah, škarpah in zidovih, je pojasnil </a:t>
            </a:r>
            <a:r>
              <a:rPr lang="sl-SI" sz="2900" b="1" dirty="0" err="1">
                <a:latin typeface="Amasis MT Pro" panose="02040504050005020304" pitchFamily="18" charset="-18"/>
              </a:rPr>
              <a:t>Bozovičar</a:t>
            </a:r>
            <a:r>
              <a:rPr lang="sl-SI" sz="2900" b="1" dirty="0">
                <a:latin typeface="Amasis MT Pro" panose="02040504050005020304" pitchFamily="18" charset="-18"/>
              </a:rPr>
              <a:t>. Obseg njegovih gnezd je manjši kot pri azijskem sršenu, a poleže lahko večje število matic.</a:t>
            </a:r>
          </a:p>
          <a:p>
            <a:r>
              <a:rPr lang="sl-SI" sz="2900" b="1" dirty="0">
                <a:latin typeface="Amasis MT Pro" panose="02040504050005020304" pitchFamily="18" charset="-18"/>
              </a:rPr>
              <a:t>Čeprav je trenutno populacija pri nas še skromna, lahko sčasoma ob naraščanju populacije pričakujemo težave, opozarja sogovornik. "Težave se pojavijo pri vinogradnikih, saj sršeni jedo grozdne jagode. Napadajo tudi sadje in čebelje družine," je dodal </a:t>
            </a:r>
            <a:r>
              <a:rPr lang="sl-SI" sz="2900" b="1" dirty="0" err="1">
                <a:latin typeface="Amasis MT Pro" panose="02040504050005020304" pitchFamily="18" charset="-18"/>
              </a:rPr>
              <a:t>Bozovičar</a:t>
            </a:r>
            <a:r>
              <a:rPr lang="sl-SI" sz="2900" b="1" dirty="0">
                <a:latin typeface="Amasis MT Pro" panose="02040504050005020304" pitchFamily="18" charset="-18"/>
              </a:rPr>
              <a:t>.</a:t>
            </a:r>
          </a:p>
          <a:p>
            <a:pPr marL="0" indent="0">
              <a:lnSpc>
                <a:spcPct val="90000"/>
              </a:lnSpc>
              <a:buNone/>
            </a:pPr>
            <a:endParaRPr lang="sl-SI" sz="2400" b="1" dirty="0"/>
          </a:p>
        </p:txBody>
      </p:sp>
    </p:spTree>
    <p:extLst>
      <p:ext uri="{BB962C8B-B14F-4D97-AF65-F5344CB8AC3E}">
        <p14:creationId xmlns:p14="http://schemas.microsoft.com/office/powerpoint/2010/main" val="261079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sz="half" idx="1"/>
          </p:nvPr>
        </p:nvSpPr>
        <p:spPr>
          <a:xfrm>
            <a:off x="811161" y="153943"/>
            <a:ext cx="10677833" cy="6704057"/>
          </a:xfrm>
          <a:solidFill>
            <a:schemeClr val="accent5">
              <a:lumMod val="20000"/>
              <a:lumOff val="80000"/>
            </a:schemeClr>
          </a:solidFill>
        </p:spPr>
        <p:txBody>
          <a:bodyPr>
            <a:normAutofit fontScale="92500" lnSpcReduction="20000"/>
          </a:bodyPr>
          <a:lstStyle/>
          <a:p>
            <a:pPr marL="0" indent="0">
              <a:lnSpc>
                <a:spcPct val="90000"/>
              </a:lnSpc>
              <a:buNone/>
            </a:pPr>
            <a:r>
              <a:rPr lang="sl-SI" sz="2200" b="1" dirty="0">
                <a:latin typeface="Amasis MT Pro" panose="02040504050005020304" pitchFamily="18" charset="-18"/>
              </a:rPr>
              <a:t>Kako ukrepati</a:t>
            </a:r>
          </a:p>
          <a:p>
            <a:pPr marL="0" indent="0">
              <a:lnSpc>
                <a:spcPct val="90000"/>
              </a:lnSpc>
              <a:buNone/>
            </a:pPr>
            <a:r>
              <a:rPr lang="sl-SI" sz="2200" b="1" dirty="0">
                <a:latin typeface="Amasis MT Pro" panose="02040504050005020304" pitchFamily="18" charset="-18"/>
              </a:rPr>
              <a:t>Državljane in še posebej kmete iz Primorske so na ministrstvu pozvali, da v primeru prisotnosti ali suma na prisotnost orientalskega sršena to takoj sporočijo terenskemu svetovalcu javne službe kmetijskega svetovanja ali veterinarju za zdravstveno varstvo čebel. Sporočijo naj: kaj so opazili (osebek, gnezdo), število osebkov ali gnezd, čim natančnejšo lokacijo (najbolje s koordinatami), datum opažanja, fotografijo ali videoposnetek vrste ter ime in kontaktne podatke najditelja. Pri tem najditelje prosijo, da zaradi hudih zdravstvenih težav, ki jih lahko povzroči pik orientalskega sršena, gnezd ne odstranjujejo sami.</a:t>
            </a:r>
          </a:p>
          <a:p>
            <a:pPr marL="0" indent="0">
              <a:lnSpc>
                <a:spcPct val="90000"/>
              </a:lnSpc>
              <a:buNone/>
            </a:pPr>
            <a:endParaRPr lang="sl-SI" sz="2200" b="1" dirty="0">
              <a:latin typeface="Amasis MT Pro" panose="02040504050005020304" pitchFamily="18" charset="-18"/>
            </a:endParaRPr>
          </a:p>
          <a:p>
            <a:pPr marL="0" indent="0">
              <a:lnSpc>
                <a:spcPct val="90000"/>
              </a:lnSpc>
              <a:buNone/>
            </a:pPr>
            <a:r>
              <a:rPr lang="sl-SI" sz="2200" b="1" dirty="0" err="1">
                <a:latin typeface="Amasis MT Pro" panose="02040504050005020304" pitchFamily="18" charset="-18"/>
              </a:rPr>
              <a:t>Bozovičar</a:t>
            </a:r>
            <a:r>
              <a:rPr lang="sl-SI" sz="2200" b="1" dirty="0">
                <a:latin typeface="Amasis MT Pro" panose="02040504050005020304" pitchFamily="18" charset="-18"/>
              </a:rPr>
              <a:t> izpostavlja, da je najprej treba popisati gnezda orientalskih sršenov. Tudi sam je danes s sodelavcem na terenu našel dve gnezdi v starejših hišah, kjer so bile vidne večje špranje.</a:t>
            </a:r>
          </a:p>
          <a:p>
            <a:pPr marL="0" indent="0">
              <a:lnSpc>
                <a:spcPct val="90000"/>
              </a:lnSpc>
              <a:buNone/>
            </a:pPr>
            <a:endParaRPr lang="sl-SI" sz="2200" b="1" dirty="0">
              <a:latin typeface="Amasis MT Pro" panose="02040504050005020304" pitchFamily="18" charset="-18"/>
            </a:endParaRPr>
          </a:p>
          <a:p>
            <a:pPr marL="0" indent="0">
              <a:lnSpc>
                <a:spcPct val="90000"/>
              </a:lnSpc>
              <a:buNone/>
            </a:pPr>
            <a:r>
              <a:rPr lang="sl-SI" sz="2200" b="1" dirty="0">
                <a:latin typeface="Amasis MT Pro" panose="02040504050005020304" pitchFamily="18" charset="-18"/>
              </a:rPr>
              <a:t>Nato bi bilo treba po mnenju ČZS oblikovati ekipo, ki bo ta gnezda uničevala. "Vsako uničeno gnezdo pomeni manjše tveganje za prihodnje leto," je poudaril. S pristojnimi morajo nato doreči protokol ukrepanja, saj se s tem sršenom v takšni meri še niso srečali.</a:t>
            </a:r>
          </a:p>
          <a:p>
            <a:pPr marL="0" indent="0">
              <a:lnSpc>
                <a:spcPct val="90000"/>
              </a:lnSpc>
              <a:buNone/>
            </a:pPr>
            <a:endParaRPr lang="sl-SI" sz="2200" b="1" dirty="0">
              <a:latin typeface="Amasis MT Pro" panose="02040504050005020304" pitchFamily="18" charset="-18"/>
            </a:endParaRPr>
          </a:p>
          <a:p>
            <a:pPr marL="0" indent="0">
              <a:lnSpc>
                <a:spcPct val="90000"/>
              </a:lnSpc>
              <a:buNone/>
            </a:pPr>
            <a:r>
              <a:rPr lang="sl-SI" sz="2200" b="1" dirty="0">
                <a:latin typeface="Amasis MT Pro" panose="02040504050005020304" pitchFamily="18" charset="-18"/>
              </a:rPr>
              <a:t>Invazivke.si</a:t>
            </a:r>
          </a:p>
          <a:p>
            <a:pPr marL="0" indent="0">
              <a:lnSpc>
                <a:spcPct val="90000"/>
              </a:lnSpc>
              <a:buNone/>
            </a:pPr>
            <a:r>
              <a:rPr lang="sl-SI" sz="2200" b="1" dirty="0">
                <a:latin typeface="Amasis MT Pro" panose="02040504050005020304" pitchFamily="18" charset="-18"/>
              </a:rPr>
              <a:t>Ljudje, ki opazijo tega sršena, lahko to prijavijo preko aplikacije invazivke.si. Dobro je, da ga fotografirajo in to fotografijo dodajo izpolnjeni prijavi. Zavod za varstvo narave ima tako večji pregled nad tem, kakšno je stanje na terenu.</a:t>
            </a:r>
          </a:p>
        </p:txBody>
      </p:sp>
    </p:spTree>
    <p:extLst>
      <p:ext uri="{BB962C8B-B14F-4D97-AF65-F5344CB8AC3E}">
        <p14:creationId xmlns:p14="http://schemas.microsoft.com/office/powerpoint/2010/main" val="232638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gn="l"/>
            <a:r>
              <a:rPr lang="sl-SI" sz="6000" dirty="0"/>
              <a:t>Odgovori na vprašanja:</a:t>
            </a:r>
          </a:p>
        </p:txBody>
      </p:sp>
      <p:sp>
        <p:nvSpPr>
          <p:cNvPr id="3" name="Ograda vsebine 2"/>
          <p:cNvSpPr>
            <a:spLocks noGrp="1"/>
          </p:cNvSpPr>
          <p:nvPr>
            <p:ph idx="1"/>
          </p:nvPr>
        </p:nvSpPr>
        <p:spPr/>
        <p:txBody>
          <a:bodyPr>
            <a:normAutofit fontScale="92500" lnSpcReduction="20000"/>
          </a:bodyPr>
          <a:lstStyle/>
          <a:p>
            <a:r>
              <a:rPr lang="sl-SI" dirty="0">
                <a:latin typeface="Amasis MT Pro Black" panose="02040A04050005020304" pitchFamily="18" charset="-18"/>
              </a:rPr>
              <a:t>Ali je prebrani članek strokoven ali laičen?</a:t>
            </a:r>
          </a:p>
          <a:p>
            <a:r>
              <a:rPr lang="sl-SI" dirty="0">
                <a:latin typeface="Amasis MT Pro Black" panose="02040A04050005020304" pitchFamily="18" charset="-18"/>
              </a:rPr>
              <a:t>Utemelji zgornji odgovor.</a:t>
            </a:r>
          </a:p>
          <a:p>
            <a:r>
              <a:rPr lang="sl-SI" dirty="0">
                <a:latin typeface="Amasis MT Pro Black" panose="02040A04050005020304" pitchFamily="18" charset="-18"/>
              </a:rPr>
              <a:t>Kaj pomeni, da je orientalski sršen tujerodna vrsta?</a:t>
            </a:r>
          </a:p>
          <a:p>
            <a:r>
              <a:rPr lang="sl-SI" dirty="0">
                <a:latin typeface="Amasis MT Pro Black" panose="02040A04050005020304" pitchFamily="18" charset="-18"/>
              </a:rPr>
              <a:t>Poimenuj še tri primere organizmov, ki so tujerodni.</a:t>
            </a:r>
          </a:p>
          <a:p>
            <a:r>
              <a:rPr lang="sl-SI" dirty="0">
                <a:latin typeface="Amasis MT Pro Black" panose="02040A04050005020304" pitchFamily="18" charset="-18"/>
              </a:rPr>
              <a:t>Zakaj je navadni sršen domorodna = avtohtona vrsta?</a:t>
            </a:r>
          </a:p>
          <a:p>
            <a:r>
              <a:rPr lang="sl-SI" dirty="0">
                <a:latin typeface="Amasis MT Pro Black" panose="02040A04050005020304" pitchFamily="18" charset="-18"/>
              </a:rPr>
              <a:t>Poimenuj še tri primere organizmov, ki so domorodni = avtohtoni.</a:t>
            </a:r>
          </a:p>
          <a:p>
            <a:r>
              <a:rPr lang="sl-SI" dirty="0">
                <a:latin typeface="Amasis MT Pro Black" panose="02040A04050005020304" pitchFamily="18" charset="-18"/>
              </a:rPr>
              <a:t>Zakaj ne želimo tujerodnih organizmov v našem domačem okolju?</a:t>
            </a:r>
          </a:p>
          <a:p>
            <a:endParaRPr lang="sl-SI" dirty="0"/>
          </a:p>
        </p:txBody>
      </p:sp>
    </p:spTree>
    <p:extLst>
      <p:ext uri="{BB962C8B-B14F-4D97-AF65-F5344CB8AC3E}">
        <p14:creationId xmlns:p14="http://schemas.microsoft.com/office/powerpoint/2010/main" val="2775928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gn="l"/>
            <a:r>
              <a:rPr lang="sl-SI" sz="4000" dirty="0">
                <a:solidFill>
                  <a:srgbClr val="C00000"/>
                </a:solidFill>
              </a:rPr>
              <a:t>Preveri svoje odgovore:</a:t>
            </a:r>
          </a:p>
        </p:txBody>
      </p:sp>
      <p:sp>
        <p:nvSpPr>
          <p:cNvPr id="3" name="Ograda vsebine 2"/>
          <p:cNvSpPr>
            <a:spLocks noGrp="1"/>
          </p:cNvSpPr>
          <p:nvPr>
            <p:ph idx="1"/>
          </p:nvPr>
        </p:nvSpPr>
        <p:spPr/>
        <p:txBody>
          <a:bodyPr>
            <a:normAutofit fontScale="70000" lnSpcReduction="20000"/>
          </a:bodyPr>
          <a:lstStyle/>
          <a:p>
            <a:r>
              <a:rPr lang="sl-SI" dirty="0">
                <a:latin typeface="Amasis MT Pro Black" panose="02040A04050005020304" pitchFamily="18" charset="-18"/>
              </a:rPr>
              <a:t>Ali je prebrani članek strokoven ali laičen?</a:t>
            </a:r>
          </a:p>
          <a:p>
            <a:pPr marL="0" indent="0">
              <a:buNone/>
            </a:pPr>
            <a:r>
              <a:rPr lang="sl-SI" dirty="0">
                <a:solidFill>
                  <a:srgbClr val="C00000"/>
                </a:solidFill>
                <a:latin typeface="Amasis MT Pro Black" panose="02040A04050005020304" pitchFamily="18" charset="-18"/>
              </a:rPr>
              <a:t>Članek je laičen.</a:t>
            </a:r>
          </a:p>
          <a:p>
            <a:r>
              <a:rPr lang="sl-SI" dirty="0">
                <a:latin typeface="Amasis MT Pro Black" panose="02040A04050005020304" pitchFamily="18" charset="-18"/>
              </a:rPr>
              <a:t>Utemelji zgornji odgovor.</a:t>
            </a:r>
          </a:p>
          <a:p>
            <a:pPr marL="0" indent="0">
              <a:buNone/>
            </a:pPr>
            <a:r>
              <a:rPr lang="sl-SI" dirty="0">
                <a:solidFill>
                  <a:srgbClr val="C00000"/>
                </a:solidFill>
                <a:latin typeface="Amasis MT Pro Black" panose="02040A04050005020304" pitchFamily="18" charset="-18"/>
              </a:rPr>
              <a:t>Članek je laičen, saj je napisan za ljudi, ki niso strokovnjaki na tem področju. Objavljen je v dnevnem časopisu.</a:t>
            </a:r>
          </a:p>
          <a:p>
            <a:pPr marL="0" indent="0">
              <a:buNone/>
            </a:pPr>
            <a:endParaRPr lang="sl-SI" dirty="0">
              <a:latin typeface="Amasis MT Pro Black" panose="02040A04050005020304" pitchFamily="18" charset="-18"/>
            </a:endParaRPr>
          </a:p>
          <a:p>
            <a:r>
              <a:rPr lang="sl-SI" dirty="0">
                <a:latin typeface="Amasis MT Pro Black" panose="02040A04050005020304" pitchFamily="18" charset="-18"/>
              </a:rPr>
              <a:t>Kaj pomeni, da je orientalski sršen tujerodna vrsta?</a:t>
            </a:r>
          </a:p>
          <a:p>
            <a:pPr marL="0" indent="0">
              <a:buNone/>
            </a:pPr>
            <a:r>
              <a:rPr lang="sl-SI" dirty="0">
                <a:solidFill>
                  <a:srgbClr val="C00000"/>
                </a:solidFill>
                <a:latin typeface="Amasis MT Pro Black" panose="02040A04050005020304" pitchFamily="18" charset="-18"/>
              </a:rPr>
              <a:t>To pomeni, da pri nas ne živi od nekdaj. K nam so ga prinesli od drugod.</a:t>
            </a:r>
          </a:p>
          <a:p>
            <a:r>
              <a:rPr lang="sl-SI" dirty="0">
                <a:latin typeface="Amasis MT Pro Black" panose="02040A04050005020304" pitchFamily="18" charset="-18"/>
              </a:rPr>
              <a:t>Poimenuj še tri primere organizmov, ki so tujerodni.</a:t>
            </a:r>
          </a:p>
          <a:p>
            <a:pPr marL="0" indent="0">
              <a:buNone/>
            </a:pPr>
            <a:r>
              <a:rPr lang="sl-SI" dirty="0">
                <a:solidFill>
                  <a:srgbClr val="C00000"/>
                </a:solidFill>
                <a:latin typeface="Amasis MT Pro Black" panose="02040A04050005020304" pitchFamily="18" charset="-18"/>
              </a:rPr>
              <a:t>Želva rdečevratka, rastlina japonski dresnik, rastlina zlata rozga, nutrija.</a:t>
            </a:r>
          </a:p>
          <a:p>
            <a:pPr marL="0" indent="0">
              <a:buNone/>
            </a:pPr>
            <a:r>
              <a:rPr lang="sl-SI" i="1" dirty="0">
                <a:latin typeface="Amasis MT Pro Black" panose="02040A04050005020304" pitchFamily="18" charset="-18"/>
              </a:rPr>
              <a:t>Na naslednji strani si oglej njihove slike.</a:t>
            </a:r>
          </a:p>
          <a:p>
            <a:endParaRPr lang="sl-SI" dirty="0"/>
          </a:p>
        </p:txBody>
      </p:sp>
    </p:spTree>
    <p:extLst>
      <p:ext uri="{BB962C8B-B14F-4D97-AF65-F5344CB8AC3E}">
        <p14:creationId xmlns:p14="http://schemas.microsoft.com/office/powerpoint/2010/main" val="3529988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7E87BC4-DF3C-B9EA-F7BF-A12F7386B4BD}"/>
              </a:ext>
            </a:extLst>
          </p:cNvPr>
          <p:cNvSpPr>
            <a:spLocks noGrp="1"/>
          </p:cNvSpPr>
          <p:nvPr>
            <p:ph type="title"/>
          </p:nvPr>
        </p:nvSpPr>
        <p:spPr/>
        <p:txBody>
          <a:bodyPr/>
          <a:lstStyle/>
          <a:p>
            <a:r>
              <a:rPr lang="sl-SI" dirty="0"/>
              <a:t>SPLOŠNA NAVODILA:</a:t>
            </a:r>
          </a:p>
        </p:txBody>
      </p:sp>
      <p:sp>
        <p:nvSpPr>
          <p:cNvPr id="3" name="Označba mesta vsebine 2">
            <a:extLst>
              <a:ext uri="{FF2B5EF4-FFF2-40B4-BE49-F238E27FC236}">
                <a16:creationId xmlns:a16="http://schemas.microsoft.com/office/drawing/2014/main" id="{54EACE00-B238-524F-7E65-4361D2B01133}"/>
              </a:ext>
            </a:extLst>
          </p:cNvPr>
          <p:cNvSpPr>
            <a:spLocks noGrp="1"/>
          </p:cNvSpPr>
          <p:nvPr>
            <p:ph idx="1"/>
          </p:nvPr>
        </p:nvSpPr>
        <p:spPr/>
        <p:txBody>
          <a:bodyPr>
            <a:normAutofit fontScale="92500" lnSpcReduction="10000"/>
          </a:bodyPr>
          <a:lstStyle/>
          <a:p>
            <a:r>
              <a:rPr lang="sl-SI" dirty="0">
                <a:latin typeface="Amasis MT Pro Black" panose="02040A04050005020304" pitchFamily="18" charset="-18"/>
                <a:ea typeface="ADLaM Display" panose="02010000000000000000" pitchFamily="2" charset="0"/>
                <a:cs typeface="ADLaM Display" panose="02010000000000000000" pitchFamily="2" charset="0"/>
              </a:rPr>
              <a:t>Učitelj učencem predstavi naloge v predstavitvi. </a:t>
            </a:r>
          </a:p>
          <a:p>
            <a:r>
              <a:rPr lang="sl-SI" dirty="0">
                <a:latin typeface="Amasis MT Pro Black" panose="02040A04050005020304" pitchFamily="18" charset="-18"/>
                <a:ea typeface="ADLaM Display" panose="02010000000000000000" pitchFamily="2" charset="0"/>
                <a:cs typeface="ADLaM Display" panose="02010000000000000000" pitchFamily="2" charset="0"/>
              </a:rPr>
              <a:t>Vsako nalogo glasno preberete. </a:t>
            </a:r>
          </a:p>
          <a:p>
            <a:r>
              <a:rPr lang="sl-SI" dirty="0">
                <a:latin typeface="Amasis MT Pro Black" panose="02040A04050005020304" pitchFamily="18" charset="-18"/>
                <a:ea typeface="ADLaM Display" panose="02010000000000000000" pitchFamily="2" charset="0"/>
                <a:cs typeface="ADLaM Display" panose="02010000000000000000" pitchFamily="2" charset="0"/>
              </a:rPr>
              <a:t>1. del (2. in 3. ura) – IZDELAVA MODELA DNA</a:t>
            </a:r>
          </a:p>
          <a:p>
            <a:r>
              <a:rPr lang="sl-SI" dirty="0">
                <a:latin typeface="Amasis MT Pro Black" panose="02040A04050005020304" pitchFamily="18" charset="-18"/>
                <a:ea typeface="ADLaM Display" panose="02010000000000000000" pitchFamily="2" charset="0"/>
                <a:cs typeface="ADLaM Display" panose="02010000000000000000" pitchFamily="2" charset="0"/>
              </a:rPr>
              <a:t>2. del (4. in 5. ura):</a:t>
            </a:r>
          </a:p>
          <a:p>
            <a:r>
              <a:rPr lang="sl-SI" dirty="0">
                <a:latin typeface="Amasis MT Pro Black" panose="02040A04050005020304" pitchFamily="18" charset="-18"/>
                <a:ea typeface="ADLaM Display" panose="02010000000000000000" pitchFamily="2" charset="0"/>
                <a:cs typeface="ADLaM Display" panose="02010000000000000000" pitchFamily="2" charset="0"/>
              </a:rPr>
              <a:t>Učenci v parih rešujejo naloge in odgovore pišejo v zvezek za biologijo. </a:t>
            </a:r>
          </a:p>
          <a:p>
            <a:r>
              <a:rPr lang="sl-SI" dirty="0">
                <a:latin typeface="Amasis MT Pro Black" panose="02040A04050005020304" pitchFamily="18" charset="-18"/>
                <a:ea typeface="ADLaM Display" panose="02010000000000000000" pitchFamily="2" charset="0"/>
                <a:cs typeface="ADLaM Display" panose="02010000000000000000" pitchFamily="2" charset="0"/>
              </a:rPr>
              <a:t>Vsaka naloga ima rešitev, ki si jo sproti ogledate. </a:t>
            </a:r>
          </a:p>
          <a:p>
            <a:r>
              <a:rPr lang="sl-SI" dirty="0">
                <a:latin typeface="Amasis MT Pro Black" panose="02040A04050005020304" pitchFamily="18" charset="-18"/>
                <a:ea typeface="ADLaM Display" panose="02010000000000000000" pitchFamily="2" charset="0"/>
                <a:cs typeface="ADLaM Display" panose="02010000000000000000" pitchFamily="2" charset="0"/>
              </a:rPr>
              <a:t>MALICA: ob 10.10</a:t>
            </a:r>
          </a:p>
        </p:txBody>
      </p:sp>
    </p:spTree>
    <p:extLst>
      <p:ext uri="{BB962C8B-B14F-4D97-AF65-F5344CB8AC3E}">
        <p14:creationId xmlns:p14="http://schemas.microsoft.com/office/powerpoint/2010/main" val="3033002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TUJERODNE VRSTE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6081" y="1628801"/>
            <a:ext cx="3440211" cy="193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6960096" y="3746213"/>
            <a:ext cx="3707904" cy="461665"/>
          </a:xfrm>
          <a:prstGeom prst="rect">
            <a:avLst/>
          </a:prstGeom>
          <a:noFill/>
        </p:spPr>
        <p:txBody>
          <a:bodyPr wrap="square" rtlCol="0">
            <a:spAutoFit/>
          </a:bodyPr>
          <a:lstStyle/>
          <a:p>
            <a:r>
              <a:rPr lang="sl-SI" sz="2400" dirty="0">
                <a:latin typeface="Amasis MT Pro" panose="02040504050005020304" pitchFamily="18" charset="-18"/>
              </a:rPr>
              <a:t>nutrija (</a:t>
            </a:r>
            <a:r>
              <a:rPr lang="sl-SI" sz="2400" i="1" dirty="0" err="1">
                <a:latin typeface="Amasis MT Pro" panose="02040504050005020304" pitchFamily="18" charset="-18"/>
              </a:rPr>
              <a:t>Myocastor</a:t>
            </a:r>
            <a:r>
              <a:rPr lang="sl-SI" sz="2400" i="1" dirty="0">
                <a:latin typeface="Amasis MT Pro" panose="02040504050005020304" pitchFamily="18" charset="-18"/>
              </a:rPr>
              <a:t> </a:t>
            </a:r>
            <a:r>
              <a:rPr lang="sl-SI" sz="2400" i="1" dirty="0" err="1">
                <a:latin typeface="Amasis MT Pro" panose="02040504050005020304" pitchFamily="18" charset="-18"/>
              </a:rPr>
              <a:t>coypus</a:t>
            </a:r>
            <a:r>
              <a:rPr lang="sl-SI" sz="2400" dirty="0">
                <a:latin typeface="Amasis MT Pro" panose="02040504050005020304" pitchFamily="18" charset="-18"/>
              </a:rPr>
              <a:t>)</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560" y="1628800"/>
            <a:ext cx="3451716" cy="193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jeZBesedilom 5"/>
          <p:cNvSpPr txBox="1"/>
          <p:nvPr/>
        </p:nvSpPr>
        <p:spPr>
          <a:xfrm>
            <a:off x="838200" y="3760857"/>
            <a:ext cx="5798574" cy="461665"/>
          </a:xfrm>
          <a:prstGeom prst="rect">
            <a:avLst/>
          </a:prstGeom>
          <a:noFill/>
        </p:spPr>
        <p:txBody>
          <a:bodyPr wrap="square" rtlCol="0">
            <a:spAutoFit/>
          </a:bodyPr>
          <a:lstStyle/>
          <a:p>
            <a:r>
              <a:rPr lang="sl-SI" sz="2400" dirty="0">
                <a:latin typeface="Amasis MT Pro" panose="02040504050005020304" pitchFamily="18" charset="-18"/>
              </a:rPr>
              <a:t>rdečevratka (</a:t>
            </a:r>
            <a:r>
              <a:rPr lang="sl-SI" sz="2400" i="1" dirty="0" err="1">
                <a:latin typeface="Amasis MT Pro" panose="02040504050005020304" pitchFamily="18" charset="-18"/>
              </a:rPr>
              <a:t>Trachemys</a:t>
            </a:r>
            <a:r>
              <a:rPr lang="sl-SI" sz="2400" i="1" dirty="0">
                <a:latin typeface="Amasis MT Pro" panose="02040504050005020304" pitchFamily="18" charset="-18"/>
              </a:rPr>
              <a:t> </a:t>
            </a:r>
            <a:r>
              <a:rPr lang="sl-SI" sz="2400" i="1" dirty="0" err="1">
                <a:latin typeface="Amasis MT Pro" panose="02040504050005020304" pitchFamily="18" charset="-18"/>
              </a:rPr>
              <a:t>scripta</a:t>
            </a:r>
            <a:r>
              <a:rPr lang="sl-SI" sz="2400" i="1" dirty="0">
                <a:latin typeface="Amasis MT Pro" panose="02040504050005020304" pitchFamily="18" charset="-18"/>
              </a:rPr>
              <a:t> </a:t>
            </a:r>
            <a:r>
              <a:rPr lang="sl-SI" sz="2400" i="1" dirty="0" err="1">
                <a:latin typeface="Amasis MT Pro" panose="02040504050005020304" pitchFamily="18" charset="-18"/>
              </a:rPr>
              <a:t>elegans</a:t>
            </a:r>
            <a:r>
              <a:rPr lang="sl-SI" sz="2400" dirty="0">
                <a:latin typeface="Amasis MT Pro" panose="02040504050005020304" pitchFamily="18" charset="-18"/>
              </a:rPr>
              <a:t>)</a:t>
            </a:r>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95" y="422980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7038" y="4222521"/>
            <a:ext cx="1123077" cy="1731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p:cNvSpPr txBox="1"/>
          <p:nvPr/>
        </p:nvSpPr>
        <p:spPr>
          <a:xfrm>
            <a:off x="1598942" y="5980163"/>
            <a:ext cx="4407162" cy="830997"/>
          </a:xfrm>
          <a:prstGeom prst="rect">
            <a:avLst/>
          </a:prstGeom>
          <a:noFill/>
        </p:spPr>
        <p:txBody>
          <a:bodyPr wrap="square" rtlCol="0">
            <a:spAutoFit/>
          </a:bodyPr>
          <a:lstStyle/>
          <a:p>
            <a:r>
              <a:rPr lang="sl-SI" sz="2400" dirty="0">
                <a:latin typeface="Amasis MT Pro" panose="02040504050005020304" pitchFamily="18" charset="-18"/>
              </a:rPr>
              <a:t>kanadska zlata rozga (</a:t>
            </a:r>
            <a:r>
              <a:rPr lang="sl-SI" sz="2400" i="1" dirty="0" err="1">
                <a:latin typeface="Amasis MT Pro" panose="02040504050005020304" pitchFamily="18" charset="-18"/>
              </a:rPr>
              <a:t>Solidago</a:t>
            </a:r>
            <a:r>
              <a:rPr lang="sl-SI" sz="2400" i="1" dirty="0">
                <a:latin typeface="Amasis MT Pro" panose="02040504050005020304" pitchFamily="18" charset="-18"/>
              </a:rPr>
              <a:t> </a:t>
            </a:r>
            <a:r>
              <a:rPr lang="sl-SI" sz="2400" i="1" dirty="0" err="1">
                <a:latin typeface="Amasis MT Pro" panose="02040504050005020304" pitchFamily="18" charset="-18"/>
              </a:rPr>
              <a:t>canadensis</a:t>
            </a:r>
            <a:r>
              <a:rPr lang="sl-SI" sz="2400" dirty="0">
                <a:latin typeface="Amasis MT Pro" panose="02040504050005020304" pitchFamily="18" charset="-18"/>
              </a:rPr>
              <a:t>)</a:t>
            </a:r>
          </a:p>
        </p:txBody>
      </p:sp>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6309" y="4269167"/>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880" y="4243148"/>
            <a:ext cx="2291464" cy="171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oljeZBesedilom 7"/>
          <p:cNvSpPr txBox="1"/>
          <p:nvPr/>
        </p:nvSpPr>
        <p:spPr>
          <a:xfrm>
            <a:off x="5945696" y="5914952"/>
            <a:ext cx="4676150" cy="830997"/>
          </a:xfrm>
          <a:prstGeom prst="rect">
            <a:avLst/>
          </a:prstGeom>
          <a:noFill/>
        </p:spPr>
        <p:txBody>
          <a:bodyPr wrap="square" rtlCol="0">
            <a:spAutoFit/>
          </a:bodyPr>
          <a:lstStyle/>
          <a:p>
            <a:r>
              <a:rPr lang="sl-SI" sz="2400" dirty="0">
                <a:latin typeface="Amasis MT Pro" panose="02040504050005020304" pitchFamily="18" charset="-18"/>
              </a:rPr>
              <a:t>japonski dresnik (</a:t>
            </a:r>
            <a:r>
              <a:rPr lang="sl-SI" sz="2400" i="1" dirty="0" err="1">
                <a:latin typeface="Amasis MT Pro" panose="02040504050005020304" pitchFamily="18" charset="-18"/>
              </a:rPr>
              <a:t>Reynoutria</a:t>
            </a:r>
            <a:r>
              <a:rPr lang="sl-SI" sz="2400" i="1" dirty="0">
                <a:latin typeface="Amasis MT Pro" panose="02040504050005020304" pitchFamily="18" charset="-18"/>
              </a:rPr>
              <a:t> </a:t>
            </a:r>
            <a:r>
              <a:rPr lang="sl-SI" sz="2400" i="1" dirty="0" err="1">
                <a:latin typeface="Amasis MT Pro" panose="02040504050005020304" pitchFamily="18" charset="-18"/>
              </a:rPr>
              <a:t>japonica</a:t>
            </a:r>
            <a:r>
              <a:rPr lang="sl-SI" sz="2400" dirty="0">
                <a:latin typeface="Amasis MT Pro" panose="02040504050005020304" pitchFamily="18" charset="-18"/>
              </a:rPr>
              <a:t>)</a:t>
            </a:r>
          </a:p>
        </p:txBody>
      </p:sp>
    </p:spTree>
    <p:extLst>
      <p:ext uri="{BB962C8B-B14F-4D97-AF65-F5344CB8AC3E}">
        <p14:creationId xmlns:p14="http://schemas.microsoft.com/office/powerpoint/2010/main" val="2988254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81200" y="1991032"/>
            <a:ext cx="8229600" cy="4135132"/>
          </a:xfrm>
        </p:spPr>
        <p:txBody>
          <a:bodyPr>
            <a:normAutofit lnSpcReduction="10000"/>
          </a:bodyPr>
          <a:lstStyle/>
          <a:p>
            <a:r>
              <a:rPr lang="sl-SI" sz="2400" dirty="0">
                <a:latin typeface="Amasis MT Pro Black" panose="02040A04050005020304" pitchFamily="18" charset="-18"/>
              </a:rPr>
              <a:t>Zakaj je navadni sršen domorodna = avtohtona vrsta?</a:t>
            </a:r>
          </a:p>
          <a:p>
            <a:pPr marL="0" indent="0">
              <a:buNone/>
            </a:pPr>
            <a:r>
              <a:rPr lang="sl-SI" sz="2400" dirty="0">
                <a:solidFill>
                  <a:srgbClr val="C00000"/>
                </a:solidFill>
                <a:latin typeface="Amasis MT Pro Black" panose="02040A04050005020304" pitchFamily="18" charset="-18"/>
              </a:rPr>
              <a:t>Ker od nekdaj živi pri nas.</a:t>
            </a:r>
          </a:p>
          <a:p>
            <a:r>
              <a:rPr lang="sl-SI" sz="2400" dirty="0">
                <a:latin typeface="Amasis MT Pro Black" panose="02040A04050005020304" pitchFamily="18" charset="-18"/>
              </a:rPr>
              <a:t>Poimenuj še tri primere organizmov, ki so domorodni = avtohtoni.</a:t>
            </a:r>
          </a:p>
          <a:p>
            <a:pPr marL="0" indent="0">
              <a:buNone/>
            </a:pPr>
            <a:r>
              <a:rPr lang="sl-SI" sz="2400" dirty="0">
                <a:solidFill>
                  <a:srgbClr val="C00000"/>
                </a:solidFill>
                <a:latin typeface="Amasis MT Pro Black" panose="02040A04050005020304" pitchFamily="18" charset="-18"/>
              </a:rPr>
              <a:t>Rjavi medved, velika sinica, kranjska sivka, planika</a:t>
            </a:r>
          </a:p>
          <a:p>
            <a:pPr marL="0" indent="0">
              <a:buNone/>
            </a:pPr>
            <a:endParaRPr lang="sl-SI" sz="2400" dirty="0">
              <a:solidFill>
                <a:srgbClr val="C00000"/>
              </a:solidFill>
              <a:latin typeface="Amasis MT Pro Black" panose="02040A04050005020304" pitchFamily="18" charset="-18"/>
            </a:endParaRPr>
          </a:p>
          <a:p>
            <a:pPr marL="0" indent="0">
              <a:buNone/>
            </a:pPr>
            <a:r>
              <a:rPr lang="sl-SI" sz="2400" i="1" dirty="0">
                <a:latin typeface="Amasis MT Pro Black" panose="02040A04050005020304" pitchFamily="18" charset="-18"/>
              </a:rPr>
              <a:t>Na naslednji strani si oglej njihove slike.</a:t>
            </a:r>
          </a:p>
        </p:txBody>
      </p:sp>
    </p:spTree>
    <p:extLst>
      <p:ext uri="{BB962C8B-B14F-4D97-AF65-F5344CB8AC3E}">
        <p14:creationId xmlns:p14="http://schemas.microsoft.com/office/powerpoint/2010/main" val="130000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dirty="0"/>
              <a:t>DOMORODNE = AVTOHTONE VRSTE</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81890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1919536" y="3623434"/>
            <a:ext cx="3824070" cy="461665"/>
          </a:xfrm>
          <a:prstGeom prst="rect">
            <a:avLst/>
          </a:prstGeom>
          <a:noFill/>
        </p:spPr>
        <p:txBody>
          <a:bodyPr wrap="square" rtlCol="0">
            <a:spAutoFit/>
          </a:bodyPr>
          <a:lstStyle/>
          <a:p>
            <a:r>
              <a:rPr lang="sl-SI" sz="2400" dirty="0">
                <a:latin typeface="Amasis MT Pro" panose="02040504050005020304" pitchFamily="18" charset="-18"/>
              </a:rPr>
              <a:t>rjavi medved (</a:t>
            </a:r>
            <a:r>
              <a:rPr lang="sl-SI" sz="2400" i="1" dirty="0" err="1">
                <a:latin typeface="Amasis MT Pro" panose="02040504050005020304" pitchFamily="18" charset="-18"/>
              </a:rPr>
              <a:t>Ursus</a:t>
            </a:r>
            <a:r>
              <a:rPr lang="sl-SI" sz="2400" i="1" dirty="0">
                <a:latin typeface="Amasis MT Pro" panose="02040504050005020304" pitchFamily="18" charset="-18"/>
              </a:rPr>
              <a:t> </a:t>
            </a:r>
            <a:r>
              <a:rPr lang="sl-SI" sz="2400" i="1" dirty="0" err="1">
                <a:latin typeface="Amasis MT Pro" panose="02040504050005020304" pitchFamily="18" charset="-18"/>
              </a:rPr>
              <a:t>arctos</a:t>
            </a:r>
            <a:r>
              <a:rPr lang="sl-SI" sz="2400" dirty="0">
                <a:latin typeface="Amasis MT Pro" panose="02040504050005020304" pitchFamily="18" charset="-18"/>
              </a:rPr>
              <a:t>)</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382" y="1794943"/>
            <a:ext cx="2691383" cy="1790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jeZBesedilom 4"/>
          <p:cNvSpPr txBox="1"/>
          <p:nvPr/>
        </p:nvSpPr>
        <p:spPr>
          <a:xfrm>
            <a:off x="6528048" y="3552167"/>
            <a:ext cx="4139952" cy="461665"/>
          </a:xfrm>
          <a:prstGeom prst="rect">
            <a:avLst/>
          </a:prstGeom>
          <a:noFill/>
        </p:spPr>
        <p:txBody>
          <a:bodyPr wrap="square" rtlCol="0">
            <a:spAutoFit/>
          </a:bodyPr>
          <a:lstStyle/>
          <a:p>
            <a:r>
              <a:rPr lang="sl-SI" sz="2400" dirty="0">
                <a:latin typeface="Amasis MT Pro" panose="02040504050005020304" pitchFamily="18" charset="-18"/>
              </a:rPr>
              <a:t>velika sinica (</a:t>
            </a:r>
            <a:r>
              <a:rPr lang="sl-SI" sz="2400" i="1" dirty="0" err="1">
                <a:latin typeface="Amasis MT Pro" panose="02040504050005020304" pitchFamily="18" charset="-18"/>
              </a:rPr>
              <a:t>Pyrus</a:t>
            </a:r>
            <a:r>
              <a:rPr lang="sl-SI" sz="2400" i="1" dirty="0">
                <a:latin typeface="Amasis MT Pro" panose="02040504050005020304" pitchFamily="18" charset="-18"/>
              </a:rPr>
              <a:t> </a:t>
            </a:r>
            <a:r>
              <a:rPr lang="sl-SI" sz="2400" i="1" dirty="0" err="1">
                <a:latin typeface="Amasis MT Pro" panose="02040504050005020304" pitchFamily="18" charset="-18"/>
              </a:rPr>
              <a:t>mjor</a:t>
            </a:r>
            <a:r>
              <a:rPr lang="sl-SI" sz="2400" dirty="0">
                <a:latin typeface="Amasis MT Pro" panose="02040504050005020304" pitchFamily="18" charset="-18"/>
              </a:rPr>
              <a:t>)</a:t>
            </a:r>
          </a:p>
        </p:txBody>
      </p:sp>
      <p:sp>
        <p:nvSpPr>
          <p:cNvPr id="6" name="PoljeZBesedilom 5"/>
          <p:cNvSpPr txBox="1"/>
          <p:nvPr/>
        </p:nvSpPr>
        <p:spPr>
          <a:xfrm>
            <a:off x="1775520" y="6017845"/>
            <a:ext cx="4320480" cy="830997"/>
          </a:xfrm>
          <a:prstGeom prst="rect">
            <a:avLst/>
          </a:prstGeom>
          <a:noFill/>
        </p:spPr>
        <p:txBody>
          <a:bodyPr wrap="square" rtlCol="0">
            <a:spAutoFit/>
          </a:bodyPr>
          <a:lstStyle/>
          <a:p>
            <a:r>
              <a:rPr lang="sl-SI" sz="2400" dirty="0">
                <a:latin typeface="Amasis MT Pro" panose="02040504050005020304" pitchFamily="18" charset="-18"/>
              </a:rPr>
              <a:t>kranjska sivka (</a:t>
            </a:r>
            <a:r>
              <a:rPr lang="sl-SI" sz="2400" i="1" dirty="0" err="1">
                <a:latin typeface="Amasis MT Pro" panose="02040504050005020304" pitchFamily="18" charset="-18"/>
              </a:rPr>
              <a:t>Apis</a:t>
            </a:r>
            <a:r>
              <a:rPr lang="sl-SI" sz="2400" i="1" dirty="0">
                <a:latin typeface="Amasis MT Pro" panose="02040504050005020304" pitchFamily="18" charset="-18"/>
              </a:rPr>
              <a:t> </a:t>
            </a:r>
            <a:r>
              <a:rPr lang="sl-SI" sz="2400" i="1" dirty="0" err="1">
                <a:latin typeface="Amasis MT Pro" panose="02040504050005020304" pitchFamily="18" charset="-18"/>
              </a:rPr>
              <a:t>mellifera</a:t>
            </a:r>
            <a:r>
              <a:rPr lang="sl-SI" sz="2400" i="1" dirty="0">
                <a:latin typeface="Amasis MT Pro" panose="02040504050005020304" pitchFamily="18" charset="-18"/>
              </a:rPr>
              <a:t> </a:t>
            </a:r>
            <a:r>
              <a:rPr lang="sl-SI" sz="2400" i="1" dirty="0" err="1">
                <a:latin typeface="Amasis MT Pro" panose="02040504050005020304" pitchFamily="18" charset="-18"/>
              </a:rPr>
              <a:t>carnica</a:t>
            </a:r>
            <a:r>
              <a:rPr lang="sl-SI" dirty="0">
                <a:latin typeface="Amasis MT Pro" panose="02040504050005020304" pitchFamily="18" charset="-18"/>
              </a:rPr>
              <a:t>)</a:t>
            </a:r>
          </a:p>
        </p:txBody>
      </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265" y="4123827"/>
            <a:ext cx="3373142" cy="188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p:cNvSpPr txBox="1"/>
          <p:nvPr/>
        </p:nvSpPr>
        <p:spPr>
          <a:xfrm>
            <a:off x="6312024" y="6074441"/>
            <a:ext cx="4355976" cy="461665"/>
          </a:xfrm>
          <a:prstGeom prst="rect">
            <a:avLst/>
          </a:prstGeom>
          <a:noFill/>
        </p:spPr>
        <p:txBody>
          <a:bodyPr wrap="square" rtlCol="0">
            <a:spAutoFit/>
          </a:bodyPr>
          <a:lstStyle/>
          <a:p>
            <a:r>
              <a:rPr lang="sl-SI" sz="2400" dirty="0">
                <a:latin typeface="Amasis MT Pro" panose="02040504050005020304" pitchFamily="18" charset="-18"/>
              </a:rPr>
              <a:t>planika (</a:t>
            </a:r>
            <a:r>
              <a:rPr lang="sl-SI" sz="2400" i="1" dirty="0" err="1">
                <a:latin typeface="Amasis MT Pro" panose="02040504050005020304" pitchFamily="18" charset="-18"/>
              </a:rPr>
              <a:t>Leontopodium</a:t>
            </a:r>
            <a:r>
              <a:rPr lang="sl-SI" sz="2400" i="1" dirty="0">
                <a:latin typeface="Amasis MT Pro" panose="02040504050005020304" pitchFamily="18" charset="-18"/>
              </a:rPr>
              <a:t> </a:t>
            </a:r>
            <a:r>
              <a:rPr lang="sl-SI" sz="2400" i="1" dirty="0" err="1">
                <a:latin typeface="Amasis MT Pro" panose="02040504050005020304" pitchFamily="18" charset="-18"/>
              </a:rPr>
              <a:t>alpinum</a:t>
            </a:r>
            <a:r>
              <a:rPr lang="sl-SI" sz="2400" dirty="0">
                <a:latin typeface="Amasis MT Pro" panose="02040504050005020304" pitchFamily="18" charset="-18"/>
              </a:rPr>
              <a:t>)</a:t>
            </a:r>
          </a:p>
        </p:txBody>
      </p:sp>
      <p:pic>
        <p:nvPicPr>
          <p:cNvPr id="3" name="Slika 2">
            <a:extLst>
              <a:ext uri="{FF2B5EF4-FFF2-40B4-BE49-F238E27FC236}">
                <a16:creationId xmlns:a16="http://schemas.microsoft.com/office/drawing/2014/main" id="{0B1B0C9E-B842-9E1C-5145-D9E633100697}"/>
              </a:ext>
            </a:extLst>
          </p:cNvPr>
          <p:cNvPicPr>
            <a:picLocks noChangeAspect="1"/>
          </p:cNvPicPr>
          <p:nvPr/>
        </p:nvPicPr>
        <p:blipFill>
          <a:blip r:embed="rId5"/>
          <a:stretch>
            <a:fillRect/>
          </a:stretch>
        </p:blipFill>
        <p:spPr>
          <a:xfrm>
            <a:off x="1919536" y="4085099"/>
            <a:ext cx="2466975" cy="1847850"/>
          </a:xfrm>
          <a:prstGeom prst="rect">
            <a:avLst/>
          </a:prstGeom>
        </p:spPr>
      </p:pic>
    </p:spTree>
    <p:extLst>
      <p:ext uri="{BB962C8B-B14F-4D97-AF65-F5344CB8AC3E}">
        <p14:creationId xmlns:p14="http://schemas.microsoft.com/office/powerpoint/2010/main" val="151395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1919536" y="870458"/>
            <a:ext cx="8229600" cy="5510870"/>
          </a:xfrm>
        </p:spPr>
        <p:txBody>
          <a:bodyPr/>
          <a:lstStyle/>
          <a:p>
            <a:r>
              <a:rPr lang="sl-SI" sz="2400" dirty="0">
                <a:latin typeface="Amasis MT Pro Black" panose="02040A04050005020304" pitchFamily="18" charset="-18"/>
              </a:rPr>
              <a:t>Zakaj ne želimo tujerodnih organizmov v našem domačem okolju?</a:t>
            </a:r>
          </a:p>
          <a:p>
            <a:pPr marL="0" indent="0">
              <a:buNone/>
            </a:pPr>
            <a:r>
              <a:rPr lang="sl-SI" sz="2400" dirty="0">
                <a:solidFill>
                  <a:srgbClr val="C00000"/>
                </a:solidFill>
                <a:latin typeface="Amasis MT Pro Black" panose="02040A04050005020304" pitchFamily="18" charset="-18"/>
              </a:rPr>
              <a:t>Ker so zelo invazivne. To pomeni, da se zelo hitro širijo. Pri tem izpodrinejo druge vrste, ki so prej tukaj živele. Zaradi tega živi na tem ozemlju manj </a:t>
            </a:r>
            <a:r>
              <a:rPr lang="sl-SI" sz="2400" u="sng" dirty="0">
                <a:solidFill>
                  <a:srgbClr val="C00000"/>
                </a:solidFill>
                <a:latin typeface="Amasis MT Pro Black" panose="02040A04050005020304" pitchFamily="18" charset="-18"/>
              </a:rPr>
              <a:t>različnih vrst organizmov</a:t>
            </a:r>
            <a:r>
              <a:rPr lang="sl-SI" sz="2400" dirty="0">
                <a:solidFill>
                  <a:srgbClr val="C00000"/>
                </a:solidFill>
                <a:latin typeface="Amasis MT Pro Black" panose="02040A04050005020304" pitchFamily="18" charset="-18"/>
              </a:rPr>
              <a:t>. Torej se zmanjša biotska pestrost = </a:t>
            </a:r>
            <a:r>
              <a:rPr lang="sl-SI" sz="2400" dirty="0" err="1">
                <a:solidFill>
                  <a:srgbClr val="C00000"/>
                </a:solidFill>
                <a:latin typeface="Amasis MT Pro Black" panose="02040A04050005020304" pitchFamily="18" charset="-18"/>
              </a:rPr>
              <a:t>biodiverziteta</a:t>
            </a:r>
            <a:r>
              <a:rPr lang="sl-SI" sz="2400" dirty="0">
                <a:solidFill>
                  <a:srgbClr val="C00000"/>
                </a:solidFill>
                <a:latin typeface="Amasis MT Pro Black" panose="02040A04050005020304" pitchFamily="18" charset="-18"/>
              </a:rPr>
              <a:t>.</a:t>
            </a:r>
          </a:p>
          <a:p>
            <a:pPr marL="0" indent="0">
              <a:buNone/>
            </a:pPr>
            <a:endParaRPr lang="sl-SI" dirty="0"/>
          </a:p>
          <a:p>
            <a:pPr marL="0" indent="0">
              <a:buNone/>
            </a:pPr>
            <a:endParaRPr lang="sl-SI"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5" y="3912517"/>
            <a:ext cx="3194694" cy="214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3785139"/>
            <a:ext cx="3384376" cy="227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p:cNvSpPr txBox="1"/>
          <p:nvPr/>
        </p:nvSpPr>
        <p:spPr>
          <a:xfrm>
            <a:off x="1984375" y="6058162"/>
            <a:ext cx="3782244" cy="646331"/>
          </a:xfrm>
          <a:prstGeom prst="rect">
            <a:avLst/>
          </a:prstGeom>
          <a:noFill/>
        </p:spPr>
        <p:txBody>
          <a:bodyPr wrap="square" rtlCol="0">
            <a:spAutoFit/>
          </a:bodyPr>
          <a:lstStyle/>
          <a:p>
            <a:r>
              <a:rPr lang="sl-SI" dirty="0">
                <a:latin typeface="Amasis MT Pro" panose="02040504050005020304" pitchFamily="18" charset="-18"/>
              </a:rPr>
              <a:t>Naravni travnik – velika biotska pestrost = velika </a:t>
            </a:r>
            <a:r>
              <a:rPr lang="sl-SI" dirty="0" err="1">
                <a:latin typeface="Amasis MT Pro" panose="02040504050005020304" pitchFamily="18" charset="-18"/>
              </a:rPr>
              <a:t>biodiverziteta</a:t>
            </a:r>
            <a:endParaRPr lang="sl-SI" dirty="0">
              <a:latin typeface="Amasis MT Pro" panose="02040504050005020304" pitchFamily="18" charset="-18"/>
            </a:endParaRPr>
          </a:p>
        </p:txBody>
      </p:sp>
      <p:sp>
        <p:nvSpPr>
          <p:cNvPr id="5" name="AutoShape 5" descr="PoLJUBA - Obnovitev in ohranjanje mokrotnih habitatov na območju  Ljubljanskega barj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PoljeZBesedilom 5"/>
          <p:cNvSpPr txBox="1"/>
          <p:nvPr/>
        </p:nvSpPr>
        <p:spPr>
          <a:xfrm>
            <a:off x="6672063" y="6057859"/>
            <a:ext cx="4182749" cy="646331"/>
          </a:xfrm>
          <a:prstGeom prst="rect">
            <a:avLst/>
          </a:prstGeom>
          <a:noFill/>
        </p:spPr>
        <p:txBody>
          <a:bodyPr wrap="square" rtlCol="0">
            <a:spAutoFit/>
          </a:bodyPr>
          <a:lstStyle/>
          <a:p>
            <a:r>
              <a:rPr lang="sl-SI" dirty="0">
                <a:latin typeface="Amasis MT Pro" panose="02040504050005020304" pitchFamily="18" charset="-18"/>
              </a:rPr>
              <a:t>Travnik z zlato rozgo – majhna biotska pestrost = majhna </a:t>
            </a:r>
            <a:r>
              <a:rPr lang="sl-SI" dirty="0" err="1">
                <a:latin typeface="Amasis MT Pro" panose="02040504050005020304" pitchFamily="18" charset="-18"/>
              </a:rPr>
              <a:t>biodiverziteta</a:t>
            </a:r>
            <a:r>
              <a:rPr lang="sl-SI" dirty="0">
                <a:latin typeface="Amasis MT Pro" panose="02040504050005020304" pitchFamily="18" charset="-18"/>
              </a:rPr>
              <a:t>.</a:t>
            </a:r>
          </a:p>
        </p:txBody>
      </p:sp>
    </p:spTree>
    <p:extLst>
      <p:ext uri="{BB962C8B-B14F-4D97-AF65-F5344CB8AC3E}">
        <p14:creationId xmlns:p14="http://schemas.microsoft.com/office/powerpoint/2010/main" val="3103501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ZGRADBA ORGANIZMOV</a:t>
            </a:r>
          </a:p>
        </p:txBody>
      </p:sp>
      <p:sp>
        <p:nvSpPr>
          <p:cNvPr id="3" name="Ograda vsebine 2"/>
          <p:cNvSpPr>
            <a:spLocks noGrp="1"/>
          </p:cNvSpPr>
          <p:nvPr>
            <p:ph idx="1"/>
          </p:nvPr>
        </p:nvSpPr>
        <p:spPr>
          <a:xfrm>
            <a:off x="838199" y="1929384"/>
            <a:ext cx="10857271" cy="4766384"/>
          </a:xfrm>
        </p:spPr>
        <p:txBody>
          <a:bodyPr>
            <a:normAutofit/>
          </a:bodyPr>
          <a:lstStyle/>
          <a:p>
            <a:r>
              <a:rPr lang="sl-SI" dirty="0">
                <a:latin typeface="Amasis MT Pro Black" panose="02040A04050005020304" pitchFamily="18" charset="-18"/>
              </a:rPr>
              <a:t>Natančno si oglej sliko kranjske sivke na naslednji strani in reši naloge:</a:t>
            </a:r>
          </a:p>
          <a:p>
            <a:pPr marL="514350" indent="-514350">
              <a:buAutoNum type="arabicParenR"/>
            </a:pPr>
            <a:r>
              <a:rPr lang="sl-SI" dirty="0">
                <a:latin typeface="Amasis MT Pro Black" panose="02040A04050005020304" pitchFamily="18" charset="-18"/>
              </a:rPr>
              <a:t>Dopolni povedi:</a:t>
            </a:r>
          </a:p>
          <a:p>
            <a:pPr marL="0" indent="0">
              <a:buNone/>
            </a:pPr>
            <a:r>
              <a:rPr lang="sl-SI" dirty="0">
                <a:latin typeface="Amasis MT Pro Black" panose="02040A04050005020304" pitchFamily="18" charset="-18"/>
              </a:rPr>
              <a:t>Kranjska sivka ima _______ nog, zato spada med ___________. Ker imajo noge ________, čebele uvrščamo med _____________. Ima 3 osnovne dele telesa; to so ________, ________ in ___________. Noge in krila pri čebeli izraščajo iz ______________. Ker ima telo čebele mnogo členov, spada med _______________. </a:t>
            </a:r>
          </a:p>
          <a:p>
            <a:pPr marL="0" indent="0">
              <a:buNone/>
            </a:pPr>
            <a:endParaRPr lang="sl-SI" dirty="0"/>
          </a:p>
          <a:p>
            <a:pPr marL="514350" indent="-514350">
              <a:buAutoNum type="arabicParenR"/>
            </a:pPr>
            <a:endParaRPr lang="sl-SI" dirty="0"/>
          </a:p>
          <a:p>
            <a:pPr marL="0" indent="0">
              <a:buNone/>
            </a:pPr>
            <a:endParaRPr lang="sl-SI" dirty="0"/>
          </a:p>
        </p:txBody>
      </p:sp>
    </p:spTree>
    <p:extLst>
      <p:ext uri="{BB962C8B-B14F-4D97-AF65-F5344CB8AC3E}">
        <p14:creationId xmlns:p14="http://schemas.microsoft.com/office/powerpoint/2010/main" val="1536897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4" name="Rectangle 1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8DD0B97-AC26-8B80-BBF0-DF7159E612BA}"/>
              </a:ext>
            </a:extLst>
          </p:cNvPr>
          <p:cNvSpPr>
            <a:spLocks noGrp="1"/>
          </p:cNvSpPr>
          <p:nvPr>
            <p:ph type="title"/>
          </p:nvPr>
        </p:nvSpPr>
        <p:spPr>
          <a:xfrm>
            <a:off x="638882" y="639193"/>
            <a:ext cx="3571810" cy="3573516"/>
          </a:xfrm>
        </p:spPr>
        <p:txBody>
          <a:bodyPr vert="horz" lIns="91440" tIns="45720" rIns="91440" bIns="45720" rtlCol="0" anchor="b">
            <a:normAutofit/>
          </a:bodyPr>
          <a:lstStyle/>
          <a:p>
            <a:pPr>
              <a:lnSpc>
                <a:spcPct val="90000"/>
              </a:lnSpc>
            </a:pPr>
            <a:r>
              <a:rPr lang="en-US" sz="4900"/>
              <a:t>KRANJSKA SIVKA (</a:t>
            </a:r>
            <a:r>
              <a:rPr lang="en-US" sz="4900" i="1"/>
              <a:t>Apis mellifera carnica</a:t>
            </a:r>
            <a:r>
              <a:rPr lang="en-US" sz="4900"/>
              <a:t>)</a:t>
            </a:r>
          </a:p>
        </p:txBody>
      </p:sp>
      <p:sp>
        <p:nvSpPr>
          <p:cNvPr id="1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8842F"/>
          </a:solidFill>
          <a:ln w="38100" cap="rnd">
            <a:solidFill>
              <a:srgbClr val="B8842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ka 1">
            <a:extLst>
              <a:ext uri="{FF2B5EF4-FFF2-40B4-BE49-F238E27FC236}">
                <a16:creationId xmlns:a16="http://schemas.microsoft.com/office/drawing/2014/main" id="{7DAC44A8-2962-BAB3-38F3-6A5C45F09EA8}"/>
              </a:ext>
            </a:extLst>
          </p:cNvPr>
          <p:cNvPicPr>
            <a:picLocks noChangeAspect="1"/>
          </p:cNvPicPr>
          <p:nvPr/>
        </p:nvPicPr>
        <p:blipFill>
          <a:blip r:embed="rId2"/>
          <a:stretch>
            <a:fillRect/>
          </a:stretch>
        </p:blipFill>
        <p:spPr>
          <a:xfrm>
            <a:off x="4654296" y="861796"/>
            <a:ext cx="7214616" cy="5106975"/>
          </a:xfrm>
          <a:prstGeom prst="rect">
            <a:avLst/>
          </a:prstGeom>
          <a:noFill/>
        </p:spPr>
      </p:pic>
    </p:spTree>
    <p:extLst>
      <p:ext uri="{BB962C8B-B14F-4D97-AF65-F5344CB8AC3E}">
        <p14:creationId xmlns:p14="http://schemas.microsoft.com/office/powerpoint/2010/main" val="3064419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pPr algn="l"/>
            <a:r>
              <a:rPr lang="sl-SI" dirty="0"/>
              <a:t>ZGRADBA ORGANIZMOV</a:t>
            </a:r>
            <a:br>
              <a:rPr lang="sl-SI" dirty="0"/>
            </a:br>
            <a:r>
              <a:rPr lang="sl-SI" sz="3200" dirty="0">
                <a:solidFill>
                  <a:srgbClr val="C00000"/>
                </a:solidFill>
              </a:rPr>
              <a:t>PREVERI REŠITEV</a:t>
            </a:r>
            <a:endParaRPr lang="sl-SI" dirty="0"/>
          </a:p>
        </p:txBody>
      </p:sp>
      <p:sp>
        <p:nvSpPr>
          <p:cNvPr id="3" name="Ograda vsebine 2"/>
          <p:cNvSpPr>
            <a:spLocks noGrp="1"/>
          </p:cNvSpPr>
          <p:nvPr>
            <p:ph idx="1"/>
          </p:nvPr>
        </p:nvSpPr>
        <p:spPr/>
        <p:txBody>
          <a:bodyPr>
            <a:normAutofit/>
          </a:bodyPr>
          <a:lstStyle/>
          <a:p>
            <a:pPr marL="0" indent="0">
              <a:buNone/>
            </a:pPr>
            <a:r>
              <a:rPr lang="sl-SI" dirty="0">
                <a:latin typeface="Amasis MT Pro Black" panose="02040A04050005020304" pitchFamily="18" charset="-18"/>
              </a:rPr>
              <a:t>Dopolni povedi:</a:t>
            </a:r>
          </a:p>
          <a:p>
            <a:pPr marL="0" indent="0">
              <a:buNone/>
            </a:pPr>
            <a:r>
              <a:rPr lang="sl-SI" dirty="0">
                <a:latin typeface="Amasis MT Pro Black" panose="02040A04050005020304" pitchFamily="18" charset="-18"/>
              </a:rPr>
              <a:t>Kranjska sivka ima </a:t>
            </a:r>
            <a:r>
              <a:rPr lang="sl-SI" dirty="0">
                <a:solidFill>
                  <a:srgbClr val="C00000"/>
                </a:solidFill>
                <a:latin typeface="Amasis MT Pro Black" panose="02040A04050005020304" pitchFamily="18" charset="-18"/>
              </a:rPr>
              <a:t>6 = 3 pare</a:t>
            </a:r>
            <a:r>
              <a:rPr lang="sl-SI" dirty="0">
                <a:latin typeface="Amasis MT Pro Black" panose="02040A04050005020304" pitchFamily="18" charset="-18"/>
              </a:rPr>
              <a:t> nog, zato spada med </a:t>
            </a:r>
            <a:r>
              <a:rPr lang="sl-SI" dirty="0">
                <a:solidFill>
                  <a:srgbClr val="C00000"/>
                </a:solidFill>
                <a:latin typeface="Amasis MT Pro Black" panose="02040A04050005020304" pitchFamily="18" charset="-18"/>
              </a:rPr>
              <a:t>žuželke</a:t>
            </a:r>
            <a:r>
              <a:rPr lang="sl-SI" dirty="0">
                <a:latin typeface="Amasis MT Pro Black" panose="02040A04050005020304" pitchFamily="18" charset="-18"/>
              </a:rPr>
              <a:t>. Ker imajo noge </a:t>
            </a:r>
            <a:r>
              <a:rPr lang="sl-SI" dirty="0">
                <a:solidFill>
                  <a:srgbClr val="C00000"/>
                </a:solidFill>
                <a:latin typeface="Amasis MT Pro Black" panose="02040A04050005020304" pitchFamily="18" charset="-18"/>
              </a:rPr>
              <a:t>člene</a:t>
            </a:r>
            <a:r>
              <a:rPr lang="sl-SI" dirty="0">
                <a:latin typeface="Amasis MT Pro Black" panose="02040A04050005020304" pitchFamily="18" charset="-18"/>
              </a:rPr>
              <a:t>, čebelo uvrščamo med </a:t>
            </a:r>
            <a:r>
              <a:rPr lang="sl-SI" dirty="0">
                <a:solidFill>
                  <a:srgbClr val="C00000"/>
                </a:solidFill>
                <a:latin typeface="Amasis MT Pro Black" panose="02040A04050005020304" pitchFamily="18" charset="-18"/>
              </a:rPr>
              <a:t>členonožce</a:t>
            </a:r>
            <a:r>
              <a:rPr lang="sl-SI" dirty="0">
                <a:latin typeface="Amasis MT Pro Black" panose="02040A04050005020304" pitchFamily="18" charset="-18"/>
              </a:rPr>
              <a:t>. Ima 3 osnovne dele telesa; to so </a:t>
            </a:r>
            <a:r>
              <a:rPr lang="sl-SI" dirty="0">
                <a:solidFill>
                  <a:srgbClr val="C00000"/>
                </a:solidFill>
                <a:latin typeface="Amasis MT Pro Black" panose="02040A04050005020304" pitchFamily="18" charset="-18"/>
              </a:rPr>
              <a:t>glava</a:t>
            </a:r>
            <a:r>
              <a:rPr lang="sl-SI" dirty="0">
                <a:latin typeface="Amasis MT Pro Black" panose="02040A04050005020304" pitchFamily="18" charset="-18"/>
              </a:rPr>
              <a:t>, </a:t>
            </a:r>
            <a:r>
              <a:rPr lang="sl-SI" dirty="0">
                <a:solidFill>
                  <a:srgbClr val="C00000"/>
                </a:solidFill>
                <a:latin typeface="Amasis MT Pro Black" panose="02040A04050005020304" pitchFamily="18" charset="-18"/>
              </a:rPr>
              <a:t>oprsje</a:t>
            </a:r>
            <a:r>
              <a:rPr lang="sl-SI" dirty="0">
                <a:latin typeface="Amasis MT Pro Black" panose="02040A04050005020304" pitchFamily="18" charset="-18"/>
              </a:rPr>
              <a:t> in </a:t>
            </a:r>
            <a:r>
              <a:rPr lang="sl-SI" dirty="0">
                <a:solidFill>
                  <a:srgbClr val="C00000"/>
                </a:solidFill>
                <a:latin typeface="Amasis MT Pro Black" panose="02040A04050005020304" pitchFamily="18" charset="-18"/>
              </a:rPr>
              <a:t>zadek</a:t>
            </a:r>
            <a:r>
              <a:rPr lang="sl-SI" dirty="0">
                <a:latin typeface="Amasis MT Pro Black" panose="02040A04050005020304" pitchFamily="18" charset="-18"/>
              </a:rPr>
              <a:t>. Noge in krila pri čebeli izraščajo iz </a:t>
            </a:r>
            <a:r>
              <a:rPr lang="sl-SI" dirty="0">
                <a:solidFill>
                  <a:srgbClr val="C00000"/>
                </a:solidFill>
                <a:latin typeface="Amasis MT Pro Black" panose="02040A04050005020304" pitchFamily="18" charset="-18"/>
              </a:rPr>
              <a:t>oprsja</a:t>
            </a:r>
            <a:r>
              <a:rPr lang="sl-SI" dirty="0">
                <a:latin typeface="Amasis MT Pro Black" panose="02040A04050005020304" pitchFamily="18" charset="-18"/>
              </a:rPr>
              <a:t>. Ker ima telo čebele mnogo členov, spada med </a:t>
            </a:r>
            <a:r>
              <a:rPr lang="sl-SI" dirty="0">
                <a:solidFill>
                  <a:srgbClr val="C00000"/>
                </a:solidFill>
                <a:latin typeface="Amasis MT Pro Black" panose="02040A04050005020304" pitchFamily="18" charset="-18"/>
              </a:rPr>
              <a:t>mnogočlenarje</a:t>
            </a:r>
            <a:r>
              <a:rPr lang="sl-SI" dirty="0">
                <a:latin typeface="Amasis MT Pro Black" panose="02040A04050005020304" pitchFamily="18" charset="-18"/>
              </a:rPr>
              <a:t>. </a:t>
            </a:r>
          </a:p>
          <a:p>
            <a:pPr marL="0" indent="0">
              <a:buNone/>
            </a:pPr>
            <a:endParaRPr lang="sl-SI" dirty="0"/>
          </a:p>
          <a:p>
            <a:pPr marL="514350" indent="-514350">
              <a:buAutoNum type="arabicParenR"/>
            </a:pPr>
            <a:endParaRPr lang="sl-SI" dirty="0"/>
          </a:p>
          <a:p>
            <a:pPr marL="0" indent="0">
              <a:buNone/>
            </a:pPr>
            <a:endParaRPr lang="sl-SI" dirty="0"/>
          </a:p>
        </p:txBody>
      </p:sp>
    </p:spTree>
    <p:extLst>
      <p:ext uri="{BB962C8B-B14F-4D97-AF65-F5344CB8AC3E}">
        <p14:creationId xmlns:p14="http://schemas.microsoft.com/office/powerpoint/2010/main" val="4247666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ZGRADBA ORGANIZMOV</a:t>
            </a:r>
          </a:p>
        </p:txBody>
      </p:sp>
      <p:sp>
        <p:nvSpPr>
          <p:cNvPr id="3" name="Ograda vsebine 2"/>
          <p:cNvSpPr>
            <a:spLocks noGrp="1"/>
          </p:cNvSpPr>
          <p:nvPr>
            <p:ph idx="1"/>
          </p:nvPr>
        </p:nvSpPr>
        <p:spPr/>
        <p:txBody>
          <a:bodyPr>
            <a:normAutofit fontScale="92500" lnSpcReduction="20000"/>
          </a:bodyPr>
          <a:lstStyle/>
          <a:p>
            <a:pPr marL="0" indent="0">
              <a:buNone/>
            </a:pPr>
            <a:r>
              <a:rPr lang="sl-SI" dirty="0">
                <a:latin typeface="Amasis MT Pro Black" panose="02040A04050005020304" pitchFamily="18" charset="-18"/>
              </a:rPr>
              <a:t>Ljudje (sesalci) dihamo s pljuči, čebele, kot vse žuželke, pa z vzdušnicami = trahejami. To so posebne cevke za dihanje.</a:t>
            </a:r>
          </a:p>
          <a:p>
            <a:pPr marL="0" indent="0">
              <a:buNone/>
            </a:pPr>
            <a:r>
              <a:rPr lang="sl-SI" dirty="0">
                <a:latin typeface="Amasis MT Pro Black" panose="02040A04050005020304" pitchFamily="18" charset="-18"/>
              </a:rPr>
              <a:t>Zapiši še 5 razlik med čebelami in sesalci. Pri tem uporabi spodnje besede.</a:t>
            </a:r>
          </a:p>
          <a:p>
            <a:pPr marL="0" indent="0">
              <a:buNone/>
            </a:pPr>
            <a:r>
              <a:rPr lang="sl-SI" dirty="0">
                <a:latin typeface="Amasis MT Pro Black" panose="02040A04050005020304" pitchFamily="18" charset="-18"/>
              </a:rPr>
              <a:t>KISIK POTUJE PO TELESU PO VZDUŠNICAH, ZUNANJE OGRODJE, HEMOLIMFA, VDIHAVANJE ZRAKA SKOZI USTA IN NOS, NOTRANJE OGRODJE, ZAPRT KRVOŽILNI SISTEM, KRI, ODPRT KRVOŽILNI SISTEM, KISIK POTUJE PO TELESU PO KRVI, VDIHAVANJE ZRAKA SKOZI ODPRTINE NA OPRSJU IN ZADKU</a:t>
            </a:r>
          </a:p>
        </p:txBody>
      </p:sp>
    </p:spTree>
    <p:extLst>
      <p:ext uri="{BB962C8B-B14F-4D97-AF65-F5344CB8AC3E}">
        <p14:creationId xmlns:p14="http://schemas.microsoft.com/office/powerpoint/2010/main" val="2567868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ZGRADBA ORGANIZMOV</a:t>
            </a:r>
          </a:p>
        </p:txBody>
      </p:sp>
      <p:sp>
        <p:nvSpPr>
          <p:cNvPr id="3" name="Ograda vsebine 2"/>
          <p:cNvSpPr>
            <a:spLocks noGrp="1"/>
          </p:cNvSpPr>
          <p:nvPr>
            <p:ph idx="1"/>
          </p:nvPr>
        </p:nvSpPr>
        <p:spPr/>
        <p:txBody>
          <a:bodyPr>
            <a:normAutofit fontScale="92500" lnSpcReduction="20000"/>
          </a:bodyPr>
          <a:lstStyle/>
          <a:p>
            <a:pPr marL="0" indent="0">
              <a:buNone/>
            </a:pPr>
            <a:r>
              <a:rPr lang="sl-SI" dirty="0">
                <a:solidFill>
                  <a:srgbClr val="C00000"/>
                </a:solidFill>
                <a:latin typeface="Amasis MT Pro Black" panose="02040A04050005020304" pitchFamily="18" charset="-18"/>
              </a:rPr>
              <a:t>PREVERI REŠITEV</a:t>
            </a:r>
            <a:r>
              <a:rPr lang="sl-SI" dirty="0">
                <a:latin typeface="Amasis MT Pro Black" panose="02040A04050005020304" pitchFamily="18" charset="-18"/>
              </a:rPr>
              <a:t>:</a:t>
            </a:r>
          </a:p>
          <a:p>
            <a:r>
              <a:rPr lang="sl-SI" dirty="0">
                <a:solidFill>
                  <a:srgbClr val="C00000"/>
                </a:solidFill>
                <a:latin typeface="Amasis MT Pro Black" panose="02040A04050005020304" pitchFamily="18" charset="-18"/>
              </a:rPr>
              <a:t>Pri čebeli potuje kisik po telesu po vzdušnicah, pri človeku pa po krvi.</a:t>
            </a:r>
          </a:p>
          <a:p>
            <a:r>
              <a:rPr lang="sl-SI" dirty="0">
                <a:solidFill>
                  <a:srgbClr val="C00000"/>
                </a:solidFill>
                <a:latin typeface="Amasis MT Pro Black" panose="02040A04050005020304" pitchFamily="18" charset="-18"/>
              </a:rPr>
              <a:t>Čebela ima zunanje ogrodje, človek pa notranje ogrodje.</a:t>
            </a:r>
          </a:p>
          <a:p>
            <a:r>
              <a:rPr lang="sl-SI" dirty="0">
                <a:solidFill>
                  <a:srgbClr val="C00000"/>
                </a:solidFill>
                <a:latin typeface="Amasis MT Pro Black" panose="02040A04050005020304" pitchFamily="18" charset="-18"/>
              </a:rPr>
              <a:t>Čebela ima </a:t>
            </a:r>
            <a:r>
              <a:rPr lang="sl-SI" dirty="0" err="1">
                <a:solidFill>
                  <a:srgbClr val="C00000"/>
                </a:solidFill>
                <a:latin typeface="Amasis MT Pro Black" panose="02040A04050005020304" pitchFamily="18" charset="-18"/>
              </a:rPr>
              <a:t>hemolimfo</a:t>
            </a:r>
            <a:r>
              <a:rPr lang="sl-SI" dirty="0">
                <a:solidFill>
                  <a:srgbClr val="C00000"/>
                </a:solidFill>
                <a:latin typeface="Amasis MT Pro Black" panose="02040A04050005020304" pitchFamily="18" charset="-18"/>
              </a:rPr>
              <a:t>, človek pa kri.</a:t>
            </a:r>
          </a:p>
          <a:p>
            <a:r>
              <a:rPr lang="sl-SI" dirty="0">
                <a:solidFill>
                  <a:srgbClr val="C00000"/>
                </a:solidFill>
                <a:latin typeface="Amasis MT Pro Black" panose="02040A04050005020304" pitchFamily="18" charset="-18"/>
              </a:rPr>
              <a:t>Čebela vdihava zrak skozi odprtine na oprsju in zadku, človek pa skozi usta in nos.</a:t>
            </a:r>
          </a:p>
          <a:p>
            <a:r>
              <a:rPr lang="sl-SI" dirty="0">
                <a:solidFill>
                  <a:srgbClr val="C00000"/>
                </a:solidFill>
                <a:latin typeface="Amasis MT Pro Black" panose="02040A04050005020304" pitchFamily="18" charset="-18"/>
              </a:rPr>
              <a:t>Čebela ima odprt krvožilni sistem, človek pa zaprt krvožilni sistem.</a:t>
            </a:r>
          </a:p>
        </p:txBody>
      </p:sp>
    </p:spTree>
    <p:extLst>
      <p:ext uri="{BB962C8B-B14F-4D97-AF65-F5344CB8AC3E}">
        <p14:creationId xmlns:p14="http://schemas.microsoft.com/office/powerpoint/2010/main" val="2945108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TVOJ DOLOČEVALNI KLJUČ</a:t>
            </a:r>
          </a:p>
        </p:txBody>
      </p:sp>
      <p:sp>
        <p:nvSpPr>
          <p:cNvPr id="3" name="Ograda vsebine 2"/>
          <p:cNvSpPr>
            <a:spLocks noGrp="1"/>
          </p:cNvSpPr>
          <p:nvPr>
            <p:ph idx="1"/>
          </p:nvPr>
        </p:nvSpPr>
        <p:spPr/>
        <p:txBody>
          <a:bodyPr/>
          <a:lstStyle/>
          <a:p>
            <a:pPr marL="0" indent="0">
              <a:buNone/>
            </a:pPr>
            <a:r>
              <a:rPr lang="sl-SI" dirty="0">
                <a:latin typeface="Amasis MT Pro Black" panose="02040A04050005020304" pitchFamily="18" charset="-18"/>
              </a:rPr>
              <a:t>Na naslednji strani imaš slike različnih žuželk. </a:t>
            </a:r>
          </a:p>
          <a:p>
            <a:pPr marL="0" indent="0">
              <a:buNone/>
            </a:pPr>
            <a:r>
              <a:rPr lang="sl-SI" dirty="0">
                <a:latin typeface="Amasis MT Pro Black" panose="02040A04050005020304" pitchFamily="18" charset="-18"/>
              </a:rPr>
              <a:t>Sestavi določevalni ključ za žuželke, ki jih lahko vidiš na slikah.</a:t>
            </a:r>
          </a:p>
          <a:p>
            <a:pPr marL="0" indent="0">
              <a:buNone/>
            </a:pPr>
            <a:endParaRPr lang="sl-SI" dirty="0">
              <a:latin typeface="Amasis MT Pro Black" panose="02040A04050005020304" pitchFamily="18" charset="-18"/>
            </a:endParaRPr>
          </a:p>
          <a:p>
            <a:pPr marL="0" indent="0">
              <a:buNone/>
            </a:pPr>
            <a:r>
              <a:rPr lang="sl-SI" dirty="0">
                <a:latin typeface="Amasis MT Pro Black" panose="02040A04050005020304" pitchFamily="18" charset="-18"/>
              </a:rPr>
              <a:t>Določevalni ključ naj bo DIHOTOMNI – za primer si pomagaj s 1. nalogo. </a:t>
            </a:r>
          </a:p>
          <a:p>
            <a:pPr marL="0" indent="0">
              <a:buNone/>
            </a:pPr>
            <a:endParaRPr lang="sl-SI" dirty="0"/>
          </a:p>
          <a:p>
            <a:pPr marL="0" indent="0">
              <a:buNone/>
            </a:pPr>
            <a:endParaRPr lang="sl-SI" dirty="0"/>
          </a:p>
        </p:txBody>
      </p:sp>
    </p:spTree>
    <p:extLst>
      <p:ext uri="{BB962C8B-B14F-4D97-AF65-F5344CB8AC3E}">
        <p14:creationId xmlns:p14="http://schemas.microsoft.com/office/powerpoint/2010/main" val="2007473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5" name="Rectangle 24">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1"/>
          </a:solidFill>
          <a:ln w="57150">
            <a:solidFill>
              <a:schemeClr val="accent1"/>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C7B12B52-0637-91B9-78B4-710DD44425D8}"/>
              </a:ext>
            </a:extLst>
          </p:cNvPr>
          <p:cNvSpPr>
            <a:spLocks noGrp="1"/>
          </p:cNvSpPr>
          <p:nvPr>
            <p:ph type="title"/>
          </p:nvPr>
        </p:nvSpPr>
        <p:spPr>
          <a:xfrm>
            <a:off x="2066544" y="1911096"/>
            <a:ext cx="8055864" cy="2076651"/>
          </a:xfrm>
        </p:spPr>
        <p:txBody>
          <a:bodyPr vert="horz" lIns="91440" tIns="45720" rIns="91440" bIns="45720" rtlCol="0" anchor="b">
            <a:normAutofit/>
          </a:bodyPr>
          <a:lstStyle/>
          <a:p>
            <a:pPr algn="ctr">
              <a:lnSpc>
                <a:spcPct val="90000"/>
              </a:lnSpc>
            </a:pPr>
            <a:r>
              <a:rPr lang="en-US" sz="5000">
                <a:solidFill>
                  <a:srgbClr val="FFFFFF"/>
                </a:solidFill>
              </a:rPr>
              <a:t>1.DEL: IZDELAVA MODELA MOLEKULE DNA</a:t>
            </a:r>
          </a:p>
        </p:txBody>
      </p:sp>
      <p:sp>
        <p:nvSpPr>
          <p:cNvPr id="3" name="Označba mesta vsebine 2">
            <a:extLst>
              <a:ext uri="{FF2B5EF4-FFF2-40B4-BE49-F238E27FC236}">
                <a16:creationId xmlns:a16="http://schemas.microsoft.com/office/drawing/2014/main" id="{D326D31E-A78A-F4B8-95B1-3790F8C9CCB2}"/>
              </a:ext>
            </a:extLst>
          </p:cNvPr>
          <p:cNvSpPr>
            <a:spLocks noGrp="1"/>
          </p:cNvSpPr>
          <p:nvPr>
            <p:ph idx="1"/>
          </p:nvPr>
        </p:nvSpPr>
        <p:spPr>
          <a:xfrm>
            <a:off x="3227832" y="4353507"/>
            <a:ext cx="5733288" cy="932688"/>
          </a:xfrm>
        </p:spPr>
        <p:txBody>
          <a:bodyPr vert="horz" lIns="91440" tIns="45720" rIns="91440" bIns="45720" rtlCol="0">
            <a:normAutofit/>
          </a:bodyPr>
          <a:lstStyle/>
          <a:p>
            <a:pPr marL="0" indent="0" algn="ctr">
              <a:buNone/>
            </a:pPr>
            <a:r>
              <a:rPr lang="en-US" sz="3200" dirty="0">
                <a:solidFill>
                  <a:srgbClr val="FFFFFF"/>
                </a:solidFill>
                <a:latin typeface="Amasis MT Pro Black" panose="02040A04050005020304" pitchFamily="18" charset="-18"/>
              </a:rPr>
              <a:t>DELO V DVOJICAH</a:t>
            </a:r>
          </a:p>
        </p:txBody>
      </p:sp>
      <p:sp>
        <p:nvSpPr>
          <p:cNvPr id="29" name="Rectangle 6">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137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268C5-4120-BF79-6EDE-520C29EF27C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E3C13FD-D74C-9C38-0889-3EA029638805}"/>
              </a:ext>
            </a:extLst>
          </p:cNvPr>
          <p:cNvSpPr>
            <a:spLocks noGrp="1"/>
          </p:cNvSpPr>
          <p:nvPr>
            <p:ph type="title"/>
          </p:nvPr>
        </p:nvSpPr>
        <p:spPr/>
        <p:txBody>
          <a:bodyPr/>
          <a:lstStyle/>
          <a:p>
            <a:r>
              <a:rPr lang="sl-SI" dirty="0"/>
              <a:t>SLIKE ŽUŽELK:</a:t>
            </a:r>
          </a:p>
        </p:txBody>
      </p:sp>
      <p:pic>
        <p:nvPicPr>
          <p:cNvPr id="1026" name="Picture 2">
            <a:extLst>
              <a:ext uri="{FF2B5EF4-FFF2-40B4-BE49-F238E27FC236}">
                <a16:creationId xmlns:a16="http://schemas.microsoft.com/office/drawing/2014/main" id="{CFE23479-ACB1-22F6-0CB4-4AD8C898B3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333" y="1236356"/>
            <a:ext cx="2921430" cy="219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a:extLst>
              <a:ext uri="{FF2B5EF4-FFF2-40B4-BE49-F238E27FC236}">
                <a16:creationId xmlns:a16="http://schemas.microsoft.com/office/drawing/2014/main" id="{9BB82E3A-11B2-04B8-7A60-6BDA9344F37A}"/>
              </a:ext>
            </a:extLst>
          </p:cNvPr>
          <p:cNvSpPr txBox="1"/>
          <p:nvPr/>
        </p:nvSpPr>
        <p:spPr>
          <a:xfrm>
            <a:off x="1194619" y="3469553"/>
            <a:ext cx="3645399" cy="369332"/>
          </a:xfrm>
          <a:prstGeom prst="rect">
            <a:avLst/>
          </a:prstGeom>
          <a:noFill/>
        </p:spPr>
        <p:txBody>
          <a:bodyPr wrap="square" rtlCol="0">
            <a:spAutoFit/>
          </a:bodyPr>
          <a:lstStyle/>
          <a:p>
            <a:r>
              <a:rPr lang="sl-SI" dirty="0">
                <a:latin typeface="Amasis MT Pro" panose="02040504050005020304" pitchFamily="18" charset="-18"/>
              </a:rPr>
              <a:t>tigrasti komar (</a:t>
            </a:r>
            <a:r>
              <a:rPr lang="sl-SI" i="1" dirty="0" err="1">
                <a:latin typeface="Amasis MT Pro" panose="02040504050005020304" pitchFamily="18" charset="-18"/>
              </a:rPr>
              <a:t>Aedes</a:t>
            </a:r>
            <a:r>
              <a:rPr lang="sl-SI" i="1" dirty="0">
                <a:latin typeface="Amasis MT Pro" panose="02040504050005020304" pitchFamily="18" charset="-18"/>
              </a:rPr>
              <a:t> </a:t>
            </a:r>
            <a:r>
              <a:rPr lang="sl-SI" i="1" dirty="0" err="1">
                <a:latin typeface="Amasis MT Pro" panose="02040504050005020304" pitchFamily="18" charset="-18"/>
              </a:rPr>
              <a:t>albopictus</a:t>
            </a:r>
            <a:r>
              <a:rPr lang="sl-SI" dirty="0">
                <a:latin typeface="Amasis MT Pro" panose="02040504050005020304" pitchFamily="18" charset="-18"/>
              </a:rPr>
              <a:t>) </a:t>
            </a:r>
          </a:p>
        </p:txBody>
      </p:sp>
      <p:pic>
        <p:nvPicPr>
          <p:cNvPr id="1027" name="Picture 3">
            <a:extLst>
              <a:ext uri="{FF2B5EF4-FFF2-40B4-BE49-F238E27FC236}">
                <a16:creationId xmlns:a16="http://schemas.microsoft.com/office/drawing/2014/main" id="{F28FE9E6-CD12-7999-ADEE-F35006422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361" y="1236356"/>
            <a:ext cx="2809480" cy="224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jeZBesedilom 4">
            <a:extLst>
              <a:ext uri="{FF2B5EF4-FFF2-40B4-BE49-F238E27FC236}">
                <a16:creationId xmlns:a16="http://schemas.microsoft.com/office/drawing/2014/main" id="{25F1E7D3-7D38-8CEF-CE74-794EC6C18FB7}"/>
              </a:ext>
            </a:extLst>
          </p:cNvPr>
          <p:cNvSpPr txBox="1"/>
          <p:nvPr/>
        </p:nvSpPr>
        <p:spPr>
          <a:xfrm>
            <a:off x="4787981" y="3387586"/>
            <a:ext cx="2915453" cy="369332"/>
          </a:xfrm>
          <a:prstGeom prst="rect">
            <a:avLst/>
          </a:prstGeom>
          <a:noFill/>
        </p:spPr>
        <p:txBody>
          <a:bodyPr wrap="square" rtlCol="0">
            <a:spAutoFit/>
          </a:bodyPr>
          <a:lstStyle/>
          <a:p>
            <a:r>
              <a:rPr lang="sl-SI" dirty="0">
                <a:latin typeface="Amasis MT Pro" panose="02040504050005020304" pitchFamily="18" charset="-18"/>
              </a:rPr>
              <a:t>črna mravlja (</a:t>
            </a:r>
            <a:r>
              <a:rPr lang="sl-SI" i="1" dirty="0" err="1">
                <a:latin typeface="Amasis MT Pro" panose="02040504050005020304" pitchFamily="18" charset="-18"/>
              </a:rPr>
              <a:t>Lasius</a:t>
            </a:r>
            <a:r>
              <a:rPr lang="sl-SI" i="1" dirty="0">
                <a:latin typeface="Amasis MT Pro" panose="02040504050005020304" pitchFamily="18" charset="-18"/>
              </a:rPr>
              <a:t> </a:t>
            </a:r>
            <a:r>
              <a:rPr lang="sl-SI" i="1" dirty="0" err="1">
                <a:latin typeface="Amasis MT Pro" panose="02040504050005020304" pitchFamily="18" charset="-18"/>
              </a:rPr>
              <a:t>niger</a:t>
            </a:r>
            <a:r>
              <a:rPr lang="sl-SI" dirty="0">
                <a:latin typeface="Amasis MT Pro" panose="02040504050005020304" pitchFamily="18" charset="-18"/>
              </a:rPr>
              <a:t>)</a:t>
            </a:r>
          </a:p>
        </p:txBody>
      </p:sp>
      <p:pic>
        <p:nvPicPr>
          <p:cNvPr id="1028" name="Picture 4">
            <a:extLst>
              <a:ext uri="{FF2B5EF4-FFF2-40B4-BE49-F238E27FC236}">
                <a16:creationId xmlns:a16="http://schemas.microsoft.com/office/drawing/2014/main" id="{E8691A0C-E901-D0B1-2C4A-7FA6A2EA76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7" y="1246457"/>
            <a:ext cx="3193405" cy="21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jeZBesedilom 5">
            <a:extLst>
              <a:ext uri="{FF2B5EF4-FFF2-40B4-BE49-F238E27FC236}">
                <a16:creationId xmlns:a16="http://schemas.microsoft.com/office/drawing/2014/main" id="{5B0898BF-0008-8409-8F0E-97DC21EA6995}"/>
              </a:ext>
            </a:extLst>
          </p:cNvPr>
          <p:cNvSpPr txBox="1"/>
          <p:nvPr/>
        </p:nvSpPr>
        <p:spPr>
          <a:xfrm>
            <a:off x="7703434" y="3428570"/>
            <a:ext cx="2915816" cy="369332"/>
          </a:xfrm>
          <a:prstGeom prst="rect">
            <a:avLst/>
          </a:prstGeom>
          <a:noFill/>
        </p:spPr>
        <p:txBody>
          <a:bodyPr wrap="square" rtlCol="0">
            <a:spAutoFit/>
          </a:bodyPr>
          <a:lstStyle/>
          <a:p>
            <a:r>
              <a:rPr lang="sl-SI" dirty="0">
                <a:latin typeface="Amasis MT Pro" panose="02040504050005020304" pitchFamily="18" charset="-18"/>
              </a:rPr>
              <a:t>rogač (</a:t>
            </a:r>
            <a:r>
              <a:rPr lang="sl-SI" i="1" dirty="0" err="1">
                <a:latin typeface="Amasis MT Pro" panose="02040504050005020304" pitchFamily="18" charset="-18"/>
              </a:rPr>
              <a:t>Lucanus</a:t>
            </a:r>
            <a:r>
              <a:rPr lang="sl-SI" i="1" dirty="0">
                <a:latin typeface="Amasis MT Pro" panose="02040504050005020304" pitchFamily="18" charset="-18"/>
              </a:rPr>
              <a:t> </a:t>
            </a:r>
            <a:r>
              <a:rPr lang="sl-SI" i="1" dirty="0" err="1">
                <a:latin typeface="Amasis MT Pro" panose="02040504050005020304" pitchFamily="18" charset="-18"/>
              </a:rPr>
              <a:t>cervus</a:t>
            </a:r>
            <a:r>
              <a:rPr lang="sl-SI" dirty="0">
                <a:latin typeface="Amasis MT Pro" panose="02040504050005020304" pitchFamily="18" charset="-18"/>
              </a:rPr>
              <a:t>)</a:t>
            </a:r>
          </a:p>
        </p:txBody>
      </p:sp>
      <p:pic>
        <p:nvPicPr>
          <p:cNvPr id="1029" name="Picture 5">
            <a:extLst>
              <a:ext uri="{FF2B5EF4-FFF2-40B4-BE49-F238E27FC236}">
                <a16:creationId xmlns:a16="http://schemas.microsoft.com/office/drawing/2014/main" id="{4E441D30-B40E-96FD-F472-7AEC0576DF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2304" y="3933056"/>
            <a:ext cx="2999830" cy="225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a:extLst>
              <a:ext uri="{FF2B5EF4-FFF2-40B4-BE49-F238E27FC236}">
                <a16:creationId xmlns:a16="http://schemas.microsoft.com/office/drawing/2014/main" id="{72DF5314-E0F4-C5F0-CCF6-3C55BAB296FF}"/>
              </a:ext>
            </a:extLst>
          </p:cNvPr>
          <p:cNvSpPr txBox="1"/>
          <p:nvPr/>
        </p:nvSpPr>
        <p:spPr>
          <a:xfrm>
            <a:off x="1194619" y="6299435"/>
            <a:ext cx="3717407" cy="369332"/>
          </a:xfrm>
          <a:prstGeom prst="rect">
            <a:avLst/>
          </a:prstGeom>
          <a:noFill/>
        </p:spPr>
        <p:txBody>
          <a:bodyPr wrap="square" rtlCol="0">
            <a:spAutoFit/>
          </a:bodyPr>
          <a:lstStyle/>
          <a:p>
            <a:r>
              <a:rPr lang="sl-SI" dirty="0">
                <a:latin typeface="Amasis MT Pro" panose="02040504050005020304" pitchFamily="18" charset="-18"/>
              </a:rPr>
              <a:t>bukova kobilica (</a:t>
            </a:r>
            <a:r>
              <a:rPr lang="sl-SI" i="1" dirty="0" err="1">
                <a:latin typeface="Amasis MT Pro" panose="02040504050005020304" pitchFamily="18" charset="-18"/>
              </a:rPr>
              <a:t>Miramella</a:t>
            </a:r>
            <a:r>
              <a:rPr lang="sl-SI" i="1" dirty="0">
                <a:latin typeface="Amasis MT Pro" panose="02040504050005020304" pitchFamily="18" charset="-18"/>
              </a:rPr>
              <a:t> </a:t>
            </a:r>
            <a:r>
              <a:rPr lang="sl-SI" i="1" dirty="0" err="1">
                <a:latin typeface="Amasis MT Pro" panose="02040504050005020304" pitchFamily="18" charset="-18"/>
              </a:rPr>
              <a:t>alpina</a:t>
            </a:r>
            <a:r>
              <a:rPr lang="sl-SI" dirty="0">
                <a:latin typeface="Amasis MT Pro" panose="02040504050005020304" pitchFamily="18" charset="-18"/>
              </a:rPr>
              <a:t>)</a:t>
            </a:r>
          </a:p>
        </p:txBody>
      </p:sp>
      <p:pic>
        <p:nvPicPr>
          <p:cNvPr id="1030" name="Picture 6">
            <a:extLst>
              <a:ext uri="{FF2B5EF4-FFF2-40B4-BE49-F238E27FC236}">
                <a16:creationId xmlns:a16="http://schemas.microsoft.com/office/drawing/2014/main" id="{A84C4BA0-746E-C6E3-D5E2-4D449EF13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638" y="3933055"/>
            <a:ext cx="3119314" cy="231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oljeZBesedilom 7">
            <a:extLst>
              <a:ext uri="{FF2B5EF4-FFF2-40B4-BE49-F238E27FC236}">
                <a16:creationId xmlns:a16="http://schemas.microsoft.com/office/drawing/2014/main" id="{51E87058-6BF9-77E6-DEA8-E2D7F4362F2D}"/>
              </a:ext>
            </a:extLst>
          </p:cNvPr>
          <p:cNvSpPr txBox="1"/>
          <p:nvPr/>
        </p:nvSpPr>
        <p:spPr>
          <a:xfrm>
            <a:off x="4787981" y="6308209"/>
            <a:ext cx="3272206" cy="369332"/>
          </a:xfrm>
          <a:prstGeom prst="rect">
            <a:avLst/>
          </a:prstGeom>
          <a:noFill/>
        </p:spPr>
        <p:txBody>
          <a:bodyPr wrap="square" rtlCol="0">
            <a:spAutoFit/>
          </a:bodyPr>
          <a:lstStyle/>
          <a:p>
            <a:r>
              <a:rPr lang="sl-SI" dirty="0">
                <a:latin typeface="Amasis MT Pro" panose="02040504050005020304" pitchFamily="18" charset="-18"/>
              </a:rPr>
              <a:t>kapusov belin (</a:t>
            </a:r>
            <a:r>
              <a:rPr lang="sl-SI" i="1" dirty="0" err="1">
                <a:latin typeface="Amasis MT Pro" panose="02040504050005020304" pitchFamily="18" charset="-18"/>
              </a:rPr>
              <a:t>Pieris</a:t>
            </a:r>
            <a:r>
              <a:rPr lang="sl-SI" i="1" dirty="0">
                <a:latin typeface="Amasis MT Pro" panose="02040504050005020304" pitchFamily="18" charset="-18"/>
              </a:rPr>
              <a:t> </a:t>
            </a:r>
            <a:r>
              <a:rPr lang="sl-SI" i="1" dirty="0" err="1">
                <a:latin typeface="Amasis MT Pro" panose="02040504050005020304" pitchFamily="18" charset="-18"/>
              </a:rPr>
              <a:t>brassicae</a:t>
            </a:r>
            <a:r>
              <a:rPr lang="sl-SI" dirty="0">
                <a:latin typeface="Amasis MT Pro" panose="02040504050005020304" pitchFamily="18" charset="-18"/>
              </a:rPr>
              <a:t>)</a:t>
            </a:r>
          </a:p>
        </p:txBody>
      </p:sp>
      <p:sp>
        <p:nvSpPr>
          <p:cNvPr id="9" name="PoljeZBesedilom 8">
            <a:extLst>
              <a:ext uri="{FF2B5EF4-FFF2-40B4-BE49-F238E27FC236}">
                <a16:creationId xmlns:a16="http://schemas.microsoft.com/office/drawing/2014/main" id="{85412DBF-3BD5-A955-F364-DE7DB260FC4E}"/>
              </a:ext>
            </a:extLst>
          </p:cNvPr>
          <p:cNvSpPr txBox="1"/>
          <p:nvPr/>
        </p:nvSpPr>
        <p:spPr>
          <a:xfrm>
            <a:off x="8060187" y="6356358"/>
            <a:ext cx="2649603" cy="373899"/>
          </a:xfrm>
          <a:prstGeom prst="rect">
            <a:avLst/>
          </a:prstGeom>
          <a:noFill/>
        </p:spPr>
        <p:txBody>
          <a:bodyPr wrap="square" rtlCol="0">
            <a:spAutoFit/>
          </a:bodyPr>
          <a:lstStyle/>
          <a:p>
            <a:r>
              <a:rPr lang="sl-SI" dirty="0" err="1">
                <a:latin typeface="Amasis MT Pro" panose="02040504050005020304" pitchFamily="18" charset="-18"/>
              </a:rPr>
              <a:t>repin</a:t>
            </a:r>
            <a:r>
              <a:rPr lang="sl-SI" dirty="0">
                <a:latin typeface="Amasis MT Pro" panose="02040504050005020304" pitchFamily="18" charset="-18"/>
              </a:rPr>
              <a:t> belin (</a:t>
            </a:r>
            <a:r>
              <a:rPr lang="sl-SI" i="1" dirty="0" err="1">
                <a:latin typeface="Amasis MT Pro" panose="02040504050005020304" pitchFamily="18" charset="-18"/>
              </a:rPr>
              <a:t>Pieris</a:t>
            </a:r>
            <a:r>
              <a:rPr lang="sl-SI" i="1" dirty="0">
                <a:latin typeface="Amasis MT Pro" panose="02040504050005020304" pitchFamily="18" charset="-18"/>
              </a:rPr>
              <a:t> </a:t>
            </a:r>
            <a:r>
              <a:rPr lang="sl-SI" i="1" dirty="0" err="1">
                <a:latin typeface="Amasis MT Pro" panose="02040504050005020304" pitchFamily="18" charset="-18"/>
              </a:rPr>
              <a:t>rapae</a:t>
            </a:r>
            <a:r>
              <a:rPr lang="sl-SI" dirty="0">
                <a:latin typeface="Amasis MT Pro" panose="02040504050005020304" pitchFamily="18" charset="-18"/>
              </a:rPr>
              <a:t>)</a:t>
            </a:r>
          </a:p>
        </p:txBody>
      </p:sp>
      <p:pic>
        <p:nvPicPr>
          <p:cNvPr id="1032" name="Picture 8">
            <a:extLst>
              <a:ext uri="{FF2B5EF4-FFF2-40B4-BE49-F238E27FC236}">
                <a16:creationId xmlns:a16="http://schemas.microsoft.com/office/drawing/2014/main" id="{27A257D5-FEFF-2FD8-5F77-87B9B76232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8843" y="3994599"/>
            <a:ext cx="2942163" cy="231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140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36B38D9-027E-94AB-E305-0C4B0EA557C8}"/>
              </a:ext>
            </a:extLst>
          </p:cNvPr>
          <p:cNvSpPr>
            <a:spLocks noGrp="1"/>
          </p:cNvSpPr>
          <p:nvPr>
            <p:ph type="title"/>
          </p:nvPr>
        </p:nvSpPr>
        <p:spPr>
          <a:xfrm>
            <a:off x="838200" y="365125"/>
            <a:ext cx="4263452" cy="3532318"/>
          </a:xfrm>
        </p:spPr>
        <p:txBody>
          <a:bodyPr/>
          <a:lstStyle/>
          <a:p>
            <a:r>
              <a:rPr lang="sl-SI" dirty="0"/>
              <a:t>Primer določevalnega ključa žuželk: </a:t>
            </a:r>
          </a:p>
        </p:txBody>
      </p:sp>
      <p:pic>
        <p:nvPicPr>
          <p:cNvPr id="5" name="Označba mesta vsebine 4">
            <a:extLst>
              <a:ext uri="{FF2B5EF4-FFF2-40B4-BE49-F238E27FC236}">
                <a16:creationId xmlns:a16="http://schemas.microsoft.com/office/drawing/2014/main" id="{080C77A3-9C79-1711-3121-88903D1B4C76}"/>
              </a:ext>
            </a:extLst>
          </p:cNvPr>
          <p:cNvPicPr>
            <a:picLocks noGrp="1" noChangeAspect="1"/>
          </p:cNvPicPr>
          <p:nvPr>
            <p:ph idx="1"/>
          </p:nvPr>
        </p:nvPicPr>
        <p:blipFill>
          <a:blip r:embed="rId2"/>
          <a:srcRect l="16833" t="18976" r="72333" b="32446"/>
          <a:stretch>
            <a:fillRect/>
          </a:stretch>
        </p:blipFill>
        <p:spPr>
          <a:xfrm>
            <a:off x="7090348" y="301417"/>
            <a:ext cx="4263452" cy="6282977"/>
          </a:xfrm>
          <a:prstGeom prst="rect">
            <a:avLst/>
          </a:prstGeom>
        </p:spPr>
      </p:pic>
      <p:pic>
        <p:nvPicPr>
          <p:cNvPr id="7" name="Slika 6">
            <a:extLst>
              <a:ext uri="{FF2B5EF4-FFF2-40B4-BE49-F238E27FC236}">
                <a16:creationId xmlns:a16="http://schemas.microsoft.com/office/drawing/2014/main" id="{C6D8392A-3C47-6F06-B9D5-52B2160EB1F3}"/>
              </a:ext>
            </a:extLst>
          </p:cNvPr>
          <p:cNvPicPr>
            <a:picLocks noChangeAspect="1"/>
          </p:cNvPicPr>
          <p:nvPr/>
        </p:nvPicPr>
        <p:blipFill>
          <a:blip r:embed="rId3"/>
          <a:srcRect l="15983" t="37375" r="64959" b="38310"/>
          <a:stretch>
            <a:fillRect/>
          </a:stretch>
        </p:blipFill>
        <p:spPr>
          <a:xfrm>
            <a:off x="494675" y="3726948"/>
            <a:ext cx="6595673" cy="2765927"/>
          </a:xfrm>
          <a:prstGeom prst="rect">
            <a:avLst/>
          </a:prstGeom>
        </p:spPr>
      </p:pic>
    </p:spTree>
    <p:extLst>
      <p:ext uri="{BB962C8B-B14F-4D97-AF65-F5344CB8AC3E}">
        <p14:creationId xmlns:p14="http://schemas.microsoft.com/office/powerpoint/2010/main" val="2719426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VRSTA, ROD</a:t>
            </a:r>
          </a:p>
        </p:txBody>
      </p:sp>
      <p:sp>
        <p:nvSpPr>
          <p:cNvPr id="3" name="Ograda vsebine 2"/>
          <p:cNvSpPr>
            <a:spLocks noGrp="1"/>
          </p:cNvSpPr>
          <p:nvPr>
            <p:ph idx="1"/>
          </p:nvPr>
        </p:nvSpPr>
        <p:spPr/>
        <p:txBody>
          <a:bodyPr>
            <a:normAutofit fontScale="85000" lnSpcReduction="20000"/>
          </a:bodyPr>
          <a:lstStyle/>
          <a:p>
            <a:r>
              <a:rPr lang="sl-SI" dirty="0">
                <a:latin typeface="Amasis MT Pro Black" panose="02040A04050005020304" pitchFamily="18" charset="-18"/>
              </a:rPr>
              <a:t>Še enkrat si oglej slike žuželk na naslednji strani in njihova imena.</a:t>
            </a:r>
          </a:p>
          <a:p>
            <a:r>
              <a:rPr lang="sl-SI" dirty="0">
                <a:latin typeface="Amasis MT Pro Black" panose="02040A04050005020304" pitchFamily="18" charset="-18"/>
              </a:rPr>
              <a:t>Nato odgovori na naslednja vprašanja:</a:t>
            </a:r>
          </a:p>
          <a:p>
            <a:pPr marL="514350" indent="-514350">
              <a:buAutoNum type="arabicParenR"/>
            </a:pPr>
            <a:r>
              <a:rPr lang="sl-SI" dirty="0">
                <a:latin typeface="Amasis MT Pro Black" panose="02040A04050005020304" pitchFamily="18" charset="-18"/>
              </a:rPr>
              <a:t>Zakaj imajo vsi organizmi latinska imena?</a:t>
            </a:r>
          </a:p>
          <a:p>
            <a:pPr marL="514350" indent="-514350">
              <a:buAutoNum type="arabicParenR"/>
            </a:pPr>
            <a:r>
              <a:rPr lang="sl-SI" dirty="0">
                <a:latin typeface="Amasis MT Pro Black" panose="02040A04050005020304" pitchFamily="18" charset="-18"/>
              </a:rPr>
              <a:t>Imena organizmov v slovenščini pišemo z malo začetnico, kako pa v latinščini?</a:t>
            </a:r>
          </a:p>
          <a:p>
            <a:pPr marL="514350" indent="-514350">
              <a:buAutoNum type="arabicParenR"/>
            </a:pPr>
            <a:r>
              <a:rPr lang="sl-SI" dirty="0">
                <a:latin typeface="Amasis MT Pro Black" panose="02040A04050005020304" pitchFamily="18" charset="-18"/>
              </a:rPr>
              <a:t>Prva beseda imena v latinščini pomeni rod. Kaj pomenita obe besedi skupaj?</a:t>
            </a:r>
          </a:p>
          <a:p>
            <a:pPr marL="514350" indent="-514350">
              <a:buAutoNum type="arabicParenR"/>
            </a:pPr>
            <a:r>
              <a:rPr lang="sl-SI" dirty="0">
                <a:latin typeface="Amasis MT Pro Black" panose="02040A04050005020304" pitchFamily="18" charset="-18"/>
              </a:rPr>
              <a:t>Katera dva organizma spadata v isti rod? Kako si to ugotovil?</a:t>
            </a:r>
          </a:p>
          <a:p>
            <a:pPr marL="514350" indent="-514350">
              <a:buAutoNum type="arabicParenR"/>
            </a:pPr>
            <a:r>
              <a:rPr lang="sl-SI" dirty="0">
                <a:latin typeface="Amasis MT Pro Black" panose="02040A04050005020304" pitchFamily="18" charset="-18"/>
              </a:rPr>
              <a:t>Napiši definicijo vrste.</a:t>
            </a:r>
          </a:p>
        </p:txBody>
      </p:sp>
    </p:spTree>
    <p:extLst>
      <p:ext uri="{BB962C8B-B14F-4D97-AF65-F5344CB8AC3E}">
        <p14:creationId xmlns:p14="http://schemas.microsoft.com/office/powerpoint/2010/main" val="3427511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6FA4-47F0-ED93-B7F5-C556B321E01A}"/>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C7053002-01C9-60D5-7138-27E1D5B1D069}"/>
              </a:ext>
            </a:extLst>
          </p:cNvPr>
          <p:cNvSpPr>
            <a:spLocks noGrp="1"/>
          </p:cNvSpPr>
          <p:nvPr>
            <p:ph type="title"/>
          </p:nvPr>
        </p:nvSpPr>
        <p:spPr/>
        <p:txBody>
          <a:bodyPr/>
          <a:lstStyle/>
          <a:p>
            <a:r>
              <a:rPr lang="sl-SI" dirty="0"/>
              <a:t>SLIKE ŽUŽELK:</a:t>
            </a:r>
          </a:p>
        </p:txBody>
      </p:sp>
      <p:pic>
        <p:nvPicPr>
          <p:cNvPr id="1026" name="Picture 2">
            <a:extLst>
              <a:ext uri="{FF2B5EF4-FFF2-40B4-BE49-F238E27FC236}">
                <a16:creationId xmlns:a16="http://schemas.microsoft.com/office/drawing/2014/main" id="{BE728C58-C11A-B1C4-8906-2147B491B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6333" y="1236356"/>
            <a:ext cx="2921430" cy="219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a:extLst>
              <a:ext uri="{FF2B5EF4-FFF2-40B4-BE49-F238E27FC236}">
                <a16:creationId xmlns:a16="http://schemas.microsoft.com/office/drawing/2014/main" id="{06E1445D-0045-65A5-02BA-09ECE4B43736}"/>
              </a:ext>
            </a:extLst>
          </p:cNvPr>
          <p:cNvSpPr txBox="1"/>
          <p:nvPr/>
        </p:nvSpPr>
        <p:spPr>
          <a:xfrm>
            <a:off x="1194619" y="3469553"/>
            <a:ext cx="3645399" cy="369332"/>
          </a:xfrm>
          <a:prstGeom prst="rect">
            <a:avLst/>
          </a:prstGeom>
          <a:noFill/>
        </p:spPr>
        <p:txBody>
          <a:bodyPr wrap="square" rtlCol="0">
            <a:spAutoFit/>
          </a:bodyPr>
          <a:lstStyle/>
          <a:p>
            <a:r>
              <a:rPr lang="sl-SI" dirty="0">
                <a:latin typeface="Amasis MT Pro" panose="02040504050005020304" pitchFamily="18" charset="-18"/>
              </a:rPr>
              <a:t>tigrasti komar (</a:t>
            </a:r>
            <a:r>
              <a:rPr lang="sl-SI" i="1" dirty="0" err="1">
                <a:latin typeface="Amasis MT Pro" panose="02040504050005020304" pitchFamily="18" charset="-18"/>
              </a:rPr>
              <a:t>Aedes</a:t>
            </a:r>
            <a:r>
              <a:rPr lang="sl-SI" i="1" dirty="0">
                <a:latin typeface="Amasis MT Pro" panose="02040504050005020304" pitchFamily="18" charset="-18"/>
              </a:rPr>
              <a:t> </a:t>
            </a:r>
            <a:r>
              <a:rPr lang="sl-SI" i="1" dirty="0" err="1">
                <a:latin typeface="Amasis MT Pro" panose="02040504050005020304" pitchFamily="18" charset="-18"/>
              </a:rPr>
              <a:t>albopictus</a:t>
            </a:r>
            <a:r>
              <a:rPr lang="sl-SI" dirty="0">
                <a:latin typeface="Amasis MT Pro" panose="02040504050005020304" pitchFamily="18" charset="-18"/>
              </a:rPr>
              <a:t>) </a:t>
            </a:r>
          </a:p>
        </p:txBody>
      </p:sp>
      <p:pic>
        <p:nvPicPr>
          <p:cNvPr id="1027" name="Picture 3">
            <a:extLst>
              <a:ext uri="{FF2B5EF4-FFF2-40B4-BE49-F238E27FC236}">
                <a16:creationId xmlns:a16="http://schemas.microsoft.com/office/drawing/2014/main" id="{DECC4312-F9D9-A00B-B374-7076FCFB12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361" y="1236356"/>
            <a:ext cx="2809480" cy="224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oljeZBesedilom 4">
            <a:extLst>
              <a:ext uri="{FF2B5EF4-FFF2-40B4-BE49-F238E27FC236}">
                <a16:creationId xmlns:a16="http://schemas.microsoft.com/office/drawing/2014/main" id="{02D27A33-FB63-1387-F485-5EA29CBF0FA7}"/>
              </a:ext>
            </a:extLst>
          </p:cNvPr>
          <p:cNvSpPr txBox="1"/>
          <p:nvPr/>
        </p:nvSpPr>
        <p:spPr>
          <a:xfrm>
            <a:off x="4787981" y="3387586"/>
            <a:ext cx="2915453" cy="369332"/>
          </a:xfrm>
          <a:prstGeom prst="rect">
            <a:avLst/>
          </a:prstGeom>
          <a:noFill/>
        </p:spPr>
        <p:txBody>
          <a:bodyPr wrap="square" rtlCol="0">
            <a:spAutoFit/>
          </a:bodyPr>
          <a:lstStyle/>
          <a:p>
            <a:r>
              <a:rPr lang="sl-SI" dirty="0">
                <a:latin typeface="Amasis MT Pro" panose="02040504050005020304" pitchFamily="18" charset="-18"/>
              </a:rPr>
              <a:t>črna mravlja (</a:t>
            </a:r>
            <a:r>
              <a:rPr lang="sl-SI" i="1" dirty="0" err="1">
                <a:latin typeface="Amasis MT Pro" panose="02040504050005020304" pitchFamily="18" charset="-18"/>
              </a:rPr>
              <a:t>Lasius</a:t>
            </a:r>
            <a:r>
              <a:rPr lang="sl-SI" i="1" dirty="0">
                <a:latin typeface="Amasis MT Pro" panose="02040504050005020304" pitchFamily="18" charset="-18"/>
              </a:rPr>
              <a:t> </a:t>
            </a:r>
            <a:r>
              <a:rPr lang="sl-SI" i="1" dirty="0" err="1">
                <a:latin typeface="Amasis MT Pro" panose="02040504050005020304" pitchFamily="18" charset="-18"/>
              </a:rPr>
              <a:t>niger</a:t>
            </a:r>
            <a:r>
              <a:rPr lang="sl-SI" dirty="0">
                <a:latin typeface="Amasis MT Pro" panose="02040504050005020304" pitchFamily="18" charset="-18"/>
              </a:rPr>
              <a:t>)</a:t>
            </a:r>
          </a:p>
        </p:txBody>
      </p:sp>
      <p:pic>
        <p:nvPicPr>
          <p:cNvPr id="1028" name="Picture 4">
            <a:extLst>
              <a:ext uri="{FF2B5EF4-FFF2-40B4-BE49-F238E27FC236}">
                <a16:creationId xmlns:a16="http://schemas.microsoft.com/office/drawing/2014/main" id="{71828C8A-CAC0-2438-8506-965F05F9A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177" y="1246457"/>
            <a:ext cx="3193405" cy="212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oljeZBesedilom 5">
            <a:extLst>
              <a:ext uri="{FF2B5EF4-FFF2-40B4-BE49-F238E27FC236}">
                <a16:creationId xmlns:a16="http://schemas.microsoft.com/office/drawing/2014/main" id="{6BAC3B9B-64CA-15F4-5C6F-2E87AC8052EB}"/>
              </a:ext>
            </a:extLst>
          </p:cNvPr>
          <p:cNvSpPr txBox="1"/>
          <p:nvPr/>
        </p:nvSpPr>
        <p:spPr>
          <a:xfrm>
            <a:off x="7703434" y="3428570"/>
            <a:ext cx="2915816" cy="369332"/>
          </a:xfrm>
          <a:prstGeom prst="rect">
            <a:avLst/>
          </a:prstGeom>
          <a:noFill/>
        </p:spPr>
        <p:txBody>
          <a:bodyPr wrap="square" rtlCol="0">
            <a:spAutoFit/>
          </a:bodyPr>
          <a:lstStyle/>
          <a:p>
            <a:r>
              <a:rPr lang="sl-SI" dirty="0">
                <a:latin typeface="Amasis MT Pro" panose="02040504050005020304" pitchFamily="18" charset="-18"/>
              </a:rPr>
              <a:t>rogač (</a:t>
            </a:r>
            <a:r>
              <a:rPr lang="sl-SI" i="1" dirty="0" err="1">
                <a:latin typeface="Amasis MT Pro" panose="02040504050005020304" pitchFamily="18" charset="-18"/>
              </a:rPr>
              <a:t>Lucanus</a:t>
            </a:r>
            <a:r>
              <a:rPr lang="sl-SI" i="1" dirty="0">
                <a:latin typeface="Amasis MT Pro" panose="02040504050005020304" pitchFamily="18" charset="-18"/>
              </a:rPr>
              <a:t> </a:t>
            </a:r>
            <a:r>
              <a:rPr lang="sl-SI" i="1" dirty="0" err="1">
                <a:latin typeface="Amasis MT Pro" panose="02040504050005020304" pitchFamily="18" charset="-18"/>
              </a:rPr>
              <a:t>cervus</a:t>
            </a:r>
            <a:r>
              <a:rPr lang="sl-SI" dirty="0">
                <a:latin typeface="Amasis MT Pro" panose="02040504050005020304" pitchFamily="18" charset="-18"/>
              </a:rPr>
              <a:t>)</a:t>
            </a:r>
          </a:p>
        </p:txBody>
      </p:sp>
      <p:pic>
        <p:nvPicPr>
          <p:cNvPr id="1029" name="Picture 5">
            <a:extLst>
              <a:ext uri="{FF2B5EF4-FFF2-40B4-BE49-F238E27FC236}">
                <a16:creationId xmlns:a16="http://schemas.microsoft.com/office/drawing/2014/main" id="{5CBAB546-A55F-ECCA-D303-A2935EF0C7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2304" y="3933056"/>
            <a:ext cx="2999830" cy="2252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oljeZBesedilom 6">
            <a:extLst>
              <a:ext uri="{FF2B5EF4-FFF2-40B4-BE49-F238E27FC236}">
                <a16:creationId xmlns:a16="http://schemas.microsoft.com/office/drawing/2014/main" id="{AB2B71CD-B704-241D-07C8-DDB9ABF43DD4}"/>
              </a:ext>
            </a:extLst>
          </p:cNvPr>
          <p:cNvSpPr txBox="1"/>
          <p:nvPr/>
        </p:nvSpPr>
        <p:spPr>
          <a:xfrm>
            <a:off x="1194619" y="6299435"/>
            <a:ext cx="3717407" cy="369332"/>
          </a:xfrm>
          <a:prstGeom prst="rect">
            <a:avLst/>
          </a:prstGeom>
          <a:noFill/>
        </p:spPr>
        <p:txBody>
          <a:bodyPr wrap="square" rtlCol="0">
            <a:spAutoFit/>
          </a:bodyPr>
          <a:lstStyle/>
          <a:p>
            <a:r>
              <a:rPr lang="sl-SI" dirty="0">
                <a:latin typeface="Amasis MT Pro" panose="02040504050005020304" pitchFamily="18" charset="-18"/>
              </a:rPr>
              <a:t>bukova kobilica (</a:t>
            </a:r>
            <a:r>
              <a:rPr lang="sl-SI" i="1" dirty="0" err="1">
                <a:latin typeface="Amasis MT Pro" panose="02040504050005020304" pitchFamily="18" charset="-18"/>
              </a:rPr>
              <a:t>Miramella</a:t>
            </a:r>
            <a:r>
              <a:rPr lang="sl-SI" i="1" dirty="0">
                <a:latin typeface="Amasis MT Pro" panose="02040504050005020304" pitchFamily="18" charset="-18"/>
              </a:rPr>
              <a:t> </a:t>
            </a:r>
            <a:r>
              <a:rPr lang="sl-SI" i="1" dirty="0" err="1">
                <a:latin typeface="Amasis MT Pro" panose="02040504050005020304" pitchFamily="18" charset="-18"/>
              </a:rPr>
              <a:t>alpina</a:t>
            </a:r>
            <a:r>
              <a:rPr lang="sl-SI" dirty="0">
                <a:latin typeface="Amasis MT Pro" panose="02040504050005020304" pitchFamily="18" charset="-18"/>
              </a:rPr>
              <a:t>)</a:t>
            </a:r>
          </a:p>
        </p:txBody>
      </p:sp>
      <p:pic>
        <p:nvPicPr>
          <p:cNvPr id="1030" name="Picture 6">
            <a:extLst>
              <a:ext uri="{FF2B5EF4-FFF2-40B4-BE49-F238E27FC236}">
                <a16:creationId xmlns:a16="http://schemas.microsoft.com/office/drawing/2014/main" id="{CD5EA18E-5615-CBBF-BBA1-1D862F04A0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638" y="3933055"/>
            <a:ext cx="3119314" cy="231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oljeZBesedilom 7">
            <a:extLst>
              <a:ext uri="{FF2B5EF4-FFF2-40B4-BE49-F238E27FC236}">
                <a16:creationId xmlns:a16="http://schemas.microsoft.com/office/drawing/2014/main" id="{64C62D2E-2280-A445-7CE2-39A84FA4E9C9}"/>
              </a:ext>
            </a:extLst>
          </p:cNvPr>
          <p:cNvSpPr txBox="1"/>
          <p:nvPr/>
        </p:nvSpPr>
        <p:spPr>
          <a:xfrm>
            <a:off x="4787981" y="6308209"/>
            <a:ext cx="3272206" cy="369332"/>
          </a:xfrm>
          <a:prstGeom prst="rect">
            <a:avLst/>
          </a:prstGeom>
          <a:noFill/>
        </p:spPr>
        <p:txBody>
          <a:bodyPr wrap="square" rtlCol="0">
            <a:spAutoFit/>
          </a:bodyPr>
          <a:lstStyle/>
          <a:p>
            <a:r>
              <a:rPr lang="sl-SI" dirty="0">
                <a:latin typeface="Amasis MT Pro" panose="02040504050005020304" pitchFamily="18" charset="-18"/>
              </a:rPr>
              <a:t>kapusov belin (</a:t>
            </a:r>
            <a:r>
              <a:rPr lang="sl-SI" i="1" dirty="0" err="1">
                <a:latin typeface="Amasis MT Pro" panose="02040504050005020304" pitchFamily="18" charset="-18"/>
              </a:rPr>
              <a:t>Pieris</a:t>
            </a:r>
            <a:r>
              <a:rPr lang="sl-SI" i="1" dirty="0">
                <a:latin typeface="Amasis MT Pro" panose="02040504050005020304" pitchFamily="18" charset="-18"/>
              </a:rPr>
              <a:t> </a:t>
            </a:r>
            <a:r>
              <a:rPr lang="sl-SI" i="1" dirty="0" err="1">
                <a:latin typeface="Amasis MT Pro" panose="02040504050005020304" pitchFamily="18" charset="-18"/>
              </a:rPr>
              <a:t>brassicae</a:t>
            </a:r>
            <a:r>
              <a:rPr lang="sl-SI" dirty="0">
                <a:latin typeface="Amasis MT Pro" panose="02040504050005020304" pitchFamily="18" charset="-18"/>
              </a:rPr>
              <a:t>)</a:t>
            </a:r>
          </a:p>
        </p:txBody>
      </p:sp>
      <p:sp>
        <p:nvSpPr>
          <p:cNvPr id="9" name="PoljeZBesedilom 8">
            <a:extLst>
              <a:ext uri="{FF2B5EF4-FFF2-40B4-BE49-F238E27FC236}">
                <a16:creationId xmlns:a16="http://schemas.microsoft.com/office/drawing/2014/main" id="{556F5871-F671-085E-7903-3B6079432988}"/>
              </a:ext>
            </a:extLst>
          </p:cNvPr>
          <p:cNvSpPr txBox="1"/>
          <p:nvPr/>
        </p:nvSpPr>
        <p:spPr>
          <a:xfrm>
            <a:off x="8060187" y="6356358"/>
            <a:ext cx="2649603" cy="373899"/>
          </a:xfrm>
          <a:prstGeom prst="rect">
            <a:avLst/>
          </a:prstGeom>
          <a:noFill/>
        </p:spPr>
        <p:txBody>
          <a:bodyPr wrap="square" rtlCol="0">
            <a:spAutoFit/>
          </a:bodyPr>
          <a:lstStyle/>
          <a:p>
            <a:r>
              <a:rPr lang="sl-SI" dirty="0" err="1">
                <a:latin typeface="Amasis MT Pro" panose="02040504050005020304" pitchFamily="18" charset="-18"/>
              </a:rPr>
              <a:t>repin</a:t>
            </a:r>
            <a:r>
              <a:rPr lang="sl-SI" dirty="0">
                <a:latin typeface="Amasis MT Pro" panose="02040504050005020304" pitchFamily="18" charset="-18"/>
              </a:rPr>
              <a:t> belin (</a:t>
            </a:r>
            <a:r>
              <a:rPr lang="sl-SI" i="1" dirty="0" err="1">
                <a:latin typeface="Amasis MT Pro" panose="02040504050005020304" pitchFamily="18" charset="-18"/>
              </a:rPr>
              <a:t>Pieris</a:t>
            </a:r>
            <a:r>
              <a:rPr lang="sl-SI" i="1" dirty="0">
                <a:latin typeface="Amasis MT Pro" panose="02040504050005020304" pitchFamily="18" charset="-18"/>
              </a:rPr>
              <a:t> </a:t>
            </a:r>
            <a:r>
              <a:rPr lang="sl-SI" i="1" dirty="0" err="1">
                <a:latin typeface="Amasis MT Pro" panose="02040504050005020304" pitchFamily="18" charset="-18"/>
              </a:rPr>
              <a:t>rapae</a:t>
            </a:r>
            <a:r>
              <a:rPr lang="sl-SI" dirty="0">
                <a:latin typeface="Amasis MT Pro" panose="02040504050005020304" pitchFamily="18" charset="-18"/>
              </a:rPr>
              <a:t>)</a:t>
            </a:r>
          </a:p>
        </p:txBody>
      </p:sp>
      <p:pic>
        <p:nvPicPr>
          <p:cNvPr id="1032" name="Picture 8">
            <a:extLst>
              <a:ext uri="{FF2B5EF4-FFF2-40B4-BE49-F238E27FC236}">
                <a16:creationId xmlns:a16="http://schemas.microsoft.com/office/drawing/2014/main" id="{A56E4DDF-E64D-72F1-EBD1-11FA9392C1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8843" y="3994599"/>
            <a:ext cx="2942163" cy="231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769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pPr algn="l"/>
            <a:r>
              <a:rPr lang="sl-SI" dirty="0"/>
              <a:t>VRSTA, ROD  </a:t>
            </a:r>
            <a:br>
              <a:rPr lang="sl-SI" dirty="0"/>
            </a:br>
            <a:r>
              <a:rPr lang="sl-SI" sz="4000" dirty="0">
                <a:solidFill>
                  <a:srgbClr val="C00000"/>
                </a:solidFill>
              </a:rPr>
              <a:t>PREVERI REŠITVE</a:t>
            </a:r>
          </a:p>
        </p:txBody>
      </p:sp>
      <p:sp>
        <p:nvSpPr>
          <p:cNvPr id="3" name="Ograda vsebine 2"/>
          <p:cNvSpPr>
            <a:spLocks noGrp="1"/>
          </p:cNvSpPr>
          <p:nvPr>
            <p:ph idx="1"/>
          </p:nvPr>
        </p:nvSpPr>
        <p:spPr/>
        <p:txBody>
          <a:bodyPr>
            <a:normAutofit fontScale="62500" lnSpcReduction="20000"/>
          </a:bodyPr>
          <a:lstStyle/>
          <a:p>
            <a:pPr marL="0" indent="0">
              <a:buNone/>
            </a:pPr>
            <a:r>
              <a:rPr lang="sl-SI" dirty="0">
                <a:latin typeface="Amasis MT Pro Black" panose="02040A04050005020304" pitchFamily="18" charset="-18"/>
              </a:rPr>
              <a:t>1) Zakaj imajo vsi organizmi latinska imena?</a:t>
            </a:r>
          </a:p>
          <a:p>
            <a:pPr marL="0" indent="0">
              <a:buNone/>
            </a:pPr>
            <a:r>
              <a:rPr lang="sl-SI" dirty="0">
                <a:solidFill>
                  <a:srgbClr val="C00000"/>
                </a:solidFill>
                <a:latin typeface="Amasis MT Pro Black" panose="02040A04050005020304" pitchFamily="18" charset="-18"/>
              </a:rPr>
              <a:t>Tako vsi po celem svetu točno vemo, za kateri organizem gre.</a:t>
            </a:r>
          </a:p>
          <a:p>
            <a:pPr marL="0" indent="0">
              <a:buNone/>
            </a:pPr>
            <a:r>
              <a:rPr lang="sl-SI" dirty="0">
                <a:latin typeface="Amasis MT Pro Black" panose="02040A04050005020304" pitchFamily="18" charset="-18"/>
              </a:rPr>
              <a:t>2) Imena organizmov v slovenščini pišemo z malo začetnico, kako pa v latinščini?</a:t>
            </a:r>
          </a:p>
          <a:p>
            <a:pPr marL="0" indent="0">
              <a:buNone/>
            </a:pPr>
            <a:r>
              <a:rPr lang="sl-SI" dirty="0">
                <a:solidFill>
                  <a:srgbClr val="C00000"/>
                </a:solidFill>
                <a:latin typeface="Amasis MT Pro Black" panose="02040A04050005020304" pitchFamily="18" charset="-18"/>
              </a:rPr>
              <a:t>Prva beseda je napisana z veliko, druga beseda z malo začetnico.</a:t>
            </a:r>
          </a:p>
          <a:p>
            <a:pPr marL="0" indent="0">
              <a:buNone/>
            </a:pPr>
            <a:r>
              <a:rPr lang="sl-SI" dirty="0">
                <a:latin typeface="Amasis MT Pro Black" panose="02040A04050005020304" pitchFamily="18" charset="-18"/>
              </a:rPr>
              <a:t>3) Prva beseda imena v latinščini določa rod. Kaj določata obe besedi skupaj?</a:t>
            </a:r>
          </a:p>
          <a:p>
            <a:pPr marL="0" indent="0">
              <a:buNone/>
            </a:pPr>
            <a:r>
              <a:rPr lang="sl-SI" dirty="0">
                <a:solidFill>
                  <a:srgbClr val="C00000"/>
                </a:solidFill>
                <a:latin typeface="Amasis MT Pro Black" panose="02040A04050005020304" pitchFamily="18" charset="-18"/>
              </a:rPr>
              <a:t>Obe besedi skupaj določata vrsto.</a:t>
            </a:r>
          </a:p>
          <a:p>
            <a:pPr marL="0" indent="0">
              <a:buNone/>
            </a:pPr>
            <a:r>
              <a:rPr lang="sl-SI" dirty="0">
                <a:latin typeface="Amasis MT Pro Black" panose="02040A04050005020304" pitchFamily="18" charset="-18"/>
              </a:rPr>
              <a:t>4) Katera dva organizma spadata v isti rod? Kako si to ugotovil?</a:t>
            </a:r>
          </a:p>
          <a:p>
            <a:pPr marL="0" indent="0">
              <a:buNone/>
            </a:pPr>
            <a:r>
              <a:rPr lang="sl-SI" dirty="0">
                <a:solidFill>
                  <a:srgbClr val="C00000"/>
                </a:solidFill>
                <a:latin typeface="Amasis MT Pro Black" panose="02040A04050005020304" pitchFamily="18" charset="-18"/>
              </a:rPr>
              <a:t>Kapusov belin in </a:t>
            </a:r>
            <a:r>
              <a:rPr lang="sl-SI" dirty="0" err="1">
                <a:solidFill>
                  <a:srgbClr val="C00000"/>
                </a:solidFill>
                <a:latin typeface="Amasis MT Pro Black" panose="02040A04050005020304" pitchFamily="18" charset="-18"/>
              </a:rPr>
              <a:t>repin</a:t>
            </a:r>
            <a:r>
              <a:rPr lang="sl-SI" dirty="0">
                <a:solidFill>
                  <a:srgbClr val="C00000"/>
                </a:solidFill>
                <a:latin typeface="Amasis MT Pro Black" panose="02040A04050005020304" pitchFamily="18" charset="-18"/>
              </a:rPr>
              <a:t> belin, ker imata enako prvo besedo v latinskem imenu.</a:t>
            </a:r>
          </a:p>
          <a:p>
            <a:pPr marL="0" indent="0">
              <a:buNone/>
            </a:pPr>
            <a:r>
              <a:rPr lang="sl-SI" dirty="0">
                <a:latin typeface="Amasis MT Pro Black" panose="02040A04050005020304" pitchFamily="18" charset="-18"/>
              </a:rPr>
              <a:t>5) Napiši definicijo vrste.</a:t>
            </a:r>
          </a:p>
          <a:p>
            <a:pPr marL="0" indent="0">
              <a:buNone/>
            </a:pPr>
            <a:r>
              <a:rPr lang="sl-SI" dirty="0">
                <a:solidFill>
                  <a:srgbClr val="C00000"/>
                </a:solidFill>
                <a:latin typeface="Amasis MT Pro Black" panose="02040A04050005020304" pitchFamily="18" charset="-18"/>
              </a:rPr>
              <a:t>Vrsto sestavljajo vsi osebki, ki se med seboj uspešno plodijo in imajo plodne potomce.</a:t>
            </a:r>
          </a:p>
          <a:p>
            <a:pPr marL="0" indent="0">
              <a:buNone/>
            </a:pPr>
            <a:endParaRPr lang="sl-SI" dirty="0"/>
          </a:p>
        </p:txBody>
      </p:sp>
    </p:spTree>
    <p:extLst>
      <p:ext uri="{BB962C8B-B14F-4D97-AF65-F5344CB8AC3E}">
        <p14:creationId xmlns:p14="http://schemas.microsoft.com/office/powerpoint/2010/main" val="2799249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B1228BB-4279-5BE4-5FA0-CAAA1B700F97}"/>
              </a:ext>
            </a:extLst>
          </p:cNvPr>
          <p:cNvSpPr>
            <a:spLocks noGrp="1"/>
          </p:cNvSpPr>
          <p:nvPr>
            <p:ph type="title"/>
          </p:nvPr>
        </p:nvSpPr>
        <p:spPr/>
        <p:txBody>
          <a:bodyPr/>
          <a:lstStyle/>
          <a:p>
            <a:r>
              <a:rPr lang="sl-SI" dirty="0"/>
              <a:t>SESTAVA MEDU</a:t>
            </a:r>
          </a:p>
        </p:txBody>
      </p:sp>
      <p:pic>
        <p:nvPicPr>
          <p:cNvPr id="5" name="Označba mesta vsebine 4">
            <a:extLst>
              <a:ext uri="{FF2B5EF4-FFF2-40B4-BE49-F238E27FC236}">
                <a16:creationId xmlns:a16="http://schemas.microsoft.com/office/drawing/2014/main" id="{C367DB8B-4F3A-7600-0794-B99628EB3573}"/>
              </a:ext>
            </a:extLst>
          </p:cNvPr>
          <p:cNvPicPr>
            <a:picLocks noGrp="1" noChangeAspect="1"/>
          </p:cNvPicPr>
          <p:nvPr>
            <p:ph idx="1"/>
          </p:nvPr>
        </p:nvPicPr>
        <p:blipFill>
          <a:blip r:embed="rId2"/>
          <a:srcRect l="5376" t="23299" r="80624" b="34443"/>
          <a:stretch>
            <a:fillRect/>
          </a:stretch>
        </p:blipFill>
        <p:spPr>
          <a:xfrm>
            <a:off x="5171469" y="114641"/>
            <a:ext cx="6797212" cy="6743359"/>
          </a:xfrm>
          <a:prstGeom prst="rect">
            <a:avLst/>
          </a:prstGeom>
        </p:spPr>
      </p:pic>
      <p:sp>
        <p:nvSpPr>
          <p:cNvPr id="9" name="Označba mesta vsebine 2">
            <a:extLst>
              <a:ext uri="{FF2B5EF4-FFF2-40B4-BE49-F238E27FC236}">
                <a16:creationId xmlns:a16="http://schemas.microsoft.com/office/drawing/2014/main" id="{2FBB07F1-7ADE-C91F-F8F7-3EB0C9C201BF}"/>
              </a:ext>
            </a:extLst>
          </p:cNvPr>
          <p:cNvSpPr txBox="1">
            <a:spLocks/>
          </p:cNvSpPr>
          <p:nvPr/>
        </p:nvSpPr>
        <p:spPr>
          <a:xfrm>
            <a:off x="838200" y="2140647"/>
            <a:ext cx="3466728" cy="2114481"/>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sl-SI" sz="2400" dirty="0">
                <a:latin typeface="Amasis MT Pro Black" panose="02040A04050005020304" pitchFamily="18" charset="-18"/>
              </a:rPr>
              <a:t>Oglej si sestavo medu:</a:t>
            </a:r>
          </a:p>
          <a:p>
            <a:pPr marL="0" indent="0">
              <a:lnSpc>
                <a:spcPct val="90000"/>
              </a:lnSpc>
              <a:buNone/>
            </a:pPr>
            <a:r>
              <a:rPr lang="sl-SI" sz="2400" i="1" dirty="0">
                <a:latin typeface="Amasis MT Pro Black" panose="02040A04050005020304" pitchFamily="18" charset="-18"/>
              </a:rPr>
              <a:t>Glasno preberite vitamine, minerale in druge snovi, ki se nahajajo v medu!</a:t>
            </a:r>
          </a:p>
        </p:txBody>
      </p:sp>
    </p:spTree>
    <p:extLst>
      <p:ext uri="{BB962C8B-B14F-4D97-AF65-F5344CB8AC3E}">
        <p14:creationId xmlns:p14="http://schemas.microsoft.com/office/powerpoint/2010/main" val="2606570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A1D46-A088-090F-7B0F-233EAC50975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DE57320-08D2-413C-9A43-B882987B76DA}"/>
              </a:ext>
            </a:extLst>
          </p:cNvPr>
          <p:cNvSpPr>
            <a:spLocks noGrp="1"/>
          </p:cNvSpPr>
          <p:nvPr>
            <p:ph type="title"/>
          </p:nvPr>
        </p:nvSpPr>
        <p:spPr/>
        <p:txBody>
          <a:bodyPr/>
          <a:lstStyle/>
          <a:p>
            <a:r>
              <a:rPr lang="sl-SI" dirty="0"/>
              <a:t>Odgovori na vprašanja!</a:t>
            </a:r>
          </a:p>
        </p:txBody>
      </p:sp>
      <p:sp>
        <p:nvSpPr>
          <p:cNvPr id="3" name="Označba mesta vsebine 2">
            <a:extLst>
              <a:ext uri="{FF2B5EF4-FFF2-40B4-BE49-F238E27FC236}">
                <a16:creationId xmlns:a16="http://schemas.microsoft.com/office/drawing/2014/main" id="{AE6853C6-F6F1-51D4-E3F9-F37CF351D807}"/>
              </a:ext>
            </a:extLst>
          </p:cNvPr>
          <p:cNvSpPr>
            <a:spLocks noGrp="1"/>
          </p:cNvSpPr>
          <p:nvPr>
            <p:ph idx="1"/>
          </p:nvPr>
        </p:nvSpPr>
        <p:spPr/>
        <p:txBody>
          <a:bodyPr>
            <a:normAutofit fontScale="77500" lnSpcReduction="20000"/>
          </a:bodyPr>
          <a:lstStyle/>
          <a:p>
            <a:r>
              <a:rPr lang="sl-SI" dirty="0">
                <a:latin typeface="Amasis MT Pro Black" panose="02040A04050005020304" pitchFamily="18" charset="-18"/>
              </a:rPr>
              <a:t>Katere hranilne snovi prevladujejo v medu?</a:t>
            </a:r>
          </a:p>
          <a:p>
            <a:r>
              <a:rPr lang="sl-SI" dirty="0">
                <a:latin typeface="Amasis MT Pro Black" panose="02040A04050005020304" pitchFamily="18" charset="-18"/>
              </a:rPr>
              <a:t>Kateri vitamini se nahajajo v medu?</a:t>
            </a:r>
          </a:p>
          <a:p>
            <a:r>
              <a:rPr lang="sl-SI" dirty="0">
                <a:latin typeface="Amasis MT Pro Black" panose="02040A04050005020304" pitchFamily="18" charset="-18"/>
              </a:rPr>
              <a:t>Kaj ima večjo energijsko vrednost? </a:t>
            </a:r>
            <a:r>
              <a:rPr lang="sl-SI" i="1" dirty="0">
                <a:latin typeface="Amasis MT Pro Black" panose="02040A04050005020304" pitchFamily="18" charset="-18"/>
              </a:rPr>
              <a:t>(obkroži)</a:t>
            </a:r>
          </a:p>
          <a:p>
            <a:pPr marL="514350" indent="-514350">
              <a:buAutoNum type="alphaLcParenR"/>
            </a:pPr>
            <a:r>
              <a:rPr lang="sl-SI" dirty="0">
                <a:latin typeface="Amasis MT Pro Black" panose="02040A04050005020304" pitchFamily="18" charset="-18"/>
              </a:rPr>
              <a:t>30 jajc</a:t>
            </a:r>
          </a:p>
          <a:p>
            <a:pPr marL="514350" indent="-514350">
              <a:buAutoNum type="alphaLcParenR"/>
            </a:pPr>
            <a:r>
              <a:rPr lang="sl-SI" dirty="0">
                <a:latin typeface="Amasis MT Pro Black" panose="02040A04050005020304" pitchFamily="18" charset="-18"/>
              </a:rPr>
              <a:t>1 kg medu</a:t>
            </a:r>
          </a:p>
          <a:p>
            <a:pPr marL="514350" indent="-514350">
              <a:buAutoNum type="alphaLcParenR"/>
            </a:pPr>
            <a:r>
              <a:rPr lang="sl-SI" dirty="0">
                <a:latin typeface="Amasis MT Pro Black" panose="02040A04050005020304" pitchFamily="18" charset="-18"/>
              </a:rPr>
              <a:t>2 kg govejega mesa</a:t>
            </a:r>
          </a:p>
          <a:p>
            <a:pPr marL="514350" indent="-514350">
              <a:buAutoNum type="alphaLcParenR"/>
            </a:pPr>
            <a:r>
              <a:rPr lang="sl-SI" dirty="0">
                <a:latin typeface="Amasis MT Pro Black" panose="02040A04050005020304" pitchFamily="18" charset="-18"/>
              </a:rPr>
              <a:t>5 kg pomaranč</a:t>
            </a:r>
          </a:p>
          <a:p>
            <a:r>
              <a:rPr lang="sl-SI" dirty="0">
                <a:latin typeface="Amasis MT Pro Black" panose="02040A04050005020304" pitchFamily="18" charset="-18"/>
              </a:rPr>
              <a:t>V medu najdemo tudi encime. Kakšno vlogo imajo encimi v prebavilih?</a:t>
            </a:r>
          </a:p>
          <a:p>
            <a:r>
              <a:rPr lang="sl-SI" dirty="0">
                <a:latin typeface="Amasis MT Pro Black" panose="02040A04050005020304" pitchFamily="18" charset="-18"/>
              </a:rPr>
              <a:t>Kaj je kristalizacija medu?</a:t>
            </a:r>
          </a:p>
          <a:p>
            <a:endParaRPr lang="sl-SI" dirty="0"/>
          </a:p>
        </p:txBody>
      </p:sp>
    </p:spTree>
    <p:extLst>
      <p:ext uri="{BB962C8B-B14F-4D97-AF65-F5344CB8AC3E}">
        <p14:creationId xmlns:p14="http://schemas.microsoft.com/office/powerpoint/2010/main" val="38352797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AB0D96-04D5-C491-05F8-B775A144C13E}"/>
              </a:ext>
            </a:extLst>
          </p:cNvPr>
          <p:cNvSpPr>
            <a:spLocks noGrp="1"/>
          </p:cNvSpPr>
          <p:nvPr>
            <p:ph type="title"/>
          </p:nvPr>
        </p:nvSpPr>
        <p:spPr/>
        <p:txBody>
          <a:bodyPr/>
          <a:lstStyle/>
          <a:p>
            <a:r>
              <a:rPr lang="sl-SI" dirty="0"/>
              <a:t>Preveri svoje odgovore:</a:t>
            </a:r>
          </a:p>
        </p:txBody>
      </p:sp>
      <p:sp>
        <p:nvSpPr>
          <p:cNvPr id="3" name="Označba mesta vsebine 2">
            <a:extLst>
              <a:ext uri="{FF2B5EF4-FFF2-40B4-BE49-F238E27FC236}">
                <a16:creationId xmlns:a16="http://schemas.microsoft.com/office/drawing/2014/main" id="{77466FCA-42A5-2992-B6C4-5409E906F815}"/>
              </a:ext>
            </a:extLst>
          </p:cNvPr>
          <p:cNvSpPr>
            <a:spLocks noGrp="1"/>
          </p:cNvSpPr>
          <p:nvPr>
            <p:ph idx="1"/>
          </p:nvPr>
        </p:nvSpPr>
        <p:spPr>
          <a:xfrm>
            <a:off x="838200" y="1929384"/>
            <a:ext cx="10515600" cy="4928616"/>
          </a:xfrm>
        </p:spPr>
        <p:txBody>
          <a:bodyPr>
            <a:normAutofit fontScale="55000" lnSpcReduction="20000"/>
          </a:bodyPr>
          <a:lstStyle/>
          <a:p>
            <a:pPr marL="0" indent="0">
              <a:buNone/>
            </a:pPr>
            <a:r>
              <a:rPr lang="sl-SI" dirty="0">
                <a:latin typeface="Amasis MT Pro Black" panose="02040A04050005020304" pitchFamily="18" charset="-18"/>
              </a:rPr>
              <a:t>Katere hranilne snovi prevladujejo v medu?</a:t>
            </a:r>
          </a:p>
          <a:p>
            <a:pPr marL="0" indent="0">
              <a:buNone/>
            </a:pPr>
            <a:r>
              <a:rPr lang="sl-SI" dirty="0">
                <a:solidFill>
                  <a:srgbClr val="FF0000"/>
                </a:solidFill>
                <a:latin typeface="Amasis MT Pro Black" panose="02040A04050005020304" pitchFamily="18" charset="-18"/>
              </a:rPr>
              <a:t>OGLJIKOVI HIDRATI – enostavni sladkorji</a:t>
            </a:r>
          </a:p>
          <a:p>
            <a:pPr marL="0" indent="0">
              <a:buNone/>
            </a:pPr>
            <a:r>
              <a:rPr lang="sl-SI" dirty="0">
                <a:latin typeface="Amasis MT Pro Black" panose="02040A04050005020304" pitchFamily="18" charset="-18"/>
              </a:rPr>
              <a:t>Kateri vitamini se nahajajo v medu?</a:t>
            </a:r>
          </a:p>
          <a:p>
            <a:pPr marL="0" indent="0">
              <a:buNone/>
            </a:pPr>
            <a:r>
              <a:rPr lang="sl-SI" dirty="0">
                <a:solidFill>
                  <a:srgbClr val="FF0000"/>
                </a:solidFill>
                <a:latin typeface="Amasis MT Pro Black" panose="02040A04050005020304" pitchFamily="18" charset="-18"/>
              </a:rPr>
              <a:t>K1, C, B1, B2, B3, B5, B6</a:t>
            </a:r>
          </a:p>
          <a:p>
            <a:r>
              <a:rPr lang="sl-SI" dirty="0">
                <a:latin typeface="Amasis MT Pro Black" panose="02040A04050005020304" pitchFamily="18" charset="-18"/>
              </a:rPr>
              <a:t>Kaj ima večjo energijsko vrednost? </a:t>
            </a:r>
            <a:r>
              <a:rPr lang="sl-SI" i="1" dirty="0">
                <a:latin typeface="Amasis MT Pro Black" panose="02040A04050005020304" pitchFamily="18" charset="-18"/>
              </a:rPr>
              <a:t>(obkroži)</a:t>
            </a:r>
          </a:p>
          <a:p>
            <a:pPr marL="514350" indent="-514350">
              <a:buAutoNum type="alphaLcParenR"/>
            </a:pPr>
            <a:r>
              <a:rPr lang="sl-SI" dirty="0">
                <a:latin typeface="Amasis MT Pro Black" panose="02040A04050005020304" pitchFamily="18" charset="-18"/>
              </a:rPr>
              <a:t>30 jajc</a:t>
            </a:r>
          </a:p>
          <a:p>
            <a:pPr marL="514350" indent="-514350">
              <a:buAutoNum type="alphaLcParenR"/>
            </a:pPr>
            <a:r>
              <a:rPr lang="sl-SI" dirty="0">
                <a:solidFill>
                  <a:srgbClr val="FF0000"/>
                </a:solidFill>
                <a:latin typeface="Amasis MT Pro Black" panose="02040A04050005020304" pitchFamily="18" charset="-18"/>
              </a:rPr>
              <a:t>1 kg medu</a:t>
            </a:r>
          </a:p>
          <a:p>
            <a:pPr marL="514350" indent="-514350">
              <a:buAutoNum type="alphaLcParenR"/>
            </a:pPr>
            <a:r>
              <a:rPr lang="sl-SI" dirty="0">
                <a:latin typeface="Amasis MT Pro Black" panose="02040A04050005020304" pitchFamily="18" charset="-18"/>
              </a:rPr>
              <a:t>2 kg govejega mesa</a:t>
            </a:r>
          </a:p>
          <a:p>
            <a:pPr marL="514350" indent="-514350">
              <a:buAutoNum type="alphaLcParenR"/>
            </a:pPr>
            <a:r>
              <a:rPr lang="sl-SI" dirty="0">
                <a:latin typeface="Amasis MT Pro Black" panose="02040A04050005020304" pitchFamily="18" charset="-18"/>
              </a:rPr>
              <a:t>5 kg pomaranč</a:t>
            </a:r>
          </a:p>
          <a:p>
            <a:pPr marL="0" indent="0">
              <a:buNone/>
            </a:pPr>
            <a:r>
              <a:rPr lang="sl-SI" dirty="0">
                <a:latin typeface="Amasis MT Pro Black" panose="02040A04050005020304" pitchFamily="18" charset="-18"/>
              </a:rPr>
              <a:t>V medu najdemo tudi encime. Kakšno vlogo imajo encimi v prebavilih?</a:t>
            </a:r>
          </a:p>
          <a:p>
            <a:pPr marL="0" indent="0">
              <a:buNone/>
            </a:pPr>
            <a:r>
              <a:rPr lang="sl-SI" dirty="0">
                <a:solidFill>
                  <a:srgbClr val="FF0000"/>
                </a:solidFill>
                <a:latin typeface="Amasis MT Pro Black" panose="02040A04050005020304" pitchFamily="18" charset="-18"/>
              </a:rPr>
              <a:t>Encimi pospešujejo biokemijske reakcije in s tem pomagajo pri razgradnji hrane na osnovne gradnike, ki jih lahko telo vsrka v kri. </a:t>
            </a:r>
          </a:p>
          <a:p>
            <a:pPr marL="0" indent="0">
              <a:buNone/>
            </a:pPr>
            <a:r>
              <a:rPr lang="sl-SI" dirty="0">
                <a:latin typeface="Amasis MT Pro Black" panose="02040A04050005020304" pitchFamily="18" charset="-18"/>
              </a:rPr>
              <a:t>Kaj je kristalizacija medu?</a:t>
            </a:r>
          </a:p>
          <a:p>
            <a:pPr marL="0" indent="0">
              <a:buNone/>
            </a:pPr>
            <a:r>
              <a:rPr lang="sl-SI" dirty="0">
                <a:solidFill>
                  <a:srgbClr val="FF0000"/>
                </a:solidFill>
                <a:latin typeface="Amasis MT Pro Black" panose="02040A04050005020304" pitchFamily="18" charset="-18"/>
              </a:rPr>
              <a:t>Kristalizacija medu je postopek, pri katerem se tekoči med začne spreminjati v bolj trdno ali zrnato strukturo. Glavni sladkor v medu je glukoza, ki je bolj nagnjena k kristalizaciji kot fruktoza.</a:t>
            </a:r>
          </a:p>
          <a:p>
            <a:endParaRPr lang="sl-SI" dirty="0"/>
          </a:p>
        </p:txBody>
      </p:sp>
    </p:spTree>
    <p:extLst>
      <p:ext uri="{BB962C8B-B14F-4D97-AF65-F5344CB8AC3E}">
        <p14:creationId xmlns:p14="http://schemas.microsoft.com/office/powerpoint/2010/main" val="1717829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A925A0-2A14-2208-88AA-7E5178287218}"/>
              </a:ext>
            </a:extLst>
          </p:cNvPr>
          <p:cNvSpPr>
            <a:spLocks noGrp="1"/>
          </p:cNvSpPr>
          <p:nvPr>
            <p:ph type="title"/>
          </p:nvPr>
        </p:nvSpPr>
        <p:spPr/>
        <p:txBody>
          <a:bodyPr/>
          <a:lstStyle/>
          <a:p>
            <a:r>
              <a:rPr lang="sl-SI" dirty="0"/>
              <a:t>KVASOVKE</a:t>
            </a:r>
          </a:p>
        </p:txBody>
      </p:sp>
      <p:sp>
        <p:nvSpPr>
          <p:cNvPr id="3" name="Označba mesta vsebine 2">
            <a:extLst>
              <a:ext uri="{FF2B5EF4-FFF2-40B4-BE49-F238E27FC236}">
                <a16:creationId xmlns:a16="http://schemas.microsoft.com/office/drawing/2014/main" id="{64F2C036-C5DE-9DBB-E057-F2130AC285EB}"/>
              </a:ext>
            </a:extLst>
          </p:cNvPr>
          <p:cNvSpPr>
            <a:spLocks noGrp="1"/>
          </p:cNvSpPr>
          <p:nvPr>
            <p:ph idx="1"/>
          </p:nvPr>
        </p:nvSpPr>
        <p:spPr/>
        <p:txBody>
          <a:bodyPr/>
          <a:lstStyle/>
          <a:p>
            <a:r>
              <a:rPr lang="sl-SI" dirty="0">
                <a:latin typeface="Amasis MT Pro Black" panose="02040A04050005020304" pitchFamily="18" charset="-18"/>
              </a:rPr>
              <a:t>OGLEJTE SI POSNETEK:</a:t>
            </a:r>
          </a:p>
          <a:p>
            <a:r>
              <a:rPr lang="sl-SI" dirty="0">
                <a:latin typeface="Amasis MT Pro Black" panose="02040A04050005020304" pitchFamily="18" charset="-18"/>
                <a:hlinkClick r:id="rId2"/>
              </a:rPr>
              <a:t>https://www.bioki.si/2020/03/19/video-posnetek-kvasovke-in-celicno-dihanje/</a:t>
            </a:r>
            <a:r>
              <a:rPr lang="sl-SI" dirty="0">
                <a:latin typeface="Amasis MT Pro Black" panose="02040A04050005020304" pitchFamily="18" charset="-18"/>
              </a:rPr>
              <a:t> </a:t>
            </a:r>
          </a:p>
          <a:p>
            <a:r>
              <a:rPr lang="sl-SI" dirty="0">
                <a:latin typeface="Amasis MT Pro Black" panose="02040A04050005020304" pitchFamily="18" charset="-18"/>
              </a:rPr>
              <a:t>Kratek opis: Demonstracijski poskus pojasnjuje, kaj se dogaja v kvašenem testu. Kvasovke so glive, ki v demonstracijskem poskusu intenzivno vršijo celično dihanje, kar lahko prikažemo z navedenim poskusom. </a:t>
            </a:r>
          </a:p>
        </p:txBody>
      </p:sp>
    </p:spTree>
    <p:extLst>
      <p:ext uri="{BB962C8B-B14F-4D97-AF65-F5344CB8AC3E}">
        <p14:creationId xmlns:p14="http://schemas.microsoft.com/office/powerpoint/2010/main" val="2280730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FCCCCA6-1701-2C5F-1F8A-53D65E82EAAC}"/>
              </a:ext>
            </a:extLst>
          </p:cNvPr>
          <p:cNvSpPr>
            <a:spLocks noGrp="1"/>
          </p:cNvSpPr>
          <p:nvPr>
            <p:ph type="title"/>
          </p:nvPr>
        </p:nvSpPr>
        <p:spPr/>
        <p:txBody>
          <a:bodyPr/>
          <a:lstStyle/>
          <a:p>
            <a:r>
              <a:rPr lang="sl-SI" dirty="0"/>
              <a:t>KVASOVKE</a:t>
            </a:r>
          </a:p>
        </p:txBody>
      </p:sp>
      <p:sp>
        <p:nvSpPr>
          <p:cNvPr id="3" name="Označba mesta vsebine 2">
            <a:extLst>
              <a:ext uri="{FF2B5EF4-FFF2-40B4-BE49-F238E27FC236}">
                <a16:creationId xmlns:a16="http://schemas.microsoft.com/office/drawing/2014/main" id="{9FD20439-52CB-0143-52F2-F7F9CE282690}"/>
              </a:ext>
            </a:extLst>
          </p:cNvPr>
          <p:cNvSpPr>
            <a:spLocks noGrp="1"/>
          </p:cNvSpPr>
          <p:nvPr>
            <p:ph idx="1"/>
          </p:nvPr>
        </p:nvSpPr>
        <p:spPr/>
        <p:txBody>
          <a:bodyPr>
            <a:normAutofit lnSpcReduction="10000"/>
          </a:bodyPr>
          <a:lstStyle/>
          <a:p>
            <a:r>
              <a:rPr lang="sl-SI" dirty="0">
                <a:latin typeface="Amasis MT Pro Black" panose="02040A04050005020304" pitchFamily="18" charset="-18"/>
              </a:rPr>
              <a:t>IZVEDITE POSKUS (dva učenca demonstrirata pred celim razredom):</a:t>
            </a:r>
          </a:p>
          <a:p>
            <a:r>
              <a:rPr lang="sl-SI" dirty="0">
                <a:latin typeface="Amasis MT Pro Black" panose="02040A04050005020304" pitchFamily="18" charset="-18"/>
              </a:rPr>
              <a:t>Pripomočki: plastenka, 50 g sladkorja, 50 g suhega kvasa, žlička, 150 ml vroče vode, balon Postopek: 1. V plastenko stresemo 3 žlice kvasa in 2 žlici sladkorja. 2. Zelo počasi prilijemo vročo vodo. (Pri tem pazimo, da se ne opečemo.) </a:t>
            </a:r>
          </a:p>
          <a:p>
            <a:r>
              <a:rPr lang="sl-SI" dirty="0">
                <a:latin typeface="Amasis MT Pro Black" panose="02040A04050005020304" pitchFamily="18" charset="-18"/>
              </a:rPr>
              <a:t>Balon pritrdimo na vrat plastenke in počakamo približno 10-20 min. Opazujemo.  </a:t>
            </a:r>
          </a:p>
        </p:txBody>
      </p:sp>
    </p:spTree>
    <p:extLst>
      <p:ext uri="{BB962C8B-B14F-4D97-AF65-F5344CB8AC3E}">
        <p14:creationId xmlns:p14="http://schemas.microsoft.com/office/powerpoint/2010/main" val="1471264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07DFF8-A6AA-EDF4-2640-FEC2B7CAA472}"/>
              </a:ext>
            </a:extLst>
          </p:cNvPr>
          <p:cNvSpPr>
            <a:spLocks noGrp="1"/>
          </p:cNvSpPr>
          <p:nvPr>
            <p:ph type="title"/>
          </p:nvPr>
        </p:nvSpPr>
        <p:spPr/>
        <p:txBody>
          <a:bodyPr/>
          <a:lstStyle/>
          <a:p>
            <a:r>
              <a:rPr lang="sl-SI" dirty="0"/>
              <a:t>3D model molekule DNA </a:t>
            </a:r>
          </a:p>
        </p:txBody>
      </p:sp>
      <p:sp>
        <p:nvSpPr>
          <p:cNvPr id="3" name="Označba mesta vsebine 2">
            <a:extLst>
              <a:ext uri="{FF2B5EF4-FFF2-40B4-BE49-F238E27FC236}">
                <a16:creationId xmlns:a16="http://schemas.microsoft.com/office/drawing/2014/main" id="{AF5C5688-F824-2427-84DE-E71FFE03111A}"/>
              </a:ext>
            </a:extLst>
          </p:cNvPr>
          <p:cNvSpPr>
            <a:spLocks noGrp="1"/>
          </p:cNvSpPr>
          <p:nvPr>
            <p:ph idx="1"/>
          </p:nvPr>
        </p:nvSpPr>
        <p:spPr>
          <a:xfrm>
            <a:off x="838200" y="1792586"/>
            <a:ext cx="10515600" cy="2489703"/>
          </a:xfrm>
        </p:spPr>
        <p:txBody>
          <a:bodyPr>
            <a:normAutofit fontScale="55000" lnSpcReduction="20000"/>
          </a:bodyPr>
          <a:lstStyle/>
          <a:p>
            <a:r>
              <a:rPr lang="sl-SI" dirty="0">
                <a:latin typeface="Amasis MT Pro Black" panose="02040A04050005020304" pitchFamily="18" charset="-18"/>
              </a:rPr>
              <a:t>NAVODILO:</a:t>
            </a:r>
          </a:p>
          <a:p>
            <a:r>
              <a:rPr lang="sl-SI" dirty="0">
                <a:latin typeface="Amasis MT Pro Black" panose="02040A04050005020304" pitchFamily="18" charset="-18"/>
              </a:rPr>
              <a:t>Učenci v dvojicah pobarvajo in izrežejo posamezne dele molekule DNA:</a:t>
            </a:r>
          </a:p>
          <a:p>
            <a:r>
              <a:rPr lang="sl-SI" dirty="0">
                <a:latin typeface="Amasis MT Pro Black" panose="02040A04050005020304" pitchFamily="18" charset="-18"/>
              </a:rPr>
              <a:t>Dele DNA pobarvaj z barvami tako, da fosfatno skupino, sladkor in baze pobarvaš z različnimi barvami:  fosfatno skupino = siva, sladkor = rumena, adenin = rdeča, timin = zelena, gvanin = vijolična in citozin = modra. </a:t>
            </a:r>
          </a:p>
          <a:p>
            <a:r>
              <a:rPr lang="sl-SI" dirty="0">
                <a:latin typeface="Amasis MT Pro Black" panose="02040A04050005020304" pitchFamily="18" charset="-18"/>
              </a:rPr>
              <a:t>VSI UČENCI MORAJO UPORABITI ENAKE BARVE ZA DOLOČEN DEL. </a:t>
            </a:r>
          </a:p>
          <a:p>
            <a:r>
              <a:rPr lang="sl-SI" dirty="0">
                <a:latin typeface="Amasis MT Pro Black" panose="02040A04050005020304" pitchFamily="18" charset="-18"/>
              </a:rPr>
              <a:t>Na koncu VSI učenci združijo posamezne odseke DNA v eno dolgo verigo molekule DNA. Zaporedje baznih parov je naključno. </a:t>
            </a:r>
          </a:p>
          <a:p>
            <a:endParaRPr lang="sl-SI" dirty="0"/>
          </a:p>
        </p:txBody>
      </p:sp>
      <p:pic>
        <p:nvPicPr>
          <p:cNvPr id="5" name="Slika 4">
            <a:extLst>
              <a:ext uri="{FF2B5EF4-FFF2-40B4-BE49-F238E27FC236}">
                <a16:creationId xmlns:a16="http://schemas.microsoft.com/office/drawing/2014/main" id="{CCC4D569-DF51-20D4-172D-04BE65176487}"/>
              </a:ext>
            </a:extLst>
          </p:cNvPr>
          <p:cNvPicPr>
            <a:picLocks noChangeAspect="1"/>
          </p:cNvPicPr>
          <p:nvPr/>
        </p:nvPicPr>
        <p:blipFill>
          <a:blip r:embed="rId2"/>
          <a:stretch>
            <a:fillRect/>
          </a:stretch>
        </p:blipFill>
        <p:spPr>
          <a:xfrm>
            <a:off x="1126834" y="4497083"/>
            <a:ext cx="9391783" cy="1858790"/>
          </a:xfrm>
          <a:prstGeom prst="rect">
            <a:avLst/>
          </a:prstGeom>
        </p:spPr>
      </p:pic>
      <p:sp>
        <p:nvSpPr>
          <p:cNvPr id="6" name="Elipsa 5">
            <a:extLst>
              <a:ext uri="{FF2B5EF4-FFF2-40B4-BE49-F238E27FC236}">
                <a16:creationId xmlns:a16="http://schemas.microsoft.com/office/drawing/2014/main" id="{42B25E42-4739-B389-1DE9-C1A7BF7A234C}"/>
              </a:ext>
            </a:extLst>
          </p:cNvPr>
          <p:cNvSpPr/>
          <p:nvPr/>
        </p:nvSpPr>
        <p:spPr>
          <a:xfrm>
            <a:off x="1520982" y="5136426"/>
            <a:ext cx="914400" cy="914400"/>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etkotnik 6">
            <a:extLst>
              <a:ext uri="{FF2B5EF4-FFF2-40B4-BE49-F238E27FC236}">
                <a16:creationId xmlns:a16="http://schemas.microsoft.com/office/drawing/2014/main" id="{BB0BC964-171B-1CF9-9346-DB2B819ED5A7}"/>
              </a:ext>
            </a:extLst>
          </p:cNvPr>
          <p:cNvSpPr/>
          <p:nvPr/>
        </p:nvSpPr>
        <p:spPr>
          <a:xfrm>
            <a:off x="2874097" y="5279866"/>
            <a:ext cx="1204111" cy="986828"/>
          </a:xfrm>
          <a:prstGeom prst="pentagon">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8" name="Puščica: petkotnik 7">
            <a:extLst>
              <a:ext uri="{FF2B5EF4-FFF2-40B4-BE49-F238E27FC236}">
                <a16:creationId xmlns:a16="http://schemas.microsoft.com/office/drawing/2014/main" id="{2DFDA796-1CBF-E0B6-AF3C-4852C608DC02}"/>
              </a:ext>
            </a:extLst>
          </p:cNvPr>
          <p:cNvSpPr/>
          <p:nvPr/>
        </p:nvSpPr>
        <p:spPr>
          <a:xfrm>
            <a:off x="4516924" y="5350738"/>
            <a:ext cx="1122630" cy="718335"/>
          </a:xfrm>
          <a:prstGeom prst="homePlat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29841984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DDA639-9453-E2E9-A49A-41EE9F5400F1}"/>
              </a:ext>
            </a:extLst>
          </p:cNvPr>
          <p:cNvSpPr>
            <a:spLocks noGrp="1"/>
          </p:cNvSpPr>
          <p:nvPr>
            <p:ph type="title"/>
          </p:nvPr>
        </p:nvSpPr>
        <p:spPr/>
        <p:txBody>
          <a:bodyPr/>
          <a:lstStyle/>
          <a:p>
            <a:r>
              <a:rPr lang="sl-SI" dirty="0"/>
              <a:t>ODGOVORI NA VPRAŠANJA</a:t>
            </a:r>
          </a:p>
        </p:txBody>
      </p:sp>
      <p:sp>
        <p:nvSpPr>
          <p:cNvPr id="3" name="Označba mesta vsebine 2">
            <a:extLst>
              <a:ext uri="{FF2B5EF4-FFF2-40B4-BE49-F238E27FC236}">
                <a16:creationId xmlns:a16="http://schemas.microsoft.com/office/drawing/2014/main" id="{75FD24AE-982E-3D28-48E3-E98CC5C1F96B}"/>
              </a:ext>
            </a:extLst>
          </p:cNvPr>
          <p:cNvSpPr>
            <a:spLocks noGrp="1"/>
          </p:cNvSpPr>
          <p:nvPr>
            <p:ph idx="1"/>
          </p:nvPr>
        </p:nvSpPr>
        <p:spPr/>
        <p:txBody>
          <a:bodyPr/>
          <a:lstStyle/>
          <a:p>
            <a:r>
              <a:rPr lang="sl-SI" dirty="0">
                <a:latin typeface="Amasis MT Pro Black" panose="02040A04050005020304" pitchFamily="18" charset="-18"/>
              </a:rPr>
              <a:t>Kaj so kvasovke?</a:t>
            </a:r>
          </a:p>
          <a:p>
            <a:r>
              <a:rPr lang="sl-SI" dirty="0">
                <a:latin typeface="Amasis MT Pro Black" panose="02040A04050005020304" pitchFamily="18" charset="-18"/>
              </a:rPr>
              <a:t>Kakšne celice gradijo kvasovke? Nariši.</a:t>
            </a:r>
          </a:p>
          <a:p>
            <a:r>
              <a:rPr lang="sl-SI" dirty="0">
                <a:latin typeface="Amasis MT Pro Black" panose="02040A04050005020304" pitchFamily="18" charset="-18"/>
              </a:rPr>
              <a:t>Kaj pomeni, da so kvasovke enoceličarji?</a:t>
            </a:r>
          </a:p>
          <a:p>
            <a:r>
              <a:rPr lang="sl-SI" dirty="0">
                <a:latin typeface="Amasis MT Pro Black" panose="02040A04050005020304" pitchFamily="18" charset="-18"/>
              </a:rPr>
              <a:t>Kateri plin se sprošča, ko kvasovkam dodamo sladkor in toplo vodo?</a:t>
            </a:r>
          </a:p>
          <a:p>
            <a:r>
              <a:rPr lang="sl-SI" dirty="0">
                <a:latin typeface="Amasis MT Pro Black" panose="02040A04050005020304" pitchFamily="18" charset="-18"/>
              </a:rPr>
              <a:t>Zakaj glive izločajo  ta plin?</a:t>
            </a:r>
          </a:p>
          <a:p>
            <a:r>
              <a:rPr lang="sl-SI" dirty="0">
                <a:latin typeface="Amasis MT Pro Black" panose="02040A04050005020304" pitchFamily="18" charset="-18"/>
              </a:rPr>
              <a:t>Zakaj kvasovke dodajamo v testo za kruh?</a:t>
            </a:r>
          </a:p>
        </p:txBody>
      </p:sp>
    </p:spTree>
    <p:extLst>
      <p:ext uri="{BB962C8B-B14F-4D97-AF65-F5344CB8AC3E}">
        <p14:creationId xmlns:p14="http://schemas.microsoft.com/office/powerpoint/2010/main" val="3049592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20FF0-B55F-824C-CC76-720578A854DD}"/>
            </a:ext>
          </a:extLst>
        </p:cNvPr>
        <p:cNvGrpSpPr/>
        <p:nvPr/>
      </p:nvGrpSpPr>
      <p:grpSpPr>
        <a:xfrm>
          <a:off x="0" y="0"/>
          <a:ext cx="0" cy="0"/>
          <a:chOff x="0" y="0"/>
          <a:chExt cx="0" cy="0"/>
        </a:xfrm>
      </p:grpSpPr>
      <p:pic>
        <p:nvPicPr>
          <p:cNvPr id="4" name="Slika 3">
            <a:extLst>
              <a:ext uri="{FF2B5EF4-FFF2-40B4-BE49-F238E27FC236}">
                <a16:creationId xmlns:a16="http://schemas.microsoft.com/office/drawing/2014/main" id="{A0C68A09-8EF9-4433-67E7-55A0D14952C0}"/>
              </a:ext>
            </a:extLst>
          </p:cNvPr>
          <p:cNvPicPr>
            <a:picLocks noChangeAspect="1"/>
          </p:cNvPicPr>
          <p:nvPr/>
        </p:nvPicPr>
        <p:blipFill>
          <a:blip r:embed="rId2"/>
          <a:stretch>
            <a:fillRect/>
          </a:stretch>
        </p:blipFill>
        <p:spPr>
          <a:xfrm>
            <a:off x="7386067" y="1929383"/>
            <a:ext cx="4369668" cy="2630873"/>
          </a:xfrm>
          <a:prstGeom prst="rect">
            <a:avLst/>
          </a:prstGeom>
        </p:spPr>
      </p:pic>
      <p:sp>
        <p:nvSpPr>
          <p:cNvPr id="2" name="Naslov 1">
            <a:extLst>
              <a:ext uri="{FF2B5EF4-FFF2-40B4-BE49-F238E27FC236}">
                <a16:creationId xmlns:a16="http://schemas.microsoft.com/office/drawing/2014/main" id="{45E3A465-A9DF-F36C-7D92-1DAC9071E3FF}"/>
              </a:ext>
            </a:extLst>
          </p:cNvPr>
          <p:cNvSpPr>
            <a:spLocks noGrp="1"/>
          </p:cNvSpPr>
          <p:nvPr>
            <p:ph type="title"/>
          </p:nvPr>
        </p:nvSpPr>
        <p:spPr/>
        <p:txBody>
          <a:bodyPr/>
          <a:lstStyle/>
          <a:p>
            <a:r>
              <a:rPr lang="sl-SI" dirty="0"/>
              <a:t>Preveri svoje odgovore:</a:t>
            </a:r>
          </a:p>
        </p:txBody>
      </p:sp>
      <p:sp>
        <p:nvSpPr>
          <p:cNvPr id="3" name="Označba mesta vsebine 2">
            <a:extLst>
              <a:ext uri="{FF2B5EF4-FFF2-40B4-BE49-F238E27FC236}">
                <a16:creationId xmlns:a16="http://schemas.microsoft.com/office/drawing/2014/main" id="{790DDF02-1210-E0B1-D0C1-E53DE2F2C5AE}"/>
              </a:ext>
            </a:extLst>
          </p:cNvPr>
          <p:cNvSpPr>
            <a:spLocks noGrp="1"/>
          </p:cNvSpPr>
          <p:nvPr>
            <p:ph idx="1"/>
          </p:nvPr>
        </p:nvSpPr>
        <p:spPr>
          <a:xfrm>
            <a:off x="838200" y="1929383"/>
            <a:ext cx="11137490" cy="4928617"/>
          </a:xfrm>
        </p:spPr>
        <p:txBody>
          <a:bodyPr>
            <a:normAutofit fontScale="55000" lnSpcReduction="20000"/>
          </a:bodyPr>
          <a:lstStyle/>
          <a:p>
            <a:pPr marL="0" indent="0">
              <a:buNone/>
            </a:pPr>
            <a:r>
              <a:rPr lang="sl-SI" dirty="0">
                <a:latin typeface="Amasis MT Pro Black" panose="02040A04050005020304" pitchFamily="18" charset="-18"/>
              </a:rPr>
              <a:t>Kaj so kvasovke?</a:t>
            </a:r>
          </a:p>
          <a:p>
            <a:pPr marL="0" indent="0">
              <a:buNone/>
            </a:pPr>
            <a:r>
              <a:rPr lang="sl-SI" dirty="0">
                <a:solidFill>
                  <a:srgbClr val="FF0000"/>
                </a:solidFill>
                <a:latin typeface="Amasis MT Pro Black" panose="02040A04050005020304" pitchFamily="18" charset="-18"/>
              </a:rPr>
              <a:t>Kvasovke so </a:t>
            </a:r>
            <a:r>
              <a:rPr lang="sl-SI" dirty="0" err="1">
                <a:solidFill>
                  <a:srgbClr val="FF0000"/>
                </a:solidFill>
                <a:latin typeface="Amasis MT Pro Black" panose="02040A04050005020304" pitchFamily="18" charset="-18"/>
              </a:rPr>
              <a:t>evkariontski</a:t>
            </a:r>
            <a:r>
              <a:rPr lang="sl-SI" dirty="0">
                <a:solidFill>
                  <a:srgbClr val="FF0000"/>
                </a:solidFill>
                <a:latin typeface="Amasis MT Pro Black" panose="02040A04050005020304" pitchFamily="18" charset="-18"/>
              </a:rPr>
              <a:t> enocelični organizmi iz kraljestva gliv.</a:t>
            </a:r>
          </a:p>
          <a:p>
            <a:pPr marL="0" indent="0">
              <a:buNone/>
            </a:pPr>
            <a:r>
              <a:rPr lang="sl-SI" dirty="0">
                <a:latin typeface="Amasis MT Pro Black" panose="02040A04050005020304" pitchFamily="18" charset="-18"/>
              </a:rPr>
              <a:t>Kakšne celice gradijo kvasovke? Nariši.</a:t>
            </a:r>
          </a:p>
          <a:p>
            <a:pPr marL="0" indent="0">
              <a:buNone/>
            </a:pPr>
            <a:r>
              <a:rPr lang="sl-SI" dirty="0">
                <a:solidFill>
                  <a:srgbClr val="FF0000"/>
                </a:solidFill>
                <a:latin typeface="Amasis MT Pro Black" panose="02040A04050005020304" pitchFamily="18" charset="-18"/>
              </a:rPr>
              <a:t>Glivne celice </a:t>
            </a:r>
          </a:p>
          <a:p>
            <a:pPr marL="0" indent="0">
              <a:buNone/>
            </a:pPr>
            <a:r>
              <a:rPr lang="sl-SI" dirty="0">
                <a:latin typeface="Amasis MT Pro Black" panose="02040A04050005020304" pitchFamily="18" charset="-18"/>
              </a:rPr>
              <a:t>Kaj pomeni, da so kvasovke enoceličarji?</a:t>
            </a:r>
          </a:p>
          <a:p>
            <a:pPr marL="0" indent="0">
              <a:buNone/>
            </a:pPr>
            <a:r>
              <a:rPr lang="sl-SI" dirty="0">
                <a:solidFill>
                  <a:srgbClr val="FF0000"/>
                </a:solidFill>
                <a:latin typeface="Amasis MT Pro Black" panose="02040A04050005020304" pitchFamily="18" charset="-18"/>
              </a:rPr>
              <a:t>En organizem gradi ena sama celica. </a:t>
            </a:r>
          </a:p>
          <a:p>
            <a:pPr marL="0" indent="0">
              <a:buNone/>
            </a:pPr>
            <a:r>
              <a:rPr lang="sl-SI" dirty="0">
                <a:latin typeface="Amasis MT Pro Black" panose="02040A04050005020304" pitchFamily="18" charset="-18"/>
              </a:rPr>
              <a:t>Kateri plin se sprošča, ko kvasovkam dodamo sladkor in toplo vodo? </a:t>
            </a:r>
          </a:p>
          <a:p>
            <a:pPr marL="0" indent="0">
              <a:buNone/>
            </a:pPr>
            <a:r>
              <a:rPr lang="sl-SI" dirty="0">
                <a:solidFill>
                  <a:srgbClr val="FF0000"/>
                </a:solidFill>
                <a:latin typeface="Amasis MT Pro Black" panose="02040A04050005020304" pitchFamily="18" charset="-18"/>
              </a:rPr>
              <a:t>Ogljikov dioksid</a:t>
            </a:r>
          </a:p>
          <a:p>
            <a:pPr marL="0" indent="0">
              <a:buNone/>
            </a:pPr>
            <a:r>
              <a:rPr lang="sl-SI" dirty="0">
                <a:latin typeface="Amasis MT Pro Black" panose="02040A04050005020304" pitchFamily="18" charset="-18"/>
              </a:rPr>
              <a:t>Zakaj glive izločajo  ta plin?</a:t>
            </a:r>
          </a:p>
          <a:p>
            <a:pPr marL="0" indent="0">
              <a:buNone/>
            </a:pPr>
            <a:r>
              <a:rPr lang="sl-SI" dirty="0">
                <a:solidFill>
                  <a:srgbClr val="FF0000"/>
                </a:solidFill>
                <a:latin typeface="Amasis MT Pro Black" panose="02040A04050005020304" pitchFamily="18" charset="-18"/>
              </a:rPr>
              <a:t>Glive opravljajo proces celičnega dihanja- pri tem se sprošča energija, kot stranski produkt se sprošča CO2 in voda. </a:t>
            </a:r>
          </a:p>
          <a:p>
            <a:pPr marL="0" indent="0">
              <a:buNone/>
            </a:pPr>
            <a:r>
              <a:rPr lang="sl-SI" dirty="0">
                <a:latin typeface="Amasis MT Pro Black" panose="02040A04050005020304" pitchFamily="18" charset="-18"/>
              </a:rPr>
              <a:t>Zakaj kvasovke dodajamo v testo za kruh?</a:t>
            </a:r>
          </a:p>
          <a:p>
            <a:pPr marL="0" indent="0">
              <a:buNone/>
            </a:pPr>
            <a:r>
              <a:rPr lang="sl-SI" dirty="0">
                <a:solidFill>
                  <a:srgbClr val="FF0000"/>
                </a:solidFill>
                <a:latin typeface="Amasis MT Pro Black" panose="02040A04050005020304" pitchFamily="18" charset="-18"/>
              </a:rPr>
              <a:t>Kvasovke z izločanjem CO2 povzročajo nastajanje zračnih mehurčkov, kar daje kruhu značilno luknjičasto strukturo- to daje kruhu voljnost, napihnjenost in vplivajo na okus kruha. </a:t>
            </a:r>
          </a:p>
        </p:txBody>
      </p:sp>
    </p:spTree>
    <p:extLst>
      <p:ext uri="{BB962C8B-B14F-4D97-AF65-F5344CB8AC3E}">
        <p14:creationId xmlns:p14="http://schemas.microsoft.com/office/powerpoint/2010/main" val="5356391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B649-8F13-2426-F3B2-D4F8713667D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98E67DC-BF85-B39B-C3FA-88343ECDFA90}"/>
              </a:ext>
            </a:extLst>
          </p:cNvPr>
          <p:cNvSpPr>
            <a:spLocks noGrp="1"/>
          </p:cNvSpPr>
          <p:nvPr>
            <p:ph type="title"/>
          </p:nvPr>
        </p:nvSpPr>
        <p:spPr/>
        <p:txBody>
          <a:bodyPr>
            <a:normAutofit fontScale="90000"/>
          </a:bodyPr>
          <a:lstStyle/>
          <a:p>
            <a:r>
              <a:rPr lang="sl-SI" dirty="0"/>
              <a:t>MLEKO – nastaja v mlečnih žlezah samic sesalcev</a:t>
            </a:r>
          </a:p>
        </p:txBody>
      </p:sp>
      <p:sp>
        <p:nvSpPr>
          <p:cNvPr id="5" name="Označba mesta vsebine 4">
            <a:extLst>
              <a:ext uri="{FF2B5EF4-FFF2-40B4-BE49-F238E27FC236}">
                <a16:creationId xmlns:a16="http://schemas.microsoft.com/office/drawing/2014/main" id="{79891D98-EA49-7EDD-3B4D-630EB8C8B119}"/>
              </a:ext>
            </a:extLst>
          </p:cNvPr>
          <p:cNvSpPr>
            <a:spLocks noGrp="1"/>
          </p:cNvSpPr>
          <p:nvPr>
            <p:ph idx="1"/>
          </p:nvPr>
        </p:nvSpPr>
        <p:spPr>
          <a:xfrm>
            <a:off x="838200" y="1929384"/>
            <a:ext cx="10515600" cy="4781132"/>
          </a:xfrm>
        </p:spPr>
        <p:txBody>
          <a:bodyPr>
            <a:normAutofit fontScale="85000" lnSpcReduction="20000"/>
          </a:bodyPr>
          <a:lstStyle/>
          <a:p>
            <a:r>
              <a:rPr lang="sl-SI" dirty="0">
                <a:latin typeface="Amasis MT Pro Black" panose="02040A04050005020304" pitchFamily="18" charset="-18"/>
              </a:rPr>
              <a:t>Brsti dojk se začnejo razvijati pri zarodku ženskega spola že 4 tedne po zanositvi. Do rojstva je osnovni razvoj dojk zaključen. </a:t>
            </a:r>
          </a:p>
          <a:p>
            <a:r>
              <a:rPr lang="sl-SI" dirty="0">
                <a:latin typeface="Amasis MT Pro Black" panose="02040A04050005020304" pitchFamily="18" charset="-18"/>
              </a:rPr>
              <a:t>Od rojstva pa vse do pubertete se dojke ne razvijajo. Nekateri mlečni vodi in žlezno tkivo rastejo, vendar se ta proces začne zares odvijati nekje med 10 in 14 letom starosti.</a:t>
            </a:r>
          </a:p>
          <a:p>
            <a:r>
              <a:rPr lang="sl-SI" dirty="0">
                <a:latin typeface="Amasis MT Pro Black" panose="02040A04050005020304" pitchFamily="18" charset="-18"/>
              </a:rPr>
              <a:t>Ko deklica vstopi v puberteto, se iz njenih jajčnikov začne izločati hormon ESTROGEN, ki povzroča, da se dojke začnejo hitro razvijati. Maščobne blazinice v dojkah se povečujejo, mlečni vodi se podaljšujejo in razvejajo. Ko odraščajoča deklica vstopi v menstrualni cikel, hormon PROGESTERON povzroča razvoj ALVEOLOV, celic, ki tvorijo mleko. Do približno 20. leta starosti je ta proces skoraj zaključen. Toda dojke še naprej zorijo in sicer do nosečnosti oziroma do starosti med 30 in 35 leti. </a:t>
            </a:r>
          </a:p>
        </p:txBody>
      </p:sp>
    </p:spTree>
    <p:extLst>
      <p:ext uri="{BB962C8B-B14F-4D97-AF65-F5344CB8AC3E}">
        <p14:creationId xmlns:p14="http://schemas.microsoft.com/office/powerpoint/2010/main" val="17769278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8574934-9F79-8D84-0158-619662BC26B7}"/>
              </a:ext>
            </a:extLst>
          </p:cNvPr>
          <p:cNvSpPr>
            <a:spLocks noGrp="1"/>
          </p:cNvSpPr>
          <p:nvPr>
            <p:ph type="title"/>
          </p:nvPr>
        </p:nvSpPr>
        <p:spPr>
          <a:xfrm>
            <a:off x="1981200" y="274638"/>
            <a:ext cx="8229600" cy="1143000"/>
          </a:xfrm>
        </p:spPr>
        <p:txBody>
          <a:bodyPr anchor="ctr">
            <a:normAutofit/>
          </a:bodyPr>
          <a:lstStyle/>
          <a:p>
            <a:r>
              <a:rPr lang="sl-SI" dirty="0"/>
              <a:t>Anatomija mlečnih žlez</a:t>
            </a:r>
          </a:p>
        </p:txBody>
      </p:sp>
      <p:sp>
        <p:nvSpPr>
          <p:cNvPr id="6" name="Označba mesta vsebine 5">
            <a:extLst>
              <a:ext uri="{FF2B5EF4-FFF2-40B4-BE49-F238E27FC236}">
                <a16:creationId xmlns:a16="http://schemas.microsoft.com/office/drawing/2014/main" id="{A2BBBE74-928E-E6E0-3087-6E42B73E08CB}"/>
              </a:ext>
            </a:extLst>
          </p:cNvPr>
          <p:cNvSpPr>
            <a:spLocks noGrp="1"/>
          </p:cNvSpPr>
          <p:nvPr>
            <p:ph sz="half" idx="1"/>
          </p:nvPr>
        </p:nvSpPr>
        <p:spPr>
          <a:xfrm>
            <a:off x="722671" y="1830591"/>
            <a:ext cx="7418439" cy="4752771"/>
          </a:xfrm>
        </p:spPr>
        <p:txBody>
          <a:bodyPr>
            <a:noAutofit/>
          </a:bodyPr>
          <a:lstStyle/>
          <a:p>
            <a:pPr>
              <a:lnSpc>
                <a:spcPct val="90000"/>
              </a:lnSpc>
            </a:pPr>
            <a:r>
              <a:rPr lang="sl-SI" sz="1600" dirty="0">
                <a:latin typeface="Amasis MT Pro Black" panose="02040A04050005020304" pitchFamily="18" charset="-18"/>
              </a:rPr>
              <a:t>Da bi lažje razumeli nastajanje mleka, si poglejmo osnove anatomije dojk.</a:t>
            </a:r>
          </a:p>
          <a:p>
            <a:pPr>
              <a:lnSpc>
                <a:spcPct val="90000"/>
              </a:lnSpc>
            </a:pPr>
            <a:r>
              <a:rPr lang="sl-SI" sz="1600" dirty="0">
                <a:latin typeface="Amasis MT Pro Black" panose="02040A04050005020304" pitchFamily="18" charset="-18"/>
              </a:rPr>
              <a:t>Na vrhu dojke je izbočena bradavica, ki jo obdaja temneje obarvana koža, imenovana kolobar oz. AREOLA. Na vsaki bradavici je med 10 in 20 odprtinic, iz katerih priteče mleko. Za zaščito kože kolobarja in bradavice med dojenjem skrbi okoli 15 lojnih žlez, ki so razporejene po obodu kolobarja.</a:t>
            </a:r>
          </a:p>
          <a:p>
            <a:pPr>
              <a:lnSpc>
                <a:spcPct val="90000"/>
              </a:lnSpc>
            </a:pPr>
            <a:r>
              <a:rPr lang="sl-SI" sz="1600" dirty="0">
                <a:latin typeface="Amasis MT Pro Black" panose="02040A04050005020304" pitchFamily="18" charset="-18"/>
              </a:rPr>
              <a:t>Dojka je zgrajena iz žleznega in vezivnega tkiva ter maščevja. Žleznega tkiva je približno enaka količina pri večini žensk znotraj rodnega obdobja. Količina maščevja pa od ženske do ženske zelo variira. Notranjost dojk je razdeljena na več režnjev (kot pri grenivki, na primer). V vsaki dojki najdemo med 15 in 25 žleznih režnjev ali </a:t>
            </a:r>
            <a:r>
              <a:rPr lang="sl-SI" sz="1600" dirty="0" err="1">
                <a:latin typeface="Amasis MT Pro Black" panose="02040A04050005020304" pitchFamily="18" charset="-18"/>
              </a:rPr>
              <a:t>lobulov</a:t>
            </a:r>
            <a:r>
              <a:rPr lang="sl-SI" sz="1600" dirty="0">
                <a:latin typeface="Amasis MT Pro Black" panose="02040A04050005020304" pitchFamily="18" charset="-18"/>
              </a:rPr>
              <a:t>, ki so postavljeni krožno okoli bradavice. Znotraj vsakega režnja se nahaja 20 do 40 majhnih </a:t>
            </a:r>
            <a:r>
              <a:rPr lang="sl-SI" sz="1600" dirty="0" err="1">
                <a:latin typeface="Amasis MT Pro Black" panose="02040A04050005020304" pitchFamily="18" charset="-18"/>
              </a:rPr>
              <a:t>režnjičev</a:t>
            </a:r>
            <a:r>
              <a:rPr lang="sl-SI" sz="1600" dirty="0">
                <a:latin typeface="Amasis MT Pro Black" panose="02040A04050005020304" pitchFamily="18" charset="-18"/>
              </a:rPr>
              <a:t>. Znotraj </a:t>
            </a:r>
            <a:r>
              <a:rPr lang="sl-SI" sz="1600" dirty="0" err="1">
                <a:latin typeface="Amasis MT Pro Black" panose="02040A04050005020304" pitchFamily="18" charset="-18"/>
              </a:rPr>
              <a:t>režnjičev</a:t>
            </a:r>
            <a:r>
              <a:rPr lang="sl-SI" sz="1600" dirty="0">
                <a:latin typeface="Amasis MT Pro Black" panose="02040A04050005020304" pitchFamily="18" charset="-18"/>
              </a:rPr>
              <a:t> so mlečne žleze, ki tvorijo mleko. Mlečne žleze, imenovane ALVEOLI, se grozdasto zbirajo okoli mlečnih vodov. MLEČNI VODI se združujejo in povezujejo v mlečne sinuse (rezervoarje), ki se nahajajo pod kolobarjem in imajo </a:t>
            </a:r>
            <a:r>
              <a:rPr lang="sl-SI" sz="1600" dirty="0" err="1">
                <a:latin typeface="Amasis MT Pro Black" panose="02040A04050005020304" pitchFamily="18" charset="-18"/>
              </a:rPr>
              <a:t>izvodne</a:t>
            </a:r>
            <a:r>
              <a:rPr lang="sl-SI" sz="1600" dirty="0">
                <a:latin typeface="Amasis MT Pro Black" panose="02040A04050005020304" pitchFamily="18" charset="-18"/>
              </a:rPr>
              <a:t> kanale na bradavici.</a:t>
            </a:r>
          </a:p>
        </p:txBody>
      </p:sp>
      <p:pic>
        <p:nvPicPr>
          <p:cNvPr id="7" name="Slika 6">
            <a:extLst>
              <a:ext uri="{FF2B5EF4-FFF2-40B4-BE49-F238E27FC236}">
                <a16:creationId xmlns:a16="http://schemas.microsoft.com/office/drawing/2014/main" id="{9032581F-0DD2-076C-4A83-AB5B251BFFB5}"/>
              </a:ext>
            </a:extLst>
          </p:cNvPr>
          <p:cNvPicPr>
            <a:picLocks noChangeAspect="1"/>
          </p:cNvPicPr>
          <p:nvPr/>
        </p:nvPicPr>
        <p:blipFill>
          <a:blip r:embed="rId2"/>
          <a:srcRect l="16459" r="14834" b="2"/>
          <a:stretch>
            <a:fillRect/>
          </a:stretch>
        </p:blipFill>
        <p:spPr>
          <a:xfrm>
            <a:off x="8141110" y="1943994"/>
            <a:ext cx="4038600" cy="4525963"/>
          </a:xfrm>
          <a:prstGeom prst="rect">
            <a:avLst/>
          </a:prstGeom>
          <a:noFill/>
        </p:spPr>
      </p:pic>
    </p:spTree>
    <p:extLst>
      <p:ext uri="{BB962C8B-B14F-4D97-AF65-F5344CB8AC3E}">
        <p14:creationId xmlns:p14="http://schemas.microsoft.com/office/powerpoint/2010/main" val="2575737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6093CB-34CD-C0A6-7E94-F384E1BEC890}"/>
              </a:ext>
            </a:extLst>
          </p:cNvPr>
          <p:cNvSpPr>
            <a:spLocks noGrp="1"/>
          </p:cNvSpPr>
          <p:nvPr>
            <p:ph type="title"/>
          </p:nvPr>
        </p:nvSpPr>
        <p:spPr/>
        <p:txBody>
          <a:bodyPr/>
          <a:lstStyle/>
          <a:p>
            <a:r>
              <a:rPr lang="sl-SI" dirty="0"/>
              <a:t>Kako nastaja mleko?</a:t>
            </a:r>
          </a:p>
        </p:txBody>
      </p:sp>
      <p:sp>
        <p:nvSpPr>
          <p:cNvPr id="3" name="Označba mesta vsebine 2">
            <a:extLst>
              <a:ext uri="{FF2B5EF4-FFF2-40B4-BE49-F238E27FC236}">
                <a16:creationId xmlns:a16="http://schemas.microsoft.com/office/drawing/2014/main" id="{8453C09B-F3BA-C1AA-6650-6F64B830385C}"/>
              </a:ext>
            </a:extLst>
          </p:cNvPr>
          <p:cNvSpPr>
            <a:spLocks noGrp="1"/>
          </p:cNvSpPr>
          <p:nvPr>
            <p:ph sz="half" idx="1"/>
          </p:nvPr>
        </p:nvSpPr>
        <p:spPr>
          <a:xfrm>
            <a:off x="678427" y="2094271"/>
            <a:ext cx="10854812" cy="4601497"/>
          </a:xfrm>
        </p:spPr>
        <p:txBody>
          <a:bodyPr>
            <a:normAutofit fontScale="62500" lnSpcReduction="20000"/>
          </a:bodyPr>
          <a:lstStyle/>
          <a:p>
            <a:r>
              <a:rPr lang="sl-SI" dirty="0">
                <a:latin typeface="Amasis MT Pro Black" panose="02040A04050005020304" pitchFamily="18" charset="-18"/>
              </a:rPr>
              <a:t>Nastajanje mleka ali LAKTACIJA se začne z rojstvom dojenčka. Porod sproži fiziološko verižno reakcijo. Rojstvo posteljice povzroči padec nivoja estrogena in progesterona v materinem telesu. Istočasno iz maternice do hipotalamusa v možganih potujejo živčni impulzi. Hipotalamus spodbudi hipofizo, da začne izločati hormona </a:t>
            </a:r>
            <a:r>
              <a:rPr lang="sl-SI" dirty="0" err="1">
                <a:latin typeface="Amasis MT Pro Black" panose="02040A04050005020304" pitchFamily="18" charset="-18"/>
              </a:rPr>
              <a:t>prolaktin</a:t>
            </a:r>
            <a:r>
              <a:rPr lang="sl-SI" dirty="0">
                <a:latin typeface="Amasis MT Pro Black" panose="02040A04050005020304" pitchFamily="18" charset="-18"/>
              </a:rPr>
              <a:t> in oksitocin.</a:t>
            </a:r>
          </a:p>
          <a:p>
            <a:r>
              <a:rPr lang="sl-SI" dirty="0">
                <a:latin typeface="Amasis MT Pro Black" panose="02040A04050005020304" pitchFamily="18" charset="-18"/>
              </a:rPr>
              <a:t>PROLAKTIN, ki ga izloča hipofiza, spodbudi nastajanje mleka v alveolah. OKSITOCIN pa je odgovoren za izcejanje mleka iz dojke. Da dojenje lahko steče, je pomemben OKSITOCINSKI REFLEKS. Ko dojenčka pristavimo, z usti vzdraži bradavico. Od tod se živčni impulzi prenesejo v hipotalamus, ki spodbudi hipofizo k izločanju oksitocina. Le-ta vpliva na krčenje mišičnih celic v dojki, mleko se iz njih </a:t>
            </a:r>
            <a:r>
              <a:rPr lang="sl-SI" dirty="0" err="1">
                <a:latin typeface="Amasis MT Pro Black" panose="02040A04050005020304" pitchFamily="18" charset="-18"/>
              </a:rPr>
              <a:t>izstisne</a:t>
            </a:r>
            <a:r>
              <a:rPr lang="sl-SI" dirty="0">
                <a:latin typeface="Amasis MT Pro Black" panose="02040A04050005020304" pitchFamily="18" charset="-18"/>
              </a:rPr>
              <a:t> in potuje iz mlečnih </a:t>
            </a:r>
            <a:r>
              <a:rPr lang="sl-SI" dirty="0" err="1">
                <a:latin typeface="Amasis MT Pro Black" panose="02040A04050005020304" pitchFamily="18" charset="-18"/>
              </a:rPr>
              <a:t>režnjičev</a:t>
            </a:r>
            <a:r>
              <a:rPr lang="sl-SI" dirty="0">
                <a:latin typeface="Amasis MT Pro Black" panose="02040A04050005020304" pitchFamily="18" charset="-18"/>
              </a:rPr>
              <a:t> v mlečna izvodila. Oksitocin se lahko začne izločati refleksno tudi v trenutku, ko ne dojimo. </a:t>
            </a:r>
          </a:p>
          <a:p>
            <a:r>
              <a:rPr lang="sl-SI" dirty="0">
                <a:latin typeface="Amasis MT Pro Black" panose="02040A04050005020304" pitchFamily="18" charset="-18"/>
              </a:rPr>
              <a:t>VIR: </a:t>
            </a:r>
            <a:r>
              <a:rPr lang="sl-SI" dirty="0">
                <a:latin typeface="Amasis MT Pro Black" panose="02040A04050005020304" pitchFamily="18" charset="-18"/>
                <a:hlinkClick r:id="rId2"/>
              </a:rPr>
              <a:t>https://veva.si/dojke-in-nastajanje-mleka/</a:t>
            </a:r>
            <a:r>
              <a:rPr lang="sl-SI" dirty="0">
                <a:latin typeface="Amasis MT Pro Black" panose="02040A04050005020304" pitchFamily="18" charset="-18"/>
              </a:rPr>
              <a:t> (18. 11. 2025)</a:t>
            </a:r>
          </a:p>
        </p:txBody>
      </p:sp>
    </p:spTree>
    <p:extLst>
      <p:ext uri="{BB962C8B-B14F-4D97-AF65-F5344CB8AC3E}">
        <p14:creationId xmlns:p14="http://schemas.microsoft.com/office/powerpoint/2010/main" val="1839920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10B2E5C-7291-AEE5-CC69-9FD1EB6F2908}"/>
              </a:ext>
            </a:extLst>
          </p:cNvPr>
          <p:cNvSpPr>
            <a:spLocks noGrp="1"/>
          </p:cNvSpPr>
          <p:nvPr>
            <p:ph type="title"/>
          </p:nvPr>
        </p:nvSpPr>
        <p:spPr/>
        <p:txBody>
          <a:bodyPr/>
          <a:lstStyle/>
          <a:p>
            <a:r>
              <a:rPr lang="sl-SI" dirty="0"/>
              <a:t>IGRA – poveži pojem s trditvijo</a:t>
            </a:r>
          </a:p>
        </p:txBody>
      </p:sp>
      <p:sp>
        <p:nvSpPr>
          <p:cNvPr id="3" name="Označba mesta vsebine 2">
            <a:extLst>
              <a:ext uri="{FF2B5EF4-FFF2-40B4-BE49-F238E27FC236}">
                <a16:creationId xmlns:a16="http://schemas.microsoft.com/office/drawing/2014/main" id="{9BCB7D1C-D410-02E0-7013-B7B356F565F8}"/>
              </a:ext>
            </a:extLst>
          </p:cNvPr>
          <p:cNvSpPr>
            <a:spLocks noGrp="1"/>
          </p:cNvSpPr>
          <p:nvPr>
            <p:ph sz="half" idx="1"/>
          </p:nvPr>
        </p:nvSpPr>
        <p:spPr>
          <a:xfrm>
            <a:off x="838200" y="2153265"/>
            <a:ext cx="9372600" cy="3972899"/>
          </a:xfrm>
        </p:spPr>
        <p:txBody>
          <a:bodyPr/>
          <a:lstStyle/>
          <a:p>
            <a:r>
              <a:rPr lang="sl-SI" dirty="0">
                <a:latin typeface="Amasis MT Pro Black" panose="02040A04050005020304" pitchFamily="18" charset="-18"/>
              </a:rPr>
              <a:t>Učence razdelite v skupine po 4. </a:t>
            </a:r>
          </a:p>
          <a:p>
            <a:r>
              <a:rPr lang="sl-SI" dirty="0">
                <a:latin typeface="Amasis MT Pro Black" panose="02040A04050005020304" pitchFamily="18" charset="-18"/>
              </a:rPr>
              <a:t>Vsaka skupina dobi komplet lističev. </a:t>
            </a:r>
          </a:p>
          <a:p>
            <a:r>
              <a:rPr lang="sl-SI" dirty="0">
                <a:latin typeface="Amasis MT Pro Black" panose="02040A04050005020304" pitchFamily="18" charset="-18"/>
              </a:rPr>
              <a:t>Navodilo: k vsakemu pojmu (zapisan je s TISKANIMI ČRKAMI) poišči ustrezno razlago. </a:t>
            </a:r>
          </a:p>
        </p:txBody>
      </p:sp>
    </p:spTree>
    <p:extLst>
      <p:ext uri="{BB962C8B-B14F-4D97-AF65-F5344CB8AC3E}">
        <p14:creationId xmlns:p14="http://schemas.microsoft.com/office/powerpoint/2010/main" val="3773205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497043B-673B-07BB-B5C0-F2DEE31F3D53}"/>
              </a:ext>
            </a:extLst>
          </p:cNvPr>
          <p:cNvSpPr>
            <a:spLocks noGrp="1"/>
          </p:cNvSpPr>
          <p:nvPr>
            <p:ph type="title"/>
          </p:nvPr>
        </p:nvSpPr>
        <p:spPr/>
        <p:txBody>
          <a:bodyPr/>
          <a:lstStyle/>
          <a:p>
            <a:r>
              <a:rPr lang="sl-SI" dirty="0"/>
              <a:t>REŠITVE:</a:t>
            </a:r>
          </a:p>
        </p:txBody>
      </p:sp>
      <p:sp>
        <p:nvSpPr>
          <p:cNvPr id="3" name="Označba mesta vsebine 2">
            <a:extLst>
              <a:ext uri="{FF2B5EF4-FFF2-40B4-BE49-F238E27FC236}">
                <a16:creationId xmlns:a16="http://schemas.microsoft.com/office/drawing/2014/main" id="{484EC8F3-D139-9984-0753-41E2F508C4F4}"/>
              </a:ext>
            </a:extLst>
          </p:cNvPr>
          <p:cNvSpPr>
            <a:spLocks noGrp="1"/>
          </p:cNvSpPr>
          <p:nvPr>
            <p:ph sz="half" idx="1"/>
          </p:nvPr>
        </p:nvSpPr>
        <p:spPr>
          <a:xfrm>
            <a:off x="457200" y="1828800"/>
            <a:ext cx="10896600" cy="4754562"/>
          </a:xfrm>
        </p:spPr>
        <p:txBody>
          <a:bodyPr>
            <a:normAutofit fontScale="70000" lnSpcReduction="20000"/>
          </a:bodyPr>
          <a:lstStyle/>
          <a:p>
            <a:r>
              <a:rPr lang="sl-SI" dirty="0">
                <a:latin typeface="Amasis MT Pro Black" panose="02040A04050005020304" pitchFamily="18" charset="-18"/>
              </a:rPr>
              <a:t>AREOLA – bradavični kolobar okoli bradavice</a:t>
            </a:r>
            <a:br>
              <a:rPr lang="sl-SI" dirty="0">
                <a:latin typeface="Amasis MT Pro Black" panose="02040A04050005020304" pitchFamily="18" charset="-18"/>
              </a:rPr>
            </a:br>
            <a:r>
              <a:rPr lang="sl-SI" dirty="0">
                <a:latin typeface="Amasis MT Pro Black" panose="02040A04050005020304" pitchFamily="18" charset="-18"/>
              </a:rPr>
              <a:t>ALVEOLA – mlečna celica oz. mlečna žleza</a:t>
            </a:r>
            <a:br>
              <a:rPr lang="sl-SI" dirty="0">
                <a:latin typeface="Amasis MT Pro Black" panose="02040A04050005020304" pitchFamily="18" charset="-18"/>
              </a:rPr>
            </a:br>
            <a:r>
              <a:rPr lang="sl-SI" dirty="0">
                <a:latin typeface="Amasis MT Pro Black" panose="02040A04050005020304" pitchFamily="18" charset="-18"/>
              </a:rPr>
              <a:t>OKSITOCINSKI REFLEKS – ko otrok s svojim sesanjem sproži hormon oksitocin, le-ta skrči mišična vlakna v mlečnih celicah (alveolah) in povzroči izcejanje gostejšega, </a:t>
            </a:r>
            <a:r>
              <a:rPr lang="sl-SI" dirty="0" err="1">
                <a:latin typeface="Amasis MT Pro Black" panose="02040A04050005020304" pitchFamily="18" charset="-18"/>
              </a:rPr>
              <a:t>t.i</a:t>
            </a:r>
            <a:r>
              <a:rPr lang="sl-SI" dirty="0">
                <a:latin typeface="Amasis MT Pro Black" panose="02040A04050005020304" pitchFamily="18" charset="-18"/>
              </a:rPr>
              <a:t>. zadnjega mleka</a:t>
            </a:r>
            <a:br>
              <a:rPr lang="sl-SI" dirty="0">
                <a:latin typeface="Amasis MT Pro Black" panose="02040A04050005020304" pitchFamily="18" charset="-18"/>
              </a:rPr>
            </a:br>
            <a:r>
              <a:rPr lang="sl-SI" dirty="0">
                <a:latin typeface="Amasis MT Pro Black" panose="02040A04050005020304" pitchFamily="18" charset="-18"/>
              </a:rPr>
              <a:t>KOLOSTRUM, MLEZIVO – prvo materino mleko po porodu, gosto, rumenkaste barve in v zelo majhnih količinah</a:t>
            </a:r>
            <a:br>
              <a:rPr lang="sl-SI" dirty="0">
                <a:latin typeface="Amasis MT Pro Black" panose="02040A04050005020304" pitchFamily="18" charset="-18"/>
              </a:rPr>
            </a:br>
            <a:r>
              <a:rPr lang="sl-SI" dirty="0">
                <a:latin typeface="Amasis MT Pro Black" panose="02040A04050005020304" pitchFamily="18" charset="-18"/>
              </a:rPr>
              <a:t>LAKTACIJA – nastajanje in izločanje mleka v času dojenja</a:t>
            </a:r>
            <a:br>
              <a:rPr lang="sl-SI" dirty="0">
                <a:latin typeface="Amasis MT Pro Black" panose="02040A04050005020304" pitchFamily="18" charset="-18"/>
              </a:rPr>
            </a:br>
            <a:r>
              <a:rPr lang="sl-SI" dirty="0">
                <a:latin typeface="Amasis MT Pro Black" panose="02040A04050005020304" pitchFamily="18" charset="-18"/>
              </a:rPr>
              <a:t>MLEČNI GROZDI – združene mlečnih žlez</a:t>
            </a:r>
            <a:br>
              <a:rPr lang="sl-SI" dirty="0">
                <a:latin typeface="Amasis MT Pro Black" panose="02040A04050005020304" pitchFamily="18" charset="-18"/>
              </a:rPr>
            </a:br>
            <a:r>
              <a:rPr lang="sl-SI" dirty="0">
                <a:latin typeface="Amasis MT Pro Black" panose="02040A04050005020304" pitchFamily="18" charset="-18"/>
              </a:rPr>
              <a:t>MLEČNI VOD – povezava med mlečnimi žlezami in vrhom bradavice</a:t>
            </a:r>
            <a:br>
              <a:rPr lang="sl-SI" dirty="0">
                <a:latin typeface="Amasis MT Pro Black" panose="02040A04050005020304" pitchFamily="18" charset="-18"/>
              </a:rPr>
            </a:br>
            <a:r>
              <a:rPr lang="sl-SI" dirty="0">
                <a:latin typeface="Amasis MT Pro Black" panose="02040A04050005020304" pitchFamily="18" charset="-18"/>
              </a:rPr>
              <a:t>OKSITOCIN – hormon, ki se izloča ob porodu (krčenje maternice) in med dojenjem</a:t>
            </a:r>
            <a:br>
              <a:rPr lang="sl-SI" dirty="0">
                <a:latin typeface="Amasis MT Pro Black" panose="02040A04050005020304" pitchFamily="18" charset="-18"/>
              </a:rPr>
            </a:br>
            <a:r>
              <a:rPr lang="sl-SI" dirty="0">
                <a:latin typeface="Amasis MT Pro Black" panose="02040A04050005020304" pitchFamily="18" charset="-18"/>
              </a:rPr>
              <a:t>PROLAKTIN – hormon, ki ureja delovanje mlečnih žlez</a:t>
            </a:r>
          </a:p>
        </p:txBody>
      </p:sp>
    </p:spTree>
    <p:extLst>
      <p:ext uri="{BB962C8B-B14F-4D97-AF65-F5344CB8AC3E}">
        <p14:creationId xmlns:p14="http://schemas.microsoft.com/office/powerpoint/2010/main" val="1195112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F9352-2D01-3736-3997-98C5145AE5AD}"/>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1D84D87E-6D14-C639-ABEF-26D15584A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5" name="Rectangle 24">
            <a:extLst>
              <a:ext uri="{FF2B5EF4-FFF2-40B4-BE49-F238E27FC236}">
                <a16:creationId xmlns:a16="http://schemas.microsoft.com/office/drawing/2014/main" id="{4A27ADA0-1CE1-B16B-C11D-97F6F7B70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29A5BBB-8ED4-0CAB-E0B7-77D2E16F0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1"/>
          </a:solidFill>
          <a:ln w="57150">
            <a:solidFill>
              <a:schemeClr val="accent1"/>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slov 1">
            <a:extLst>
              <a:ext uri="{FF2B5EF4-FFF2-40B4-BE49-F238E27FC236}">
                <a16:creationId xmlns:a16="http://schemas.microsoft.com/office/drawing/2014/main" id="{94B9DFF6-8E2B-6374-1590-3F3D710F50BB}"/>
              </a:ext>
            </a:extLst>
          </p:cNvPr>
          <p:cNvSpPr>
            <a:spLocks noGrp="1"/>
          </p:cNvSpPr>
          <p:nvPr>
            <p:ph type="title"/>
          </p:nvPr>
        </p:nvSpPr>
        <p:spPr>
          <a:xfrm>
            <a:off x="2066544" y="1911096"/>
            <a:ext cx="8055864" cy="2076651"/>
          </a:xfrm>
        </p:spPr>
        <p:txBody>
          <a:bodyPr vert="horz" lIns="91440" tIns="45720" rIns="91440" bIns="45720" rtlCol="0" anchor="b">
            <a:normAutofit fontScale="90000"/>
          </a:bodyPr>
          <a:lstStyle/>
          <a:p>
            <a:pPr algn="ctr">
              <a:lnSpc>
                <a:spcPct val="90000"/>
              </a:lnSpc>
            </a:pPr>
            <a:r>
              <a:rPr lang="sl-SI" sz="5000" dirty="0">
                <a:solidFill>
                  <a:srgbClr val="FFFFFF"/>
                </a:solidFill>
              </a:rPr>
              <a:t>2</a:t>
            </a:r>
            <a:r>
              <a:rPr lang="en-US" sz="5000" dirty="0">
                <a:solidFill>
                  <a:srgbClr val="FFFFFF"/>
                </a:solidFill>
              </a:rPr>
              <a:t>.DEL: </a:t>
            </a:r>
            <a:r>
              <a:rPr lang="sl-SI" sz="5000" dirty="0">
                <a:solidFill>
                  <a:srgbClr val="FFFFFF"/>
                </a:solidFill>
              </a:rPr>
              <a:t>REŠEVANJE NALOG PO NAVODILIH V PREDSTAVITVI</a:t>
            </a:r>
            <a:endParaRPr lang="en-US" sz="5000" dirty="0">
              <a:solidFill>
                <a:srgbClr val="FFFFFF"/>
              </a:solidFill>
            </a:endParaRPr>
          </a:p>
        </p:txBody>
      </p:sp>
      <p:sp>
        <p:nvSpPr>
          <p:cNvPr id="3" name="Označba mesta vsebine 2">
            <a:extLst>
              <a:ext uri="{FF2B5EF4-FFF2-40B4-BE49-F238E27FC236}">
                <a16:creationId xmlns:a16="http://schemas.microsoft.com/office/drawing/2014/main" id="{8FF6AAF1-C14E-8951-A1B9-C7FF427C0BD9}"/>
              </a:ext>
            </a:extLst>
          </p:cNvPr>
          <p:cNvSpPr>
            <a:spLocks noGrp="1"/>
          </p:cNvSpPr>
          <p:nvPr>
            <p:ph idx="1"/>
          </p:nvPr>
        </p:nvSpPr>
        <p:spPr>
          <a:xfrm>
            <a:off x="3227832" y="4353507"/>
            <a:ext cx="5733288" cy="932688"/>
          </a:xfrm>
        </p:spPr>
        <p:txBody>
          <a:bodyPr vert="horz" lIns="91440" tIns="45720" rIns="91440" bIns="45720" rtlCol="0">
            <a:normAutofit fontScale="77500" lnSpcReduction="20000"/>
          </a:bodyPr>
          <a:lstStyle/>
          <a:p>
            <a:pPr marL="0" indent="0" algn="ctr">
              <a:buNone/>
            </a:pPr>
            <a:r>
              <a:rPr lang="en-US" sz="3200" dirty="0">
                <a:solidFill>
                  <a:srgbClr val="FFFFFF"/>
                </a:solidFill>
                <a:latin typeface="Amasis MT Pro Black" panose="02040A04050005020304" pitchFamily="18" charset="-18"/>
              </a:rPr>
              <a:t>DELO V DVOJICAH</a:t>
            </a:r>
            <a:r>
              <a:rPr lang="sl-SI" sz="3200" dirty="0">
                <a:solidFill>
                  <a:srgbClr val="FFFFFF"/>
                </a:solidFill>
                <a:latin typeface="Amasis MT Pro Black" panose="02040A04050005020304" pitchFamily="18" charset="-18"/>
              </a:rPr>
              <a:t> – odgovore vsi zapisujete v zvezek za biologijo</a:t>
            </a:r>
            <a:endParaRPr lang="en-US" sz="3200" dirty="0">
              <a:solidFill>
                <a:srgbClr val="FFFFFF"/>
              </a:solidFill>
              <a:latin typeface="Amasis MT Pro Black" panose="02040A04050005020304" pitchFamily="18" charset="-18"/>
            </a:endParaRPr>
          </a:p>
        </p:txBody>
      </p:sp>
      <p:sp>
        <p:nvSpPr>
          <p:cNvPr id="29" name="Rectangle 6">
            <a:extLst>
              <a:ext uri="{FF2B5EF4-FFF2-40B4-BE49-F238E27FC236}">
                <a16:creationId xmlns:a16="http://schemas.microsoft.com/office/drawing/2014/main" id="{1E51A577-FF81-57A7-543A-A7A8FCE7A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06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374826E-61D6-ACE1-5448-A855863AB010}"/>
              </a:ext>
            </a:extLst>
          </p:cNvPr>
          <p:cNvSpPr>
            <a:spLocks noGrp="1"/>
          </p:cNvSpPr>
          <p:nvPr>
            <p:ph type="title"/>
          </p:nvPr>
        </p:nvSpPr>
        <p:spPr>
          <a:xfrm>
            <a:off x="1981200" y="274638"/>
            <a:ext cx="8593394" cy="1143000"/>
          </a:xfrm>
        </p:spPr>
        <p:txBody>
          <a:bodyPr anchor="ctr">
            <a:normAutofit fontScale="90000"/>
          </a:bodyPr>
          <a:lstStyle/>
          <a:p>
            <a:r>
              <a:rPr lang="sl-SI" sz="5400" dirty="0"/>
              <a:t>KAKŠEN PLOD JE JABOLKO</a:t>
            </a:r>
            <a:r>
              <a:rPr lang="sl-SI" sz="6700" dirty="0"/>
              <a:t>?</a:t>
            </a:r>
            <a:endParaRPr lang="sl-SI" dirty="0"/>
          </a:p>
        </p:txBody>
      </p:sp>
      <p:sp>
        <p:nvSpPr>
          <p:cNvPr id="3" name="Označba mesta vsebine 2">
            <a:extLst>
              <a:ext uri="{FF2B5EF4-FFF2-40B4-BE49-F238E27FC236}">
                <a16:creationId xmlns:a16="http://schemas.microsoft.com/office/drawing/2014/main" id="{EB05C5FB-66FC-137C-FE67-3A366B471450}"/>
              </a:ext>
            </a:extLst>
          </p:cNvPr>
          <p:cNvSpPr>
            <a:spLocks noGrp="1"/>
          </p:cNvSpPr>
          <p:nvPr>
            <p:ph sz="half" idx="1"/>
          </p:nvPr>
        </p:nvSpPr>
        <p:spPr>
          <a:xfrm>
            <a:off x="1981200" y="2448232"/>
            <a:ext cx="4038600" cy="3677932"/>
          </a:xfrm>
        </p:spPr>
        <p:txBody>
          <a:bodyPr>
            <a:normAutofit/>
          </a:bodyPr>
          <a:lstStyle/>
          <a:p>
            <a:r>
              <a:rPr lang="sl-SI" dirty="0">
                <a:latin typeface="Amasis MT Pro Black" panose="02040A04050005020304" pitchFamily="18" charset="-18"/>
                <a:ea typeface="ADLaM Display" panose="02010000000000000000" pitchFamily="2" charset="0"/>
                <a:cs typeface="ADLaM Display" panose="02010000000000000000" pitchFamily="2" charset="0"/>
              </a:rPr>
              <a:t>Z </a:t>
            </a:r>
            <a:r>
              <a:rPr lang="sl-SI" dirty="0" err="1">
                <a:latin typeface="Amasis MT Pro Black" panose="02040A04050005020304" pitchFamily="18" charset="-18"/>
                <a:ea typeface="ADLaM Display" panose="02010000000000000000" pitchFamily="2" charset="0"/>
                <a:cs typeface="ADLaM Display" panose="02010000000000000000" pitchFamily="2" charset="0"/>
              </a:rPr>
              <a:t>dihotomnim</a:t>
            </a:r>
            <a:r>
              <a:rPr lang="sl-SI" dirty="0">
                <a:latin typeface="Amasis MT Pro Black" panose="02040A04050005020304" pitchFamily="18" charset="-18"/>
                <a:ea typeface="ADLaM Display" panose="02010000000000000000" pitchFamily="2" charset="0"/>
                <a:cs typeface="ADLaM Display" panose="02010000000000000000" pitchFamily="2" charset="0"/>
              </a:rPr>
              <a:t> določevalnim ključem določi vrsto plodov!</a:t>
            </a:r>
          </a:p>
        </p:txBody>
      </p:sp>
      <p:pic>
        <p:nvPicPr>
          <p:cNvPr id="4" name="Slika 3">
            <a:extLst>
              <a:ext uri="{FF2B5EF4-FFF2-40B4-BE49-F238E27FC236}">
                <a16:creationId xmlns:a16="http://schemas.microsoft.com/office/drawing/2014/main" id="{ACBD2936-D17C-D685-905D-9EFE54D28410}"/>
              </a:ext>
            </a:extLst>
          </p:cNvPr>
          <p:cNvPicPr>
            <a:picLocks noChangeAspect="1"/>
          </p:cNvPicPr>
          <p:nvPr/>
        </p:nvPicPr>
        <p:blipFill>
          <a:blip r:embed="rId2"/>
          <a:stretch>
            <a:fillRect/>
          </a:stretch>
        </p:blipFill>
        <p:spPr>
          <a:xfrm>
            <a:off x="6172200" y="1843881"/>
            <a:ext cx="4038600" cy="4038600"/>
          </a:xfrm>
          <a:prstGeom prst="rect">
            <a:avLst/>
          </a:prstGeom>
          <a:noFill/>
        </p:spPr>
      </p:pic>
    </p:spTree>
    <p:extLst>
      <p:ext uri="{BB962C8B-B14F-4D97-AF65-F5344CB8AC3E}">
        <p14:creationId xmlns:p14="http://schemas.microsoft.com/office/powerpoint/2010/main" val="98944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B28C0-515B-7593-FFAF-88A3B0E0C60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0EB02AB4-535F-104B-4D7A-31FF3A93C7AF}"/>
              </a:ext>
            </a:extLst>
          </p:cNvPr>
          <p:cNvSpPr>
            <a:spLocks noGrp="1"/>
          </p:cNvSpPr>
          <p:nvPr>
            <p:ph type="title"/>
          </p:nvPr>
        </p:nvSpPr>
        <p:spPr/>
        <p:txBody>
          <a:bodyPr/>
          <a:lstStyle/>
          <a:p>
            <a:r>
              <a:rPr lang="sl-SI" dirty="0"/>
              <a:t>DIHOTOMNI DOLOČEVALNI KLJUČ</a:t>
            </a:r>
          </a:p>
        </p:txBody>
      </p:sp>
      <p:sp>
        <p:nvSpPr>
          <p:cNvPr id="3" name="Ograda vsebine 2">
            <a:extLst>
              <a:ext uri="{FF2B5EF4-FFF2-40B4-BE49-F238E27FC236}">
                <a16:creationId xmlns:a16="http://schemas.microsoft.com/office/drawing/2014/main" id="{B32CD335-F619-06D5-36BA-D33C99BFFC78}"/>
              </a:ext>
            </a:extLst>
          </p:cNvPr>
          <p:cNvSpPr>
            <a:spLocks noGrp="1"/>
          </p:cNvSpPr>
          <p:nvPr>
            <p:ph idx="1"/>
          </p:nvPr>
        </p:nvSpPr>
        <p:spPr>
          <a:xfrm>
            <a:off x="516194" y="1938535"/>
            <a:ext cx="7300451" cy="4668742"/>
          </a:xfrm>
        </p:spPr>
        <p:txBody>
          <a:bodyPr>
            <a:normAutofit/>
          </a:bodyPr>
          <a:lstStyle/>
          <a:p>
            <a:pPr marL="0" indent="0">
              <a:buNone/>
            </a:pPr>
            <a:r>
              <a:rPr lang="sl-SI" sz="1800" dirty="0">
                <a:latin typeface="Amasis MT Pro Black" panose="02040A04050005020304" pitchFamily="18" charset="-18"/>
              </a:rPr>
              <a:t>1 a    </a:t>
            </a:r>
            <a:r>
              <a:rPr lang="sl-SI" sz="1800" dirty="0">
                <a:solidFill>
                  <a:schemeClr val="accent1">
                    <a:lumMod val="75000"/>
                  </a:schemeClr>
                </a:solidFill>
                <a:latin typeface="Amasis MT Pro Black" panose="02040A04050005020304" pitchFamily="18" charset="-18"/>
              </a:rPr>
              <a:t>V PLODU JE ENO SEME </a:t>
            </a:r>
            <a:r>
              <a:rPr lang="sl-SI" sz="1800" dirty="0">
                <a:latin typeface="Amasis MT Pro Black" panose="02040A04050005020304" pitchFamily="18" charset="-18"/>
              </a:rPr>
              <a:t>…………….   KOŠČIČAST PLOD</a:t>
            </a:r>
          </a:p>
          <a:p>
            <a:pPr marL="0" indent="0">
              <a:buNone/>
            </a:pPr>
            <a:r>
              <a:rPr lang="sl-SI" sz="1800" dirty="0">
                <a:latin typeface="Amasis MT Pro Black" panose="02040A04050005020304" pitchFamily="18" charset="-18"/>
              </a:rPr>
              <a:t>1 b    </a:t>
            </a:r>
            <a:r>
              <a:rPr lang="sl-SI" sz="1800" dirty="0">
                <a:solidFill>
                  <a:schemeClr val="accent1">
                    <a:lumMod val="75000"/>
                  </a:schemeClr>
                </a:solidFill>
                <a:latin typeface="Amasis MT Pro Black" panose="02040A04050005020304" pitchFamily="18" charset="-18"/>
              </a:rPr>
              <a:t>V PLODU JE VEČ SEMEN………..</a:t>
            </a:r>
            <a:r>
              <a:rPr lang="sl-SI" sz="1800" dirty="0">
                <a:latin typeface="Amasis MT Pro Black" panose="02040A04050005020304" pitchFamily="18" charset="-18"/>
              </a:rPr>
              <a:t>….   glej 2</a:t>
            </a:r>
          </a:p>
          <a:p>
            <a:pPr marL="0" indent="0">
              <a:buNone/>
            </a:pPr>
            <a:endParaRPr lang="sl-SI" sz="1800" dirty="0">
              <a:latin typeface="Amasis MT Pro Black" panose="02040A04050005020304" pitchFamily="18" charset="-18"/>
            </a:endParaRPr>
          </a:p>
          <a:p>
            <a:pPr marL="0" indent="0">
              <a:buNone/>
            </a:pPr>
            <a:r>
              <a:rPr lang="sl-SI" sz="1800" dirty="0">
                <a:latin typeface="Amasis MT Pro Black" panose="02040A04050005020304" pitchFamily="18" charset="-18"/>
              </a:rPr>
              <a:t>2 a     </a:t>
            </a:r>
            <a:r>
              <a:rPr lang="sl-SI" sz="1800" dirty="0">
                <a:solidFill>
                  <a:schemeClr val="accent6">
                    <a:lumMod val="50000"/>
                  </a:schemeClr>
                </a:solidFill>
                <a:latin typeface="Amasis MT Pro Black" panose="02040A04050005020304" pitchFamily="18" charset="-18"/>
              </a:rPr>
              <a:t>OSEMENJE JE SOČNO </a:t>
            </a:r>
            <a:r>
              <a:rPr lang="sl-SI" sz="1800" dirty="0">
                <a:latin typeface="Amasis MT Pro Black" panose="02040A04050005020304" pitchFamily="18" charset="-18"/>
              </a:rPr>
              <a:t>……….…….   glej 3</a:t>
            </a:r>
          </a:p>
          <a:p>
            <a:pPr marL="0" indent="0">
              <a:buNone/>
            </a:pPr>
            <a:r>
              <a:rPr lang="sl-SI" sz="1800" dirty="0">
                <a:latin typeface="Amasis MT Pro Black" panose="02040A04050005020304" pitchFamily="18" charset="-18"/>
              </a:rPr>
              <a:t>2 b     </a:t>
            </a:r>
            <a:r>
              <a:rPr lang="sl-SI" sz="1800" dirty="0">
                <a:solidFill>
                  <a:schemeClr val="accent6">
                    <a:lumMod val="50000"/>
                  </a:schemeClr>
                </a:solidFill>
                <a:latin typeface="Amasis MT Pro Black" panose="02040A04050005020304" pitchFamily="18" charset="-18"/>
              </a:rPr>
              <a:t>OSEMENJE JE DRUGAČNO</a:t>
            </a:r>
            <a:r>
              <a:rPr lang="sl-SI" sz="1800" dirty="0">
                <a:latin typeface="Amasis MT Pro Black" panose="02040A04050005020304" pitchFamily="18" charset="-18"/>
              </a:rPr>
              <a:t>……….   STROK</a:t>
            </a:r>
          </a:p>
          <a:p>
            <a:pPr marL="0" indent="0">
              <a:buNone/>
            </a:pPr>
            <a:endParaRPr lang="sl-SI" sz="1800" dirty="0">
              <a:latin typeface="Amasis MT Pro Black" panose="02040A04050005020304" pitchFamily="18" charset="-18"/>
            </a:endParaRPr>
          </a:p>
          <a:p>
            <a:pPr marL="0" indent="0">
              <a:buNone/>
            </a:pPr>
            <a:r>
              <a:rPr lang="sl-SI" sz="1800" dirty="0">
                <a:latin typeface="Amasis MT Pro Black" panose="02040A04050005020304" pitchFamily="18" charset="-18"/>
              </a:rPr>
              <a:t>3 a     </a:t>
            </a:r>
            <a:r>
              <a:rPr lang="sl-SI" sz="1800" dirty="0">
                <a:solidFill>
                  <a:schemeClr val="accent3">
                    <a:lumMod val="50000"/>
                  </a:schemeClr>
                </a:solidFill>
                <a:latin typeface="Amasis MT Pro Black" panose="02040A04050005020304" pitchFamily="18" charset="-18"/>
              </a:rPr>
              <a:t>SEMENA SO NA SREDINI</a:t>
            </a:r>
            <a:r>
              <a:rPr lang="sl-SI" sz="1800" dirty="0">
                <a:latin typeface="Amasis MT Pro Black" panose="02040A04050005020304" pitchFamily="18" charset="-18"/>
              </a:rPr>
              <a:t>………….   PEČKAT PLOD</a:t>
            </a:r>
          </a:p>
          <a:p>
            <a:pPr marL="0" indent="0">
              <a:buNone/>
            </a:pPr>
            <a:r>
              <a:rPr lang="sl-SI" sz="1800" dirty="0">
                <a:latin typeface="Amasis MT Pro Black" panose="02040A04050005020304" pitchFamily="18" charset="-18"/>
              </a:rPr>
              <a:t>3 b     </a:t>
            </a:r>
            <a:r>
              <a:rPr lang="sl-SI" sz="1800" dirty="0">
                <a:solidFill>
                  <a:schemeClr val="accent3">
                    <a:lumMod val="50000"/>
                  </a:schemeClr>
                </a:solidFill>
                <a:latin typeface="Amasis MT Pro Black" panose="02040A04050005020304" pitchFamily="18" charset="-18"/>
              </a:rPr>
              <a:t>SEMENA SO V ZUNANJEM DELU PLODU</a:t>
            </a:r>
            <a:r>
              <a:rPr lang="sl-SI" sz="1800" dirty="0">
                <a:latin typeface="Amasis MT Pro Black" panose="02040A04050005020304" pitchFamily="18" charset="-18"/>
              </a:rPr>
              <a:t>…..  BIRNI PLOD</a:t>
            </a:r>
          </a:p>
          <a:p>
            <a:pPr marL="0" indent="0">
              <a:buNone/>
            </a:pPr>
            <a:endParaRPr lang="sl-SI" sz="1800" dirty="0">
              <a:latin typeface="Amasis MT Pro Black" panose="02040A04050005020304" pitchFamily="18" charset="-18"/>
            </a:endParaRPr>
          </a:p>
          <a:p>
            <a:pPr marL="0" indent="0">
              <a:buNone/>
            </a:pPr>
            <a:endParaRPr lang="sl-SI" sz="1800" dirty="0"/>
          </a:p>
          <a:p>
            <a:pPr marL="0" indent="0">
              <a:buNone/>
            </a:pPr>
            <a:endParaRPr lang="sl-SI" sz="1800" dirty="0"/>
          </a:p>
        </p:txBody>
      </p:sp>
      <p:pic>
        <p:nvPicPr>
          <p:cNvPr id="5" name="Slika 4">
            <a:extLst>
              <a:ext uri="{FF2B5EF4-FFF2-40B4-BE49-F238E27FC236}">
                <a16:creationId xmlns:a16="http://schemas.microsoft.com/office/drawing/2014/main" id="{4185CC6C-0802-C2EA-4900-850D4E90B226}"/>
              </a:ext>
            </a:extLst>
          </p:cNvPr>
          <p:cNvPicPr>
            <a:picLocks noChangeAspect="1"/>
          </p:cNvPicPr>
          <p:nvPr/>
        </p:nvPicPr>
        <p:blipFill>
          <a:blip r:embed="rId2"/>
          <a:srcRect l="16926" t="21248" r="68112" b="40416"/>
          <a:stretch>
            <a:fillRect/>
          </a:stretch>
        </p:blipFill>
        <p:spPr>
          <a:xfrm>
            <a:off x="7440673" y="2477736"/>
            <a:ext cx="4553557" cy="3834574"/>
          </a:xfrm>
          <a:prstGeom prst="rect">
            <a:avLst/>
          </a:prstGeom>
        </p:spPr>
      </p:pic>
      <p:pic>
        <p:nvPicPr>
          <p:cNvPr id="7" name="Slika 6">
            <a:extLst>
              <a:ext uri="{FF2B5EF4-FFF2-40B4-BE49-F238E27FC236}">
                <a16:creationId xmlns:a16="http://schemas.microsoft.com/office/drawing/2014/main" id="{504BB1FF-DB54-8A4A-35DF-1511984F4985}"/>
              </a:ext>
            </a:extLst>
          </p:cNvPr>
          <p:cNvPicPr>
            <a:picLocks noChangeAspect="1"/>
          </p:cNvPicPr>
          <p:nvPr/>
        </p:nvPicPr>
        <p:blipFill>
          <a:blip r:embed="rId3"/>
          <a:srcRect r="25299"/>
          <a:stretch>
            <a:fillRect/>
          </a:stretch>
        </p:blipFill>
        <p:spPr>
          <a:xfrm>
            <a:off x="7440673" y="4530592"/>
            <a:ext cx="1564906" cy="1360543"/>
          </a:xfrm>
          <a:prstGeom prst="rect">
            <a:avLst/>
          </a:prstGeom>
        </p:spPr>
      </p:pic>
      <p:sp>
        <p:nvSpPr>
          <p:cNvPr id="4" name="Pravokotnik 3">
            <a:extLst>
              <a:ext uri="{FF2B5EF4-FFF2-40B4-BE49-F238E27FC236}">
                <a16:creationId xmlns:a16="http://schemas.microsoft.com/office/drawing/2014/main" id="{5A08E7FD-BD48-B832-F445-4FE399A53710}"/>
              </a:ext>
            </a:extLst>
          </p:cNvPr>
          <p:cNvSpPr/>
          <p:nvPr/>
        </p:nvSpPr>
        <p:spPr>
          <a:xfrm>
            <a:off x="7525788" y="5891135"/>
            <a:ext cx="794478" cy="239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1400" dirty="0">
                <a:solidFill>
                  <a:schemeClr val="tx1"/>
                </a:solidFill>
                <a:latin typeface="Abadi" panose="020B0604020104020204" pitchFamily="34" charset="-18"/>
              </a:rPr>
              <a:t>jabolko</a:t>
            </a:r>
          </a:p>
        </p:txBody>
      </p:sp>
    </p:spTree>
    <p:extLst>
      <p:ext uri="{BB962C8B-B14F-4D97-AF65-F5344CB8AC3E}">
        <p14:creationId xmlns:p14="http://schemas.microsoft.com/office/powerpoint/2010/main" val="366328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DIHOTOMNI DOLOČEVALNI KLJUČ</a:t>
            </a:r>
          </a:p>
        </p:txBody>
      </p:sp>
      <p:sp>
        <p:nvSpPr>
          <p:cNvPr id="3" name="Ograda vsebine 2"/>
          <p:cNvSpPr>
            <a:spLocks noGrp="1"/>
          </p:cNvSpPr>
          <p:nvPr>
            <p:ph idx="1"/>
          </p:nvPr>
        </p:nvSpPr>
        <p:spPr>
          <a:xfrm>
            <a:off x="838199" y="1938535"/>
            <a:ext cx="10515599" cy="3482137"/>
          </a:xfrm>
        </p:spPr>
        <p:txBody>
          <a:bodyPr>
            <a:normAutofit/>
          </a:bodyPr>
          <a:lstStyle/>
          <a:p>
            <a:pPr marL="0" indent="0">
              <a:buNone/>
            </a:pPr>
            <a:r>
              <a:rPr lang="sl-SI" sz="1800" dirty="0">
                <a:latin typeface="Amasis MT Pro Black" panose="02040A04050005020304" pitchFamily="18" charset="-18"/>
              </a:rPr>
              <a:t>1 a    </a:t>
            </a:r>
            <a:r>
              <a:rPr lang="sl-SI" sz="1800" dirty="0">
                <a:solidFill>
                  <a:schemeClr val="accent1">
                    <a:lumMod val="75000"/>
                  </a:schemeClr>
                </a:solidFill>
                <a:latin typeface="Amasis MT Pro Black" panose="02040A04050005020304" pitchFamily="18" charset="-18"/>
              </a:rPr>
              <a:t>V PLODU JE ENO SEME </a:t>
            </a:r>
            <a:r>
              <a:rPr lang="sl-SI" sz="1800" dirty="0">
                <a:latin typeface="Amasis MT Pro Black" panose="02040A04050005020304" pitchFamily="18" charset="-18"/>
              </a:rPr>
              <a:t>………………………………….   KOŠČIČAST PLOD</a:t>
            </a:r>
          </a:p>
          <a:p>
            <a:pPr marL="0" indent="0">
              <a:buNone/>
            </a:pPr>
            <a:r>
              <a:rPr lang="sl-SI" sz="1800" dirty="0">
                <a:latin typeface="Amasis MT Pro Black" panose="02040A04050005020304" pitchFamily="18" charset="-18"/>
              </a:rPr>
              <a:t>1 b    </a:t>
            </a:r>
            <a:r>
              <a:rPr lang="sl-SI" sz="1800" dirty="0">
                <a:solidFill>
                  <a:schemeClr val="accent1">
                    <a:lumMod val="75000"/>
                  </a:schemeClr>
                </a:solidFill>
                <a:latin typeface="Amasis MT Pro Black" panose="02040A04050005020304" pitchFamily="18" charset="-18"/>
              </a:rPr>
              <a:t>V PLODU JE VEČ SEMEN……..</a:t>
            </a:r>
            <a:r>
              <a:rPr lang="sl-SI" sz="1800" dirty="0">
                <a:latin typeface="Amasis MT Pro Black" panose="02040A04050005020304" pitchFamily="18" charset="-18"/>
              </a:rPr>
              <a:t>………………………….   glej 2</a:t>
            </a:r>
          </a:p>
          <a:p>
            <a:pPr marL="0" indent="0">
              <a:buNone/>
            </a:pPr>
            <a:endParaRPr lang="sl-SI" sz="1800" dirty="0">
              <a:latin typeface="Amasis MT Pro Black" panose="02040A04050005020304" pitchFamily="18" charset="-18"/>
            </a:endParaRPr>
          </a:p>
          <a:p>
            <a:pPr marL="0" indent="0">
              <a:buNone/>
            </a:pPr>
            <a:r>
              <a:rPr lang="sl-SI" sz="1800" dirty="0">
                <a:latin typeface="Amasis MT Pro Black" panose="02040A04050005020304" pitchFamily="18" charset="-18"/>
              </a:rPr>
              <a:t>2 a     </a:t>
            </a:r>
            <a:r>
              <a:rPr lang="sl-SI" sz="1800" dirty="0">
                <a:solidFill>
                  <a:schemeClr val="accent6">
                    <a:lumMod val="50000"/>
                  </a:schemeClr>
                </a:solidFill>
                <a:latin typeface="Amasis MT Pro Black" panose="02040A04050005020304" pitchFamily="18" charset="-18"/>
              </a:rPr>
              <a:t>OSEMENJE JE SOČNO </a:t>
            </a:r>
            <a:r>
              <a:rPr lang="sl-SI" sz="1800" dirty="0">
                <a:latin typeface="Amasis MT Pro Black" panose="02040A04050005020304" pitchFamily="18" charset="-18"/>
              </a:rPr>
              <a:t>…………………………………………….   glej 3</a:t>
            </a:r>
          </a:p>
          <a:p>
            <a:pPr marL="0" indent="0">
              <a:buNone/>
            </a:pPr>
            <a:r>
              <a:rPr lang="sl-SI" sz="1800" dirty="0">
                <a:latin typeface="Amasis MT Pro Black" panose="02040A04050005020304" pitchFamily="18" charset="-18"/>
              </a:rPr>
              <a:t>2 b     </a:t>
            </a:r>
            <a:r>
              <a:rPr lang="sl-SI" sz="1800" dirty="0">
                <a:solidFill>
                  <a:schemeClr val="accent6">
                    <a:lumMod val="50000"/>
                  </a:schemeClr>
                </a:solidFill>
                <a:latin typeface="Amasis MT Pro Black" panose="02040A04050005020304" pitchFamily="18" charset="-18"/>
              </a:rPr>
              <a:t>OSEMENJE JE DRUGAČNO </a:t>
            </a:r>
            <a:r>
              <a:rPr lang="sl-SI" sz="1800" dirty="0">
                <a:latin typeface="Amasis MT Pro Black" panose="02040A04050005020304" pitchFamily="18" charset="-18"/>
              </a:rPr>
              <a:t>…………………………………………….   STROK</a:t>
            </a:r>
          </a:p>
          <a:p>
            <a:pPr marL="0" indent="0">
              <a:buNone/>
            </a:pPr>
            <a:endParaRPr lang="sl-SI" sz="1800" dirty="0">
              <a:latin typeface="Amasis MT Pro Black" panose="02040A04050005020304" pitchFamily="18" charset="-18"/>
            </a:endParaRPr>
          </a:p>
          <a:p>
            <a:pPr marL="0" indent="0">
              <a:buNone/>
            </a:pPr>
            <a:r>
              <a:rPr lang="sl-SI" sz="1800" dirty="0">
                <a:latin typeface="Amasis MT Pro Black" panose="02040A04050005020304" pitchFamily="18" charset="-18"/>
              </a:rPr>
              <a:t>3 a     </a:t>
            </a:r>
            <a:r>
              <a:rPr lang="sl-SI" sz="1800" dirty="0">
                <a:solidFill>
                  <a:schemeClr val="accent3">
                    <a:lumMod val="50000"/>
                  </a:schemeClr>
                </a:solidFill>
                <a:latin typeface="Amasis MT Pro Black" panose="02040A04050005020304" pitchFamily="18" charset="-18"/>
              </a:rPr>
              <a:t>SEMENA SO NA SREDINI PLODU</a:t>
            </a:r>
            <a:r>
              <a:rPr lang="sl-SI" sz="1800" dirty="0">
                <a:latin typeface="Amasis MT Pro Black" panose="02040A04050005020304" pitchFamily="18" charset="-18"/>
              </a:rPr>
              <a:t>………………………………………….   PEČKAT PLOD</a:t>
            </a:r>
          </a:p>
          <a:p>
            <a:pPr marL="0" indent="0">
              <a:buNone/>
            </a:pPr>
            <a:r>
              <a:rPr lang="sl-SI" sz="1800" dirty="0">
                <a:latin typeface="Amasis MT Pro Black" panose="02040A04050005020304" pitchFamily="18" charset="-18"/>
              </a:rPr>
              <a:t>3 b     </a:t>
            </a:r>
            <a:r>
              <a:rPr lang="sl-SI" sz="1800" dirty="0">
                <a:solidFill>
                  <a:schemeClr val="accent3">
                    <a:lumMod val="50000"/>
                  </a:schemeClr>
                </a:solidFill>
                <a:latin typeface="Amasis MT Pro Black" panose="02040A04050005020304" pitchFamily="18" charset="-18"/>
              </a:rPr>
              <a:t>SEMENA SO V ZUNANJEM DELU PLODU</a:t>
            </a:r>
            <a:r>
              <a:rPr lang="sl-SI" sz="1800" dirty="0">
                <a:latin typeface="Amasis MT Pro Black" panose="02040A04050005020304" pitchFamily="18" charset="-18"/>
              </a:rPr>
              <a:t> ……………………………………..  BIRNI PLOD</a:t>
            </a:r>
          </a:p>
          <a:p>
            <a:pPr marL="0" indent="0">
              <a:buNone/>
            </a:pPr>
            <a:endParaRPr lang="sl-SI" sz="1800" dirty="0">
              <a:latin typeface="Amasis MT Pro Black" panose="02040A04050005020304" pitchFamily="18" charset="-18"/>
            </a:endParaRPr>
          </a:p>
          <a:p>
            <a:pPr marL="0" indent="0">
              <a:buNone/>
            </a:pPr>
            <a:endParaRPr lang="sl-SI" sz="1800" dirty="0"/>
          </a:p>
          <a:p>
            <a:pPr marL="0" indent="0">
              <a:buNone/>
            </a:pPr>
            <a:endParaRPr lang="sl-SI" sz="1800" dirty="0"/>
          </a:p>
        </p:txBody>
      </p:sp>
    </p:spTree>
    <p:extLst>
      <p:ext uri="{BB962C8B-B14F-4D97-AF65-F5344CB8AC3E}">
        <p14:creationId xmlns:p14="http://schemas.microsoft.com/office/powerpoint/2010/main" val="3899375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F20EA10-8912-E2D8-E837-736F2E08D99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REŠITEV:</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9EE4FF"/>
          </a:solidFill>
          <a:ln w="38100" cap="rnd">
            <a:solidFill>
              <a:srgbClr val="9EE4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značba mesta vsebine 3">
            <a:extLst>
              <a:ext uri="{FF2B5EF4-FFF2-40B4-BE49-F238E27FC236}">
                <a16:creationId xmlns:a16="http://schemas.microsoft.com/office/drawing/2014/main" id="{A03A925A-4A76-ED2D-5DD6-03FBE55D32E6}"/>
              </a:ext>
            </a:extLst>
          </p:cNvPr>
          <p:cNvPicPr>
            <a:picLocks noGrp="1" noChangeAspect="1"/>
          </p:cNvPicPr>
          <p:nvPr>
            <p:ph idx="1"/>
          </p:nvPr>
        </p:nvPicPr>
        <p:blipFill>
          <a:blip r:embed="rId2"/>
          <a:stretch>
            <a:fillRect/>
          </a:stretch>
        </p:blipFill>
        <p:spPr>
          <a:xfrm>
            <a:off x="4967594" y="640080"/>
            <a:ext cx="6588020" cy="5550408"/>
          </a:xfrm>
          <a:prstGeom prst="rect">
            <a:avLst/>
          </a:prstGeom>
        </p:spPr>
      </p:pic>
      <p:pic>
        <p:nvPicPr>
          <p:cNvPr id="5" name="Slika 4">
            <a:extLst>
              <a:ext uri="{FF2B5EF4-FFF2-40B4-BE49-F238E27FC236}">
                <a16:creationId xmlns:a16="http://schemas.microsoft.com/office/drawing/2014/main" id="{8583858B-78CC-509A-093D-0CCB4F82754C}"/>
              </a:ext>
            </a:extLst>
          </p:cNvPr>
          <p:cNvPicPr>
            <a:picLocks noChangeAspect="1"/>
          </p:cNvPicPr>
          <p:nvPr/>
        </p:nvPicPr>
        <p:blipFill>
          <a:blip r:embed="rId3"/>
          <a:stretch>
            <a:fillRect/>
          </a:stretch>
        </p:blipFill>
        <p:spPr>
          <a:xfrm>
            <a:off x="4829499" y="3415284"/>
            <a:ext cx="2305786" cy="2006333"/>
          </a:xfrm>
          <a:prstGeom prst="rect">
            <a:avLst/>
          </a:prstGeom>
        </p:spPr>
      </p:pic>
      <p:sp>
        <p:nvSpPr>
          <p:cNvPr id="6" name="Pravokotnik 5">
            <a:extLst>
              <a:ext uri="{FF2B5EF4-FFF2-40B4-BE49-F238E27FC236}">
                <a16:creationId xmlns:a16="http://schemas.microsoft.com/office/drawing/2014/main" id="{7058FCE4-EF08-DFBF-2D64-F796C8D95657}"/>
              </a:ext>
            </a:extLst>
          </p:cNvPr>
          <p:cNvSpPr/>
          <p:nvPr/>
        </p:nvSpPr>
        <p:spPr>
          <a:xfrm>
            <a:off x="4967594" y="5437599"/>
            <a:ext cx="1392753" cy="504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dirty="0">
                <a:solidFill>
                  <a:schemeClr val="tx1"/>
                </a:solidFill>
                <a:latin typeface="Abadi" panose="020B0604020104020204" pitchFamily="34" charset="-18"/>
              </a:rPr>
              <a:t>jabolko</a:t>
            </a:r>
          </a:p>
        </p:txBody>
      </p:sp>
      <p:sp>
        <p:nvSpPr>
          <p:cNvPr id="7" name="Pravokotnik 6">
            <a:extLst>
              <a:ext uri="{FF2B5EF4-FFF2-40B4-BE49-F238E27FC236}">
                <a16:creationId xmlns:a16="http://schemas.microsoft.com/office/drawing/2014/main" id="{5432621C-52A8-6EBE-24DF-DDBB4FB3F374}"/>
              </a:ext>
            </a:extLst>
          </p:cNvPr>
          <p:cNvSpPr/>
          <p:nvPr/>
        </p:nvSpPr>
        <p:spPr>
          <a:xfrm>
            <a:off x="6414591" y="5301695"/>
            <a:ext cx="2029954" cy="504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dirty="0">
                <a:solidFill>
                  <a:srgbClr val="FF0000"/>
                </a:solidFill>
                <a:latin typeface="Abadi" panose="020B0604020104020204" pitchFamily="34" charset="-18"/>
              </a:rPr>
              <a:t>PEČKAT PLOD</a:t>
            </a:r>
          </a:p>
        </p:txBody>
      </p:sp>
      <p:sp>
        <p:nvSpPr>
          <p:cNvPr id="8" name="Pravokotnik 7">
            <a:extLst>
              <a:ext uri="{FF2B5EF4-FFF2-40B4-BE49-F238E27FC236}">
                <a16:creationId xmlns:a16="http://schemas.microsoft.com/office/drawing/2014/main" id="{F669C652-AF8F-0835-76DD-10DF88E34369}"/>
              </a:ext>
            </a:extLst>
          </p:cNvPr>
          <p:cNvSpPr/>
          <p:nvPr/>
        </p:nvSpPr>
        <p:spPr>
          <a:xfrm>
            <a:off x="9372820" y="5356257"/>
            <a:ext cx="2029954" cy="504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dirty="0">
                <a:solidFill>
                  <a:srgbClr val="FF0000"/>
                </a:solidFill>
                <a:latin typeface="Abadi" panose="020B0604020104020204" pitchFamily="34" charset="-18"/>
              </a:rPr>
              <a:t>STROK</a:t>
            </a:r>
          </a:p>
        </p:txBody>
      </p:sp>
      <p:sp>
        <p:nvSpPr>
          <p:cNvPr id="10" name="Pravokotnik 9">
            <a:extLst>
              <a:ext uri="{FF2B5EF4-FFF2-40B4-BE49-F238E27FC236}">
                <a16:creationId xmlns:a16="http://schemas.microsoft.com/office/drawing/2014/main" id="{EDC5BC17-6F0E-8EB1-C03E-43E9F90EE294}"/>
              </a:ext>
            </a:extLst>
          </p:cNvPr>
          <p:cNvSpPr/>
          <p:nvPr/>
        </p:nvSpPr>
        <p:spPr>
          <a:xfrm>
            <a:off x="6310132" y="2425951"/>
            <a:ext cx="2029954" cy="504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dirty="0">
                <a:solidFill>
                  <a:srgbClr val="FF0000"/>
                </a:solidFill>
                <a:latin typeface="Abadi" panose="020B0604020104020204" pitchFamily="34" charset="-18"/>
              </a:rPr>
              <a:t>BIRNI PLOD</a:t>
            </a:r>
          </a:p>
        </p:txBody>
      </p:sp>
      <p:sp>
        <p:nvSpPr>
          <p:cNvPr id="12" name="Pravokotnik 11">
            <a:extLst>
              <a:ext uri="{FF2B5EF4-FFF2-40B4-BE49-F238E27FC236}">
                <a16:creationId xmlns:a16="http://schemas.microsoft.com/office/drawing/2014/main" id="{8245D8B4-B77B-63DD-7861-02632833F390}"/>
              </a:ext>
            </a:extLst>
          </p:cNvPr>
          <p:cNvSpPr/>
          <p:nvPr/>
        </p:nvSpPr>
        <p:spPr>
          <a:xfrm>
            <a:off x="9682624" y="2425950"/>
            <a:ext cx="2029954" cy="5043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l-SI" sz="2000" dirty="0">
                <a:solidFill>
                  <a:srgbClr val="FF0000"/>
                </a:solidFill>
                <a:latin typeface="Abadi" panose="020B0604020104020204" pitchFamily="34" charset="-18"/>
              </a:rPr>
              <a:t>KOŠČIČAST PLOD</a:t>
            </a:r>
          </a:p>
        </p:txBody>
      </p:sp>
    </p:spTree>
    <p:extLst>
      <p:ext uri="{BB962C8B-B14F-4D97-AF65-F5344CB8AC3E}">
        <p14:creationId xmlns:p14="http://schemas.microsoft.com/office/powerpoint/2010/main" val="1410117067"/>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179</TotalTime>
  <Words>3291</Words>
  <Application>Microsoft Office PowerPoint</Application>
  <PresentationFormat>Širokozaslonsko</PresentationFormat>
  <Paragraphs>263</Paragraphs>
  <Slides>46</Slides>
  <Notes>0</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46</vt:i4>
      </vt:variant>
    </vt:vector>
  </HeadingPairs>
  <TitlesOfParts>
    <vt:vector size="53" baseType="lpstr">
      <vt:lpstr>Abadi</vt:lpstr>
      <vt:lpstr>Amasis MT Pro</vt:lpstr>
      <vt:lpstr>Amasis MT Pro Black</vt:lpstr>
      <vt:lpstr>Arial</vt:lpstr>
      <vt:lpstr>Modern Love</vt:lpstr>
      <vt:lpstr>The Hand</vt:lpstr>
      <vt:lpstr>SketchyVTI</vt:lpstr>
      <vt:lpstr>ND Človek, prehrana in živi sistemi  21. 11. 2025 </vt:lpstr>
      <vt:lpstr>SPLOŠNA NAVODILA:</vt:lpstr>
      <vt:lpstr>1.DEL: IZDELAVA MODELA MOLEKULE DNA</vt:lpstr>
      <vt:lpstr>3D model molekule DNA </vt:lpstr>
      <vt:lpstr>2.DEL: REŠEVANJE NALOG PO NAVODILIH V PREDSTAVITVI</vt:lpstr>
      <vt:lpstr>KAKŠEN PLOD JE JABOLKO?</vt:lpstr>
      <vt:lpstr>DIHOTOMNI DOLOČEVALNI KLJUČ</vt:lpstr>
      <vt:lpstr>DIHOTOMNI DOLOČEVALNI KLJUČ</vt:lpstr>
      <vt:lpstr>REŠITEV:</vt:lpstr>
      <vt:lpstr>DOLOČEVALNI KLJUČI</vt:lpstr>
      <vt:lpstr>IZ ČESA SE RAZVIJE JABOLKO?</vt:lpstr>
      <vt:lpstr>PowerPointova predstavitev</vt:lpstr>
      <vt:lpstr>IZ ČESA SE RAZVIJE JABOLKO? Rešitev:</vt:lpstr>
      <vt:lpstr>LAIČNI, STROKOVNI ČLANEK </vt:lpstr>
      <vt:lpstr>N1info.si Objavljeno 08. september 2025</vt:lpstr>
      <vt:lpstr>PowerPointova predstavitev</vt:lpstr>
      <vt:lpstr>PowerPointova predstavitev</vt:lpstr>
      <vt:lpstr>Odgovori na vprašanja:</vt:lpstr>
      <vt:lpstr>Preveri svoje odgovore:</vt:lpstr>
      <vt:lpstr>TUJERODNE VRSTE</vt:lpstr>
      <vt:lpstr>PowerPointova predstavitev</vt:lpstr>
      <vt:lpstr>DOMORODNE = AVTOHTONE VRSTE</vt:lpstr>
      <vt:lpstr>PowerPointova predstavitev</vt:lpstr>
      <vt:lpstr>ZGRADBA ORGANIZMOV</vt:lpstr>
      <vt:lpstr>KRANJSKA SIVKA (Apis mellifera carnica)</vt:lpstr>
      <vt:lpstr>ZGRADBA ORGANIZMOV PREVERI REŠITEV</vt:lpstr>
      <vt:lpstr>ZGRADBA ORGANIZMOV</vt:lpstr>
      <vt:lpstr>ZGRADBA ORGANIZMOV</vt:lpstr>
      <vt:lpstr>TVOJ DOLOČEVALNI KLJUČ</vt:lpstr>
      <vt:lpstr>SLIKE ŽUŽELK:</vt:lpstr>
      <vt:lpstr>Primer določevalnega ključa žuželk: </vt:lpstr>
      <vt:lpstr>VRSTA, ROD</vt:lpstr>
      <vt:lpstr>SLIKE ŽUŽELK:</vt:lpstr>
      <vt:lpstr>VRSTA, ROD   PREVERI REŠITVE</vt:lpstr>
      <vt:lpstr>SESTAVA MEDU</vt:lpstr>
      <vt:lpstr>Odgovori na vprašanja!</vt:lpstr>
      <vt:lpstr>Preveri svoje odgovore:</vt:lpstr>
      <vt:lpstr>KVASOVKE</vt:lpstr>
      <vt:lpstr>KVASOVKE</vt:lpstr>
      <vt:lpstr>ODGOVORI NA VPRAŠANJA</vt:lpstr>
      <vt:lpstr>Preveri svoje odgovore:</vt:lpstr>
      <vt:lpstr>MLEKO – nastaja v mlečnih žlezah samic sesalcev</vt:lpstr>
      <vt:lpstr>Anatomija mlečnih žlez</vt:lpstr>
      <vt:lpstr>Kako nastaja mleko?</vt:lpstr>
      <vt:lpstr>IGRA – poveži pojem s trditvijo</vt:lpstr>
      <vt:lpstr>REŠITVE: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Katja Kek</dc:creator>
  <cp:lastModifiedBy>Katja Kek</cp:lastModifiedBy>
  <cp:revision>4</cp:revision>
  <dcterms:created xsi:type="dcterms:W3CDTF">2025-11-18T21:36:30Z</dcterms:created>
  <dcterms:modified xsi:type="dcterms:W3CDTF">2025-11-19T20:26:11Z</dcterms:modified>
</cp:coreProperties>
</file>