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2" r:id="rId2"/>
    <p:sldId id="263" r:id="rId3"/>
    <p:sldId id="266" r:id="rId4"/>
    <p:sldId id="265" r:id="rId5"/>
    <p:sldId id="273" r:id="rId6"/>
    <p:sldId id="275" r:id="rId7"/>
    <p:sldId id="276" r:id="rId8"/>
    <p:sldId id="277" r:id="rId9"/>
    <p:sldId id="278" r:id="rId10"/>
    <p:sldId id="285" r:id="rId11"/>
    <p:sldId id="279" r:id="rId12"/>
    <p:sldId id="280" r:id="rId13"/>
    <p:sldId id="281" r:id="rId14"/>
    <p:sldId id="283" r:id="rId15"/>
    <p:sldId id="282" r:id="rId16"/>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6437" autoAdjust="0"/>
  </p:normalViewPr>
  <p:slideViewPr>
    <p:cSldViewPr snapToGrid="0">
      <p:cViewPr varScale="1">
        <p:scale>
          <a:sx n="86" d="100"/>
          <a:sy n="86" d="100"/>
        </p:scale>
        <p:origin x="504" y="72"/>
      </p:cViewPr>
      <p:guideLst/>
    </p:cSldViewPr>
  </p:slideViewPr>
  <p:notesTextViewPr>
    <p:cViewPr>
      <p:scale>
        <a:sx n="1" d="1"/>
        <a:sy n="1" d="1"/>
      </p:scale>
      <p:origin x="0" y="0"/>
    </p:cViewPr>
  </p:notesTextViewPr>
  <p:notesViewPr>
    <p:cSldViewPr snapToGrid="0">
      <p:cViewPr varScale="1">
        <p:scale>
          <a:sx n="89" d="100"/>
          <a:sy n="89" d="100"/>
        </p:scale>
        <p:origin x="300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79622F0E-5EBF-4C54-A857-46163EE6C5DD}" type="datetime1">
              <a:rPr lang="sl-SI" smtClean="0"/>
              <a:t>19. 11. 2021</a:t>
            </a:fld>
            <a:endParaRPr lang="sl-SI" dirty="0"/>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sl-SI" smtClean="0"/>
              <a:pPr algn="r" rtl="0"/>
              <a:t>‹#›</a:t>
            </a:fld>
            <a:endParaRPr lang="sl-SI"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0751185-78FF-4C0C-A006-53B81441B6E6}" type="datetime1">
              <a:rPr lang="sl-SI" smtClean="0"/>
              <a:pPr/>
              <a:t>19. 11. 2021</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dirty="0"/>
              <a:t>Kliknite, če želite urediti sloge besedila matrice</a:t>
            </a:r>
          </a:p>
          <a:p>
            <a:pPr lvl="1" rtl="0"/>
            <a:r>
              <a:rPr lang="sl-SI" dirty="0"/>
              <a:t>Druga raven</a:t>
            </a:r>
          </a:p>
          <a:p>
            <a:pPr lvl="2" rtl="0"/>
            <a:r>
              <a:rPr lang="sl-SI" dirty="0"/>
              <a:t>Tretja raven</a:t>
            </a:r>
          </a:p>
          <a:p>
            <a:pPr lvl="3" rtl="0"/>
            <a:r>
              <a:rPr lang="sl-SI" dirty="0"/>
              <a:t>Četrta raven</a:t>
            </a:r>
          </a:p>
          <a:p>
            <a:pPr lvl="4" rtl="0"/>
            <a:r>
              <a:rPr lang="sl-SI" dirty="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C8DC57A8-AE18-4654-B6AF-04B3577165BE}" type="slidenum">
              <a:rPr lang="sl-SI" smtClean="0"/>
              <a:pPr algn="r"/>
              <a:t>‹#›</a:t>
            </a:fld>
            <a:endParaRPr lang="sl-SI"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1</a:t>
            </a:fld>
            <a:endParaRPr lang="sl-SI" dirty="0"/>
          </a:p>
        </p:txBody>
      </p:sp>
    </p:spTree>
    <p:extLst>
      <p:ext uri="{BB962C8B-B14F-4D97-AF65-F5344CB8AC3E}">
        <p14:creationId xmlns:p14="http://schemas.microsoft.com/office/powerpoint/2010/main" val="376298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2</a:t>
            </a:fld>
            <a:endParaRPr lang="sl-SI" dirty="0"/>
          </a:p>
        </p:txBody>
      </p:sp>
    </p:spTree>
    <p:extLst>
      <p:ext uri="{BB962C8B-B14F-4D97-AF65-F5344CB8AC3E}">
        <p14:creationId xmlns:p14="http://schemas.microsoft.com/office/powerpoint/2010/main" val="17834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3</a:t>
            </a:fld>
            <a:endParaRPr lang="sl-SI" dirty="0"/>
          </a:p>
        </p:txBody>
      </p:sp>
    </p:spTree>
    <p:extLst>
      <p:ext uri="{BB962C8B-B14F-4D97-AF65-F5344CB8AC3E}">
        <p14:creationId xmlns:p14="http://schemas.microsoft.com/office/powerpoint/2010/main" val="85516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4</a:t>
            </a:fld>
            <a:endParaRPr lang="sl-SI" dirty="0"/>
          </a:p>
        </p:txBody>
      </p:sp>
    </p:spTree>
    <p:extLst>
      <p:ext uri="{BB962C8B-B14F-4D97-AF65-F5344CB8AC3E}">
        <p14:creationId xmlns:p14="http://schemas.microsoft.com/office/powerpoint/2010/main" val="3382897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sl-SI"/>
              <a:t>Uredite slog naslova matrice</a:t>
            </a:r>
            <a:endParaRPr lang="sl-SI" dirty="0"/>
          </a:p>
        </p:txBody>
      </p:sp>
      <p:sp>
        <p:nvSpPr>
          <p:cNvPr id="3" name="Podnaslov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sl-SI"/>
              <a:t>Kliknite, da uredite slog podnaslova matrice</a:t>
            </a:r>
            <a:endParaRPr lang="sl-SI"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i slike z napisom">
    <p:spTree>
      <p:nvGrpSpPr>
        <p:cNvPr id="1" name=""/>
        <p:cNvGrpSpPr/>
        <p:nvPr/>
      </p:nvGrpSpPr>
      <p:grpSpPr>
        <a:xfrm>
          <a:off x="0" y="0"/>
          <a:ext cx="0" cy="0"/>
          <a:chOff x="0" y="0"/>
          <a:chExt cx="0" cy="0"/>
        </a:xfrm>
      </p:grpSpPr>
      <p:sp>
        <p:nvSpPr>
          <p:cNvPr id="2" name="Naslov 1"/>
          <p:cNvSpPr>
            <a:spLocks noGrp="1"/>
          </p:cNvSpPr>
          <p:nvPr>
            <p:ph type="title"/>
          </p:nvPr>
        </p:nvSpPr>
        <p:spPr>
          <a:xfrm>
            <a:off x="9066214" y="421594"/>
            <a:ext cx="2286000" cy="1885508"/>
          </a:xfrm>
        </p:spPr>
        <p:txBody>
          <a:bodyPr rtlCol="0">
            <a:normAutofit/>
          </a:bodyPr>
          <a:lstStyle>
            <a:lvl1pPr algn="l" rtl="0">
              <a:defRPr sz="2400"/>
            </a:lvl1pPr>
          </a:lstStyle>
          <a:p>
            <a:pPr rtl="0"/>
            <a:r>
              <a:rPr lang="sl-SI"/>
              <a:t>Uredite slog naslova matrice</a:t>
            </a:r>
            <a:endParaRPr lang="sl-SI" dirty="0"/>
          </a:p>
        </p:txBody>
      </p:sp>
      <p:grpSp>
        <p:nvGrpSpPr>
          <p:cNvPr id="84" name="Skupina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6"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7"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8"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9"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0"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1"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2"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3"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4"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5"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6"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97" name="Označba mesta za sliko 33" descr="Prazna označba mesta za dodajanje slike. Kliknite označbo mesta in izberite sliko, ki jo želite dodati."/>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sl-SI"/>
              <a:t>Kliknite ikono, če želite dodati sliko</a:t>
            </a:r>
            <a:endParaRPr lang="sl-SI" dirty="0"/>
          </a:p>
        </p:txBody>
      </p:sp>
      <p:grpSp>
        <p:nvGrpSpPr>
          <p:cNvPr id="98" name="Skupina 97"/>
          <p:cNvGrpSpPr/>
          <p:nvPr/>
        </p:nvGrpSpPr>
        <p:grpSpPr>
          <a:xfrm>
            <a:off x="5322489" y="319177"/>
            <a:ext cx="3389607" cy="2710838"/>
            <a:chOff x="895350" y="3313113"/>
            <a:chExt cx="3613151" cy="2790825"/>
          </a:xfrm>
          <a:solidFill>
            <a:schemeClr val="tx1">
              <a:lumMod val="50000"/>
            </a:schemeClr>
          </a:solidFill>
        </p:grpSpPr>
        <p:sp>
          <p:nvSpPr>
            <p:cNvPr id="99"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0"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1"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2"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3"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4"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5"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6"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7"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8"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9"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0"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11" name="Označba mesta za sliko 33" descr="Prazna označba mesta za dodajanje slike. Kliknite označbo mesta in izberite sliko, ki jo želite dodati."/>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sl-SI"/>
              <a:t>Kliknite ikono, če želite dodati sliko</a:t>
            </a:r>
            <a:endParaRPr lang="sl-SI" dirty="0"/>
          </a:p>
        </p:txBody>
      </p:sp>
      <p:grpSp>
        <p:nvGrpSpPr>
          <p:cNvPr id="112" name="Skupina 111"/>
          <p:cNvGrpSpPr/>
          <p:nvPr/>
        </p:nvGrpSpPr>
        <p:grpSpPr>
          <a:xfrm>
            <a:off x="5322489" y="3245640"/>
            <a:ext cx="3389607" cy="2710838"/>
            <a:chOff x="895350" y="3313113"/>
            <a:chExt cx="3613151" cy="2790825"/>
          </a:xfrm>
          <a:solidFill>
            <a:schemeClr val="tx1">
              <a:lumMod val="50000"/>
            </a:schemeClr>
          </a:solidFill>
        </p:grpSpPr>
        <p:sp>
          <p:nvSpPr>
            <p:cNvPr id="11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25" name="Označba mesta za sliko 33" descr="Prazna označba mesta za dodajanje slike. Kliknite označbo mesta in izberite sliko, ki jo želite dodati."/>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sl-SI"/>
              <a:t>Kliknite ikono, če želite dodati sliko</a:t>
            </a:r>
            <a:endParaRPr lang="sl-SI" dirty="0"/>
          </a:p>
        </p:txBody>
      </p:sp>
      <p:sp>
        <p:nvSpPr>
          <p:cNvPr id="126" name="Označba mesta besedila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7A1A23FE-A78D-42BC-8DDA-CBC8173BB8EB}" type="datetime1">
              <a:rPr lang="sl-SI" smtClean="0"/>
              <a:pPr/>
              <a:t>19. 11. 2021</a:t>
            </a:fld>
            <a:endParaRPr lang="sl-SI"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7511732" y="1330347"/>
            <a:ext cx="3840480" cy="2103120"/>
          </a:xfrm>
        </p:spPr>
        <p:txBody>
          <a:bodyPr rtlCol="0" anchor="b">
            <a:normAutofit/>
          </a:bodyPr>
          <a:lstStyle>
            <a:lvl1pPr algn="l" rtl="0">
              <a:defRPr sz="3600"/>
            </a:lvl1pPr>
          </a:lstStyle>
          <a:p>
            <a:pPr rtl="0"/>
            <a:r>
              <a:rPr lang="sl-SI" dirty="0"/>
              <a:t>Kliknite, če želite urediti slog naslova matrice</a:t>
            </a:r>
          </a:p>
        </p:txBody>
      </p:sp>
      <p:sp>
        <p:nvSpPr>
          <p:cNvPr id="3" name="Označba mesta za vsebin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4" name="Označba mesta besedila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a:t>Uredite sloge besedila matrice</a:t>
            </a:r>
          </a:p>
        </p:txBody>
      </p:sp>
      <p:sp>
        <p:nvSpPr>
          <p:cNvPr id="7" name="Označba mesta številke diapoz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sl-SI" smtClean="0"/>
              <a:pPr/>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a:xfrm>
            <a:off x="8075611" y="6019801"/>
            <a:ext cx="1396260" cy="228600"/>
          </a:xfrm>
        </p:spPr>
        <p:txBody>
          <a:bodyPr rtlCol="0"/>
          <a:lstStyle>
            <a:lvl1pPr>
              <a:defRPr/>
            </a:lvl1pPr>
          </a:lstStyle>
          <a:p>
            <a:fld id="{CAE8574A-1581-446C-9A92-04B69B00E85B}" type="datetime1">
              <a:rPr lang="sl-SI" smtClean="0"/>
              <a:pPr/>
              <a:t>19. 11. 2021</a:t>
            </a:fld>
            <a:endParaRPr lang="sl-SI"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Slika z napis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7492891" y="1330347"/>
            <a:ext cx="3840480" cy="2103120"/>
          </a:xfrm>
        </p:spPr>
        <p:txBody>
          <a:bodyPr rtlCol="0" anchor="b">
            <a:normAutofit/>
          </a:bodyPr>
          <a:lstStyle>
            <a:lvl1pPr algn="l" rtl="0">
              <a:defRPr sz="3600"/>
            </a:lvl1pPr>
          </a:lstStyle>
          <a:p>
            <a:pPr rtl="0"/>
            <a:r>
              <a:rPr lang="sl-SI" dirty="0"/>
              <a:t>Kliknite, če želite urediti slog naslova matrice</a:t>
            </a:r>
          </a:p>
        </p:txBody>
      </p:sp>
      <p:grpSp>
        <p:nvGrpSpPr>
          <p:cNvPr id="8" name="Skupina 7"/>
          <p:cNvGrpSpPr/>
          <p:nvPr/>
        </p:nvGrpSpPr>
        <p:grpSpPr>
          <a:xfrm>
            <a:off x="595546" y="781398"/>
            <a:ext cx="6433398" cy="5053665"/>
            <a:chOff x="5162444" y="781398"/>
            <a:chExt cx="6433398" cy="5053665"/>
          </a:xfrm>
        </p:grpSpPr>
        <p:sp>
          <p:nvSpPr>
            <p:cNvPr id="9" name="Prostoročn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 name="Prostoročn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nvGrpSpPr>
            <p:cNvPr id="11" name="Skupina 10"/>
            <p:cNvGrpSpPr/>
            <p:nvPr/>
          </p:nvGrpSpPr>
          <p:grpSpPr>
            <a:xfrm>
              <a:off x="5814205" y="859113"/>
              <a:ext cx="5129146" cy="4880471"/>
              <a:chOff x="7856559" y="859113"/>
              <a:chExt cx="3086791" cy="4880471"/>
            </a:xfrm>
          </p:grpSpPr>
          <p:sp>
            <p:nvSpPr>
              <p:cNvPr id="20" name="Prostoročn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2" name="Prostoročn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Prostoročn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4" name="Prostoročn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Prostoročn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6" name="Prostoročn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7" name="Prostoročn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 name="Označba mesta za sliko 2" descr="Prazna označba mesta za dodajanje slike. Kliknite označbo mesta in izberite sliko, ki jo želite dodati."/>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l-SI"/>
              <a:t>Kliknite ikono, če želite dodati sliko</a:t>
            </a:r>
            <a:endParaRPr lang="sl-SI" dirty="0"/>
          </a:p>
        </p:txBody>
      </p:sp>
      <p:sp>
        <p:nvSpPr>
          <p:cNvPr id="4" name="Označba mesta besedila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a:t>Uredite sloge besedila matrice</a:t>
            </a:r>
          </a:p>
        </p:txBody>
      </p:sp>
      <p:sp>
        <p:nvSpPr>
          <p:cNvPr id="7" name="Označba mesta številke diapozitiva 6"/>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defRPr/>
            </a:lvl1pPr>
          </a:lstStyle>
          <a:p>
            <a:fld id="{D4BBE610-0999-4385-AAF3-B9843204F384}" type="datetime1">
              <a:rPr lang="sl-SI" smtClean="0"/>
              <a:pPr/>
              <a:t>19. 11. 2021</a:t>
            </a:fld>
            <a:endParaRPr lang="sl-SI"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rtlCol="0"/>
          <a:lstStyle>
            <a:lvl1pPr rtl="0">
              <a:defRPr/>
            </a:lvl1pPr>
          </a:lstStyle>
          <a:p>
            <a:pPr rtl="0"/>
            <a:r>
              <a:rPr lang="sl-SI" dirty="0"/>
              <a:t>Kliknite, če želite urediti slog naslova matrice</a:t>
            </a:r>
          </a:p>
        </p:txBody>
      </p:sp>
      <p:sp>
        <p:nvSpPr>
          <p:cNvPr id="3" name="Označba mesta za navpično besedilo 2"/>
          <p:cNvSpPr>
            <a:spLocks noGrp="1"/>
          </p:cNvSpPr>
          <p:nvPr>
            <p:ph type="body" orient="vert" idx="1"/>
          </p:nvPr>
        </p:nvSpPr>
        <p:spPr/>
        <p:txBody>
          <a:bodyPr vert="eaVert" rtlCol="0"/>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BAE359E3-622E-430B-9B61-7CBC345F835A}" type="datetime1">
              <a:rPr lang="sl-SI" smtClean="0"/>
              <a:pPr/>
              <a:t>19. 11. 2021</a:t>
            </a:fld>
            <a:endParaRPr lang="sl-SI"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vpičen naslov 1"/>
          <p:cNvSpPr>
            <a:spLocks noGrp="1"/>
          </p:cNvSpPr>
          <p:nvPr>
            <p:ph type="title" orient="vert" hasCustomPrompt="1"/>
          </p:nvPr>
        </p:nvSpPr>
        <p:spPr>
          <a:xfrm>
            <a:off x="9624268" y="304800"/>
            <a:ext cx="1729531" cy="5676900"/>
          </a:xfrm>
        </p:spPr>
        <p:txBody>
          <a:bodyPr vert="eaVert" rtlCol="0"/>
          <a:lstStyle>
            <a:lvl1pPr rtl="0">
              <a:defRPr/>
            </a:lvl1pPr>
          </a:lstStyle>
          <a:p>
            <a:pPr rtl="0"/>
            <a:r>
              <a:rPr lang="sl-SI" dirty="0"/>
              <a:t>Kliknite, če želite urediti slog naslova matrice</a:t>
            </a:r>
          </a:p>
        </p:txBody>
      </p:sp>
      <p:sp>
        <p:nvSpPr>
          <p:cNvPr id="3" name="Označba mesta za navpično besedilo 2"/>
          <p:cNvSpPr>
            <a:spLocks noGrp="1"/>
          </p:cNvSpPr>
          <p:nvPr>
            <p:ph type="body" orient="vert" idx="1"/>
          </p:nvPr>
        </p:nvSpPr>
        <p:spPr>
          <a:xfrm>
            <a:off x="838199" y="304800"/>
            <a:ext cx="8633671" cy="5676900"/>
          </a:xfrm>
        </p:spPr>
        <p:txBody>
          <a:bodyPr vert="eaVert" rtlCol="0"/>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906A276B-7855-415A-B2D3-F914F38CC3A5}" type="datetime1">
              <a:rPr lang="sl-SI" smtClean="0"/>
              <a:pPr/>
              <a:t>19. 11. 2021</a:t>
            </a:fld>
            <a:endParaRPr lang="sl-SI"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Uredite slog naslova matrice</a:t>
            </a:r>
            <a:endParaRPr lang="sl-SI" dirty="0"/>
          </a:p>
        </p:txBody>
      </p:sp>
      <p:sp>
        <p:nvSpPr>
          <p:cNvPr id="3" name="Označba mesta za vsebino 2"/>
          <p:cNvSpPr>
            <a:spLocks noGrp="1"/>
          </p:cNvSpPr>
          <p:nvPr>
            <p:ph idx="1"/>
          </p:nvPr>
        </p:nvSpPr>
        <p:spPr/>
        <p:txBody>
          <a:bodyPr rtlCol="0"/>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D01EEB39-B4B6-4244-9EE4-C9D332B963FB}" type="datetime1">
              <a:rPr lang="sl-SI" smtClean="0"/>
              <a:pPr/>
              <a:t>19. 11. 2021</a:t>
            </a:fld>
            <a:endParaRPr lang="sl-SI"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4265613" y="1828800"/>
            <a:ext cx="6858002" cy="1828800"/>
          </a:xfrm>
        </p:spPr>
        <p:txBody>
          <a:bodyPr rtlCol="0" anchor="b">
            <a:normAutofit/>
          </a:bodyPr>
          <a:lstStyle>
            <a:lvl1pPr algn="l" rtl="0">
              <a:defRPr sz="4400"/>
            </a:lvl1pPr>
          </a:lstStyle>
          <a:p>
            <a:pPr rtl="0"/>
            <a:r>
              <a:rPr lang="sl-SI" dirty="0"/>
              <a:t>Kliknite, če želite urediti slog naslova matrice</a:t>
            </a:r>
          </a:p>
        </p:txBody>
      </p:sp>
      <p:sp>
        <p:nvSpPr>
          <p:cNvPr id="3" name="Označba mesta besedila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sl-SI"/>
              <a:t>Uredite sloge besedila matrice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Uredite slog naslova matrice</a:t>
            </a:r>
            <a:endParaRPr lang="sl-SI" dirty="0"/>
          </a:p>
        </p:txBody>
      </p:sp>
      <p:sp>
        <p:nvSpPr>
          <p:cNvPr id="3" name="Označba mesta za vsebino 2"/>
          <p:cNvSpPr>
            <a:spLocks noGrp="1"/>
          </p:cNvSpPr>
          <p:nvPr>
            <p:ph sz="half" idx="1"/>
          </p:nvPr>
        </p:nvSpPr>
        <p:spPr>
          <a:xfrm>
            <a:off x="1065212" y="1825625"/>
            <a:ext cx="4954588" cy="4187952"/>
          </a:xfrm>
        </p:spPr>
        <p:txBody>
          <a:bodyPr rtlCol="0"/>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4" name="Označba mesta vsebine 3"/>
          <p:cNvSpPr>
            <a:spLocks noGrp="1"/>
          </p:cNvSpPr>
          <p:nvPr>
            <p:ph sz="half" idx="2"/>
          </p:nvPr>
        </p:nvSpPr>
        <p:spPr>
          <a:xfrm>
            <a:off x="6172200" y="1825625"/>
            <a:ext cx="4951414" cy="4187952"/>
          </a:xfrm>
        </p:spPr>
        <p:txBody>
          <a:bodyPr rtlCol="0"/>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7" name="Označba mesta številke diapozitiva 6"/>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defRPr/>
            </a:lvl1pPr>
          </a:lstStyle>
          <a:p>
            <a:fld id="{7517EB56-5AD3-499A-8093-119EAC03008E}" type="datetime1">
              <a:rPr lang="sl-SI" smtClean="0"/>
              <a:pPr/>
              <a:t>19. 11. 2021</a:t>
            </a:fld>
            <a:endParaRPr lang="sl-SI"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Uredite slog naslova matrice</a:t>
            </a:r>
            <a:endParaRPr lang="sl-SI" dirty="0"/>
          </a:p>
        </p:txBody>
      </p:sp>
      <p:sp>
        <p:nvSpPr>
          <p:cNvPr id="3" name="Označba mesta besedila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a:t>Uredite sloge besedila matrice</a:t>
            </a:r>
          </a:p>
        </p:txBody>
      </p:sp>
      <p:sp>
        <p:nvSpPr>
          <p:cNvPr id="4" name="Označba mesta vsebine 3"/>
          <p:cNvSpPr>
            <a:spLocks noGrp="1"/>
          </p:cNvSpPr>
          <p:nvPr>
            <p:ph sz="half" idx="2"/>
          </p:nvPr>
        </p:nvSpPr>
        <p:spPr>
          <a:xfrm>
            <a:off x="1069848" y="2505075"/>
            <a:ext cx="4956048" cy="3476625"/>
          </a:xfrm>
        </p:spPr>
        <p:txBody>
          <a:bodyPr rtlCol="0"/>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besedil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a:t>Uredite sloge besedila matrice</a:t>
            </a:r>
          </a:p>
        </p:txBody>
      </p:sp>
      <p:sp>
        <p:nvSpPr>
          <p:cNvPr id="6" name="Označba mesta za vsebino 5"/>
          <p:cNvSpPr>
            <a:spLocks noGrp="1"/>
          </p:cNvSpPr>
          <p:nvPr>
            <p:ph sz="quarter" idx="4"/>
          </p:nvPr>
        </p:nvSpPr>
        <p:spPr>
          <a:xfrm>
            <a:off x="6172200" y="2505075"/>
            <a:ext cx="4956048" cy="3476625"/>
          </a:xfrm>
        </p:spPr>
        <p:txBody>
          <a:bodyPr rtlCol="0"/>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9" name="Označba mesta za številko diapozitiva 8"/>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8" name="Označba mesta za nogo 7"/>
          <p:cNvSpPr>
            <a:spLocks noGrp="1"/>
          </p:cNvSpPr>
          <p:nvPr>
            <p:ph type="ftr" sz="quarter" idx="11"/>
          </p:nvPr>
        </p:nvSpPr>
        <p:spPr/>
        <p:txBody>
          <a:bodyPr rtlCol="0"/>
          <a:lstStyle/>
          <a:p>
            <a:pPr rtl="0"/>
            <a:endParaRPr lang="sl-SI" dirty="0"/>
          </a:p>
        </p:txBody>
      </p:sp>
      <p:sp>
        <p:nvSpPr>
          <p:cNvPr id="7" name="Označba mesta za datum 6"/>
          <p:cNvSpPr>
            <a:spLocks noGrp="1"/>
          </p:cNvSpPr>
          <p:nvPr>
            <p:ph type="dt" sz="half" idx="10"/>
          </p:nvPr>
        </p:nvSpPr>
        <p:spPr/>
        <p:txBody>
          <a:bodyPr rtlCol="0"/>
          <a:lstStyle>
            <a:lvl1pPr>
              <a:defRPr/>
            </a:lvl1pPr>
          </a:lstStyle>
          <a:p>
            <a:fld id="{8FFF5A6F-5018-4937-8A16-B5C401586F83}" type="datetime1">
              <a:rPr lang="sl-SI" smtClean="0"/>
              <a:pPr/>
              <a:t>19. 11. 2021</a:t>
            </a:fld>
            <a:endParaRPr lang="sl-SI"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Uredite slog naslova matrice</a:t>
            </a:r>
            <a:endParaRPr lang="sl-SI" dirty="0"/>
          </a:p>
        </p:txBody>
      </p:sp>
      <p:sp>
        <p:nvSpPr>
          <p:cNvPr id="5" name="Označba mesta za številko diapozitiva 4"/>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4" name="Označba mesta noge 3"/>
          <p:cNvSpPr>
            <a:spLocks noGrp="1"/>
          </p:cNvSpPr>
          <p:nvPr>
            <p:ph type="ftr" sz="quarter" idx="11"/>
          </p:nvPr>
        </p:nvSpPr>
        <p:spPr/>
        <p:txBody>
          <a:bodyPr rtlCol="0"/>
          <a:lstStyle/>
          <a:p>
            <a:pPr rtl="0"/>
            <a:endParaRPr lang="sl-SI" dirty="0"/>
          </a:p>
        </p:txBody>
      </p:sp>
      <p:sp>
        <p:nvSpPr>
          <p:cNvPr id="3" name="Označba mesta datuma 2"/>
          <p:cNvSpPr>
            <a:spLocks noGrp="1"/>
          </p:cNvSpPr>
          <p:nvPr>
            <p:ph type="dt" sz="half" idx="10"/>
          </p:nvPr>
        </p:nvSpPr>
        <p:spPr/>
        <p:txBody>
          <a:bodyPr rtlCol="0"/>
          <a:lstStyle>
            <a:lvl1pPr>
              <a:defRPr/>
            </a:lvl1pPr>
          </a:lstStyle>
          <a:p>
            <a:fld id="{4DDB4C63-E932-4B33-BBDB-CA16CCD499B7}" type="datetime1">
              <a:rPr lang="sl-SI" smtClean="0"/>
              <a:pPr/>
              <a:t>19. 11. 2021</a:t>
            </a:fld>
            <a:endParaRPr lang="sl-SI"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4" name="Označba mesta za številko diapozitiva 3"/>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3" name="Označba mesta za nogo 2"/>
          <p:cNvSpPr>
            <a:spLocks noGrp="1"/>
          </p:cNvSpPr>
          <p:nvPr>
            <p:ph type="ftr" sz="quarter" idx="11"/>
          </p:nvPr>
        </p:nvSpPr>
        <p:spPr/>
        <p:txBody>
          <a:bodyPr rtlCol="0"/>
          <a:lstStyle/>
          <a:p>
            <a:pPr rtl="0"/>
            <a:endParaRPr lang="sl-SI" dirty="0"/>
          </a:p>
        </p:txBody>
      </p:sp>
      <p:sp>
        <p:nvSpPr>
          <p:cNvPr id="2" name="Označba mesta za datum 1"/>
          <p:cNvSpPr>
            <a:spLocks noGrp="1"/>
          </p:cNvSpPr>
          <p:nvPr>
            <p:ph type="dt" sz="half" idx="10"/>
          </p:nvPr>
        </p:nvSpPr>
        <p:spPr/>
        <p:txBody>
          <a:bodyPr rtlCol="0"/>
          <a:lstStyle>
            <a:lvl1pPr>
              <a:defRPr/>
            </a:lvl1pPr>
          </a:lstStyle>
          <a:p>
            <a:fld id="{3E2DF544-3453-48E8-B9B7-605ED4FCF52F}" type="datetime1">
              <a:rPr lang="sl-SI" smtClean="0"/>
              <a:pPr/>
              <a:t>19. 11. 2021</a:t>
            </a:fld>
            <a:endParaRPr lang="sl-SI"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e sliki z napisi">
    <p:spTree>
      <p:nvGrpSpPr>
        <p:cNvPr id="1" name=""/>
        <p:cNvGrpSpPr/>
        <p:nvPr/>
      </p:nvGrpSpPr>
      <p:grpSpPr>
        <a:xfrm>
          <a:off x="0" y="0"/>
          <a:ext cx="0" cy="0"/>
          <a:chOff x="0" y="0"/>
          <a:chExt cx="0" cy="0"/>
        </a:xfrm>
      </p:grpSpPr>
      <p:sp>
        <p:nvSpPr>
          <p:cNvPr id="2" name="Naslov 1"/>
          <p:cNvSpPr>
            <a:spLocks noGrp="1"/>
          </p:cNvSpPr>
          <p:nvPr>
            <p:ph type="title"/>
          </p:nvPr>
        </p:nvSpPr>
        <p:spPr>
          <a:xfrm>
            <a:off x="1065212" y="304799"/>
            <a:ext cx="10058402" cy="1216152"/>
          </a:xfrm>
        </p:spPr>
        <p:txBody>
          <a:bodyPr rtlCol="0"/>
          <a:lstStyle>
            <a:lvl1pPr algn="l" rtl="0">
              <a:defRPr/>
            </a:lvl1pPr>
          </a:lstStyle>
          <a:p>
            <a:pPr rtl="0"/>
            <a:r>
              <a:rPr lang="sl-SI"/>
              <a:t>Uredite slog naslova matrice</a:t>
            </a:r>
            <a:endParaRPr lang="sl-SI" dirty="0"/>
          </a:p>
        </p:txBody>
      </p:sp>
      <p:grpSp>
        <p:nvGrpSpPr>
          <p:cNvPr id="9" name="Skupina 8"/>
          <p:cNvGrpSpPr/>
          <p:nvPr/>
        </p:nvGrpSpPr>
        <p:grpSpPr>
          <a:xfrm>
            <a:off x="1052422" y="1733550"/>
            <a:ext cx="4360503" cy="3050038"/>
            <a:chOff x="895350" y="3313113"/>
            <a:chExt cx="3613151" cy="2790825"/>
          </a:xfrm>
          <a:solidFill>
            <a:schemeClr val="tx1">
              <a:lumMod val="50000"/>
            </a:schemeClr>
          </a:solidFill>
        </p:grpSpPr>
        <p:sp>
          <p:nvSpPr>
            <p:cNvPr id="10"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4"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6"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7"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0"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6" name="Označba mesta za sliko 33" descr="Prazna označba mesta za dodajanje slike. Kliknite označbo mesta in izberite sliko, ki jo želite dodati."/>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sl-SI"/>
              <a:t>Kliknite ikono, če želite dodati sliko</a:t>
            </a:r>
            <a:endParaRPr lang="sl-SI" dirty="0"/>
          </a:p>
        </p:txBody>
      </p:sp>
      <p:sp>
        <p:nvSpPr>
          <p:cNvPr id="39" name="Označba mesta besedila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a:t>Uredite sloge besedila matrice</a:t>
            </a:r>
          </a:p>
        </p:txBody>
      </p:sp>
      <p:grpSp>
        <p:nvGrpSpPr>
          <p:cNvPr id="22" name="Skupina 21"/>
          <p:cNvGrpSpPr/>
          <p:nvPr/>
        </p:nvGrpSpPr>
        <p:grpSpPr>
          <a:xfrm>
            <a:off x="6763111" y="1733550"/>
            <a:ext cx="4360503" cy="3050038"/>
            <a:chOff x="895350" y="3313113"/>
            <a:chExt cx="3613151" cy="2790825"/>
          </a:xfrm>
          <a:solidFill>
            <a:schemeClr val="tx1">
              <a:lumMod val="50000"/>
            </a:schemeClr>
          </a:solidFill>
        </p:grpSpPr>
        <p:sp>
          <p:nvSpPr>
            <p:cNvPr id="2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7" name="Označba mesta za sliko 33" descr="Prazna označba mesta za dodajanje slike. Kliknite označbo mesta in izberite sliko, ki jo želite dodati."/>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sl-SI"/>
              <a:t>Kliknite ikono, če želite dodati sliko</a:t>
            </a:r>
            <a:endParaRPr lang="sl-SI" dirty="0"/>
          </a:p>
        </p:txBody>
      </p:sp>
      <p:sp>
        <p:nvSpPr>
          <p:cNvPr id="40" name="Označba mesta besedila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49872EE7-3B82-4006-A2B1-B85958DA5DE3}" type="datetime1">
              <a:rPr lang="sl-SI" smtClean="0"/>
              <a:pPr/>
              <a:t>19. 11. 2021</a:t>
            </a:fld>
            <a:endParaRPr lang="sl-SI"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i slike z napis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Uredite slog naslova matrice</a:t>
            </a:r>
            <a:endParaRPr lang="sl-SI" dirty="0"/>
          </a:p>
        </p:txBody>
      </p:sp>
      <p:grpSp>
        <p:nvGrpSpPr>
          <p:cNvPr id="52" name="Skupina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79" name="Označba mesta za sliko 33" descr="Prazna označba mesta za dodajanje slike. Kliknite označbo mesta in izberite sliko, ki jo želite dodati."/>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sl-SI"/>
              <a:t>Kliknite ikono, če želite dodati sliko</a:t>
            </a:r>
            <a:endParaRPr lang="sl-SI" dirty="0"/>
          </a:p>
        </p:txBody>
      </p:sp>
      <p:sp>
        <p:nvSpPr>
          <p:cNvPr id="81" name="Označba mesta besedila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a:t>Uredite sloge besedila matrice</a:t>
            </a:r>
          </a:p>
        </p:txBody>
      </p:sp>
      <p:grpSp>
        <p:nvGrpSpPr>
          <p:cNvPr id="84" name="Skupina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6"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7"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8"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9"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0"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1"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2"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3"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4"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5"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6"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78" name="Označba mesta za sliko 33" descr="Prazna označba mesta za dodajanje slike. Kliknite označbo mesta in izberite sliko, ki jo želite dodati."/>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sl-SI"/>
              <a:t>Kliknite ikono, če želite dodati sliko</a:t>
            </a:r>
            <a:endParaRPr lang="sl-SI" dirty="0"/>
          </a:p>
        </p:txBody>
      </p:sp>
      <p:sp>
        <p:nvSpPr>
          <p:cNvPr id="82" name="Označba mesta besedila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a:t>Uredite sloge besedila matrice</a:t>
            </a:r>
          </a:p>
        </p:txBody>
      </p:sp>
      <p:grpSp>
        <p:nvGrpSpPr>
          <p:cNvPr id="97" name="Skupina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9"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0"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1"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2"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3"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4"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5"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6"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7"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8"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9"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80" name="Označba mesta za sliko 33" descr="Prazna označba mesta za dodajanje slike. Kliknite označbo mesta in izberite sliko, ki jo želite dodati."/>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sl-SI"/>
              <a:t>Kliknite ikono, če želite dodati sliko</a:t>
            </a:r>
            <a:endParaRPr lang="sl-SI" dirty="0"/>
          </a:p>
        </p:txBody>
      </p:sp>
      <p:sp>
        <p:nvSpPr>
          <p:cNvPr id="83" name="Označba mesta besedila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76DA6906-57DB-414B-8CCE-051877692E98}" type="datetime1">
              <a:rPr lang="sl-SI" smtClean="0"/>
              <a:pPr/>
              <a:t>19. 11. 2021</a:t>
            </a:fld>
            <a:endParaRPr lang="sl-SI"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sl-SI" dirty="0"/>
              <a:t>Kliknite, če želite urediti slog naslova matrice</a:t>
            </a:r>
          </a:p>
        </p:txBody>
      </p:sp>
      <p:sp>
        <p:nvSpPr>
          <p:cNvPr id="3" name="Označba mesta besedila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sl-SI" dirty="0"/>
              <a:t>Uredite sloge besedila matrice</a:t>
            </a:r>
          </a:p>
          <a:p>
            <a:pPr lvl="1" rtl="0"/>
            <a:r>
              <a:rPr lang="sl-SI" dirty="0"/>
              <a:t>Druga raven</a:t>
            </a:r>
          </a:p>
          <a:p>
            <a:pPr lvl="2" rtl="0"/>
            <a:r>
              <a:rPr lang="sl-SI" dirty="0"/>
              <a:t>Tretja raven</a:t>
            </a:r>
          </a:p>
          <a:p>
            <a:pPr lvl="3" rtl="0"/>
            <a:r>
              <a:rPr lang="sl-SI" dirty="0"/>
              <a:t>Četrta raven</a:t>
            </a:r>
          </a:p>
          <a:p>
            <a:pPr lvl="4" rtl="0"/>
            <a:r>
              <a:rPr lang="sl-SI" dirty="0"/>
              <a:t>Peta raven</a:t>
            </a:r>
          </a:p>
        </p:txBody>
      </p:sp>
      <p:sp>
        <p:nvSpPr>
          <p:cNvPr id="6" name="Označba mesta številke diapoz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sl-SI" smtClean="0"/>
              <a:pPr/>
              <a:t>‹#›</a:t>
            </a:fld>
            <a:endParaRPr lang="sl-SI" dirty="0"/>
          </a:p>
        </p:txBody>
      </p:sp>
      <p:sp>
        <p:nvSpPr>
          <p:cNvPr id="5" name="Označba mesta noge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sl-SI" dirty="0"/>
          </a:p>
        </p:txBody>
      </p:sp>
      <p:sp>
        <p:nvSpPr>
          <p:cNvPr id="4" name="Označba mesta datum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2397FF3F-A123-44A6-9B07-ADEE82E85D11}" type="datetime1">
              <a:rPr lang="sl-SI" smtClean="0"/>
              <a:pPr/>
              <a:t>19. 11. 2021</a:t>
            </a:fld>
            <a:endParaRPr lang="sl-SI"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sz="half" idx="2"/>
          </p:nvPr>
        </p:nvSpPr>
        <p:spPr>
          <a:xfrm>
            <a:off x="7300866" y="1031195"/>
            <a:ext cx="4257149" cy="4572000"/>
          </a:xfrm>
        </p:spPr>
        <p:txBody>
          <a:bodyPr rtlCol="0"/>
          <a:lstStyle/>
          <a:p>
            <a:pPr rtl="0"/>
            <a:endParaRPr lang="sl-SI" dirty="0"/>
          </a:p>
          <a:p>
            <a:pPr rtl="0"/>
            <a:endParaRPr lang="sl-SI" dirty="0"/>
          </a:p>
          <a:p>
            <a:pPr rtl="0"/>
            <a:endParaRPr lang="sl-SI" dirty="0"/>
          </a:p>
          <a:p>
            <a:pPr rtl="0">
              <a:lnSpc>
                <a:spcPct val="150000"/>
              </a:lnSpc>
              <a:spcAft>
                <a:spcPts val="1200"/>
              </a:spcAft>
            </a:pPr>
            <a:r>
              <a:rPr lang="sl-SI" sz="3200" dirty="0">
                <a:solidFill>
                  <a:schemeClr val="accent5">
                    <a:lumMod val="75000"/>
                  </a:schemeClr>
                </a:solidFill>
              </a:rPr>
              <a:t>Valentin Vodnik</a:t>
            </a:r>
            <a:r>
              <a:rPr lang="sl-SI" sz="3600" b="1" dirty="0">
                <a:solidFill>
                  <a:schemeClr val="accent5">
                    <a:lumMod val="75000"/>
                  </a:schemeClr>
                </a:solidFill>
              </a:rPr>
              <a:t>                 MOJ SPOMENIK</a:t>
            </a:r>
          </a:p>
        </p:txBody>
      </p:sp>
      <p:pic>
        <p:nvPicPr>
          <p:cNvPr id="1028" name="Picture 4" descr="Vodnikovo leto: Išče te sreča, um ti je dan | Dnevnik"/>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745" r="674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2972D19-2F98-49D0-BDFE-FC655EE48E8D}"/>
              </a:ext>
            </a:extLst>
          </p:cNvPr>
          <p:cNvSpPr/>
          <p:nvPr/>
        </p:nvSpPr>
        <p:spPr>
          <a:xfrm>
            <a:off x="957943" y="1486413"/>
            <a:ext cx="8745350" cy="2089033"/>
          </a:xfrm>
          <a:prstGeom prst="rect">
            <a:avLst/>
          </a:prstGeom>
        </p:spPr>
        <p:txBody>
          <a:bodyPr wrap="square">
            <a:spAutoFit/>
          </a:bodyPr>
          <a:lstStyle/>
          <a:p>
            <a:pPr>
              <a:lnSpc>
                <a:spcPct val="150000"/>
              </a:lnSpc>
            </a:pPr>
            <a:r>
              <a:rPr lang="sl-SI" sz="1600" dirty="0">
                <a:solidFill>
                  <a:srgbClr val="C00000"/>
                </a:solidFill>
              </a:rPr>
              <a:t>7. kitica</a:t>
            </a:r>
          </a:p>
          <a:p>
            <a:pPr>
              <a:lnSpc>
                <a:spcPct val="150000"/>
              </a:lnSpc>
            </a:pPr>
            <a:r>
              <a:rPr lang="sl-SI" dirty="0"/>
              <a:t>Izpovedovalec pravi, da za njim ne bo potomcev, bo pa zapustil svoje pesmi, ki bodo nam vsem v trajen spomin - bodo njegov spomenik</a:t>
            </a:r>
          </a:p>
          <a:p>
            <a:pPr>
              <a:lnSpc>
                <a:spcPct val="150000"/>
              </a:lnSpc>
            </a:pPr>
            <a:endParaRPr lang="sl-SI" dirty="0"/>
          </a:p>
          <a:p>
            <a:pPr>
              <a:lnSpc>
                <a:spcPct val="150000"/>
              </a:lnSpc>
            </a:pPr>
            <a:r>
              <a:rPr lang="sl-SI" dirty="0"/>
              <a:t>(ta kitica je tudi vklesana v pesnikov spomenik)</a:t>
            </a:r>
            <a:endParaRPr lang="sl-SI" sz="1600" dirty="0">
              <a:solidFill>
                <a:schemeClr val="accent4">
                  <a:lumMod val="75000"/>
                </a:schemeClr>
              </a:solidFill>
            </a:endParaRPr>
          </a:p>
        </p:txBody>
      </p:sp>
    </p:spTree>
    <p:extLst>
      <p:ext uri="{BB962C8B-B14F-4D97-AF65-F5344CB8AC3E}">
        <p14:creationId xmlns:p14="http://schemas.microsoft.com/office/powerpoint/2010/main" val="38683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circle(in)">
                                      <p:cBhvr>
                                        <p:cTn id="13" dur="2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828135" y="767751"/>
            <a:ext cx="11093571" cy="1815882"/>
          </a:xfrm>
          <a:prstGeom prst="rect">
            <a:avLst/>
          </a:prstGeom>
        </p:spPr>
        <p:txBody>
          <a:bodyPr wrap="square">
            <a:spAutoFit/>
          </a:bodyPr>
          <a:lstStyle/>
          <a:p>
            <a:r>
              <a:rPr lang="sl-SI" altLang="sl-SI" sz="1600" b="1" dirty="0">
                <a:solidFill>
                  <a:srgbClr val="C00000"/>
                </a:solidFill>
              </a:rPr>
              <a:t>Slogovne značilnosti</a:t>
            </a:r>
          </a:p>
          <a:p>
            <a:endParaRPr lang="sl-SI" altLang="sl-SI" sz="1600" dirty="0"/>
          </a:p>
          <a:p>
            <a:r>
              <a:rPr lang="sl-SI" altLang="sl-SI" sz="1600" dirty="0">
                <a:solidFill>
                  <a:schemeClr val="accent4">
                    <a:lumMod val="75000"/>
                  </a:schemeClr>
                </a:solidFill>
              </a:rPr>
              <a:t>Vodnikova pesem je preprosta v obliki in ritmu.</a:t>
            </a:r>
          </a:p>
          <a:p>
            <a:endParaRPr lang="sl-SI" altLang="sl-SI" sz="1600" dirty="0">
              <a:solidFill>
                <a:schemeClr val="accent4">
                  <a:lumMod val="75000"/>
                </a:schemeClr>
              </a:solidFill>
            </a:endParaRPr>
          </a:p>
          <a:p>
            <a:endParaRPr lang="sl-SI" altLang="sl-SI" sz="1600" dirty="0"/>
          </a:p>
          <a:p>
            <a:r>
              <a:rPr lang="sl-SI" altLang="sl-SI" sz="1600" dirty="0">
                <a:solidFill>
                  <a:srgbClr val="C00000"/>
                </a:solidFill>
              </a:rPr>
              <a:t>Rima</a:t>
            </a:r>
          </a:p>
          <a:p>
            <a:endParaRPr lang="sl-SI" altLang="sl-SI" sz="1600" dirty="0"/>
          </a:p>
        </p:txBody>
      </p:sp>
      <p:graphicFrame>
        <p:nvGraphicFramePr>
          <p:cNvPr id="5" name="Tabela 4"/>
          <p:cNvGraphicFramePr>
            <a:graphicFrameLocks noGrp="1"/>
          </p:cNvGraphicFramePr>
          <p:nvPr>
            <p:extLst>
              <p:ext uri="{D42A27DB-BD31-4B8C-83A1-F6EECF244321}">
                <p14:modId xmlns:p14="http://schemas.microsoft.com/office/powerpoint/2010/main" val="2058103740"/>
              </p:ext>
            </p:extLst>
          </p:nvPr>
        </p:nvGraphicFramePr>
        <p:xfrm>
          <a:off x="828135" y="2685588"/>
          <a:ext cx="2802832" cy="1203960"/>
        </p:xfrm>
        <a:graphic>
          <a:graphicData uri="http://schemas.openxmlformats.org/drawingml/2006/table">
            <a:tbl>
              <a:tblPr/>
              <a:tblGrid>
                <a:gridCol w="2802832">
                  <a:extLst>
                    <a:ext uri="{9D8B030D-6E8A-4147-A177-3AD203B41FA5}">
                      <a16:colId xmlns:a16="http://schemas.microsoft.com/office/drawing/2014/main" val="3989403905"/>
                    </a:ext>
                  </a:extLst>
                </a:gridCol>
              </a:tblGrid>
              <a:tr h="0">
                <a:tc>
                  <a:txBody>
                    <a:bodyPr/>
                    <a:lstStyle/>
                    <a:p>
                      <a:pPr fontAlgn="ctr"/>
                      <a:r>
                        <a:rPr lang="sl-SI" sz="1600" dirty="0">
                          <a:solidFill>
                            <a:schemeClr val="accent4">
                              <a:lumMod val="75000"/>
                            </a:schemeClr>
                          </a:solidFill>
                          <a:effectLst/>
                        </a:rPr>
                        <a:t>Ne žvenka ne cve</a:t>
                      </a:r>
                      <a:r>
                        <a:rPr lang="sl-SI" sz="1600" dirty="0">
                          <a:solidFill>
                            <a:srgbClr val="C00000"/>
                          </a:solidFill>
                          <a:effectLst/>
                        </a:rPr>
                        <a:t>nka</a:t>
                      </a:r>
                      <a:r>
                        <a:rPr lang="sl-SI" sz="1600" dirty="0">
                          <a:effectLst/>
                        </a:rPr>
                        <a:t>,</a:t>
                      </a:r>
                    </a:p>
                  </a:txBody>
                  <a:tcPr marL="28575" marR="28575" marT="28575" marB="28575"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2178222079"/>
                  </a:ext>
                </a:extLst>
              </a:tr>
              <a:tr h="0">
                <a:tc>
                  <a:txBody>
                    <a:bodyPr/>
                    <a:lstStyle/>
                    <a:p>
                      <a:pPr fontAlgn="ctr"/>
                      <a:r>
                        <a:rPr lang="sl-SI" sz="1600" dirty="0">
                          <a:solidFill>
                            <a:schemeClr val="accent4">
                              <a:lumMod val="75000"/>
                            </a:schemeClr>
                          </a:solidFill>
                          <a:effectLst/>
                        </a:rPr>
                        <a:t>pa bati se n</a:t>
                      </a:r>
                      <a:r>
                        <a:rPr lang="sl-SI" sz="1600" dirty="0">
                          <a:solidFill>
                            <a:srgbClr val="C00000"/>
                          </a:solidFill>
                          <a:effectLst/>
                        </a:rPr>
                        <a:t>ič</a:t>
                      </a:r>
                      <a:r>
                        <a:rPr lang="sl-SI" sz="1600" dirty="0">
                          <a:effectLst/>
                        </a:rPr>
                        <a:t>,</a:t>
                      </a:r>
                    </a:p>
                  </a:txBody>
                  <a:tcPr marL="28575" marR="28575" marT="28575" marB="28575"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2F2F2"/>
                    </a:solidFill>
                  </a:tcPr>
                </a:tc>
                <a:extLst>
                  <a:ext uri="{0D108BD9-81ED-4DB2-BD59-A6C34878D82A}">
                    <a16:rowId xmlns:a16="http://schemas.microsoft.com/office/drawing/2014/main" val="643121235"/>
                  </a:ext>
                </a:extLst>
              </a:tr>
              <a:tr h="0">
                <a:tc>
                  <a:txBody>
                    <a:bodyPr/>
                    <a:lstStyle/>
                    <a:p>
                      <a:pPr fontAlgn="ctr"/>
                      <a:r>
                        <a:rPr lang="sl-SI" sz="1600" dirty="0">
                          <a:solidFill>
                            <a:schemeClr val="accent4">
                              <a:lumMod val="75000"/>
                            </a:schemeClr>
                          </a:solidFill>
                          <a:effectLst/>
                        </a:rPr>
                        <a:t>živi se brez ple</a:t>
                      </a:r>
                      <a:r>
                        <a:rPr lang="sl-SI" sz="1600" dirty="0">
                          <a:solidFill>
                            <a:srgbClr val="C00000"/>
                          </a:solidFill>
                          <a:effectLst/>
                        </a:rPr>
                        <a:t>nka</a:t>
                      </a:r>
                    </a:p>
                  </a:txBody>
                  <a:tcPr marL="28575" marR="28575" marT="28575" marB="28575"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2415509018"/>
                  </a:ext>
                </a:extLst>
              </a:tr>
              <a:tr h="0">
                <a:tc>
                  <a:txBody>
                    <a:bodyPr/>
                    <a:lstStyle/>
                    <a:p>
                      <a:pPr fontAlgn="ctr"/>
                      <a:r>
                        <a:rPr lang="sl-SI" sz="1600" dirty="0">
                          <a:solidFill>
                            <a:schemeClr val="accent4">
                              <a:lumMod val="75000"/>
                            </a:schemeClr>
                          </a:solidFill>
                          <a:effectLst/>
                        </a:rPr>
                        <a:t>o</a:t>
                      </a:r>
                      <a:r>
                        <a:rPr lang="sl-SI" sz="1600" dirty="0">
                          <a:effectLst/>
                        </a:rPr>
                        <a:t> </a:t>
                      </a:r>
                      <a:r>
                        <a:rPr lang="sl-SI" sz="1600" dirty="0">
                          <a:solidFill>
                            <a:schemeClr val="accent4">
                              <a:lumMod val="75000"/>
                            </a:schemeClr>
                          </a:solidFill>
                          <a:effectLst/>
                        </a:rPr>
                        <a:t>petju ko t</a:t>
                      </a:r>
                      <a:r>
                        <a:rPr lang="sl-SI" sz="1600" dirty="0">
                          <a:solidFill>
                            <a:srgbClr val="C00000"/>
                          </a:solidFill>
                          <a:effectLst/>
                        </a:rPr>
                        <a:t>ič</a:t>
                      </a:r>
                      <a:r>
                        <a:rPr lang="sl-SI" sz="1600" dirty="0">
                          <a:effectLst/>
                        </a:rPr>
                        <a:t>.</a:t>
                      </a:r>
                    </a:p>
                  </a:txBody>
                  <a:tcPr marL="28575" marR="28575" marT="28575" marB="28575"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2F2F2"/>
                    </a:solidFill>
                  </a:tcPr>
                </a:tc>
                <a:extLst>
                  <a:ext uri="{0D108BD9-81ED-4DB2-BD59-A6C34878D82A}">
                    <a16:rowId xmlns:a16="http://schemas.microsoft.com/office/drawing/2014/main" val="288481793"/>
                  </a:ext>
                </a:extLst>
              </a:tr>
            </a:tbl>
          </a:graphicData>
        </a:graphic>
      </p:graphicFrame>
      <p:sp>
        <p:nvSpPr>
          <p:cNvPr id="6" name="Pravokotnik 5"/>
          <p:cNvSpPr/>
          <p:nvPr/>
        </p:nvSpPr>
        <p:spPr>
          <a:xfrm>
            <a:off x="828135" y="4262251"/>
            <a:ext cx="11315918" cy="338554"/>
          </a:xfrm>
          <a:prstGeom prst="rect">
            <a:avLst/>
          </a:prstGeom>
        </p:spPr>
        <p:txBody>
          <a:bodyPr wrap="none">
            <a:spAutoFit/>
          </a:bodyPr>
          <a:lstStyle/>
          <a:p>
            <a:r>
              <a:rPr lang="sl-SI" sz="1600" dirty="0">
                <a:solidFill>
                  <a:schemeClr val="accent4">
                    <a:lumMod val="75000"/>
                  </a:schemeClr>
                </a:solidFill>
              </a:rPr>
              <a:t>Vodnik se je odločil za preprosto rimo – </a:t>
            </a:r>
            <a:r>
              <a:rPr lang="sl-SI" sz="1600" dirty="0">
                <a:solidFill>
                  <a:srgbClr val="C00000"/>
                </a:solidFill>
              </a:rPr>
              <a:t>prestopno rimo</a:t>
            </a:r>
            <a:r>
              <a:rPr lang="sl-SI" sz="1600" dirty="0"/>
              <a:t>: konci verzov se ujemajo v vsakem drugem verzu. </a:t>
            </a:r>
          </a:p>
        </p:txBody>
      </p:sp>
      <p:sp>
        <p:nvSpPr>
          <p:cNvPr id="7" name="Pravokotnik 6"/>
          <p:cNvSpPr/>
          <p:nvPr/>
        </p:nvSpPr>
        <p:spPr>
          <a:xfrm>
            <a:off x="828135" y="4848912"/>
            <a:ext cx="6000361" cy="338554"/>
          </a:xfrm>
          <a:prstGeom prst="rect">
            <a:avLst/>
          </a:prstGeom>
        </p:spPr>
        <p:txBody>
          <a:bodyPr wrap="none">
            <a:spAutoFit/>
          </a:bodyPr>
          <a:lstStyle/>
          <a:p>
            <a:r>
              <a:rPr lang="sl-SI" sz="1600" u="sng" dirty="0">
                <a:solidFill>
                  <a:schemeClr val="accent4">
                    <a:lumMod val="75000"/>
                  </a:schemeClr>
                </a:solidFill>
              </a:rPr>
              <a:t>Preverite</a:t>
            </a:r>
            <a:r>
              <a:rPr lang="sl-SI" sz="1600" dirty="0">
                <a:solidFill>
                  <a:schemeClr val="accent4">
                    <a:lumMod val="75000"/>
                  </a:schemeClr>
                </a:solidFill>
              </a:rPr>
              <a:t>, če se ta vrsta rime pojavlja skozi celo pesem. </a:t>
            </a:r>
          </a:p>
        </p:txBody>
      </p:sp>
      <p:sp>
        <p:nvSpPr>
          <p:cNvPr id="2" name="Pravokotnik: zaokroženi vogali 1">
            <a:extLst>
              <a:ext uri="{FF2B5EF4-FFF2-40B4-BE49-F238E27FC236}">
                <a16:creationId xmlns:a16="http://schemas.microsoft.com/office/drawing/2014/main" id="{692B3CFC-7342-444F-B530-1434E1FFCA64}"/>
              </a:ext>
            </a:extLst>
          </p:cNvPr>
          <p:cNvSpPr/>
          <p:nvPr/>
        </p:nvSpPr>
        <p:spPr>
          <a:xfrm>
            <a:off x="3764132" y="2696366"/>
            <a:ext cx="523783" cy="270748"/>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chemeClr val="tx2"/>
                </a:solidFill>
              </a:rPr>
              <a:t>A</a:t>
            </a:r>
          </a:p>
        </p:txBody>
      </p:sp>
      <p:sp>
        <p:nvSpPr>
          <p:cNvPr id="9" name="Pravokotnik: zaokroženi vogali 8">
            <a:extLst>
              <a:ext uri="{FF2B5EF4-FFF2-40B4-BE49-F238E27FC236}">
                <a16:creationId xmlns:a16="http://schemas.microsoft.com/office/drawing/2014/main" id="{5D254B85-FEA2-454C-BD8E-21903F311607}"/>
              </a:ext>
            </a:extLst>
          </p:cNvPr>
          <p:cNvSpPr/>
          <p:nvPr/>
        </p:nvSpPr>
        <p:spPr>
          <a:xfrm>
            <a:off x="3783927" y="3016820"/>
            <a:ext cx="523783" cy="270748"/>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chemeClr val="tx2"/>
                </a:solidFill>
              </a:rPr>
              <a:t>B</a:t>
            </a:r>
          </a:p>
        </p:txBody>
      </p:sp>
      <p:sp>
        <p:nvSpPr>
          <p:cNvPr id="10" name="Pravokotnik: zaokroženi vogali 9">
            <a:extLst>
              <a:ext uri="{FF2B5EF4-FFF2-40B4-BE49-F238E27FC236}">
                <a16:creationId xmlns:a16="http://schemas.microsoft.com/office/drawing/2014/main" id="{DA58D328-2079-4825-A563-E26DC4B1E09C}"/>
              </a:ext>
            </a:extLst>
          </p:cNvPr>
          <p:cNvSpPr/>
          <p:nvPr/>
        </p:nvSpPr>
        <p:spPr>
          <a:xfrm>
            <a:off x="3764132" y="3368787"/>
            <a:ext cx="523783" cy="270748"/>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chemeClr val="tx2"/>
                </a:solidFill>
              </a:rPr>
              <a:t>A</a:t>
            </a:r>
          </a:p>
        </p:txBody>
      </p:sp>
      <p:sp>
        <p:nvSpPr>
          <p:cNvPr id="11" name="Pravokotnik: zaokroženi vogali 10">
            <a:extLst>
              <a:ext uri="{FF2B5EF4-FFF2-40B4-BE49-F238E27FC236}">
                <a16:creationId xmlns:a16="http://schemas.microsoft.com/office/drawing/2014/main" id="{98DAA5AF-166D-4FA3-8A99-EAA6015C9922}"/>
              </a:ext>
            </a:extLst>
          </p:cNvPr>
          <p:cNvSpPr/>
          <p:nvPr/>
        </p:nvSpPr>
        <p:spPr>
          <a:xfrm>
            <a:off x="3783926" y="3703410"/>
            <a:ext cx="523783" cy="270748"/>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chemeClr val="tx2"/>
                </a:solidFill>
              </a:rPr>
              <a:t>B</a:t>
            </a:r>
          </a:p>
        </p:txBody>
      </p:sp>
    </p:spTree>
    <p:extLst>
      <p:ext uri="{BB962C8B-B14F-4D97-AF65-F5344CB8AC3E}">
        <p14:creationId xmlns:p14="http://schemas.microsoft.com/office/powerpoint/2010/main" val="250423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1000"/>
                                        <p:tgtEl>
                                          <p:spTgt spid="6">
                                            <p:txEl>
                                              <p:pRg st="0" end="0"/>
                                            </p:txEl>
                                          </p:spTgt>
                                        </p:tgtEl>
                                      </p:cBhvr>
                                    </p:animEffect>
                                    <p:anim calcmode="lin" valueType="num">
                                      <p:cBhvr>
                                        <p:cTn id="4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ircle(in)">
                                      <p:cBhvr>
                                        <p:cTn id="5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23792" y="325090"/>
            <a:ext cx="9317828" cy="6063198"/>
          </a:xfrm>
          <a:prstGeom prst="rect">
            <a:avLst/>
          </a:prstGeom>
        </p:spPr>
        <p:txBody>
          <a:bodyPr wrap="square">
            <a:spAutoFit/>
          </a:bodyPr>
          <a:lstStyle/>
          <a:p>
            <a:r>
              <a:rPr lang="sl-SI" sz="1600" dirty="0">
                <a:solidFill>
                  <a:srgbClr val="C00000"/>
                </a:solidFill>
              </a:rPr>
              <a:t>Ritem</a:t>
            </a:r>
          </a:p>
          <a:p>
            <a:r>
              <a:rPr lang="sl-SI" sz="1600" dirty="0">
                <a:solidFill>
                  <a:schemeClr val="accent4">
                    <a:lumMod val="75000"/>
                  </a:schemeClr>
                </a:solidFill>
              </a:rPr>
              <a:t> </a:t>
            </a:r>
          </a:p>
          <a:p>
            <a:r>
              <a:rPr lang="sl-SI" sz="1600" u="sng" dirty="0">
                <a:solidFill>
                  <a:schemeClr val="tx2"/>
                </a:solidFill>
              </a:rPr>
              <a:t>Poglejmo</a:t>
            </a:r>
            <a:r>
              <a:rPr lang="sl-SI" sz="1600" dirty="0">
                <a:solidFill>
                  <a:schemeClr val="tx2"/>
                </a:solidFill>
              </a:rPr>
              <a:t> si najprej, koliko zlogov ima verz iz Vodnikove pesmi:</a:t>
            </a:r>
          </a:p>
          <a:p>
            <a:endParaRPr lang="sl-SI" dirty="0">
              <a:solidFill>
                <a:schemeClr val="tx2"/>
              </a:solidFill>
            </a:endParaRPr>
          </a:p>
          <a:p>
            <a:r>
              <a:rPr lang="sl-SI" spc="300" dirty="0">
                <a:solidFill>
                  <a:schemeClr val="tx2"/>
                </a:solidFill>
              </a:rPr>
              <a:t>Ne </a:t>
            </a:r>
            <a:r>
              <a:rPr lang="sl-SI" spc="300" dirty="0" err="1">
                <a:solidFill>
                  <a:schemeClr val="tx2"/>
                </a:solidFill>
              </a:rPr>
              <a:t>hče</a:t>
            </a:r>
            <a:r>
              <a:rPr lang="sl-SI" spc="300" dirty="0">
                <a:solidFill>
                  <a:schemeClr val="tx2"/>
                </a:solidFill>
              </a:rPr>
              <a:t> re ne si na</a:t>
            </a:r>
          </a:p>
          <a:p>
            <a:endParaRPr lang="sl-SI" spc="300" dirty="0">
              <a:solidFill>
                <a:schemeClr val="tx2"/>
              </a:solidFill>
            </a:endParaRPr>
          </a:p>
          <a:p>
            <a:endParaRPr lang="sl-SI" spc="300" dirty="0">
              <a:solidFill>
                <a:schemeClr val="tx2"/>
              </a:solidFill>
            </a:endParaRPr>
          </a:p>
          <a:p>
            <a:r>
              <a:rPr lang="sl-SI" sz="1600" dirty="0">
                <a:solidFill>
                  <a:schemeClr val="tx2"/>
                </a:solidFill>
              </a:rPr>
              <a:t>Verz je sestavljen iz šestih poudarjenih oz. nepoudarjenih  zlogov. </a:t>
            </a:r>
          </a:p>
          <a:p>
            <a:endParaRPr lang="sl-SI" sz="1600" dirty="0">
              <a:solidFill>
                <a:schemeClr val="tx2"/>
              </a:solidFill>
            </a:endParaRPr>
          </a:p>
          <a:p>
            <a:pPr>
              <a:lnSpc>
                <a:spcPct val="150000"/>
              </a:lnSpc>
            </a:pPr>
            <a:r>
              <a:rPr lang="sl-SI" sz="1600" u="sng" dirty="0">
                <a:solidFill>
                  <a:schemeClr val="tx2"/>
                </a:solidFill>
              </a:rPr>
              <a:t>Preverimo</a:t>
            </a:r>
            <a:r>
              <a:rPr lang="sl-SI" sz="1600" dirty="0">
                <a:solidFill>
                  <a:schemeClr val="tx2"/>
                </a:solidFill>
              </a:rPr>
              <a:t>, kako si sledijo poudarjeni in nepoudarjeni zlogi in kako je sestavljena osnovna enota ritma: </a:t>
            </a:r>
          </a:p>
          <a:p>
            <a:endParaRPr lang="sl-SI" dirty="0">
              <a:solidFill>
                <a:schemeClr val="tx2"/>
              </a:solidFill>
            </a:endParaRPr>
          </a:p>
          <a:p>
            <a:r>
              <a:rPr lang="sl-SI" spc="300" dirty="0">
                <a:solidFill>
                  <a:schemeClr val="tx2"/>
                </a:solidFill>
              </a:rPr>
              <a:t>|</a:t>
            </a:r>
            <a:r>
              <a:rPr lang="sl-SI" spc="300" dirty="0" err="1">
                <a:solidFill>
                  <a:schemeClr val="tx2"/>
                </a:solidFill>
              </a:rPr>
              <a:t>Ne|</a:t>
            </a:r>
            <a:r>
              <a:rPr lang="sl-SI" b="1" spc="300" dirty="0" err="1">
                <a:solidFill>
                  <a:schemeClr val="tx2"/>
                </a:solidFill>
              </a:rPr>
              <a:t>hče</a:t>
            </a:r>
            <a:r>
              <a:rPr lang="sl-SI" spc="300" dirty="0" err="1">
                <a:solidFill>
                  <a:schemeClr val="tx2"/>
                </a:solidFill>
              </a:rPr>
              <a:t>|re|ne|</a:t>
            </a:r>
            <a:r>
              <a:rPr lang="sl-SI" b="1" spc="300" dirty="0" err="1">
                <a:solidFill>
                  <a:schemeClr val="tx2"/>
                </a:solidFill>
              </a:rPr>
              <a:t>si</a:t>
            </a:r>
            <a:r>
              <a:rPr lang="sl-SI" spc="300" dirty="0" err="1">
                <a:solidFill>
                  <a:schemeClr val="tx2"/>
                </a:solidFill>
              </a:rPr>
              <a:t>|na</a:t>
            </a:r>
            <a:endParaRPr lang="sl-SI" dirty="0">
              <a:solidFill>
                <a:schemeClr val="tx2"/>
              </a:solidFill>
            </a:endParaRPr>
          </a:p>
          <a:p>
            <a:r>
              <a:rPr lang="sl-SI" sz="1600" spc="300" dirty="0">
                <a:solidFill>
                  <a:schemeClr val="tx2"/>
                </a:solidFill>
              </a:rPr>
              <a:t>| </a:t>
            </a:r>
            <a:r>
              <a:rPr lang="sl-SI" altLang="sl-SI" sz="1600" b="1" dirty="0">
                <a:solidFill>
                  <a:schemeClr val="tx2"/>
                </a:solidFill>
                <a:latin typeface="Calibri" panose="020F0502020204030204" pitchFamily="34" charset="0"/>
              </a:rPr>
              <a:t>U        –           U </a:t>
            </a:r>
            <a:r>
              <a:rPr lang="sl-SI" sz="1600" spc="300" dirty="0">
                <a:solidFill>
                  <a:schemeClr val="tx2"/>
                </a:solidFill>
              </a:rPr>
              <a:t>|</a:t>
            </a:r>
            <a:r>
              <a:rPr lang="sl-SI" altLang="sl-SI" sz="1600" b="1" dirty="0">
                <a:solidFill>
                  <a:schemeClr val="tx2"/>
                </a:solidFill>
                <a:latin typeface="Calibri" panose="020F0502020204030204" pitchFamily="34" charset="0"/>
              </a:rPr>
              <a:t>   U     –      U </a:t>
            </a:r>
            <a:r>
              <a:rPr lang="sl-SI" sz="1600" spc="300" dirty="0">
                <a:solidFill>
                  <a:schemeClr val="tx2"/>
                </a:solidFill>
              </a:rPr>
              <a:t>|</a:t>
            </a:r>
            <a:r>
              <a:rPr lang="sl-SI" altLang="sl-SI" sz="1600" b="1" dirty="0">
                <a:solidFill>
                  <a:schemeClr val="tx2"/>
                </a:solidFill>
                <a:latin typeface="Calibri" panose="020F0502020204030204" pitchFamily="34" charset="0"/>
              </a:rPr>
              <a:t>                               </a:t>
            </a:r>
          </a:p>
          <a:p>
            <a:r>
              <a:rPr lang="sl-SI" sz="1600" dirty="0">
                <a:solidFill>
                  <a:schemeClr val="tx2"/>
                </a:solidFill>
              </a:rPr>
              <a:t>    </a:t>
            </a:r>
            <a:endParaRPr lang="sl-SI" sz="1600" spc="300" dirty="0">
              <a:solidFill>
                <a:schemeClr val="tx2"/>
              </a:solidFill>
            </a:endParaRPr>
          </a:p>
          <a:p>
            <a:pPr>
              <a:lnSpc>
                <a:spcPct val="150000"/>
              </a:lnSpc>
            </a:pPr>
            <a:r>
              <a:rPr lang="sl-SI" sz="1600" u="sng" dirty="0">
                <a:solidFill>
                  <a:schemeClr val="tx2"/>
                </a:solidFill>
              </a:rPr>
              <a:t>Ponovimo:</a:t>
            </a:r>
            <a:r>
              <a:rPr lang="sl-SI" sz="1600" dirty="0">
                <a:solidFill>
                  <a:schemeClr val="tx2"/>
                </a:solidFill>
              </a:rPr>
              <a:t> </a:t>
            </a:r>
          </a:p>
          <a:p>
            <a:pPr>
              <a:lnSpc>
                <a:spcPct val="150000"/>
              </a:lnSpc>
            </a:pPr>
            <a:r>
              <a:rPr lang="sl-SI" sz="1600" dirty="0">
                <a:solidFill>
                  <a:schemeClr val="tx2"/>
                </a:solidFill>
              </a:rPr>
              <a:t>Stopica (osnovna enota ritma, ponavljajoč se vzorec v verzu) je sestavljena iz nepoudarjenega, poudarjenega in nepoudarjenega zloga. Imenuje se amfibrah. Tak ritem je poskočen. Spoznali smo ga lani ob Prešernovi pesmi Povodni mož. To je ritem valčka, tako značilnega za podalpske narode.</a:t>
            </a:r>
          </a:p>
        </p:txBody>
      </p:sp>
      <p:cxnSp>
        <p:nvCxnSpPr>
          <p:cNvPr id="4" name="Raven povezovalnik 3">
            <a:extLst>
              <a:ext uri="{FF2B5EF4-FFF2-40B4-BE49-F238E27FC236}">
                <a16:creationId xmlns:a16="http://schemas.microsoft.com/office/drawing/2014/main" id="{DE70AA49-C19E-4CB4-8659-C6F092B6B9E3}"/>
              </a:ext>
            </a:extLst>
          </p:cNvPr>
          <p:cNvCxnSpPr/>
          <p:nvPr/>
        </p:nvCxnSpPr>
        <p:spPr>
          <a:xfrm>
            <a:off x="941033" y="1269507"/>
            <a:ext cx="0" cy="506027"/>
          </a:xfrm>
          <a:prstGeom prst="line">
            <a:avLst/>
          </a:prstGeom>
        </p:spPr>
        <p:style>
          <a:lnRef idx="3">
            <a:schemeClr val="accent4"/>
          </a:lnRef>
          <a:fillRef idx="0">
            <a:schemeClr val="accent4"/>
          </a:fillRef>
          <a:effectRef idx="2">
            <a:schemeClr val="accent4"/>
          </a:effectRef>
          <a:fontRef idx="minor">
            <a:schemeClr val="tx1"/>
          </a:fontRef>
        </p:style>
      </p:cxnSp>
      <p:cxnSp>
        <p:nvCxnSpPr>
          <p:cNvPr id="5" name="Raven povezovalnik 4">
            <a:extLst>
              <a:ext uri="{FF2B5EF4-FFF2-40B4-BE49-F238E27FC236}">
                <a16:creationId xmlns:a16="http://schemas.microsoft.com/office/drawing/2014/main" id="{1EC1C0A1-5745-4211-BABE-8FD0F1B8985D}"/>
              </a:ext>
            </a:extLst>
          </p:cNvPr>
          <p:cNvCxnSpPr/>
          <p:nvPr/>
        </p:nvCxnSpPr>
        <p:spPr>
          <a:xfrm>
            <a:off x="1599460" y="1247311"/>
            <a:ext cx="0" cy="506027"/>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Raven povezovalnik 5">
            <a:extLst>
              <a:ext uri="{FF2B5EF4-FFF2-40B4-BE49-F238E27FC236}">
                <a16:creationId xmlns:a16="http://schemas.microsoft.com/office/drawing/2014/main" id="{9FC7FF14-EA15-4864-B2B4-326E806D9FD5}"/>
              </a:ext>
            </a:extLst>
          </p:cNvPr>
          <p:cNvCxnSpPr/>
          <p:nvPr/>
        </p:nvCxnSpPr>
        <p:spPr>
          <a:xfrm>
            <a:off x="2044824" y="1247312"/>
            <a:ext cx="0" cy="506027"/>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Raven povezovalnik 6">
            <a:extLst>
              <a:ext uri="{FF2B5EF4-FFF2-40B4-BE49-F238E27FC236}">
                <a16:creationId xmlns:a16="http://schemas.microsoft.com/office/drawing/2014/main" id="{E8532D25-ACC7-4A2A-8652-A844289A1902}"/>
              </a:ext>
            </a:extLst>
          </p:cNvPr>
          <p:cNvCxnSpPr/>
          <p:nvPr/>
        </p:nvCxnSpPr>
        <p:spPr>
          <a:xfrm>
            <a:off x="2525697" y="1204404"/>
            <a:ext cx="0" cy="506027"/>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Raven povezovalnik 7">
            <a:extLst>
              <a:ext uri="{FF2B5EF4-FFF2-40B4-BE49-F238E27FC236}">
                <a16:creationId xmlns:a16="http://schemas.microsoft.com/office/drawing/2014/main" id="{8289F3FA-948B-4A37-AEA1-BB5463B31E62}"/>
              </a:ext>
            </a:extLst>
          </p:cNvPr>
          <p:cNvCxnSpPr/>
          <p:nvPr/>
        </p:nvCxnSpPr>
        <p:spPr>
          <a:xfrm>
            <a:off x="2864528" y="1220680"/>
            <a:ext cx="0" cy="506027"/>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57052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circle(in)">
                                      <p:cBhvr>
                                        <p:cTn id="14" dur="20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1000"/>
                                        <p:tgtEl>
                                          <p:spTgt spid="2">
                                            <p:txEl>
                                              <p:pRg st="9" end="9"/>
                                            </p:txEl>
                                          </p:spTgt>
                                        </p:tgtEl>
                                      </p:cBhvr>
                                    </p:animEffect>
                                    <p:anim calcmode="lin" valueType="num">
                                      <p:cBhvr>
                                        <p:cTn id="5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
                                            <p:txEl>
                                              <p:pRg st="14" end="14"/>
                                            </p:txEl>
                                          </p:spTgt>
                                        </p:tgtEl>
                                        <p:attrNameLst>
                                          <p:attrName>style.visibility</p:attrName>
                                        </p:attrNameLst>
                                      </p:cBhvr>
                                      <p:to>
                                        <p:strVal val="visible"/>
                                      </p:to>
                                    </p:set>
                                    <p:animEffect transition="in" filter="fade">
                                      <p:cBhvr>
                                        <p:cTn id="68" dur="1000"/>
                                        <p:tgtEl>
                                          <p:spTgt spid="2">
                                            <p:txEl>
                                              <p:pRg st="14" end="14"/>
                                            </p:txEl>
                                          </p:spTgt>
                                        </p:tgtEl>
                                      </p:cBhvr>
                                    </p:animEffect>
                                    <p:anim calcmode="lin" valueType="num">
                                      <p:cBhvr>
                                        <p:cTn id="69"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
                                            <p:txEl>
                                              <p:pRg st="15" end="15"/>
                                            </p:txEl>
                                          </p:spTgt>
                                        </p:tgtEl>
                                        <p:attrNameLst>
                                          <p:attrName>style.visibility</p:attrName>
                                        </p:attrNameLst>
                                      </p:cBhvr>
                                      <p:to>
                                        <p:strVal val="visible"/>
                                      </p:to>
                                    </p:set>
                                    <p:animEffect transition="in" filter="fade">
                                      <p:cBhvr>
                                        <p:cTn id="75" dur="1000"/>
                                        <p:tgtEl>
                                          <p:spTgt spid="2">
                                            <p:txEl>
                                              <p:pRg st="15" end="15"/>
                                            </p:txEl>
                                          </p:spTgt>
                                        </p:tgtEl>
                                      </p:cBhvr>
                                    </p:animEffect>
                                    <p:anim calcmode="lin" valueType="num">
                                      <p:cBhvr>
                                        <p:cTn id="76"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56889" y="1104506"/>
            <a:ext cx="8261231" cy="5016758"/>
          </a:xfrm>
          <a:prstGeom prst="rect">
            <a:avLst/>
          </a:prstGeom>
        </p:spPr>
        <p:txBody>
          <a:bodyPr wrap="square">
            <a:spAutoFit/>
          </a:bodyPr>
          <a:lstStyle/>
          <a:p>
            <a:pPr>
              <a:lnSpc>
                <a:spcPct val="150000"/>
              </a:lnSpc>
            </a:pPr>
            <a:r>
              <a:rPr lang="sl-SI" sz="1600" dirty="0">
                <a:solidFill>
                  <a:schemeClr val="accent4">
                    <a:lumMod val="75000"/>
                  </a:schemeClr>
                </a:solidFill>
              </a:rPr>
              <a:t>Vodnik je v pesmi Moj spomenik uporabil staro slovensko  kitico s  štirimi verzi, ki jih sestavljajo amfibraške stopice, in s prestopno rimo. </a:t>
            </a:r>
          </a:p>
          <a:p>
            <a:pPr>
              <a:lnSpc>
                <a:spcPct val="150000"/>
              </a:lnSpc>
            </a:pPr>
            <a:r>
              <a:rPr lang="sl-SI" sz="1600" dirty="0">
                <a:solidFill>
                  <a:schemeClr val="accent4">
                    <a:lumMod val="75000"/>
                  </a:schemeClr>
                </a:solidFill>
              </a:rPr>
              <a:t>Taka kitica se imenuje </a:t>
            </a:r>
            <a:r>
              <a:rPr lang="sl-SI" sz="1600" dirty="0">
                <a:solidFill>
                  <a:srgbClr val="C00000"/>
                </a:solidFill>
              </a:rPr>
              <a:t>alpska poskočnica</a:t>
            </a:r>
            <a:r>
              <a:rPr lang="sl-SI" sz="1600" dirty="0">
                <a:solidFill>
                  <a:schemeClr val="accent4">
                    <a:lumMod val="75000"/>
                  </a:schemeClr>
                </a:solidFill>
              </a:rPr>
              <a:t>. Pesem je torej sestavljena iz sedmih  alpskih poskočnic.</a:t>
            </a:r>
          </a:p>
          <a:p>
            <a:pPr>
              <a:lnSpc>
                <a:spcPct val="150000"/>
              </a:lnSpc>
            </a:pPr>
            <a:endParaRPr lang="sl-SI" sz="1600" dirty="0">
              <a:solidFill>
                <a:schemeClr val="accent4">
                  <a:lumMod val="75000"/>
                </a:schemeClr>
              </a:solidFill>
            </a:endParaRPr>
          </a:p>
          <a:p>
            <a:pPr marL="82550" indent="0">
              <a:buFont typeface="Wingdings 2" panose="05020102010507070707" pitchFamily="18" charset="2"/>
              <a:buNone/>
            </a:pPr>
            <a:r>
              <a:rPr lang="sl-SI" altLang="sl-SI" sz="1600" b="1" i="1" dirty="0">
                <a:latin typeface="Calibri" panose="020F0502020204030204" pitchFamily="34" charset="0"/>
              </a:rPr>
              <a:t>Kdo – ro – jen – pri – hod – njih</a:t>
            </a:r>
            <a:r>
              <a:rPr lang="sl-SI" altLang="sl-SI" sz="1600" dirty="0">
                <a:latin typeface="Calibri" panose="020F0502020204030204" pitchFamily="34" charset="0"/>
              </a:rPr>
              <a:t>                  </a:t>
            </a:r>
            <a:r>
              <a:rPr lang="sl-SI" altLang="sl-SI" sz="1600" b="1" dirty="0">
                <a:latin typeface="Calibri" panose="020F0502020204030204" pitchFamily="34" charset="0"/>
              </a:rPr>
              <a:t>a</a:t>
            </a:r>
            <a:r>
              <a:rPr lang="sl-SI" altLang="sl-SI" sz="1600" dirty="0">
                <a:latin typeface="Calibri" panose="020F0502020204030204" pitchFamily="34" charset="0"/>
              </a:rPr>
              <a:t>	</a:t>
            </a:r>
          </a:p>
          <a:p>
            <a:pPr marL="82550" indent="0">
              <a:buFont typeface="Wingdings 2" panose="05020102010507070707" pitchFamily="18" charset="2"/>
              <a:buNone/>
            </a:pPr>
            <a:r>
              <a:rPr lang="sl-SI" altLang="sl-SI" sz="1600" b="1" dirty="0">
                <a:solidFill>
                  <a:srgbClr val="FF0000"/>
                </a:solidFill>
                <a:latin typeface="Calibri" panose="020F0502020204030204" pitchFamily="34" charset="0"/>
              </a:rPr>
              <a:t>U        –       U</a:t>
            </a:r>
            <a:r>
              <a:rPr lang="sl-SI" altLang="sl-SI" sz="1600" dirty="0">
                <a:latin typeface="Calibri" panose="020F0502020204030204" pitchFamily="34" charset="0"/>
              </a:rPr>
              <a:t>      U       –           U                                </a:t>
            </a:r>
          </a:p>
          <a:p>
            <a:pPr marL="82550" indent="0">
              <a:buFont typeface="Wingdings 2" panose="05020102010507070707" pitchFamily="18" charset="2"/>
              <a:buNone/>
            </a:pPr>
            <a:r>
              <a:rPr lang="sl-SI" altLang="sl-SI" sz="1600" b="1" i="1" dirty="0">
                <a:latin typeface="Calibri" panose="020F0502020204030204" pitchFamily="34" charset="0"/>
              </a:rPr>
              <a:t>bo – me – ni – ver – jel,</a:t>
            </a:r>
            <a:r>
              <a:rPr lang="sl-SI" altLang="sl-SI" sz="1600" dirty="0">
                <a:latin typeface="Calibri" panose="020F0502020204030204" pitchFamily="34" charset="0"/>
              </a:rPr>
              <a:t> 	                 </a:t>
            </a:r>
            <a:r>
              <a:rPr lang="sl-SI" altLang="sl-SI" sz="1600" b="1" dirty="0">
                <a:latin typeface="Calibri" panose="020F0502020204030204" pitchFamily="34" charset="0"/>
              </a:rPr>
              <a:t>b</a:t>
            </a:r>
          </a:p>
          <a:p>
            <a:pPr marL="82550" indent="0">
              <a:buFont typeface="Wingdings 2" panose="05020102010507070707" pitchFamily="18" charset="2"/>
              <a:buNone/>
            </a:pPr>
            <a:r>
              <a:rPr lang="sl-SI" altLang="sl-SI" sz="1600" dirty="0">
                <a:latin typeface="Calibri" panose="020F0502020204030204" pitchFamily="34" charset="0"/>
              </a:rPr>
              <a:t>U      –       U     U      –</a:t>
            </a:r>
          </a:p>
          <a:p>
            <a:pPr marL="82550" indent="0">
              <a:buFont typeface="Wingdings 2" panose="05020102010507070707" pitchFamily="18" charset="2"/>
              <a:buNone/>
            </a:pPr>
            <a:r>
              <a:rPr lang="sl-SI" altLang="sl-SI" sz="1600" b="1" i="1" dirty="0">
                <a:latin typeface="Calibri" panose="020F0502020204030204" pitchFamily="34" charset="0"/>
              </a:rPr>
              <a:t>da – v le – tih – ne – rod – nih</a:t>
            </a:r>
            <a:r>
              <a:rPr lang="sl-SI" altLang="sl-SI" sz="1600" dirty="0">
                <a:latin typeface="Calibri" panose="020F0502020204030204" pitchFamily="34" charset="0"/>
              </a:rPr>
              <a:t>  	                  </a:t>
            </a:r>
            <a:r>
              <a:rPr lang="sl-SI" altLang="sl-SI" sz="1600" b="1" dirty="0">
                <a:latin typeface="Calibri" panose="020F0502020204030204" pitchFamily="34" charset="0"/>
              </a:rPr>
              <a:t>a</a:t>
            </a:r>
          </a:p>
          <a:p>
            <a:pPr marL="82550" indent="0">
              <a:buFont typeface="Wingdings 2" panose="05020102010507070707" pitchFamily="18" charset="2"/>
              <a:buNone/>
            </a:pPr>
            <a:r>
              <a:rPr lang="sl-SI" altLang="sl-SI" sz="1600" dirty="0">
                <a:latin typeface="Calibri" panose="020F0502020204030204" pitchFamily="34" charset="0"/>
              </a:rPr>
              <a:t>U      –         U     U     –        U</a:t>
            </a:r>
          </a:p>
          <a:p>
            <a:pPr marL="82550" indent="0">
              <a:buFont typeface="Wingdings 2" panose="05020102010507070707" pitchFamily="18" charset="2"/>
              <a:buNone/>
            </a:pPr>
            <a:r>
              <a:rPr lang="sl-SI" altLang="sl-SI" sz="1600" b="1" i="1" dirty="0">
                <a:latin typeface="Calibri" panose="020F0502020204030204" pitchFamily="34" charset="0"/>
              </a:rPr>
              <a:t>ok – rog – le – sem – pel.</a:t>
            </a:r>
            <a:r>
              <a:rPr lang="sl-SI" altLang="sl-SI" sz="1600" dirty="0">
                <a:latin typeface="Calibri" panose="020F0502020204030204" pitchFamily="34" charset="0"/>
              </a:rPr>
              <a:t>	                 </a:t>
            </a:r>
            <a:r>
              <a:rPr lang="sl-SI" altLang="sl-SI" sz="1600" b="1" dirty="0">
                <a:latin typeface="Calibri" panose="020F0502020204030204" pitchFamily="34" charset="0"/>
              </a:rPr>
              <a:t>b</a:t>
            </a:r>
            <a:r>
              <a:rPr lang="sl-SI" altLang="sl-SI" sz="1600" dirty="0">
                <a:latin typeface="Calibri" panose="020F0502020204030204" pitchFamily="34" charset="0"/>
              </a:rPr>
              <a:t>       </a:t>
            </a:r>
          </a:p>
          <a:p>
            <a:pPr marL="82550" indent="0">
              <a:buFont typeface="Wingdings 2" panose="05020102010507070707" pitchFamily="18" charset="2"/>
              <a:buNone/>
            </a:pPr>
            <a:r>
              <a:rPr lang="sl-SI" altLang="sl-SI" sz="1600" dirty="0">
                <a:latin typeface="Calibri" panose="020F0502020204030204" pitchFamily="34" charset="0"/>
              </a:rPr>
              <a:t>U        –      U       U       –</a:t>
            </a:r>
          </a:p>
          <a:p>
            <a:pPr>
              <a:lnSpc>
                <a:spcPct val="150000"/>
              </a:lnSpc>
            </a:pPr>
            <a:endParaRPr lang="sl-SI" sz="1600" dirty="0">
              <a:solidFill>
                <a:schemeClr val="accent4">
                  <a:lumMod val="75000"/>
                </a:schemeClr>
              </a:solidFill>
            </a:endParaRPr>
          </a:p>
          <a:p>
            <a:pPr>
              <a:lnSpc>
                <a:spcPct val="150000"/>
              </a:lnSpc>
            </a:pPr>
            <a:endParaRPr lang="sl-SI" sz="1600" dirty="0">
              <a:solidFill>
                <a:schemeClr val="accent4">
                  <a:lumMod val="75000"/>
                </a:schemeClr>
              </a:solidFill>
            </a:endParaRPr>
          </a:p>
          <a:p>
            <a:pPr>
              <a:lnSpc>
                <a:spcPct val="150000"/>
              </a:lnSpc>
            </a:pPr>
            <a:endParaRPr lang="sl-SI" sz="1600" dirty="0">
              <a:solidFill>
                <a:schemeClr val="accent4">
                  <a:lumMod val="75000"/>
                </a:schemeClr>
              </a:solidFill>
            </a:endParaRPr>
          </a:p>
        </p:txBody>
      </p:sp>
    </p:spTree>
    <p:extLst>
      <p:ext uri="{BB962C8B-B14F-4D97-AF65-F5344CB8AC3E}">
        <p14:creationId xmlns:p14="http://schemas.microsoft.com/office/powerpoint/2010/main" val="370945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500"/>
                                        <p:tgtEl>
                                          <p:spTgt spid="2">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931653" y="664234"/>
            <a:ext cx="8393502" cy="5170646"/>
          </a:xfrm>
          <a:prstGeom prst="rect">
            <a:avLst/>
          </a:prstGeom>
        </p:spPr>
        <p:txBody>
          <a:bodyPr wrap="square">
            <a:spAutoFit/>
          </a:bodyPr>
          <a:lstStyle/>
          <a:p>
            <a:pPr>
              <a:defRPr/>
            </a:pPr>
            <a:r>
              <a:rPr lang="sl-SI" sz="1600" u="sng" dirty="0">
                <a:solidFill>
                  <a:schemeClr val="accent4">
                    <a:lumMod val="75000"/>
                  </a:schemeClr>
                </a:solidFill>
              </a:rPr>
              <a:t>Poiščimo</a:t>
            </a:r>
            <a:r>
              <a:rPr lang="sl-SI" sz="1600" dirty="0">
                <a:solidFill>
                  <a:schemeClr val="accent4">
                    <a:lumMod val="75000"/>
                  </a:schemeClr>
                </a:solidFill>
              </a:rPr>
              <a:t> še druga pesniška sredstva, ki jih je uporabil pesnik:</a:t>
            </a:r>
          </a:p>
          <a:p>
            <a:pPr>
              <a:defRPr/>
            </a:pPr>
            <a:endParaRPr lang="sl-SI" sz="1600" dirty="0">
              <a:solidFill>
                <a:srgbClr val="C00000"/>
              </a:solidFill>
            </a:endParaRPr>
          </a:p>
          <a:p>
            <a:pPr>
              <a:defRPr/>
            </a:pPr>
            <a:r>
              <a:rPr lang="sl-SI" sz="1600" dirty="0">
                <a:solidFill>
                  <a:srgbClr val="C00000"/>
                </a:solidFill>
              </a:rPr>
              <a:t>Primera ali  komparacija </a:t>
            </a:r>
          </a:p>
          <a:p>
            <a:pPr>
              <a:defRPr/>
            </a:pPr>
            <a:endParaRPr lang="sl-SI" dirty="0">
              <a:solidFill>
                <a:srgbClr val="00B050"/>
              </a:solidFill>
            </a:endParaRPr>
          </a:p>
          <a:p>
            <a:pPr>
              <a:lnSpc>
                <a:spcPct val="150000"/>
              </a:lnSpc>
              <a:defRPr/>
            </a:pPr>
            <a:r>
              <a:rPr lang="sl-SI" sz="1600" dirty="0">
                <a:solidFill>
                  <a:schemeClr val="accent4">
                    <a:lumMod val="75000"/>
                  </a:schemeClr>
                </a:solidFill>
              </a:rPr>
              <a:t>živi se brez plenka</a:t>
            </a:r>
          </a:p>
          <a:p>
            <a:pPr>
              <a:lnSpc>
                <a:spcPct val="150000"/>
              </a:lnSpc>
              <a:defRPr/>
            </a:pPr>
            <a:r>
              <a:rPr lang="sl-SI" sz="1600" dirty="0">
                <a:solidFill>
                  <a:schemeClr val="accent4">
                    <a:lumMod val="75000"/>
                  </a:schemeClr>
                </a:solidFill>
              </a:rPr>
              <a:t>o petju </a:t>
            </a:r>
            <a:r>
              <a:rPr lang="sl-SI" sz="1600" dirty="0">
                <a:solidFill>
                  <a:srgbClr val="C00000"/>
                </a:solidFill>
              </a:rPr>
              <a:t>ko tič</a:t>
            </a:r>
          </a:p>
          <a:p>
            <a:pPr>
              <a:lnSpc>
                <a:spcPct val="150000"/>
              </a:lnSpc>
              <a:defRPr/>
            </a:pPr>
            <a:r>
              <a:rPr lang="sl-SI" sz="1600" dirty="0">
                <a:solidFill>
                  <a:schemeClr val="accent4">
                    <a:lumMod val="75000"/>
                  </a:schemeClr>
                </a:solidFill>
              </a:rPr>
              <a:t>Primerjana sta človek in ptič. Pesnik vidi neko povezavo med njima. Oba lahko živita brezskrbno (brez pehanja za materialnimi dobrinami). </a:t>
            </a:r>
          </a:p>
          <a:p>
            <a:pPr>
              <a:lnSpc>
                <a:spcPct val="150000"/>
              </a:lnSpc>
              <a:defRPr/>
            </a:pPr>
            <a:endParaRPr lang="sl-SI" sz="1600" dirty="0"/>
          </a:p>
          <a:p>
            <a:pPr>
              <a:lnSpc>
                <a:spcPct val="150000"/>
              </a:lnSpc>
              <a:defRPr/>
            </a:pPr>
            <a:r>
              <a:rPr lang="sl-SI" sz="1600" dirty="0">
                <a:solidFill>
                  <a:srgbClr val="C00000"/>
                </a:solidFill>
              </a:rPr>
              <a:t>Metonimija</a:t>
            </a:r>
            <a:r>
              <a:rPr lang="sl-SI" sz="1600" dirty="0"/>
              <a:t> </a:t>
            </a:r>
            <a:r>
              <a:rPr lang="sl-SI" sz="1600" dirty="0">
                <a:solidFill>
                  <a:schemeClr val="accent4">
                    <a:lumMod val="75000"/>
                  </a:schemeClr>
                </a:solidFill>
              </a:rPr>
              <a:t>(besede v zamenjanem pomenu): </a:t>
            </a:r>
          </a:p>
          <a:p>
            <a:pPr>
              <a:lnSpc>
                <a:spcPct val="150000"/>
              </a:lnSpc>
              <a:defRPr/>
            </a:pPr>
            <a:r>
              <a:rPr lang="sl-SI" sz="1600" dirty="0">
                <a:solidFill>
                  <a:schemeClr val="accent4">
                    <a:lumMod val="75000"/>
                  </a:schemeClr>
                </a:solidFill>
              </a:rPr>
              <a:t>redila me Sava, Ljubljansko polje … Odraščal je ob Savi …</a:t>
            </a:r>
          </a:p>
          <a:p>
            <a:pPr>
              <a:lnSpc>
                <a:spcPct val="150000"/>
              </a:lnSpc>
              <a:defRPr/>
            </a:pPr>
            <a:endParaRPr lang="sl-SI" sz="1600" b="1" dirty="0">
              <a:solidFill>
                <a:srgbClr val="00B050"/>
              </a:solidFill>
            </a:endParaRPr>
          </a:p>
          <a:p>
            <a:pPr>
              <a:lnSpc>
                <a:spcPct val="150000"/>
              </a:lnSpc>
              <a:defRPr/>
            </a:pPr>
            <a:r>
              <a:rPr lang="sl-SI" sz="1600" dirty="0">
                <a:solidFill>
                  <a:srgbClr val="C00000"/>
                </a:solidFill>
              </a:rPr>
              <a:t>Notranja rima</a:t>
            </a:r>
            <a:r>
              <a:rPr lang="sl-SI" sz="1600" dirty="0"/>
              <a:t> </a:t>
            </a:r>
          </a:p>
          <a:p>
            <a:pPr>
              <a:lnSpc>
                <a:spcPct val="150000"/>
              </a:lnSpc>
              <a:defRPr/>
            </a:pPr>
            <a:r>
              <a:rPr lang="sl-SI" sz="1600" dirty="0">
                <a:solidFill>
                  <a:schemeClr val="accent4">
                    <a:lumMod val="75000"/>
                  </a:schemeClr>
                </a:solidFill>
              </a:rPr>
              <a:t>ne žve</a:t>
            </a:r>
            <a:r>
              <a:rPr lang="sl-SI" sz="1600" dirty="0">
                <a:solidFill>
                  <a:srgbClr val="C00000"/>
                </a:solidFill>
              </a:rPr>
              <a:t>nka</a:t>
            </a:r>
            <a:r>
              <a:rPr lang="sl-SI" sz="1600" b="1" dirty="0"/>
              <a:t> </a:t>
            </a:r>
            <a:r>
              <a:rPr lang="sl-SI" sz="1600" dirty="0">
                <a:solidFill>
                  <a:schemeClr val="accent4">
                    <a:lumMod val="75000"/>
                  </a:schemeClr>
                </a:solidFill>
              </a:rPr>
              <a:t>ne cve</a:t>
            </a:r>
            <a:r>
              <a:rPr lang="sl-SI" sz="1600" dirty="0">
                <a:solidFill>
                  <a:srgbClr val="C00000"/>
                </a:solidFill>
              </a:rPr>
              <a:t>nka</a:t>
            </a:r>
            <a:r>
              <a:rPr lang="sl-SI" sz="1600" b="1" dirty="0"/>
              <a:t>: </a:t>
            </a:r>
          </a:p>
          <a:p>
            <a:pPr marL="82550" indent="0">
              <a:lnSpc>
                <a:spcPct val="150000"/>
              </a:lnSpc>
              <a:buFont typeface="Wingdings 2" panose="05020102010507070707" pitchFamily="18" charset="2"/>
              <a:buNone/>
              <a:defRPr/>
            </a:pPr>
            <a:r>
              <a:rPr lang="sl-SI" sz="1600" dirty="0">
                <a:solidFill>
                  <a:srgbClr val="C00000"/>
                </a:solidFill>
              </a:rPr>
              <a:t>Notranja rima </a:t>
            </a:r>
            <a:r>
              <a:rPr lang="sl-SI" sz="1600" dirty="0">
                <a:solidFill>
                  <a:schemeClr val="accent4">
                    <a:lumMod val="75000"/>
                  </a:schemeClr>
                </a:solidFill>
              </a:rPr>
              <a:t>je rima znotraj istega verza (ujemajo se  je zadnji zlogi besed).</a:t>
            </a:r>
          </a:p>
        </p:txBody>
      </p:sp>
    </p:spTree>
    <p:extLst>
      <p:ext uri="{BB962C8B-B14F-4D97-AF65-F5344CB8AC3E}">
        <p14:creationId xmlns:p14="http://schemas.microsoft.com/office/powerpoint/2010/main" val="211608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down)">
                                      <p:cBhvr>
                                        <p:cTn id="20" dur="500"/>
                                        <p:tgtEl>
                                          <p:spTgt spid="2">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down)">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heel(1)">
                                      <p:cBhvr>
                                        <p:cTn id="28" dur="20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1000"/>
                                        <p:tgtEl>
                                          <p:spTgt spid="2">
                                            <p:txEl>
                                              <p:pRg st="8" end="8"/>
                                            </p:txEl>
                                          </p:spTgt>
                                        </p:tgtEl>
                                      </p:cBhvr>
                                    </p:animEffect>
                                    <p:anim calcmode="lin" valueType="num">
                                      <p:cBhvr>
                                        <p:cTn id="3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fade">
                                      <p:cBhvr>
                                        <p:cTn id="45" dur="1000"/>
                                        <p:tgtEl>
                                          <p:spTgt spid="2">
                                            <p:txEl>
                                              <p:pRg st="11" end="11"/>
                                            </p:txEl>
                                          </p:spTgt>
                                        </p:tgtEl>
                                      </p:cBhvr>
                                    </p:animEffect>
                                    <p:anim calcmode="lin" valueType="num">
                                      <p:cBhvr>
                                        <p:cTn id="4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
                                            <p:txEl>
                                              <p:pRg st="13" end="13"/>
                                            </p:txEl>
                                          </p:spTgt>
                                        </p:tgtEl>
                                        <p:attrNameLst>
                                          <p:attrName>style.visibility</p:attrName>
                                        </p:attrNameLst>
                                      </p:cBhvr>
                                      <p:to>
                                        <p:strVal val="visible"/>
                                      </p:to>
                                    </p:set>
                                    <p:animEffect transition="in" filter="wipe(down)">
                                      <p:cBhvr>
                                        <p:cTn id="56"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94216" y="101340"/>
            <a:ext cx="10005722" cy="6247864"/>
          </a:xfrm>
          <a:prstGeom prst="rect">
            <a:avLst/>
          </a:prstGeom>
        </p:spPr>
        <p:txBody>
          <a:bodyPr wrap="square">
            <a:spAutoFit/>
          </a:bodyPr>
          <a:lstStyle/>
          <a:p>
            <a:endParaRPr lang="sl-SI" dirty="0">
              <a:solidFill>
                <a:srgbClr val="222222"/>
              </a:solidFill>
              <a:latin typeface="Arial" panose="020B0604020202020204" pitchFamily="34" charset="0"/>
            </a:endParaRPr>
          </a:p>
          <a:p>
            <a:pPr>
              <a:lnSpc>
                <a:spcPct val="150000"/>
              </a:lnSpc>
            </a:pPr>
            <a:r>
              <a:rPr lang="sl-SI" sz="1600" u="sng" dirty="0">
                <a:solidFill>
                  <a:srgbClr val="222222"/>
                </a:solidFill>
              </a:rPr>
              <a:t>Povzemimo bistveno:</a:t>
            </a:r>
          </a:p>
          <a:p>
            <a:pPr>
              <a:lnSpc>
                <a:spcPct val="150000"/>
              </a:lnSpc>
            </a:pPr>
            <a:r>
              <a:rPr lang="sl-SI" sz="1600" dirty="0">
                <a:solidFill>
                  <a:srgbClr val="222222"/>
                </a:solidFill>
              </a:rPr>
              <a:t>Valentin Vodnik je z </a:t>
            </a:r>
            <a:r>
              <a:rPr lang="sl-SI" sz="1600" dirty="0">
                <a:solidFill>
                  <a:srgbClr val="C00000"/>
                </a:solidFill>
              </a:rPr>
              <a:t>osebnoizpovedno</a:t>
            </a:r>
            <a:r>
              <a:rPr lang="sl-SI" sz="1600" dirty="0">
                <a:solidFill>
                  <a:srgbClr val="222222"/>
                </a:solidFill>
              </a:rPr>
              <a:t> ali </a:t>
            </a:r>
            <a:r>
              <a:rPr lang="sl-SI" sz="1600" dirty="0">
                <a:solidFill>
                  <a:srgbClr val="C00000"/>
                </a:solidFill>
              </a:rPr>
              <a:t>lirsko</a:t>
            </a:r>
            <a:r>
              <a:rPr lang="sl-SI" sz="1600" b="1" dirty="0">
                <a:solidFill>
                  <a:srgbClr val="222222"/>
                </a:solidFill>
              </a:rPr>
              <a:t> </a:t>
            </a:r>
            <a:r>
              <a:rPr lang="sl-SI" sz="1600" dirty="0">
                <a:solidFill>
                  <a:srgbClr val="222222"/>
                </a:solidFill>
              </a:rPr>
              <a:t>pesmijo </a:t>
            </a:r>
            <a:r>
              <a:rPr lang="sl-SI" sz="1600" i="1" dirty="0">
                <a:solidFill>
                  <a:srgbClr val="222222"/>
                </a:solidFill>
              </a:rPr>
              <a:t>Moj spomenik</a:t>
            </a:r>
            <a:r>
              <a:rPr lang="sl-SI" sz="1600" dirty="0">
                <a:solidFill>
                  <a:srgbClr val="222222"/>
                </a:solidFill>
              </a:rPr>
              <a:t> povzel ključne poudarke iz svojega življenja, obenem pa je predstavil tudi </a:t>
            </a:r>
            <a:r>
              <a:rPr lang="sl-SI" sz="1600" b="1" dirty="0">
                <a:solidFill>
                  <a:srgbClr val="222222"/>
                </a:solidFill>
              </a:rPr>
              <a:t>svoj </a:t>
            </a:r>
            <a:r>
              <a:rPr lang="sl-SI" sz="1600" dirty="0">
                <a:solidFill>
                  <a:srgbClr val="C00000"/>
                </a:solidFill>
              </a:rPr>
              <a:t>življenjski nazor</a:t>
            </a:r>
            <a:r>
              <a:rPr lang="sl-SI" sz="1600" dirty="0">
                <a:solidFill>
                  <a:srgbClr val="222222"/>
                </a:solidFill>
              </a:rPr>
              <a:t>. Čeprav je proučeval in občudoval kulture in jezike drugih (večjih) narodov, je najbolj ljubil svoj domači – slovenski jezik in  ostal </a:t>
            </a:r>
            <a:r>
              <a:rPr lang="sl-SI" sz="1600" dirty="0">
                <a:solidFill>
                  <a:srgbClr val="C00000"/>
                </a:solidFill>
              </a:rPr>
              <a:t>zvest slovenskemu izročilu. </a:t>
            </a:r>
          </a:p>
          <a:p>
            <a:pPr>
              <a:lnSpc>
                <a:spcPct val="150000"/>
              </a:lnSpc>
            </a:pPr>
            <a:endParaRPr lang="sl-SI" sz="1600" dirty="0">
              <a:solidFill>
                <a:srgbClr val="C00000"/>
              </a:solidFill>
            </a:endParaRPr>
          </a:p>
          <a:p>
            <a:pPr>
              <a:lnSpc>
                <a:spcPct val="150000"/>
              </a:lnSpc>
            </a:pPr>
            <a:r>
              <a:rPr lang="sl-SI" sz="1600" dirty="0">
                <a:solidFill>
                  <a:srgbClr val="222222"/>
                </a:solidFill>
              </a:rPr>
              <a:t>Zaradi poklicne odločitve ne bo imel potomcev, a bodo </a:t>
            </a:r>
            <a:r>
              <a:rPr lang="sl-SI" sz="1600" dirty="0">
                <a:solidFill>
                  <a:srgbClr val="C00000"/>
                </a:solidFill>
              </a:rPr>
              <a:t>za njim ostale in nanj spominjale pesmi</a:t>
            </a:r>
            <a:r>
              <a:rPr lang="sl-SI" sz="1600" dirty="0">
                <a:solidFill>
                  <a:srgbClr val="222222"/>
                </a:solidFill>
              </a:rPr>
              <a:t>, pesmi, ki jih je zbral v pesniški zbirki z naslovom </a:t>
            </a:r>
            <a:r>
              <a:rPr lang="sl-SI" sz="1600" dirty="0">
                <a:solidFill>
                  <a:srgbClr val="C00000"/>
                </a:solidFill>
              </a:rPr>
              <a:t>Pesme za pokušino</a:t>
            </a:r>
            <a:r>
              <a:rPr lang="sl-SI" sz="1600" dirty="0">
                <a:solidFill>
                  <a:srgbClr val="222222"/>
                </a:solidFill>
              </a:rPr>
              <a:t>. </a:t>
            </a:r>
          </a:p>
          <a:p>
            <a:pPr>
              <a:lnSpc>
                <a:spcPct val="150000"/>
              </a:lnSpc>
            </a:pPr>
            <a:endParaRPr lang="sl-SI" sz="1600" dirty="0">
              <a:solidFill>
                <a:srgbClr val="222222"/>
              </a:solidFill>
            </a:endParaRPr>
          </a:p>
          <a:p>
            <a:pPr>
              <a:lnSpc>
                <a:spcPct val="150000"/>
              </a:lnSpc>
            </a:pPr>
            <a:r>
              <a:rPr lang="sl-SI" sz="1600" dirty="0">
                <a:solidFill>
                  <a:srgbClr val="222222"/>
                </a:solidFill>
              </a:rPr>
              <a:t>Pesem vsebuje</a:t>
            </a:r>
            <a:r>
              <a:rPr lang="sl-SI" sz="1600" b="1" dirty="0">
                <a:solidFill>
                  <a:srgbClr val="222222"/>
                </a:solidFill>
              </a:rPr>
              <a:t> </a:t>
            </a:r>
            <a:r>
              <a:rPr lang="sl-SI" sz="1600" dirty="0">
                <a:solidFill>
                  <a:srgbClr val="C00000"/>
                </a:solidFill>
              </a:rPr>
              <a:t>staro slovensko kitico iz 14. stoletja</a:t>
            </a:r>
            <a:r>
              <a:rPr lang="sl-SI" sz="1600" dirty="0">
                <a:solidFill>
                  <a:srgbClr val="222222"/>
                </a:solidFill>
              </a:rPr>
              <a:t>, ki se imenuje </a:t>
            </a:r>
            <a:r>
              <a:rPr lang="sl-SI" sz="1600" dirty="0">
                <a:solidFill>
                  <a:srgbClr val="C00000"/>
                </a:solidFill>
              </a:rPr>
              <a:t>alpska poskočnica</a:t>
            </a:r>
            <a:r>
              <a:rPr lang="sl-SI" sz="1600" dirty="0">
                <a:solidFill>
                  <a:srgbClr val="222222"/>
                </a:solidFill>
              </a:rPr>
              <a:t>. Zanjo je značilna štirivrstičnica (štirivrstična kitica) s prestopno rimo in amfibraško stopico. Poleg Vodnika je to kitico iz ljudskega slovstva v umetno pesem vnašal tudi Prešeren.</a:t>
            </a:r>
          </a:p>
          <a:p>
            <a:pPr>
              <a:lnSpc>
                <a:spcPct val="150000"/>
              </a:lnSpc>
            </a:pPr>
            <a:endParaRPr lang="sl-SI" sz="1600" dirty="0">
              <a:solidFill>
                <a:srgbClr val="222222"/>
              </a:solidFill>
            </a:endParaRPr>
          </a:p>
          <a:p>
            <a:pPr>
              <a:lnSpc>
                <a:spcPct val="150000"/>
              </a:lnSpc>
            </a:pPr>
            <a:r>
              <a:rPr lang="sl-SI" sz="1600" u="sng" dirty="0">
                <a:solidFill>
                  <a:srgbClr val="222222"/>
                </a:solidFill>
              </a:rPr>
              <a:t>Kaj moraš znati?</a:t>
            </a:r>
          </a:p>
          <a:p>
            <a:pPr>
              <a:lnSpc>
                <a:spcPct val="150000"/>
              </a:lnSpc>
            </a:pPr>
            <a:r>
              <a:rPr lang="sl-SI" sz="1600" dirty="0">
                <a:solidFill>
                  <a:srgbClr val="222222"/>
                </a:solidFill>
              </a:rPr>
              <a:t>Obnova pesmi po kiticah, sporočilo pesmi, ritem, stopica, rima, alpska poskočnica in druga pesniška sredstva.</a:t>
            </a:r>
            <a:endParaRPr lang="sl-SI" sz="1600" dirty="0"/>
          </a:p>
        </p:txBody>
      </p:sp>
    </p:spTree>
    <p:extLst>
      <p:ext uri="{BB962C8B-B14F-4D97-AF65-F5344CB8AC3E}">
        <p14:creationId xmlns:p14="http://schemas.microsoft.com/office/powerpoint/2010/main" val="13434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circle(in)">
                                      <p:cBhvr>
                                        <p:cTn id="24" dur="20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1000"/>
                                        <p:tgtEl>
                                          <p:spTgt spid="2">
                                            <p:txEl>
                                              <p:pRg st="9" end="9"/>
                                            </p:txEl>
                                          </p:spTgt>
                                        </p:tgtEl>
                                      </p:cBhvr>
                                    </p:animEffect>
                                    <p:anim calcmode="lin" valueType="num">
                                      <p:cBhvr>
                                        <p:cTn id="3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684363" y="284972"/>
            <a:ext cx="6858000" cy="1828800"/>
          </a:xfrm>
        </p:spPr>
        <p:txBody>
          <a:bodyPr rtlCol="0">
            <a:normAutofit/>
          </a:bodyPr>
          <a:lstStyle/>
          <a:p>
            <a:pPr rtl="0"/>
            <a:r>
              <a:rPr lang="sl-SI" sz="3200" dirty="0">
                <a:solidFill>
                  <a:schemeClr val="accent5">
                    <a:lumMod val="75000"/>
                  </a:schemeClr>
                </a:solidFill>
              </a:rPr>
              <a:t>Kaj pomeni beseda spomenik?</a:t>
            </a:r>
          </a:p>
        </p:txBody>
      </p:sp>
      <p:sp>
        <p:nvSpPr>
          <p:cNvPr id="3" name="Označba mesta besedila 2"/>
          <p:cNvSpPr>
            <a:spLocks noGrp="1"/>
          </p:cNvSpPr>
          <p:nvPr>
            <p:ph type="body" idx="4294967295"/>
          </p:nvPr>
        </p:nvSpPr>
        <p:spPr>
          <a:xfrm>
            <a:off x="4113363" y="2710603"/>
            <a:ext cx="7548562" cy="2941638"/>
          </a:xfrm>
        </p:spPr>
        <p:txBody>
          <a:bodyPr rtlCol="0">
            <a:normAutofit/>
          </a:bodyPr>
          <a:lstStyle/>
          <a:p>
            <a:pPr marL="342900" indent="-342900">
              <a:lnSpc>
                <a:spcPct val="150000"/>
              </a:lnSpc>
              <a:buFont typeface="Arial" panose="020B0604020202020204" pitchFamily="34" charset="0"/>
              <a:buChar char="•"/>
            </a:pPr>
            <a:r>
              <a:rPr lang="sl-SI" sz="2500" dirty="0">
                <a:solidFill>
                  <a:schemeClr val="accent4"/>
                </a:solidFill>
              </a:rPr>
              <a:t>kiparsko ali arhitekturno delo v spomin na določeno osebo, določen dogodek</a:t>
            </a:r>
          </a:p>
          <a:p>
            <a:pPr marL="342900" indent="-342900">
              <a:lnSpc>
                <a:spcPct val="150000"/>
              </a:lnSpc>
              <a:buFont typeface="Arial" panose="020B0604020202020204" pitchFamily="34" charset="0"/>
              <a:buChar char="•"/>
            </a:pPr>
            <a:r>
              <a:rPr lang="sl-SI" sz="2500" dirty="0">
                <a:solidFill>
                  <a:schemeClr val="accent4"/>
                </a:solidFill>
              </a:rPr>
              <a:t>kulturna stvaritev, pomembno delo iz preteklosti </a:t>
            </a:r>
            <a:r>
              <a:rPr lang="sl-SI" sz="1200" dirty="0">
                <a:solidFill>
                  <a:schemeClr val="accent4"/>
                </a:solidFill>
              </a:rPr>
              <a:t>(razlaga po SSKJ)</a:t>
            </a:r>
          </a:p>
        </p:txBody>
      </p:sp>
      <p:pic>
        <p:nvPicPr>
          <p:cNvPr id="4" name="Slika 3" descr="Preživel tudi potres in obe Jugoslavij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272" y="2867819"/>
            <a:ext cx="2368317" cy="2627207"/>
          </a:xfrm>
          <a:prstGeom prst="rect">
            <a:avLst/>
          </a:prstGeom>
          <a:noFill/>
          <a:ln>
            <a:noFill/>
          </a:ln>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07975" y="626430"/>
            <a:ext cx="8647176" cy="4570482"/>
          </a:xfrm>
          <a:prstGeom prst="rect">
            <a:avLst/>
          </a:prstGeom>
        </p:spPr>
        <p:txBody>
          <a:bodyPr wrap="square">
            <a:spAutoFit/>
          </a:bodyPr>
          <a:lstStyle/>
          <a:p>
            <a:pPr>
              <a:lnSpc>
                <a:spcPct val="150000"/>
              </a:lnSpc>
            </a:pPr>
            <a:r>
              <a:rPr lang="sl-SI" sz="3200" dirty="0">
                <a:solidFill>
                  <a:srgbClr val="C00000"/>
                </a:solidFill>
              </a:rPr>
              <a:t>Ozadje nastanka spomenika</a:t>
            </a:r>
          </a:p>
          <a:p>
            <a:pPr>
              <a:lnSpc>
                <a:spcPct val="150000"/>
              </a:lnSpc>
            </a:pPr>
            <a:r>
              <a:rPr lang="sl-SI" u="sng" dirty="0">
                <a:solidFill>
                  <a:schemeClr val="accent4">
                    <a:lumMod val="75000"/>
                  </a:schemeClr>
                </a:solidFill>
              </a:rPr>
              <a:t>Poglejmo</a:t>
            </a:r>
            <a:r>
              <a:rPr lang="sl-SI" dirty="0">
                <a:solidFill>
                  <a:schemeClr val="accent4">
                    <a:lumMod val="75000"/>
                  </a:schemeClr>
                </a:solidFill>
              </a:rPr>
              <a:t>, kako je Valentin Vodnik dobil svoj spomenik, ki še vedno kljubuje času in nas spominja na velikega moža:</a:t>
            </a:r>
          </a:p>
          <a:p>
            <a:pPr marL="285750" indent="-285750">
              <a:lnSpc>
                <a:spcPct val="150000"/>
              </a:lnSpc>
              <a:buFont typeface="Arial" panose="020B0604020202020204" pitchFamily="34" charset="0"/>
              <a:buChar char="•"/>
            </a:pPr>
            <a:r>
              <a:rPr lang="sl-SI" dirty="0">
                <a:solidFill>
                  <a:schemeClr val="accent4">
                    <a:lumMod val="75000"/>
                  </a:schemeClr>
                </a:solidFill>
              </a:rPr>
              <a:t>Pobudo za postavitev spomenika  je dal pesnik in politik Lovro Toman ob 100. obletnici Vodnikovega rojstva (1858). </a:t>
            </a:r>
          </a:p>
          <a:p>
            <a:pPr marL="285750" indent="-285750">
              <a:lnSpc>
                <a:spcPct val="150000"/>
              </a:lnSpc>
              <a:buFont typeface="Arial" panose="020B0604020202020204" pitchFamily="34" charset="0"/>
              <a:buChar char="•"/>
            </a:pPr>
            <a:r>
              <a:rPr lang="sl-SI" dirty="0">
                <a:solidFill>
                  <a:schemeClr val="accent4">
                    <a:lumMod val="75000"/>
                  </a:schemeClr>
                </a:solidFill>
              </a:rPr>
              <a:t>Postavili so ga leta 1889 pred poslopjem nekdanjega </a:t>
            </a:r>
          </a:p>
          <a:p>
            <a:pPr>
              <a:lnSpc>
                <a:spcPct val="150000"/>
              </a:lnSpc>
            </a:pPr>
            <a:r>
              <a:rPr lang="sl-SI" dirty="0">
                <a:solidFill>
                  <a:schemeClr val="accent4">
                    <a:lumMod val="75000"/>
                  </a:schemeClr>
                </a:solidFill>
              </a:rPr>
              <a:t>   ljubljanskega liceja, ki so ga leta 1902 podrli</a:t>
            </a:r>
          </a:p>
          <a:p>
            <a:pPr>
              <a:lnSpc>
                <a:spcPct val="150000"/>
              </a:lnSpc>
            </a:pPr>
            <a:r>
              <a:rPr lang="sl-SI" dirty="0">
                <a:solidFill>
                  <a:schemeClr val="accent4">
                    <a:lumMod val="75000"/>
                  </a:schemeClr>
                </a:solidFill>
              </a:rPr>
              <a:t>   (poškodovano v velikem ljubljanskem potresu). </a:t>
            </a:r>
          </a:p>
          <a:p>
            <a:pPr marL="285750" indent="-285750">
              <a:lnSpc>
                <a:spcPct val="150000"/>
              </a:lnSpc>
              <a:buFont typeface="Arial" panose="020B0604020202020204" pitchFamily="34" charset="0"/>
              <a:buChar char="•"/>
            </a:pPr>
            <a:r>
              <a:rPr lang="sl-SI" dirty="0">
                <a:solidFill>
                  <a:schemeClr val="accent4">
                    <a:lumMod val="75000"/>
                  </a:schemeClr>
                </a:solidFill>
              </a:rPr>
              <a:t>Danes je na tem mestu trg (mestna tržnica), </a:t>
            </a:r>
          </a:p>
          <a:p>
            <a:pPr>
              <a:lnSpc>
                <a:spcPct val="150000"/>
              </a:lnSpc>
            </a:pPr>
            <a:r>
              <a:rPr lang="sl-SI" dirty="0">
                <a:solidFill>
                  <a:schemeClr val="accent4">
                    <a:lumMod val="75000"/>
                  </a:schemeClr>
                </a:solidFill>
              </a:rPr>
              <a:t>   zato je kip proti trgu obrnjen s hrbtom.</a:t>
            </a:r>
          </a:p>
        </p:txBody>
      </p:sp>
      <p:sp>
        <p:nvSpPr>
          <p:cNvPr id="4" name="AutoShape 2" descr="Alešovec - uspešen pisatelj in urednik, ki je končal med brezdomci (1. del)  - RTVSLO.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078" name="Picture 6" descr="Alešovec - uspešen pisatelj in urednik, ki je končal med brezdomci (1. del)  - RTVSLO.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211" y="2578616"/>
            <a:ext cx="3073879" cy="32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wipe(down)">
                                      <p:cBhvr>
                                        <p:cTn id="4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2352" y="356558"/>
            <a:ext cx="10058402" cy="1219200"/>
          </a:xfrm>
        </p:spPr>
        <p:txBody>
          <a:bodyPr rtlCol="0">
            <a:normAutofit/>
          </a:bodyPr>
          <a:lstStyle/>
          <a:p>
            <a:pPr rtl="0"/>
            <a:r>
              <a:rPr lang="sl-SI" sz="3200" dirty="0">
                <a:solidFill>
                  <a:srgbClr val="C00000"/>
                </a:solidFill>
              </a:rPr>
              <a:t>Čemu so Valentinu Vodniku postavili spomenik?</a:t>
            </a:r>
          </a:p>
        </p:txBody>
      </p:sp>
      <p:sp>
        <p:nvSpPr>
          <p:cNvPr id="3" name="Pravokotnik 2"/>
          <p:cNvSpPr/>
          <p:nvPr/>
        </p:nvSpPr>
        <p:spPr>
          <a:xfrm>
            <a:off x="320040" y="1798320"/>
            <a:ext cx="9619488" cy="34163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sl-SI" sz="2400" dirty="0">
                <a:solidFill>
                  <a:schemeClr val="accent4">
                    <a:lumMod val="75000"/>
                  </a:schemeClr>
                </a:solidFill>
              </a:rPr>
              <a:t>Ker je Valentin Vodnik s svojim delom zaznamoval določeno obdobje v razvoju slovenskega jezika in književnosti. </a:t>
            </a:r>
          </a:p>
          <a:p>
            <a:pPr marL="285750" indent="-285750" algn="just">
              <a:lnSpc>
                <a:spcPct val="150000"/>
              </a:lnSpc>
              <a:buFont typeface="Arial" panose="020B0604020202020204" pitchFamily="34" charset="0"/>
              <a:buChar char="•"/>
            </a:pPr>
            <a:r>
              <a:rPr lang="sl-SI" sz="2400" dirty="0">
                <a:solidFill>
                  <a:schemeClr val="accent4">
                    <a:lumMod val="75000"/>
                  </a:schemeClr>
                </a:solidFill>
              </a:rPr>
              <a:t>Ker ga štejemo za prvega slovenskega pesnika. </a:t>
            </a:r>
          </a:p>
          <a:p>
            <a:pPr marL="285750" indent="-285750">
              <a:lnSpc>
                <a:spcPct val="150000"/>
              </a:lnSpc>
              <a:buFont typeface="Arial" panose="020B0604020202020204" pitchFamily="34" charset="0"/>
              <a:buChar char="•"/>
            </a:pPr>
            <a:r>
              <a:rPr lang="sl-SI" sz="2400" dirty="0">
                <a:solidFill>
                  <a:schemeClr val="accent4">
                    <a:lumMod val="75000"/>
                  </a:schemeClr>
                </a:solidFill>
              </a:rPr>
              <a:t>Ker je bil eden prvih slovenskih prebuditeljev ali razsvetljencev.</a:t>
            </a: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9907815" cy="6160688"/>
          </a:xfrm>
        </p:spPr>
        <p:txBody>
          <a:bodyPr>
            <a:normAutofit fontScale="90000"/>
          </a:bodyPr>
          <a:lstStyle/>
          <a:p>
            <a:pPr marL="457200" indent="-457200">
              <a:lnSpc>
                <a:spcPct val="114000"/>
              </a:lnSpc>
              <a:buFont typeface="Arial" panose="020B0604020202020204" pitchFamily="34" charset="0"/>
              <a:buChar char="•"/>
            </a:pPr>
            <a:br>
              <a:rPr lang="sl-SI" sz="2800" dirty="0"/>
            </a:br>
            <a:br>
              <a:rPr lang="sl-SI" sz="2800" dirty="0"/>
            </a:br>
            <a:br>
              <a:rPr lang="sl-SI" sz="2800" dirty="0"/>
            </a:br>
            <a:r>
              <a:rPr lang="sl-SI" sz="2800" dirty="0"/>
              <a:t> </a:t>
            </a:r>
            <a:br>
              <a:rPr lang="sl-SI" sz="2800" dirty="0"/>
            </a:br>
            <a:br>
              <a:rPr lang="sl-SI" sz="2800" dirty="0"/>
            </a:br>
            <a:r>
              <a:rPr lang="sl-SI" sz="1800" u="sng" dirty="0">
                <a:solidFill>
                  <a:schemeClr val="accent4">
                    <a:lumMod val="75000"/>
                  </a:schemeClr>
                </a:solidFill>
              </a:rPr>
              <a:t>Ponovimo</a:t>
            </a:r>
            <a:r>
              <a:rPr lang="sl-SI" sz="1800" dirty="0">
                <a:solidFill>
                  <a:schemeClr val="accent4">
                    <a:lumMod val="75000"/>
                  </a:schemeClr>
                </a:solidFill>
              </a:rPr>
              <a:t>, kdo je bil Valentin Vodnik:</a:t>
            </a:r>
            <a:br>
              <a:rPr lang="sl-SI" sz="1800" dirty="0">
                <a:solidFill>
                  <a:schemeClr val="accent4">
                    <a:lumMod val="75000"/>
                  </a:schemeClr>
                </a:solidFill>
              </a:rPr>
            </a:br>
            <a:br>
              <a:rPr lang="sl-SI" sz="2800" dirty="0"/>
            </a:br>
            <a:r>
              <a:rPr lang="sl-SI" sz="1600" dirty="0">
                <a:solidFill>
                  <a:srgbClr val="C00000"/>
                </a:solidFill>
              </a:rPr>
              <a:t>Valentin Vodnik</a:t>
            </a:r>
            <a:r>
              <a:rPr lang="sl-SI" sz="2800" dirty="0">
                <a:solidFill>
                  <a:srgbClr val="C00000"/>
                </a:solidFill>
              </a:rPr>
              <a:t> </a:t>
            </a:r>
            <a:r>
              <a:rPr lang="sl-SI" sz="2000" dirty="0">
                <a:solidFill>
                  <a:schemeClr val="accent4">
                    <a:lumMod val="75000"/>
                  </a:schemeClr>
                </a:solidFill>
              </a:rPr>
              <a:t>je s svojim delom za rojake zaznamoval </a:t>
            </a:r>
            <a:r>
              <a:rPr lang="sl-SI" sz="2000" dirty="0">
                <a:solidFill>
                  <a:srgbClr val="C00000"/>
                </a:solidFill>
              </a:rPr>
              <a:t>2. polovico     </a:t>
            </a:r>
            <a:br>
              <a:rPr lang="sl-SI" sz="2000" dirty="0">
                <a:solidFill>
                  <a:srgbClr val="C00000"/>
                </a:solidFill>
              </a:rPr>
            </a:br>
            <a:r>
              <a:rPr lang="sl-SI" sz="2000" dirty="0">
                <a:solidFill>
                  <a:srgbClr val="C00000"/>
                </a:solidFill>
              </a:rPr>
              <a:t>            18. in 1. polovico 19. stoletja. </a:t>
            </a:r>
            <a:br>
              <a:rPr lang="sl-SI" sz="2000" dirty="0">
                <a:solidFill>
                  <a:srgbClr val="C00000"/>
                </a:solidFill>
              </a:rPr>
            </a:br>
            <a:br>
              <a:rPr lang="sl-SI" sz="2800" dirty="0"/>
            </a:br>
            <a:r>
              <a:rPr lang="sl-SI" sz="1800" dirty="0">
                <a:solidFill>
                  <a:schemeClr val="accent4">
                    <a:lumMod val="75000"/>
                  </a:schemeClr>
                </a:solidFill>
              </a:rPr>
              <a:t>Bil je prvi posvetni pesnik, jezikoslovec, prvi pisec šolskih učbenikov, prvi novinar in urednik, duhovnik, profesor na liceju, ognjevit vsestranski preporoditelj, kulturni delavec, ki se je zavedal, kako pomembna je izobrazba za preprostega neizobraženega Slovenca. Čutil je veliko pripadnost svojemu narodu in jeziku.</a:t>
            </a:r>
            <a:br>
              <a:rPr lang="sl-SI" sz="1800" dirty="0">
                <a:solidFill>
                  <a:schemeClr val="accent4">
                    <a:lumMod val="75000"/>
                  </a:schemeClr>
                </a:solidFill>
              </a:rPr>
            </a:br>
            <a:br>
              <a:rPr lang="sl-SI" sz="1800" dirty="0">
                <a:solidFill>
                  <a:schemeClr val="accent4">
                    <a:lumMod val="75000"/>
                  </a:schemeClr>
                </a:solidFill>
              </a:rPr>
            </a:br>
            <a:r>
              <a:rPr lang="sl-SI" sz="1800" dirty="0">
                <a:solidFill>
                  <a:schemeClr val="accent4">
                    <a:lumMod val="75000"/>
                  </a:schemeClr>
                </a:solidFill>
              </a:rPr>
              <a:t>Vodnik je daljnega leta 1796 objavil svoj življenjepis in v njem razkril, kaj vse je zaznamovalo njegovo življenje, kaj   počne, katere načrte še želi uresničiti. To je tudi prvi objavljeni slovenski življenjepis.</a:t>
            </a:r>
            <a:br>
              <a:rPr lang="sl-SI" sz="1800" dirty="0">
                <a:solidFill>
                  <a:schemeClr val="accent4">
                    <a:lumMod val="75000"/>
                  </a:schemeClr>
                </a:solidFill>
              </a:rPr>
            </a:br>
            <a:br>
              <a:rPr lang="sl-SI" sz="1800" dirty="0">
                <a:solidFill>
                  <a:schemeClr val="accent4">
                    <a:lumMod val="75000"/>
                  </a:schemeClr>
                </a:solidFill>
              </a:rPr>
            </a:br>
            <a:r>
              <a:rPr lang="sl-SI" sz="1800" u="sng" dirty="0">
                <a:solidFill>
                  <a:schemeClr val="accent4">
                    <a:lumMod val="75000"/>
                  </a:schemeClr>
                </a:solidFill>
              </a:rPr>
              <a:t>Preberite odlomek iz življenjepisa</a:t>
            </a:r>
            <a:r>
              <a:rPr lang="sl-SI" sz="1800" dirty="0">
                <a:solidFill>
                  <a:schemeClr val="accent4">
                    <a:lumMod val="75000"/>
                  </a:schemeClr>
                </a:solidFill>
              </a:rPr>
              <a:t> in ga primerjajte s prevodom v današnji slovenščini</a:t>
            </a:r>
            <a:r>
              <a:rPr lang="sl-SI" sz="2000" dirty="0">
                <a:solidFill>
                  <a:schemeClr val="accent4">
                    <a:lumMod val="75000"/>
                  </a:schemeClr>
                </a:solidFill>
              </a:rPr>
              <a:t>.</a:t>
            </a:r>
          </a:p>
        </p:txBody>
      </p:sp>
      <p:pic>
        <p:nvPicPr>
          <p:cNvPr id="4102" name="Picture 6" descr="Valentin Vodnik - Wikipedija, prosta enciklopedi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6839" y="345057"/>
            <a:ext cx="2065900" cy="193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7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odnikov življenjepis in manu propria - Pisno izroči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232" y="678700"/>
            <a:ext cx="7703089" cy="526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45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28135" y="767751"/>
            <a:ext cx="11093571" cy="830997"/>
          </a:xfrm>
          <a:prstGeom prst="rect">
            <a:avLst/>
          </a:prstGeom>
        </p:spPr>
        <p:txBody>
          <a:bodyPr wrap="square">
            <a:spAutoFit/>
          </a:bodyPr>
          <a:lstStyle/>
          <a:p>
            <a:r>
              <a:rPr lang="sl-SI" altLang="sl-SI" sz="1600" dirty="0"/>
              <a:t>Jezik je bil v Vodnikovem času drugačen, zato so njegove pesmi sodobnemu bralcu manj razumljive. </a:t>
            </a:r>
          </a:p>
          <a:p>
            <a:endParaRPr lang="sl-SI" altLang="sl-SI" sz="1600" dirty="0"/>
          </a:p>
          <a:p>
            <a:endParaRPr lang="sl-SI" sz="1600" dirty="0"/>
          </a:p>
        </p:txBody>
      </p:sp>
      <p:sp>
        <p:nvSpPr>
          <p:cNvPr id="3" name="Pravokotnik 2"/>
          <p:cNvSpPr/>
          <p:nvPr/>
        </p:nvSpPr>
        <p:spPr>
          <a:xfrm>
            <a:off x="455273" y="1384179"/>
            <a:ext cx="6901133" cy="6047809"/>
          </a:xfrm>
          <a:prstGeom prst="rect">
            <a:avLst/>
          </a:prstGeom>
        </p:spPr>
        <p:txBody>
          <a:bodyPr wrap="square">
            <a:spAutoFit/>
          </a:bodyPr>
          <a:lstStyle/>
          <a:p>
            <a:r>
              <a:rPr lang="sl-SI" altLang="sl-SI" b="1" dirty="0">
                <a:solidFill>
                  <a:schemeClr val="accent5">
                    <a:lumMod val="75000"/>
                  </a:schemeClr>
                </a:solidFill>
              </a:rPr>
              <a:t>VSEBINA PO KITICAH</a:t>
            </a:r>
          </a:p>
          <a:p>
            <a:endParaRPr lang="sl-SI" altLang="sl-SI" dirty="0">
              <a:solidFill>
                <a:schemeClr val="accent5">
                  <a:lumMod val="75000"/>
                </a:schemeClr>
              </a:solidFill>
            </a:endParaRPr>
          </a:p>
          <a:p>
            <a:pPr marL="342900" indent="-342900">
              <a:buAutoNum type="arabicPeriod"/>
            </a:pPr>
            <a:r>
              <a:rPr lang="sl-SI" altLang="sl-SI" dirty="0">
                <a:solidFill>
                  <a:schemeClr val="accent5">
                    <a:lumMod val="75000"/>
                  </a:schemeClr>
                </a:solidFill>
              </a:rPr>
              <a:t>kitica</a:t>
            </a:r>
          </a:p>
          <a:p>
            <a:pPr>
              <a:lnSpc>
                <a:spcPct val="150000"/>
              </a:lnSpc>
            </a:pPr>
            <a:r>
              <a:rPr lang="sl-SI" altLang="sl-SI" sz="1600" dirty="0"/>
              <a:t>Pesnik se sprašuje, če mu bodo prihodnji rodovi verjeli, da je v mladih letih pel/pesnil razposajene pesmi (k</a:t>
            </a:r>
            <a:r>
              <a:rPr lang="sl-SI" sz="1600" dirty="0"/>
              <a:t>er je bil duhovnik, za katerega se ne spodobi petje ali pisanje razposajenih pesmi).</a:t>
            </a:r>
            <a:endParaRPr lang="sl-SI" altLang="sl-SI" sz="1600" dirty="0"/>
          </a:p>
          <a:p>
            <a:endParaRPr lang="sl-SI" altLang="sl-SI" dirty="0"/>
          </a:p>
          <a:p>
            <a:r>
              <a:rPr lang="sl-SI" altLang="sl-SI" dirty="0">
                <a:solidFill>
                  <a:srgbClr val="C00000"/>
                </a:solidFill>
              </a:rPr>
              <a:t>2. kitica</a:t>
            </a:r>
          </a:p>
          <a:p>
            <a:endParaRPr lang="sl-SI" altLang="sl-SI" dirty="0"/>
          </a:p>
          <a:p>
            <a:pPr>
              <a:lnSpc>
                <a:spcPct val="150000"/>
              </a:lnSpc>
            </a:pPr>
            <a:r>
              <a:rPr lang="sl-SI" sz="1600" dirty="0"/>
              <a:t>Vodnik z uporabo besed žvenk, plenk, cvenk poudari, da v življenju lahko dobro živimo tudi brez denarja.  Primerja človeka in ptiča. Skupno jima je, da lahko brezskrbno živita oz. pojeta</a:t>
            </a:r>
            <a:r>
              <a:rPr lang="sl-SI" dirty="0"/>
              <a:t>.</a:t>
            </a:r>
            <a:endParaRPr lang="sl-SI" altLang="sl-SI" sz="1600" dirty="0"/>
          </a:p>
          <a:p>
            <a:endParaRPr lang="sl-SI" altLang="sl-SI" dirty="0"/>
          </a:p>
          <a:p>
            <a:endParaRPr lang="sl-SI" altLang="sl-SI" dirty="0"/>
          </a:p>
          <a:p>
            <a:endParaRPr lang="sl-SI" altLang="sl-SI" dirty="0"/>
          </a:p>
          <a:p>
            <a:endParaRPr lang="sl-SI" altLang="sl-SI" dirty="0"/>
          </a:p>
          <a:p>
            <a:endParaRPr lang="sl-SI" altLang="sl-SI" dirty="0"/>
          </a:p>
          <a:p>
            <a:r>
              <a:rPr lang="sl-SI" altLang="sl-SI" dirty="0"/>
              <a:t> </a:t>
            </a:r>
            <a:endParaRPr lang="sl-SI" dirty="0"/>
          </a:p>
        </p:txBody>
      </p:sp>
      <p:sp>
        <p:nvSpPr>
          <p:cNvPr id="5" name="Pravokotnik 4"/>
          <p:cNvSpPr/>
          <p:nvPr/>
        </p:nvSpPr>
        <p:spPr>
          <a:xfrm>
            <a:off x="7182788" y="2983568"/>
            <a:ext cx="4235571" cy="430887"/>
          </a:xfrm>
          <a:prstGeom prst="rect">
            <a:avLst/>
          </a:prstGeom>
          <a:solidFill>
            <a:schemeClr val="accent2">
              <a:lumMod val="40000"/>
              <a:lumOff val="60000"/>
            </a:schemeClr>
          </a:solidFill>
        </p:spPr>
        <p:txBody>
          <a:bodyPr wrap="square">
            <a:spAutoFit/>
          </a:bodyPr>
          <a:lstStyle/>
          <a:p>
            <a:r>
              <a:rPr lang="sl-SI" sz="1100" b="1" dirty="0">
                <a:solidFill>
                  <a:schemeClr val="accent5">
                    <a:lumMod val="75000"/>
                  </a:schemeClr>
                </a:solidFill>
                <a:latin typeface="Calibri Light" panose="020F0302020204030204" pitchFamily="34" charset="0"/>
                <a:cs typeface="Calibri Light" panose="020F0302020204030204" pitchFamily="34" charset="0"/>
              </a:rPr>
              <a:t>v letih nerodnih okrogle sem pel:</a:t>
            </a:r>
          </a:p>
          <a:p>
            <a:r>
              <a:rPr lang="sl-SI" sz="1100" dirty="0">
                <a:latin typeface="Calibri Light" panose="020F0302020204030204" pitchFamily="34" charset="0"/>
                <a:cs typeface="Calibri Light" panose="020F0302020204030204" pitchFamily="34" charset="0"/>
              </a:rPr>
              <a:t> v najstniških/mladostniških letih je pel/pesnil vesele, razposajene pesmi</a:t>
            </a:r>
          </a:p>
        </p:txBody>
      </p:sp>
      <p:sp>
        <p:nvSpPr>
          <p:cNvPr id="6" name="Pravokotnik 5"/>
          <p:cNvSpPr/>
          <p:nvPr/>
        </p:nvSpPr>
        <p:spPr>
          <a:xfrm>
            <a:off x="7729268" y="5230164"/>
            <a:ext cx="2277374" cy="600164"/>
          </a:xfrm>
          <a:prstGeom prst="rect">
            <a:avLst/>
          </a:prstGeom>
          <a:solidFill>
            <a:schemeClr val="accent2">
              <a:lumMod val="40000"/>
              <a:lumOff val="60000"/>
            </a:schemeClr>
          </a:solidFill>
        </p:spPr>
        <p:txBody>
          <a:bodyPr wrap="square">
            <a:spAutoFit/>
          </a:bodyPr>
          <a:lstStyle/>
          <a:p>
            <a:r>
              <a:rPr lang="sl-SI" sz="1100" b="1" dirty="0">
                <a:solidFill>
                  <a:schemeClr val="accent5">
                    <a:lumMod val="75000"/>
                  </a:schemeClr>
                </a:solidFill>
                <a:latin typeface="Calibri Light" panose="020F0302020204030204" pitchFamily="34" charset="0"/>
                <a:cs typeface="Calibri Light" panose="020F0302020204030204" pitchFamily="34" charset="0"/>
              </a:rPr>
              <a:t>žvenk, plenk, cvenk: </a:t>
            </a:r>
            <a:r>
              <a:rPr lang="sl-SI" sz="1100" dirty="0">
                <a:solidFill>
                  <a:schemeClr val="accent4">
                    <a:lumMod val="75000"/>
                  </a:schemeClr>
                </a:solidFill>
                <a:latin typeface="Calibri Light" panose="020F0302020204030204" pitchFamily="34" charset="0"/>
                <a:cs typeface="Calibri Light" panose="020F0302020204030204" pitchFamily="34" charset="0"/>
              </a:rPr>
              <a:t>poimenovanje za denar (onomatopeja, posnemanje zvoka kovancev)</a:t>
            </a:r>
            <a:endParaRPr lang="sl-SI" sz="1100" dirty="0">
              <a:solidFill>
                <a:schemeClr val="accent4">
                  <a:lumMod val="75000"/>
                </a:schemeClr>
              </a:solidFill>
            </a:endParaRPr>
          </a:p>
        </p:txBody>
      </p:sp>
    </p:spTree>
    <p:extLst>
      <p:ext uri="{BB962C8B-B14F-4D97-AF65-F5344CB8AC3E}">
        <p14:creationId xmlns:p14="http://schemas.microsoft.com/office/powerpoint/2010/main" val="400009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68703" y="405766"/>
            <a:ext cx="6096000" cy="3247043"/>
          </a:xfrm>
          <a:prstGeom prst="rect">
            <a:avLst/>
          </a:prstGeom>
        </p:spPr>
        <p:txBody>
          <a:bodyPr>
            <a:spAutoFit/>
          </a:bodyPr>
          <a:lstStyle/>
          <a:p>
            <a:pPr>
              <a:lnSpc>
                <a:spcPct val="150000"/>
              </a:lnSpc>
            </a:pPr>
            <a:r>
              <a:rPr lang="sl-SI" dirty="0">
                <a:solidFill>
                  <a:srgbClr val="C00000"/>
                </a:solidFill>
              </a:rPr>
              <a:t>3. kitica</a:t>
            </a:r>
          </a:p>
          <a:p>
            <a:pPr>
              <a:lnSpc>
                <a:spcPct val="150000"/>
              </a:lnSpc>
            </a:pPr>
            <a:r>
              <a:rPr lang="sl-SI" sz="1600" dirty="0">
                <a:solidFill>
                  <a:schemeClr val="accent4">
                    <a:lumMod val="75000"/>
                  </a:schemeClr>
                </a:solidFill>
              </a:rPr>
              <a:t>Pesnik pove, da so mu všeč pesmi tistega časa in jih ceni, prav tako pa se navdušuje nad ljudskimi pesmimi, ki jih želi posnemati in po vzoru napisati svoje.</a:t>
            </a:r>
          </a:p>
          <a:p>
            <a:endParaRPr lang="sl-SI" dirty="0">
              <a:solidFill>
                <a:srgbClr val="C00000"/>
              </a:solidFill>
            </a:endParaRPr>
          </a:p>
          <a:p>
            <a:endParaRPr lang="sl-SI" dirty="0">
              <a:solidFill>
                <a:srgbClr val="C00000"/>
              </a:solidFill>
            </a:endParaRPr>
          </a:p>
          <a:p>
            <a:endParaRPr lang="sl-SI" sz="1600" dirty="0">
              <a:solidFill>
                <a:srgbClr val="C00000"/>
              </a:solidFill>
            </a:endParaRPr>
          </a:p>
          <a:p>
            <a:endParaRPr lang="sl-SI" dirty="0">
              <a:solidFill>
                <a:srgbClr val="C00000"/>
              </a:solidFill>
            </a:endParaRPr>
          </a:p>
          <a:p>
            <a:r>
              <a:rPr lang="sl-SI" dirty="0">
                <a:solidFill>
                  <a:srgbClr val="C00000"/>
                </a:solidFill>
              </a:rPr>
              <a:t>4. kitica</a:t>
            </a:r>
          </a:p>
          <a:p>
            <a:endParaRPr lang="sl-SI" dirty="0">
              <a:solidFill>
                <a:srgbClr val="C00000"/>
              </a:solidFill>
            </a:endParaRPr>
          </a:p>
        </p:txBody>
      </p:sp>
      <p:sp>
        <p:nvSpPr>
          <p:cNvPr id="3" name="Pravokotnik 2"/>
          <p:cNvSpPr/>
          <p:nvPr/>
        </p:nvSpPr>
        <p:spPr>
          <a:xfrm>
            <a:off x="6418051" y="1263574"/>
            <a:ext cx="3372929" cy="1123384"/>
          </a:xfrm>
          <a:prstGeom prst="rect">
            <a:avLst/>
          </a:prstGeom>
          <a:solidFill>
            <a:schemeClr val="accent2">
              <a:lumMod val="40000"/>
              <a:lumOff val="60000"/>
            </a:schemeClr>
          </a:solidFill>
        </p:spPr>
        <p:txBody>
          <a:bodyPr wrap="square">
            <a:spAutoFit/>
          </a:bodyPr>
          <a:lstStyle/>
          <a:p>
            <a:r>
              <a:rPr lang="sl-SI" sz="1100" b="1" dirty="0">
                <a:solidFill>
                  <a:schemeClr val="accent5">
                    <a:lumMod val="75000"/>
                  </a:schemeClr>
                </a:solidFill>
                <a:latin typeface="Calibri Light" panose="020F0302020204030204" pitchFamily="34" charset="0"/>
                <a:cs typeface="Calibri Light" panose="020F0302020204030204" pitchFamily="34" charset="0"/>
              </a:rPr>
              <a:t>me mika: </a:t>
            </a:r>
            <a:r>
              <a:rPr lang="sl-SI" sz="1100" dirty="0">
                <a:solidFill>
                  <a:schemeClr val="accent4">
                    <a:lumMod val="75000"/>
                  </a:schemeClr>
                </a:solidFill>
                <a:latin typeface="Calibri Light" panose="020F0302020204030204" pitchFamily="34" charset="0"/>
                <a:cs typeface="Calibri Light" panose="020F0302020204030204" pitchFamily="34" charset="0"/>
              </a:rPr>
              <a:t>si želim</a:t>
            </a:r>
          </a:p>
          <a:p>
            <a:r>
              <a:rPr lang="sl-SI" sz="1100" b="1" dirty="0">
                <a:solidFill>
                  <a:srgbClr val="C00000"/>
                </a:solidFill>
                <a:latin typeface="Calibri Light" panose="020F0302020204030204" pitchFamily="34" charset="0"/>
                <a:cs typeface="Calibri Light" panose="020F0302020204030204" pitchFamily="34" charset="0"/>
              </a:rPr>
              <a:t>lično:</a:t>
            </a:r>
            <a:r>
              <a:rPr lang="sl-SI" sz="1100" dirty="0">
                <a:solidFill>
                  <a:schemeClr val="accent4">
                    <a:lumMod val="75000"/>
                  </a:schemeClr>
                </a:solidFill>
                <a:latin typeface="Calibri Light" panose="020F0302020204030204" pitchFamily="34" charset="0"/>
                <a:cs typeface="Calibri Light" panose="020F0302020204030204" pitchFamily="34" charset="0"/>
              </a:rPr>
              <a:t> lepo</a:t>
            </a:r>
          </a:p>
          <a:p>
            <a:r>
              <a:rPr lang="sl-SI" sz="1100" b="1" dirty="0">
                <a:solidFill>
                  <a:srgbClr val="C00000"/>
                </a:solidFill>
                <a:latin typeface="Calibri Light" panose="020F0302020204030204" pitchFamily="34" charset="0"/>
                <a:cs typeface="Calibri Light" panose="020F0302020204030204" pitchFamily="34" charset="0"/>
              </a:rPr>
              <a:t>mat: </a:t>
            </a:r>
            <a:r>
              <a:rPr lang="sl-SI" sz="1100" dirty="0">
                <a:solidFill>
                  <a:schemeClr val="accent4">
                    <a:lumMod val="75000"/>
                  </a:schemeClr>
                </a:solidFill>
                <a:latin typeface="Calibri Light" panose="020F0302020204030204" pitchFamily="34" charset="0"/>
                <a:cs typeface="Calibri Light" panose="020F0302020204030204" pitchFamily="34" charset="0"/>
              </a:rPr>
              <a:t>mama, beseda se lahko nanaša tudi na učenje pesmi tistega časa, ki so mu všeč in jih ceni</a:t>
            </a:r>
          </a:p>
          <a:p>
            <a:r>
              <a:rPr lang="sl-SI" sz="1100" b="1" dirty="0">
                <a:solidFill>
                  <a:srgbClr val="C00000"/>
                </a:solidFill>
                <a:latin typeface="Calibri Light" panose="020F0302020204030204" pitchFamily="34" charset="0"/>
                <a:cs typeface="Calibri Light" panose="020F0302020204030204" pitchFamily="34" charset="0"/>
              </a:rPr>
              <a:t>starka: </a:t>
            </a:r>
            <a:r>
              <a:rPr lang="sl-SI" sz="1100" dirty="0">
                <a:solidFill>
                  <a:schemeClr val="accent4">
                    <a:lumMod val="75000"/>
                  </a:schemeClr>
                </a:solidFill>
                <a:latin typeface="Calibri Light" panose="020F0302020204030204" pitchFamily="34" charset="0"/>
                <a:cs typeface="Calibri Light" panose="020F0302020204030204" pitchFamily="34" charset="0"/>
              </a:rPr>
              <a:t>babica, beseda se nanaša na starejše (ljudske) pesmi, ki jih želi posnemati, po vzoru napisati svoje</a:t>
            </a:r>
          </a:p>
        </p:txBody>
      </p:sp>
      <p:sp>
        <p:nvSpPr>
          <p:cNvPr id="4" name="Pravokotnik 3"/>
          <p:cNvSpPr/>
          <p:nvPr/>
        </p:nvSpPr>
        <p:spPr>
          <a:xfrm>
            <a:off x="9486180" y="4225297"/>
            <a:ext cx="1316966" cy="261610"/>
          </a:xfrm>
          <a:prstGeom prst="rect">
            <a:avLst/>
          </a:prstGeom>
          <a:solidFill>
            <a:schemeClr val="accent2">
              <a:lumMod val="40000"/>
              <a:lumOff val="60000"/>
            </a:schemeClr>
          </a:solidFill>
        </p:spPr>
        <p:txBody>
          <a:bodyPr wrap="square">
            <a:spAutoFit/>
          </a:bodyPr>
          <a:lstStyle/>
          <a:p>
            <a:r>
              <a:rPr lang="sl-SI" sz="1100" b="1" dirty="0">
                <a:solidFill>
                  <a:schemeClr val="accent5">
                    <a:lumMod val="75000"/>
                  </a:schemeClr>
                </a:solidFill>
                <a:latin typeface="Calibri Light" panose="020F0302020204030204" pitchFamily="34" charset="0"/>
                <a:cs typeface="Calibri Light" panose="020F0302020204030204" pitchFamily="34" charset="0"/>
              </a:rPr>
              <a:t>navdale: </a:t>
            </a:r>
            <a:r>
              <a:rPr lang="sl-SI" sz="1100" dirty="0">
                <a:solidFill>
                  <a:schemeClr val="accent4">
                    <a:lumMod val="75000"/>
                  </a:schemeClr>
                </a:solidFill>
                <a:latin typeface="Calibri Light" panose="020F0302020204030204" pitchFamily="34" charset="0"/>
                <a:cs typeface="Calibri Light" panose="020F0302020204030204" pitchFamily="34" charset="0"/>
              </a:rPr>
              <a:t>navdihnile</a:t>
            </a:r>
          </a:p>
        </p:txBody>
      </p:sp>
      <p:sp>
        <p:nvSpPr>
          <p:cNvPr id="5" name="Pravokotnik 4"/>
          <p:cNvSpPr/>
          <p:nvPr/>
        </p:nvSpPr>
        <p:spPr>
          <a:xfrm>
            <a:off x="468703" y="3244766"/>
            <a:ext cx="8571780" cy="1692771"/>
          </a:xfrm>
          <a:prstGeom prst="rect">
            <a:avLst/>
          </a:prstGeom>
        </p:spPr>
        <p:txBody>
          <a:bodyPr wrap="square">
            <a:spAutoFit/>
          </a:bodyPr>
          <a:lstStyle/>
          <a:p>
            <a:endParaRPr lang="sl-SI" sz="1600" dirty="0">
              <a:solidFill>
                <a:schemeClr val="accent4">
                  <a:lumMod val="75000"/>
                </a:schemeClr>
              </a:solidFill>
            </a:endParaRPr>
          </a:p>
          <a:p>
            <a:endParaRPr lang="sl-SI" sz="1600" dirty="0">
              <a:solidFill>
                <a:schemeClr val="accent4">
                  <a:lumMod val="75000"/>
                </a:schemeClr>
              </a:solidFill>
            </a:endParaRPr>
          </a:p>
          <a:p>
            <a:pPr>
              <a:lnSpc>
                <a:spcPct val="150000"/>
              </a:lnSpc>
            </a:pPr>
            <a:r>
              <a:rPr lang="sl-SI" sz="1600" dirty="0">
                <a:solidFill>
                  <a:schemeClr val="accent4">
                    <a:lumMod val="75000"/>
                  </a:schemeClr>
                </a:solidFill>
              </a:rPr>
              <a:t>Vodnik pojasni, da sta ga  zaznamovala reka Sava in Ljubljansko polje (rojen je bil v Ljubljani), za pesništvo pa ga je navdihnila gora Triglav (s Koprivnika, kjer je služboval kot duhovnik, se mu je nudil čudovit pogled na našega vršaca) .</a:t>
            </a:r>
          </a:p>
        </p:txBody>
      </p:sp>
    </p:spTree>
    <p:extLst>
      <p:ext uri="{BB962C8B-B14F-4D97-AF65-F5344CB8AC3E}">
        <p14:creationId xmlns:p14="http://schemas.microsoft.com/office/powerpoint/2010/main" val="313772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circle(in)">
                                      <p:cBhvr>
                                        <p:cTn id="13" dur="2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circle(in)">
                                      <p:cBhvr>
                                        <p:cTn id="29" dur="2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43235" y="1192490"/>
            <a:ext cx="5652765" cy="5211683"/>
          </a:xfrm>
          <a:prstGeom prst="rect">
            <a:avLst/>
          </a:prstGeom>
        </p:spPr>
        <p:txBody>
          <a:bodyPr wrap="square">
            <a:spAutoFit/>
          </a:bodyPr>
          <a:lstStyle/>
          <a:p>
            <a:r>
              <a:rPr lang="sl-SI" sz="1600" dirty="0">
                <a:solidFill>
                  <a:srgbClr val="C00000"/>
                </a:solidFill>
              </a:rPr>
              <a:t>5. kitica</a:t>
            </a:r>
          </a:p>
          <a:p>
            <a:pPr>
              <a:lnSpc>
                <a:spcPct val="150000"/>
              </a:lnSpc>
            </a:pPr>
            <a:r>
              <a:rPr lang="sl-SI" sz="1600" dirty="0"/>
              <a:t>Izpovedovalec se ozira po tuji književnosti, a ostaja zvest domači tradiciji in jeziku. Zaveda se preprostosti pesmi, ki jih ustvarja za svoje rojake, in se nikakor ne more meriti z umetninami tistih, ki imajo več pesniškega daru kot on in ustvarjajo v drugačnih razmerah.</a:t>
            </a:r>
            <a:endParaRPr lang="sl-SI" sz="1600" dirty="0">
              <a:solidFill>
                <a:srgbClr val="C00000"/>
              </a:solidFill>
            </a:endParaRPr>
          </a:p>
          <a:p>
            <a:endParaRPr lang="sl-SI" sz="1600" dirty="0">
              <a:solidFill>
                <a:srgbClr val="C00000"/>
              </a:solidFill>
            </a:endParaRPr>
          </a:p>
          <a:p>
            <a:r>
              <a:rPr lang="sl-SI" sz="1600" dirty="0">
                <a:solidFill>
                  <a:srgbClr val="C00000"/>
                </a:solidFill>
              </a:rPr>
              <a:t>6. kitica</a:t>
            </a:r>
          </a:p>
          <a:p>
            <a:endParaRPr lang="sl-SI" sz="1600" dirty="0">
              <a:solidFill>
                <a:schemeClr val="accent4">
                  <a:lumMod val="75000"/>
                </a:schemeClr>
              </a:solidFill>
            </a:endParaRPr>
          </a:p>
          <a:p>
            <a:pPr>
              <a:lnSpc>
                <a:spcPct val="150000"/>
              </a:lnSpc>
              <a:spcAft>
                <a:spcPts val="800"/>
              </a:spcAft>
            </a:pPr>
            <a:r>
              <a:rPr lang="sl-SI" sz="1600" dirty="0">
                <a:solidFill>
                  <a:schemeClr val="accent4">
                    <a:lumMod val="75000"/>
                  </a:schemeClr>
                </a:solidFill>
              </a:rPr>
              <a:t>Pesnik pove, da je uči pesmi v latinskem, grškem in nemškem in jeziku (bil je profesor), sam pa najraje pesni v domačem, rojakom razumljivem slovenskem jeziku.</a:t>
            </a:r>
          </a:p>
          <a:p>
            <a:pPr>
              <a:lnSpc>
                <a:spcPct val="150000"/>
              </a:lnSpc>
            </a:pPr>
            <a:endParaRPr lang="sl-SI" sz="1600" dirty="0">
              <a:solidFill>
                <a:schemeClr val="accent4">
                  <a:lumMod val="75000"/>
                </a:schemeClr>
              </a:solidFill>
            </a:endParaRPr>
          </a:p>
        </p:txBody>
      </p:sp>
      <p:sp>
        <p:nvSpPr>
          <p:cNvPr id="4" name="Pravokotnik 3"/>
          <p:cNvSpPr/>
          <p:nvPr/>
        </p:nvSpPr>
        <p:spPr>
          <a:xfrm>
            <a:off x="6185141" y="1450039"/>
            <a:ext cx="5431295" cy="1046440"/>
          </a:xfrm>
          <a:prstGeom prst="rect">
            <a:avLst/>
          </a:prstGeom>
          <a:solidFill>
            <a:schemeClr val="accent2">
              <a:lumMod val="40000"/>
              <a:lumOff val="60000"/>
            </a:schemeClr>
          </a:solidFill>
        </p:spPr>
        <p:txBody>
          <a:bodyPr wrap="none">
            <a:spAutoFit/>
          </a:bodyPr>
          <a:lstStyle/>
          <a:p>
            <a:r>
              <a:rPr lang="sl-SI" sz="1100" b="1" dirty="0">
                <a:solidFill>
                  <a:schemeClr val="accent5">
                    <a:lumMod val="75000"/>
                  </a:schemeClr>
                </a:solidFill>
                <a:latin typeface="Calibri Light" panose="020F0302020204030204" pitchFamily="34" charset="0"/>
                <a:cs typeface="Calibri Light" panose="020F0302020204030204" pitchFamily="34" charset="0"/>
              </a:rPr>
              <a:t>Vršac:  </a:t>
            </a:r>
            <a:r>
              <a:rPr lang="sl-SI" sz="1100" dirty="0">
                <a:solidFill>
                  <a:schemeClr val="accent4">
                    <a:lumMod val="75000"/>
                  </a:schemeClr>
                </a:solidFill>
                <a:latin typeface="Calibri Light" panose="020F0302020204030204" pitchFamily="34" charset="0"/>
                <a:cs typeface="Calibri Light" panose="020F0302020204030204" pitchFamily="34" charset="0"/>
              </a:rPr>
              <a:t>(visok) vrh, gora, tudi gora Vršac v Julijskih Alpah (2194 m), danes tudi Vodnikov Vršac</a:t>
            </a:r>
          </a:p>
          <a:p>
            <a:r>
              <a:rPr lang="sl-SI" sz="1100" b="1" dirty="0">
                <a:solidFill>
                  <a:srgbClr val="C00000"/>
                </a:solidFill>
                <a:latin typeface="Calibri Light" panose="020F0302020204030204" pitchFamily="34" charset="0"/>
                <a:cs typeface="Calibri Light" panose="020F0302020204030204" pitchFamily="34" charset="0"/>
              </a:rPr>
              <a:t>Parnás: </a:t>
            </a:r>
            <a:r>
              <a:rPr lang="sl-SI" sz="1100" dirty="0">
                <a:solidFill>
                  <a:schemeClr val="accent4">
                    <a:lumMod val="75000"/>
                  </a:schemeClr>
                </a:solidFill>
                <a:latin typeface="Calibri Light" panose="020F0302020204030204" pitchFamily="34" charset="0"/>
                <a:cs typeface="Calibri Light" panose="020F0302020204030204" pitchFamily="34" charset="0"/>
              </a:rPr>
              <a:t>grška gora, na kateri je živel bog Apolon z muzami</a:t>
            </a:r>
          </a:p>
          <a:p>
            <a:r>
              <a:rPr lang="sl-SI" sz="1100" b="1" dirty="0">
                <a:solidFill>
                  <a:srgbClr val="C00000"/>
                </a:solidFill>
                <a:latin typeface="Calibri Light" panose="020F0302020204030204" pitchFamily="34" charset="0"/>
                <a:cs typeface="Calibri Light" panose="020F0302020204030204" pitchFamily="34" charset="0"/>
              </a:rPr>
              <a:t>zgolj:</a:t>
            </a:r>
            <a:r>
              <a:rPr lang="sl-SI" sz="1100" dirty="0">
                <a:solidFill>
                  <a:schemeClr val="accent4">
                    <a:lumMod val="75000"/>
                  </a:schemeClr>
                </a:solidFill>
                <a:latin typeface="Calibri Light" panose="020F0302020204030204" pitchFamily="34" charset="0"/>
                <a:cs typeface="Calibri Light" panose="020F0302020204030204" pitchFamily="34" charset="0"/>
              </a:rPr>
              <a:t> le</a:t>
            </a:r>
          </a:p>
          <a:p>
            <a:r>
              <a:rPr lang="sl-SI" sz="1100" b="1" dirty="0">
                <a:solidFill>
                  <a:srgbClr val="C00000"/>
                </a:solidFill>
                <a:latin typeface="Calibri Light" panose="020F0302020204030204" pitchFamily="34" charset="0"/>
                <a:cs typeface="Calibri Light" panose="020F0302020204030204" pitchFamily="34" charset="0"/>
              </a:rPr>
              <a:t>inakega:</a:t>
            </a:r>
            <a:r>
              <a:rPr lang="sl-SI" dirty="0"/>
              <a:t> </a:t>
            </a:r>
            <a:r>
              <a:rPr lang="sl-SI" sz="1100" dirty="0">
                <a:solidFill>
                  <a:schemeClr val="accent4">
                    <a:lumMod val="75000"/>
                  </a:schemeClr>
                </a:solidFill>
                <a:latin typeface="Calibri Light" panose="020F0302020204030204" pitchFamily="34" charset="0"/>
                <a:cs typeface="Calibri Light" panose="020F0302020204030204" pitchFamily="34" charset="0"/>
              </a:rPr>
              <a:t>zastr. različen, drugačen</a:t>
            </a:r>
          </a:p>
          <a:p>
            <a:r>
              <a:rPr lang="sl-SI" sz="1100" b="1" dirty="0">
                <a:solidFill>
                  <a:srgbClr val="C00000"/>
                </a:solidFill>
                <a:latin typeface="Calibri Light" panose="020F0302020204030204" pitchFamily="34" charset="0"/>
                <a:cs typeface="Calibri Light" panose="020F0302020204030204" pitchFamily="34" charset="0"/>
              </a:rPr>
              <a:t>gosli:</a:t>
            </a:r>
            <a:r>
              <a:rPr lang="sl-SI" sz="1100" dirty="0">
                <a:solidFill>
                  <a:schemeClr val="accent4">
                    <a:lumMod val="75000"/>
                  </a:schemeClr>
                </a:solidFill>
                <a:latin typeface="Calibri Light" panose="020F0302020204030204" pitchFamily="34" charset="0"/>
                <a:cs typeface="Calibri Light" panose="020F0302020204030204" pitchFamily="34" charset="0"/>
              </a:rPr>
              <a:t> violina</a:t>
            </a:r>
          </a:p>
        </p:txBody>
      </p:sp>
      <p:sp>
        <p:nvSpPr>
          <p:cNvPr id="6" name="Pravokotnik 5"/>
          <p:cNvSpPr/>
          <p:nvPr/>
        </p:nvSpPr>
        <p:spPr>
          <a:xfrm>
            <a:off x="6185141" y="3725788"/>
            <a:ext cx="4390845" cy="600164"/>
          </a:xfrm>
          <a:prstGeom prst="rect">
            <a:avLst/>
          </a:prstGeom>
          <a:solidFill>
            <a:schemeClr val="accent2">
              <a:lumMod val="40000"/>
              <a:lumOff val="60000"/>
            </a:schemeClr>
          </a:solidFill>
        </p:spPr>
        <p:txBody>
          <a:bodyPr wrap="square">
            <a:spAutoFit/>
          </a:bodyPr>
          <a:lstStyle/>
          <a:p>
            <a:r>
              <a:rPr lang="sl-SI" sz="1100" b="1" dirty="0">
                <a:solidFill>
                  <a:schemeClr val="accent5">
                    <a:lumMod val="75000"/>
                  </a:schemeClr>
                </a:solidFill>
                <a:latin typeface="Calibri Light" panose="020F0302020204030204" pitchFamily="34" charset="0"/>
                <a:cs typeface="Calibri Light" panose="020F0302020204030204" pitchFamily="34" charset="0"/>
              </a:rPr>
              <a:t>latinske: </a:t>
            </a:r>
            <a:r>
              <a:rPr lang="sl-SI" sz="1100" dirty="0">
                <a:solidFill>
                  <a:schemeClr val="accent4">
                    <a:lumMod val="75000"/>
                  </a:schemeClr>
                </a:solidFill>
                <a:latin typeface="Calibri Light" panose="020F0302020204030204" pitchFamily="34" charset="0"/>
                <a:cs typeface="Calibri Light" panose="020F0302020204030204" pitchFamily="34" charset="0"/>
              </a:rPr>
              <a:t>latinščina</a:t>
            </a:r>
          </a:p>
          <a:p>
            <a:r>
              <a:rPr lang="sl-SI" sz="1100" b="1" dirty="0">
                <a:solidFill>
                  <a:srgbClr val="C00000"/>
                </a:solidFill>
                <a:latin typeface="Calibri Light" panose="020F0302020204030204" pitchFamily="34" charset="0"/>
                <a:cs typeface="Calibri Light" panose="020F0302020204030204" pitchFamily="34" charset="0"/>
              </a:rPr>
              <a:t>helenske:</a:t>
            </a:r>
            <a:r>
              <a:rPr lang="sl-SI" sz="1100" b="1" dirty="0">
                <a:solidFill>
                  <a:schemeClr val="accent4">
                    <a:lumMod val="75000"/>
                  </a:schemeClr>
                </a:solidFill>
                <a:latin typeface="Calibri Light" panose="020F0302020204030204" pitchFamily="34" charset="0"/>
                <a:cs typeface="Calibri Light" panose="020F0302020204030204" pitchFamily="34" charset="0"/>
              </a:rPr>
              <a:t> </a:t>
            </a:r>
            <a:r>
              <a:rPr lang="sl-SI" sz="1100" dirty="0">
                <a:solidFill>
                  <a:schemeClr val="accent4">
                    <a:lumMod val="75000"/>
                  </a:schemeClr>
                </a:solidFill>
                <a:latin typeface="Calibri Light" panose="020F0302020204030204" pitchFamily="34" charset="0"/>
                <a:cs typeface="Calibri Light" panose="020F0302020204030204" pitchFamily="34" charset="0"/>
              </a:rPr>
              <a:t>grščina</a:t>
            </a:r>
            <a:endParaRPr lang="sl-SI" sz="1100" b="1" dirty="0">
              <a:solidFill>
                <a:schemeClr val="accent4">
                  <a:lumMod val="75000"/>
                </a:schemeClr>
              </a:solidFill>
              <a:latin typeface="Calibri Light" panose="020F0302020204030204" pitchFamily="34" charset="0"/>
              <a:cs typeface="Calibri Light" panose="020F0302020204030204" pitchFamily="34" charset="0"/>
            </a:endParaRPr>
          </a:p>
          <a:p>
            <a:r>
              <a:rPr lang="sl-SI" sz="1100" b="1" dirty="0">
                <a:solidFill>
                  <a:srgbClr val="C00000"/>
                </a:solidFill>
                <a:latin typeface="Calibri Light" panose="020F0302020204030204" pitchFamily="34" charset="0"/>
                <a:cs typeface="Calibri Light" panose="020F0302020204030204" pitchFamily="34" charset="0"/>
              </a:rPr>
              <a:t>tevtónske: </a:t>
            </a:r>
            <a:r>
              <a:rPr lang="sl-SI" sz="1100" dirty="0">
                <a:solidFill>
                  <a:schemeClr val="accent4">
                    <a:lumMod val="75000"/>
                  </a:schemeClr>
                </a:solidFill>
                <a:latin typeface="Calibri Light" panose="020F0302020204030204" pitchFamily="34" charset="0"/>
                <a:cs typeface="Calibri Light" panose="020F0302020204030204" pitchFamily="34" charset="0"/>
              </a:rPr>
              <a:t>nemščina (tevtoni – nemški viteški red)</a:t>
            </a:r>
            <a:r>
              <a:rPr lang="sl-SI" sz="1100" b="1" dirty="0">
                <a:solidFill>
                  <a:schemeClr val="accent4">
                    <a:lumMod val="75000"/>
                  </a:schemeClr>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61824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circle(in)">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circle(in)">
                                      <p:cBhvr>
                                        <p:cTn id="29" dur="20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Slika narave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4_TF03431377" id="{D2FA546E-0220-4569-9170-37566951CEE3}" vid="{A21AA980-DDD6-4CA6-81F9-4E5A4684A9D4}"/>
    </a:ext>
  </a:extLst>
</a:theme>
</file>

<file path=ppt/theme/theme2.xml><?xml version="1.0" encoding="utf-8"?>
<a:theme xmlns:a="http://schemas.openxmlformats.org/drawingml/2006/main" name="Officeova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Predstavitev narave, ilustriran načrt pokrajine (širok zaslon)</Template>
  <TotalTime>652</TotalTime>
  <Words>1377</Words>
  <Application>Microsoft Office PowerPoint</Application>
  <PresentationFormat>Širokozaslonsko</PresentationFormat>
  <Paragraphs>143</Paragraphs>
  <Slides>15</Slides>
  <Notes>4</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15</vt:i4>
      </vt:variant>
    </vt:vector>
  </HeadingPairs>
  <TitlesOfParts>
    <vt:vector size="21" baseType="lpstr">
      <vt:lpstr>Arial</vt:lpstr>
      <vt:lpstr>Calibri</vt:lpstr>
      <vt:lpstr>Calibri Light</vt:lpstr>
      <vt:lpstr>Segoe Print</vt:lpstr>
      <vt:lpstr>Wingdings 2</vt:lpstr>
      <vt:lpstr>Slika narave 16x9</vt:lpstr>
      <vt:lpstr>PowerPointova predstavitev</vt:lpstr>
      <vt:lpstr>Kaj pomeni beseda spomenik?</vt:lpstr>
      <vt:lpstr>PowerPointova predstavitev</vt:lpstr>
      <vt:lpstr>Čemu so Valentinu Vodniku postavili spomenik?</vt:lpstr>
      <vt:lpstr>      Ponovimo, kdo je bil Valentin Vodnik:  Valentin Vodnik je s svojim delom za rojake zaznamoval 2. polovico                  18. in 1. polovico 19. stoletja.   Bil je prvi posvetni pesnik, jezikoslovec, prvi pisec šolskih učbenikov, prvi novinar in urednik, duhovnik, profesor na liceju, ognjevit vsestranski preporoditelj, kulturni delavec, ki se je zavedal, kako pomembna je izobrazba za preprostega neizobraženega Slovenca. Čutil je veliko pripadnost svojemu narodu in jeziku.  Vodnik je daljnega leta 1796 objavil svoj življenjepis in v njem razkril, kaj vse je zaznamovalo njegovo življenje, kaj   počne, katere načrte še želi uresničiti. To je tudi prvi objavljeni slovenski življenjepis.  Preberite odlomek iz življenjepisa in ga primerjajte s prevodom v današnji slovenščini.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Valentin Vodnik MOJ SPOMENIK</dc:title>
  <dc:creator>Zdenka Hiti Kalinger</dc:creator>
  <cp:lastModifiedBy>Skrbnik</cp:lastModifiedBy>
  <cp:revision>61</cp:revision>
  <dcterms:created xsi:type="dcterms:W3CDTF">2020-12-05T11:16:49Z</dcterms:created>
  <dcterms:modified xsi:type="dcterms:W3CDTF">2021-11-19T14:26:19Z</dcterms:modified>
</cp:coreProperties>
</file>