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3" r:id="rId7"/>
    <p:sldId id="261" r:id="rId8"/>
    <p:sldId id="262" r:id="rId9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5FCE228-C465-4845-9760-C65DCA791D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DB8997A-08E8-4F95-91EC-9E730379EE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5467A255-629E-4F0C-B400-02BB08FBC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3B0D-FBD0-4481-B6A9-1F53F3B9D7BB}" type="datetimeFigureOut">
              <a:rPr lang="sl-SI" smtClean="0"/>
              <a:t>21. 12. 2020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B1024CB6-0B7A-4E1E-B467-3AFA8E12A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02516830-CB86-449C-85DE-60EC5E1E3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8A90D-7648-4211-B2F3-26DC6774B49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73755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3645211-8155-4073-889A-272910680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29E56965-E24B-4DC3-928F-A07E0EF7E8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72C8DF28-45A5-4341-89F0-B6C63CE08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3B0D-FBD0-4481-B6A9-1F53F3B9D7BB}" type="datetimeFigureOut">
              <a:rPr lang="sl-SI" smtClean="0"/>
              <a:t>21. 12. 2020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A4B1F7C4-715C-4F49-BF93-6A318202B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C58BA0DA-45B7-4E85-AF82-0204A5654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8A90D-7648-4211-B2F3-26DC6774B49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79124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D74DD69E-2BF6-4200-AA9A-158C66318D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FE8A48C6-A97E-42FF-AB5F-F30BFAC69A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179E1622-45AE-45B2-8BE2-F1B2341B0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3B0D-FBD0-4481-B6A9-1F53F3B9D7BB}" type="datetimeFigureOut">
              <a:rPr lang="sl-SI" smtClean="0"/>
              <a:t>21. 12. 2020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F5B26E6-9ED0-47E1-A9E0-D6C220FD8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266AC344-1A35-418B-ACAE-47AB3C1AD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8A90D-7648-4211-B2F3-26DC6774B49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65360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D291820-94EF-4C5C-9623-EA5AA229C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2D5C775-2C3F-444B-B0B2-A6158FCB57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398BEA7E-7BD3-4226-B28E-B54E5D713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3B0D-FBD0-4481-B6A9-1F53F3B9D7BB}" type="datetimeFigureOut">
              <a:rPr lang="sl-SI" smtClean="0"/>
              <a:t>21. 12. 2020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48AC1B92-0447-4173-B5E8-7809634F1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4FC770E0-0D85-4C37-9432-9F1E32460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8A90D-7648-4211-B2F3-26DC6774B49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67782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36DB1C0-A4B3-4EC0-8DCD-761AA6795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F38CD695-8989-4DD9-8D19-49B06D867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EDB07B3C-89C2-4550-ABC5-E46AD7BF1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3B0D-FBD0-4481-B6A9-1F53F3B9D7BB}" type="datetimeFigureOut">
              <a:rPr lang="sl-SI" smtClean="0"/>
              <a:t>21. 12. 2020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92EDD26-697F-4961-A750-C37E73397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CF4165B3-E323-45EA-9A3A-312A157F9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8A90D-7648-4211-B2F3-26DC6774B49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8544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F14858D-1E21-4278-8D0A-87C404E25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0762683-C791-487D-BC8C-A95B883942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CB79D4D0-2245-4E70-B9A0-221DDA50AB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A51843AF-3A8A-4395-BD64-C35222C60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3B0D-FBD0-4481-B6A9-1F53F3B9D7BB}" type="datetimeFigureOut">
              <a:rPr lang="sl-SI" smtClean="0"/>
              <a:t>21. 12. 2020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8B751FD4-FCC9-42EE-806B-D25757FAA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E45FBB69-B3AF-442B-B39E-55C963850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8A90D-7648-4211-B2F3-26DC6774B49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88700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3C21DB8-88A7-4DAD-9CC9-5FB7F2BA1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0971CEE2-EE68-4E03-A324-2EB6EB30D1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364ED6B0-17C1-403F-88E7-E7EC50DAB9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BC9D5C62-0024-442B-A8D9-AB4C1525BF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453B0ED9-8AC9-422A-8A23-63C0C2380F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80036748-629B-4B90-932F-52E99987D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3B0D-FBD0-4481-B6A9-1F53F3B9D7BB}" type="datetimeFigureOut">
              <a:rPr lang="sl-SI" smtClean="0"/>
              <a:t>21. 12. 2020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8D51ECD2-4981-4EBC-AE64-B5FD8C190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63ADCD26-39D0-4081-8B75-BC8C16D92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8A90D-7648-4211-B2F3-26DC6774B49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66805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98267C6-9636-4BC3-A634-E5486CE26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989D3F3D-08CF-43CB-B645-0498B173F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3B0D-FBD0-4481-B6A9-1F53F3B9D7BB}" type="datetimeFigureOut">
              <a:rPr lang="sl-SI" smtClean="0"/>
              <a:t>21. 12. 2020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006C1DDA-3528-4373-A53D-B9D37668D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EB62A68F-5781-4822-9633-BB30DC059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8A90D-7648-4211-B2F3-26DC6774B49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84924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C69DAD0F-4ECE-41F3-AB7C-B895E4C43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3B0D-FBD0-4481-B6A9-1F53F3B9D7BB}" type="datetimeFigureOut">
              <a:rPr lang="sl-SI" smtClean="0"/>
              <a:t>21. 12. 2020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D901FB82-3C79-4A81-98CA-7ED267610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09A45D2D-117D-473A-9ED4-1F6BDA120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8A90D-7648-4211-B2F3-26DC6774B49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7909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D0FDED0-5F94-4205-8C1B-63A0F9A65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1EDC453-7FB3-4E52-9E08-51259FEC7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BB570908-3935-4970-8194-4C5819B2A4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70C4D16A-797B-4617-BAFB-6C6FC1CFD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3B0D-FBD0-4481-B6A9-1F53F3B9D7BB}" type="datetimeFigureOut">
              <a:rPr lang="sl-SI" smtClean="0"/>
              <a:t>21. 12. 2020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B78C8A86-CDDD-4E3F-856E-5C909DFE4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95F226B8-AEF0-4D71-8B16-098C3354D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8A90D-7648-4211-B2F3-26DC6774B49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48989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99B7CFF-73CD-4115-A9D7-A025944FC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B58AF80C-17CD-417D-9969-7646C75959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915E4490-5251-4AF1-A524-9E2D0A47EC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21286A23-B1F6-48A8-AE70-C97691AB5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3B0D-FBD0-4481-B6A9-1F53F3B9D7BB}" type="datetimeFigureOut">
              <a:rPr lang="sl-SI" smtClean="0"/>
              <a:t>21. 12. 2020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5F55EFA2-2666-485A-B0F9-355C59554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049490ED-B29E-471E-9B72-319E02EA3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8A90D-7648-4211-B2F3-26DC6774B49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66797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47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A2C36516-472C-438C-AF0D-2847FA2D3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9D2ECF27-6DD2-4675-83B6-3836E71752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32543801-B61D-497A-BFE2-CB7BBA2F7B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83B0D-FBD0-4481-B6A9-1F53F3B9D7BB}" type="datetimeFigureOut">
              <a:rPr lang="sl-SI" smtClean="0"/>
              <a:t>21. 12. 2020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94579E97-7A5F-4865-82EE-8A90D7FE48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0D26FCB7-3E12-4E82-97D0-7C2E40BF8C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8A90D-7648-4211-B2F3-26DC6774B49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21890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2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a 3">
            <a:extLst>
              <a:ext uri="{FF2B5EF4-FFF2-40B4-BE49-F238E27FC236}">
                <a16:creationId xmlns:a16="http://schemas.microsoft.com/office/drawing/2014/main" id="{EA020B9A-3CAC-46B5-8BB1-72472582AB72}"/>
              </a:ext>
            </a:extLst>
          </p:cNvPr>
          <p:cNvSpPr/>
          <p:nvPr/>
        </p:nvSpPr>
        <p:spPr>
          <a:xfrm>
            <a:off x="3882739" y="2267465"/>
            <a:ext cx="4324865" cy="232307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4000" b="1" dirty="0">
                <a:solidFill>
                  <a:srgbClr val="FF0000"/>
                </a:solidFill>
              </a:rPr>
              <a:t>KAKO RASTEM</a:t>
            </a:r>
            <a:endParaRPr lang="sl-SI" sz="4000" dirty="0"/>
          </a:p>
        </p:txBody>
      </p:sp>
      <p:pic>
        <p:nvPicPr>
          <p:cNvPr id="6146" name="Picture 2" descr="Inilah 5 Tahap Perkembangan Bayi Baru Lahir - Nakita">
            <a:extLst>
              <a:ext uri="{FF2B5EF4-FFF2-40B4-BE49-F238E27FC236}">
                <a16:creationId xmlns:a16="http://schemas.microsoft.com/office/drawing/2014/main" id="{4766A56A-D563-40D1-A965-CCD0C133C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987" y="642550"/>
            <a:ext cx="2859411" cy="1899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Za lahko noč in miren spanec - Tolovaj.com">
            <a:extLst>
              <a:ext uri="{FF2B5EF4-FFF2-40B4-BE49-F238E27FC236}">
                <a16:creationId xmlns:a16="http://schemas.microsoft.com/office/drawing/2014/main" id="{9C5515AB-F87F-4C6B-94A9-B8EF52EF92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05"/>
          <a:stretch/>
        </p:blipFill>
        <p:spPr bwMode="auto">
          <a:xfrm>
            <a:off x="8351882" y="430747"/>
            <a:ext cx="3332970" cy="232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Sleep &amp; sleep cycles: babies, kids, teens | Raising Children Network">
            <a:extLst>
              <a:ext uri="{FF2B5EF4-FFF2-40B4-BE49-F238E27FC236}">
                <a16:creationId xmlns:a16="http://schemas.microsoft.com/office/drawing/2014/main" id="{F80C0183-2057-4E80-A6C1-4587668D5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604" y="4104183"/>
            <a:ext cx="3375626" cy="252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Pomanjkanje spanja lahko vodi v debelost, diabetes in celo raka - 24ur.com">
            <a:extLst>
              <a:ext uri="{FF2B5EF4-FFF2-40B4-BE49-F238E27FC236}">
                <a16:creationId xmlns:a16="http://schemas.microsoft.com/office/drawing/2014/main" id="{C4D37281-DFD5-4427-BE4F-545C38591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99" y="4364926"/>
            <a:ext cx="3401198" cy="2267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3678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>
            <a:extLst>
              <a:ext uri="{FF2B5EF4-FFF2-40B4-BE49-F238E27FC236}">
                <a16:creationId xmlns:a16="http://schemas.microsoft.com/office/drawing/2014/main" id="{2A4C6E91-4B93-43F5-9106-F49F744FA65F}"/>
              </a:ext>
            </a:extLst>
          </p:cNvPr>
          <p:cNvSpPr/>
          <p:nvPr/>
        </p:nvSpPr>
        <p:spPr>
          <a:xfrm>
            <a:off x="748385" y="513833"/>
            <a:ext cx="6480317" cy="1107996"/>
          </a:xfrm>
          <a:prstGeom prst="rect">
            <a:avLst/>
          </a:prstGeom>
          <a:solidFill>
            <a:srgbClr val="92D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6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KAKO RASTEM?</a:t>
            </a: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960FB195-202C-48BA-A9D6-84F038E13519}"/>
              </a:ext>
            </a:extLst>
          </p:cNvPr>
          <p:cNvSpPr/>
          <p:nvPr/>
        </p:nvSpPr>
        <p:spPr>
          <a:xfrm>
            <a:off x="5025178" y="1893840"/>
            <a:ext cx="2527230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MALČEK</a:t>
            </a:r>
          </a:p>
        </p:txBody>
      </p:sp>
      <p:sp>
        <p:nvSpPr>
          <p:cNvPr id="7" name="Pravokotnik 6">
            <a:extLst>
              <a:ext uri="{FF2B5EF4-FFF2-40B4-BE49-F238E27FC236}">
                <a16:creationId xmlns:a16="http://schemas.microsoft.com/office/drawing/2014/main" id="{0DF42D0B-83D7-437E-9DF8-1D0B05620F2C}"/>
              </a:ext>
            </a:extLst>
          </p:cNvPr>
          <p:cNvSpPr/>
          <p:nvPr/>
        </p:nvSpPr>
        <p:spPr>
          <a:xfrm>
            <a:off x="255069" y="3243649"/>
            <a:ext cx="3133102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DOJENČEK</a:t>
            </a:r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id="{802F0867-FC97-415A-A27B-1D6507B8A684}"/>
              </a:ext>
            </a:extLst>
          </p:cNvPr>
          <p:cNvSpPr/>
          <p:nvPr/>
        </p:nvSpPr>
        <p:spPr>
          <a:xfrm>
            <a:off x="9424341" y="546207"/>
            <a:ext cx="2029723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ŠOLAR</a:t>
            </a:r>
          </a:p>
        </p:txBody>
      </p:sp>
      <p:pic>
        <p:nvPicPr>
          <p:cNvPr id="2054" name="Picture 6" descr="Ali res lahko razvadite dojenčka? - siol.net">
            <a:extLst>
              <a:ext uri="{FF2B5EF4-FFF2-40B4-BE49-F238E27FC236}">
                <a16:creationId xmlns:a16="http://schemas.microsoft.com/office/drawing/2014/main" id="{9069921F-5396-4CA4-867C-B35171C4B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858" y="4493613"/>
            <a:ext cx="3283524" cy="185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5 zapovedi pri pripravi hrane za malčke Nosečka">
            <a:extLst>
              <a:ext uri="{FF2B5EF4-FFF2-40B4-BE49-F238E27FC236}">
                <a16:creationId xmlns:a16="http://schemas.microsoft.com/office/drawing/2014/main" id="{1CA23847-12A6-485D-805F-62D48CFC67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46490" y="3089181"/>
            <a:ext cx="3484606" cy="2808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Sprejem prvošolčkov | podgoranova">
            <a:extLst>
              <a:ext uri="{FF2B5EF4-FFF2-40B4-BE49-F238E27FC236}">
                <a16:creationId xmlns:a16="http://schemas.microsoft.com/office/drawing/2014/main" id="{B480B13B-9618-4F20-9749-788ADC2C9A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41475" y="1765762"/>
            <a:ext cx="2995456" cy="459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ravokotnik 8">
            <a:extLst>
              <a:ext uri="{FF2B5EF4-FFF2-40B4-BE49-F238E27FC236}">
                <a16:creationId xmlns:a16="http://schemas.microsoft.com/office/drawing/2014/main" id="{AEBA334B-7E1B-49CA-9030-36BE8A1D03D3}"/>
              </a:ext>
            </a:extLst>
          </p:cNvPr>
          <p:cNvSpPr/>
          <p:nvPr/>
        </p:nvSpPr>
        <p:spPr>
          <a:xfrm>
            <a:off x="420892" y="6342098"/>
            <a:ext cx="1104142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POIMENUJ OBDOBJA IN OPIŠI KAJ JE ZNAČILNO ZA POSAMEZNO OBDOBJE.</a:t>
            </a:r>
          </a:p>
        </p:txBody>
      </p:sp>
    </p:spTree>
    <p:extLst>
      <p:ext uri="{BB962C8B-B14F-4D97-AF65-F5344CB8AC3E}">
        <p14:creationId xmlns:p14="http://schemas.microsoft.com/office/powerpoint/2010/main" val="3043103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>
            <a:extLst>
              <a:ext uri="{FF2B5EF4-FFF2-40B4-BE49-F238E27FC236}">
                <a16:creationId xmlns:a16="http://schemas.microsoft.com/office/drawing/2014/main" id="{3CB07423-BE89-41AB-A1AF-A8BAF0A74EEA}"/>
              </a:ext>
            </a:extLst>
          </p:cNvPr>
          <p:cNvSpPr/>
          <p:nvPr/>
        </p:nvSpPr>
        <p:spPr>
          <a:xfrm>
            <a:off x="433911" y="427335"/>
            <a:ext cx="6020687" cy="1384995"/>
          </a:xfrm>
          <a:prstGeom prst="rect">
            <a:avLst/>
          </a:prstGeom>
          <a:solidFill>
            <a:srgbClr val="92D05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28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LJUDJE RASTEMO IN SE SPREMINJAMO. </a:t>
            </a:r>
          </a:p>
          <a:p>
            <a:pPr algn="ctr"/>
            <a:r>
              <a:rPr lang="sl-SI" sz="28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MED ODRAŠČANJEM SE SPREMINJAJO </a:t>
            </a:r>
          </a:p>
          <a:p>
            <a:pPr algn="ctr"/>
            <a:r>
              <a:rPr lang="sl-SI" sz="28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NEKATERE NAŠE </a:t>
            </a:r>
            <a:r>
              <a:rPr lang="sl-SI" sz="28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POTREBE.</a:t>
            </a:r>
          </a:p>
        </p:txBody>
      </p:sp>
      <p:pic>
        <p:nvPicPr>
          <p:cNvPr id="1032" name="Picture 8" descr="Otroški TRICIKEL 2 v 1 Jake Bob - Mehanizacija Miler">
            <a:extLst>
              <a:ext uri="{FF2B5EF4-FFF2-40B4-BE49-F238E27FC236}">
                <a16:creationId xmlns:a16="http://schemas.microsoft.com/office/drawing/2014/main" id="{FAA97994-50CB-419D-826E-8F0D0EA51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4254" y="3344703"/>
            <a:ext cx="3991934" cy="2751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ead TERNI E7000, električno kolo, siva | Intersport">
            <a:extLst>
              <a:ext uri="{FF2B5EF4-FFF2-40B4-BE49-F238E27FC236}">
                <a16:creationId xmlns:a16="http://schemas.microsoft.com/office/drawing/2014/main" id="{9BED5604-86CF-4EA2-8499-91B13C932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1770" y="86360"/>
            <a:ext cx="4187190" cy="418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Joie® Otroški voziček Versatrax™ Grey Flannel | Spletna trgovina Evitas">
            <a:extLst>
              <a:ext uri="{FF2B5EF4-FFF2-40B4-BE49-F238E27FC236}">
                <a16:creationId xmlns:a16="http://schemas.microsoft.com/office/drawing/2014/main" id="{CF40DE9C-BD5D-48D8-BE82-D7940AC8A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6737" y="4003060"/>
            <a:ext cx="2427605" cy="242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Raven puščični povezovalnik 5">
            <a:extLst>
              <a:ext uri="{FF2B5EF4-FFF2-40B4-BE49-F238E27FC236}">
                <a16:creationId xmlns:a16="http://schemas.microsoft.com/office/drawing/2014/main" id="{4BF02B2C-98F2-4307-9049-4B87BA96840C}"/>
              </a:ext>
            </a:extLst>
          </p:cNvPr>
          <p:cNvCxnSpPr>
            <a:cxnSpLocks/>
          </p:cNvCxnSpPr>
          <p:nvPr/>
        </p:nvCxnSpPr>
        <p:spPr>
          <a:xfrm flipH="1">
            <a:off x="2084430" y="1929169"/>
            <a:ext cx="1969748" cy="20332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Raven puščični povezovalnik 10">
            <a:extLst>
              <a:ext uri="{FF2B5EF4-FFF2-40B4-BE49-F238E27FC236}">
                <a16:creationId xmlns:a16="http://schemas.microsoft.com/office/drawing/2014/main" id="{AD3544CD-8550-4263-9959-3C6A9FBAC0B0}"/>
              </a:ext>
            </a:extLst>
          </p:cNvPr>
          <p:cNvCxnSpPr>
            <a:cxnSpLocks/>
          </p:cNvCxnSpPr>
          <p:nvPr/>
        </p:nvCxnSpPr>
        <p:spPr>
          <a:xfrm>
            <a:off x="5283200" y="1812330"/>
            <a:ext cx="2661920" cy="3676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Raven puščični povezovalnik 11">
            <a:extLst>
              <a:ext uri="{FF2B5EF4-FFF2-40B4-BE49-F238E27FC236}">
                <a16:creationId xmlns:a16="http://schemas.microsoft.com/office/drawing/2014/main" id="{0D4A32DE-0828-45CB-8428-95E069ECABB4}"/>
              </a:ext>
            </a:extLst>
          </p:cNvPr>
          <p:cNvCxnSpPr>
            <a:cxnSpLocks/>
          </p:cNvCxnSpPr>
          <p:nvPr/>
        </p:nvCxnSpPr>
        <p:spPr>
          <a:xfrm>
            <a:off x="4883702" y="1863368"/>
            <a:ext cx="147309" cy="13644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Pravokotnik 17">
            <a:extLst>
              <a:ext uri="{FF2B5EF4-FFF2-40B4-BE49-F238E27FC236}">
                <a16:creationId xmlns:a16="http://schemas.microsoft.com/office/drawing/2014/main" id="{62D0CCDE-72CB-48E2-8AFF-721E237B9FB9}"/>
              </a:ext>
            </a:extLst>
          </p:cNvPr>
          <p:cNvSpPr/>
          <p:nvPr/>
        </p:nvSpPr>
        <p:spPr>
          <a:xfrm>
            <a:off x="1725518" y="6342098"/>
            <a:ext cx="843218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OPIŠI KAKŠNE POTREBE IMAMO V RAZLIČNIH OBDOBJIH.</a:t>
            </a:r>
          </a:p>
        </p:txBody>
      </p:sp>
    </p:spTree>
    <p:extLst>
      <p:ext uri="{BB962C8B-B14F-4D97-AF65-F5344CB8AC3E}">
        <p14:creationId xmlns:p14="http://schemas.microsoft.com/office/powerpoint/2010/main" val="3159250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>
            <a:extLst>
              <a:ext uri="{FF2B5EF4-FFF2-40B4-BE49-F238E27FC236}">
                <a16:creationId xmlns:a16="http://schemas.microsoft.com/office/drawing/2014/main" id="{3CB07423-BE89-41AB-A1AF-A8BAF0A74EEA}"/>
              </a:ext>
            </a:extLst>
          </p:cNvPr>
          <p:cNvSpPr/>
          <p:nvPr/>
        </p:nvSpPr>
        <p:spPr>
          <a:xfrm>
            <a:off x="1334350" y="427335"/>
            <a:ext cx="4219809" cy="954107"/>
          </a:xfrm>
          <a:prstGeom prst="rect">
            <a:avLst/>
          </a:prstGeom>
          <a:solidFill>
            <a:srgbClr val="92D05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28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 RAZLIČNIH OBDOBJIH </a:t>
            </a:r>
          </a:p>
          <a:p>
            <a:pPr algn="ctr"/>
            <a:r>
              <a:rPr lang="sl-SI" sz="28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PRIDOBIMO NOVA </a:t>
            </a:r>
            <a:r>
              <a:rPr lang="sl-SI" sz="28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ZNANJA</a:t>
            </a:r>
            <a:r>
              <a:rPr lang="sl-SI" sz="28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  <a:endParaRPr lang="sl-SI" sz="28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6" name="Raven puščični povezovalnik 5">
            <a:extLst>
              <a:ext uri="{FF2B5EF4-FFF2-40B4-BE49-F238E27FC236}">
                <a16:creationId xmlns:a16="http://schemas.microsoft.com/office/drawing/2014/main" id="{4BF02B2C-98F2-4307-9049-4B87BA96840C}"/>
              </a:ext>
            </a:extLst>
          </p:cNvPr>
          <p:cNvCxnSpPr>
            <a:cxnSpLocks/>
          </p:cNvCxnSpPr>
          <p:nvPr/>
        </p:nvCxnSpPr>
        <p:spPr>
          <a:xfrm flipH="1">
            <a:off x="2237595" y="1381442"/>
            <a:ext cx="2058616" cy="195488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Raven puščični povezovalnik 11">
            <a:extLst>
              <a:ext uri="{FF2B5EF4-FFF2-40B4-BE49-F238E27FC236}">
                <a16:creationId xmlns:a16="http://schemas.microsoft.com/office/drawing/2014/main" id="{0D4A32DE-0828-45CB-8428-95E069ECABB4}"/>
              </a:ext>
            </a:extLst>
          </p:cNvPr>
          <p:cNvCxnSpPr>
            <a:cxnSpLocks/>
          </p:cNvCxnSpPr>
          <p:nvPr/>
        </p:nvCxnSpPr>
        <p:spPr>
          <a:xfrm>
            <a:off x="4769708" y="1381442"/>
            <a:ext cx="1206681" cy="204755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9" name="Picture 4" descr="VOZNIKOM Z MIGANJEM PO CESTAH PARAJO ŽIVCE: So kolesarji v prekršku?">
            <a:extLst>
              <a:ext uri="{FF2B5EF4-FFF2-40B4-BE49-F238E27FC236}">
                <a16:creationId xmlns:a16="http://schemas.microsoft.com/office/drawing/2014/main" id="{3731FB03-54BA-40B8-B649-EBB078828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5120" y="453563"/>
            <a:ext cx="4671369" cy="3107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Kako otroka naučiti vožnje s kolesom? - Ceneje.si">
            <a:extLst>
              <a:ext uri="{FF2B5EF4-FFF2-40B4-BE49-F238E27FC236}">
                <a16:creationId xmlns:a16="http://schemas.microsoft.com/office/drawing/2014/main" id="{706E68FD-1282-4428-9276-856D35BFB0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4254" y="3566211"/>
            <a:ext cx="4839778" cy="2720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Raven puščični povezovalnik 10">
            <a:extLst>
              <a:ext uri="{FF2B5EF4-FFF2-40B4-BE49-F238E27FC236}">
                <a16:creationId xmlns:a16="http://schemas.microsoft.com/office/drawing/2014/main" id="{AD3544CD-8550-4263-9959-3C6A9FBAC0B0}"/>
              </a:ext>
            </a:extLst>
          </p:cNvPr>
          <p:cNvCxnSpPr>
            <a:cxnSpLocks/>
          </p:cNvCxnSpPr>
          <p:nvPr/>
        </p:nvCxnSpPr>
        <p:spPr>
          <a:xfrm>
            <a:off x="5554159" y="1248032"/>
            <a:ext cx="2885506" cy="87733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074" name="Picture 2" descr="ألعاب خارجية لمرح لا ينتهي - Mumzworld">
            <a:extLst>
              <a:ext uri="{FF2B5EF4-FFF2-40B4-BE49-F238E27FC236}">
                <a16:creationId xmlns:a16="http://schemas.microsoft.com/office/drawing/2014/main" id="{F40557FD-5289-4961-9DD3-FF36C2F9E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711" y="34290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Pravokotnik 19">
            <a:extLst>
              <a:ext uri="{FF2B5EF4-FFF2-40B4-BE49-F238E27FC236}">
                <a16:creationId xmlns:a16="http://schemas.microsoft.com/office/drawing/2014/main" id="{0044F2F5-BB1E-4539-AD70-61DEBC8C9F86}"/>
              </a:ext>
            </a:extLst>
          </p:cNvPr>
          <p:cNvSpPr/>
          <p:nvPr/>
        </p:nvSpPr>
        <p:spPr>
          <a:xfrm>
            <a:off x="420892" y="6342098"/>
            <a:ext cx="1104142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POIMENUJ OBDOBJA IN OPIŠI KAJ JE ZNAČILNO ZA POSAMEZNO OBDOBJE.</a:t>
            </a:r>
          </a:p>
        </p:txBody>
      </p:sp>
    </p:spTree>
    <p:extLst>
      <p:ext uri="{BB962C8B-B14F-4D97-AF65-F5344CB8AC3E}">
        <p14:creationId xmlns:p14="http://schemas.microsoft.com/office/powerpoint/2010/main" val="214415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Risanje - tuš: Lovilec sanj - Osnovna šola Polje - 5. a - 2020/2021">
            <a:extLst>
              <a:ext uri="{FF2B5EF4-FFF2-40B4-BE49-F238E27FC236}">
                <a16:creationId xmlns:a16="http://schemas.microsoft.com/office/drawing/2014/main" id="{C250F550-F0FA-4716-9DCB-C526DD4D6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9712" y="697898"/>
            <a:ext cx="4468512" cy="2514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avokotnik 1">
            <a:extLst>
              <a:ext uri="{FF2B5EF4-FFF2-40B4-BE49-F238E27FC236}">
                <a16:creationId xmlns:a16="http://schemas.microsoft.com/office/drawing/2014/main" id="{3CB07423-BE89-41AB-A1AF-A8BAF0A74EEA}"/>
              </a:ext>
            </a:extLst>
          </p:cNvPr>
          <p:cNvSpPr/>
          <p:nvPr/>
        </p:nvSpPr>
        <p:spPr>
          <a:xfrm>
            <a:off x="1334350" y="427335"/>
            <a:ext cx="4219809" cy="954107"/>
          </a:xfrm>
          <a:prstGeom prst="rect">
            <a:avLst/>
          </a:prstGeom>
          <a:solidFill>
            <a:srgbClr val="92D05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28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 RAZLIČNIH OBDOBJIH </a:t>
            </a:r>
          </a:p>
          <a:p>
            <a:pPr algn="ctr"/>
            <a:r>
              <a:rPr lang="sl-SI" sz="28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PRIDOBIMO NOVA </a:t>
            </a:r>
            <a:r>
              <a:rPr lang="sl-SI" sz="28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ZNANJA</a:t>
            </a:r>
            <a:r>
              <a:rPr lang="sl-SI" sz="28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  <a:endParaRPr lang="sl-SI" sz="28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6" name="Raven puščični povezovalnik 5">
            <a:extLst>
              <a:ext uri="{FF2B5EF4-FFF2-40B4-BE49-F238E27FC236}">
                <a16:creationId xmlns:a16="http://schemas.microsoft.com/office/drawing/2014/main" id="{4BF02B2C-98F2-4307-9049-4B87BA96840C}"/>
              </a:ext>
            </a:extLst>
          </p:cNvPr>
          <p:cNvCxnSpPr>
            <a:cxnSpLocks/>
          </p:cNvCxnSpPr>
          <p:nvPr/>
        </p:nvCxnSpPr>
        <p:spPr>
          <a:xfrm flipH="1">
            <a:off x="2075998" y="1381442"/>
            <a:ext cx="2220212" cy="226410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Raven puščični povezovalnik 10">
            <a:extLst>
              <a:ext uri="{FF2B5EF4-FFF2-40B4-BE49-F238E27FC236}">
                <a16:creationId xmlns:a16="http://schemas.microsoft.com/office/drawing/2014/main" id="{AD3544CD-8550-4263-9959-3C6A9FBAC0B0}"/>
              </a:ext>
            </a:extLst>
          </p:cNvPr>
          <p:cNvCxnSpPr>
            <a:cxnSpLocks/>
          </p:cNvCxnSpPr>
          <p:nvPr/>
        </p:nvCxnSpPr>
        <p:spPr>
          <a:xfrm>
            <a:off x="5554159" y="1248032"/>
            <a:ext cx="2885506" cy="87733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098" name="Picture 2" descr="Razvoj otroške risbe - Otrokov razvoj - Ringaraja.net">
            <a:extLst>
              <a:ext uri="{FF2B5EF4-FFF2-40B4-BE49-F238E27FC236}">
                <a16:creationId xmlns:a16="http://schemas.microsoft.com/office/drawing/2014/main" id="{A404F0A7-21B2-45F4-A866-98017430F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00" y="3771662"/>
            <a:ext cx="3866396" cy="2449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-portfolio otroka v vrtcu | Pogled kroz prozor">
            <a:extLst>
              <a:ext uri="{FF2B5EF4-FFF2-40B4-BE49-F238E27FC236}">
                <a16:creationId xmlns:a16="http://schemas.microsoft.com/office/drawing/2014/main" id="{481326F5-8483-4F4D-BFF0-EE9AEC41E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1534" y="3345862"/>
            <a:ext cx="4030208" cy="3022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Raven puščični povezovalnik 11">
            <a:extLst>
              <a:ext uri="{FF2B5EF4-FFF2-40B4-BE49-F238E27FC236}">
                <a16:creationId xmlns:a16="http://schemas.microsoft.com/office/drawing/2014/main" id="{0D4A32DE-0828-45CB-8428-95E069ECABB4}"/>
              </a:ext>
            </a:extLst>
          </p:cNvPr>
          <p:cNvCxnSpPr>
            <a:cxnSpLocks/>
          </p:cNvCxnSpPr>
          <p:nvPr/>
        </p:nvCxnSpPr>
        <p:spPr>
          <a:xfrm>
            <a:off x="4757739" y="1381442"/>
            <a:ext cx="791604" cy="204755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Pravokotnik 14">
            <a:extLst>
              <a:ext uri="{FF2B5EF4-FFF2-40B4-BE49-F238E27FC236}">
                <a16:creationId xmlns:a16="http://schemas.microsoft.com/office/drawing/2014/main" id="{63E1988A-01BF-4603-9691-C7EFC13932F3}"/>
              </a:ext>
            </a:extLst>
          </p:cNvPr>
          <p:cNvSpPr/>
          <p:nvPr/>
        </p:nvSpPr>
        <p:spPr>
          <a:xfrm>
            <a:off x="2209348" y="6339568"/>
            <a:ext cx="829457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OPIŠI KAKŠNA ZNANJA IMAMO V RAZLIČNIH OBDOBJIH.</a:t>
            </a:r>
          </a:p>
        </p:txBody>
      </p:sp>
    </p:spTree>
    <p:extLst>
      <p:ext uri="{BB962C8B-B14F-4D97-AF65-F5344CB8AC3E}">
        <p14:creationId xmlns:p14="http://schemas.microsoft.com/office/powerpoint/2010/main" val="1079505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Tretje tradicionalno Slovensko kosilo na OŠ Prestranek – Osnovna šola  Prestranek">
            <a:extLst>
              <a:ext uri="{FF2B5EF4-FFF2-40B4-BE49-F238E27FC236}">
                <a16:creationId xmlns:a16="http://schemas.microsoft.com/office/drawing/2014/main" id="{A6ADBC7D-E32D-496D-9998-380A0D8F5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181" y="1431099"/>
            <a:ext cx="4039893" cy="302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Prehrana dojenčka: Od dojenja do prehranjevanja malega bitja | Zdravje">
            <a:extLst>
              <a:ext uri="{FF2B5EF4-FFF2-40B4-BE49-F238E27FC236}">
                <a16:creationId xmlns:a16="http://schemas.microsoft.com/office/drawing/2014/main" id="{9E9A91E4-6AA4-464B-8AB6-8BA42F1F44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135" y="3429000"/>
            <a:ext cx="3245794" cy="3602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avokotnik 1">
            <a:extLst>
              <a:ext uri="{FF2B5EF4-FFF2-40B4-BE49-F238E27FC236}">
                <a16:creationId xmlns:a16="http://schemas.microsoft.com/office/drawing/2014/main" id="{3CB07423-BE89-41AB-A1AF-A8BAF0A74EEA}"/>
              </a:ext>
            </a:extLst>
          </p:cNvPr>
          <p:cNvSpPr/>
          <p:nvPr/>
        </p:nvSpPr>
        <p:spPr>
          <a:xfrm>
            <a:off x="1334350" y="427335"/>
            <a:ext cx="4219809" cy="954107"/>
          </a:xfrm>
          <a:prstGeom prst="rect">
            <a:avLst/>
          </a:prstGeom>
          <a:solidFill>
            <a:srgbClr val="92D05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28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 RAZLIČNIH OBDOBJIH </a:t>
            </a:r>
          </a:p>
          <a:p>
            <a:pPr algn="ctr"/>
            <a:r>
              <a:rPr lang="sl-SI" sz="28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PRIDOBIMO NOVA </a:t>
            </a:r>
            <a:r>
              <a:rPr lang="sl-SI" sz="28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ZNANJA</a:t>
            </a:r>
            <a:r>
              <a:rPr lang="sl-SI" sz="28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  <a:endParaRPr lang="sl-SI" sz="28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6" name="Raven puščični povezovalnik 5">
            <a:extLst>
              <a:ext uri="{FF2B5EF4-FFF2-40B4-BE49-F238E27FC236}">
                <a16:creationId xmlns:a16="http://schemas.microsoft.com/office/drawing/2014/main" id="{4BF02B2C-98F2-4307-9049-4B87BA96840C}"/>
              </a:ext>
            </a:extLst>
          </p:cNvPr>
          <p:cNvCxnSpPr>
            <a:cxnSpLocks/>
          </p:cNvCxnSpPr>
          <p:nvPr/>
        </p:nvCxnSpPr>
        <p:spPr>
          <a:xfrm flipH="1">
            <a:off x="2084430" y="1381442"/>
            <a:ext cx="2211779" cy="258095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Raven puščični povezovalnik 10">
            <a:extLst>
              <a:ext uri="{FF2B5EF4-FFF2-40B4-BE49-F238E27FC236}">
                <a16:creationId xmlns:a16="http://schemas.microsoft.com/office/drawing/2014/main" id="{AD3544CD-8550-4263-9959-3C6A9FBAC0B0}"/>
              </a:ext>
            </a:extLst>
          </p:cNvPr>
          <p:cNvCxnSpPr>
            <a:cxnSpLocks/>
          </p:cNvCxnSpPr>
          <p:nvPr/>
        </p:nvCxnSpPr>
        <p:spPr>
          <a:xfrm>
            <a:off x="5554159" y="1248032"/>
            <a:ext cx="2885506" cy="87733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Raven puščični povezovalnik 11">
            <a:extLst>
              <a:ext uri="{FF2B5EF4-FFF2-40B4-BE49-F238E27FC236}">
                <a16:creationId xmlns:a16="http://schemas.microsoft.com/office/drawing/2014/main" id="{0D4A32DE-0828-45CB-8428-95E069ECABB4}"/>
              </a:ext>
            </a:extLst>
          </p:cNvPr>
          <p:cNvCxnSpPr>
            <a:cxnSpLocks/>
          </p:cNvCxnSpPr>
          <p:nvPr/>
        </p:nvCxnSpPr>
        <p:spPr>
          <a:xfrm>
            <a:off x="4757739" y="1381442"/>
            <a:ext cx="1235288" cy="21402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170" name="Picture 2" descr="Gledanje televizije med hranjenjem dojenčka | Žurnal24">
            <a:extLst>
              <a:ext uri="{FF2B5EF4-FFF2-40B4-BE49-F238E27FC236}">
                <a16:creationId xmlns:a16="http://schemas.microsoft.com/office/drawing/2014/main" id="{4A12DCA7-28C6-47F7-B24A-D8054CAEB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44" y="4134823"/>
            <a:ext cx="3395728" cy="227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140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Ali res lahko razvadite dojenčka? - siol.net">
            <a:extLst>
              <a:ext uri="{FF2B5EF4-FFF2-40B4-BE49-F238E27FC236}">
                <a16:creationId xmlns:a16="http://schemas.microsoft.com/office/drawing/2014/main" id="{72420BD5-AEBF-4577-8151-C51E48DD7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3746" y="1371600"/>
            <a:ext cx="2453392" cy="1382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5 zapovedi pri pripravi hrane za malčke Nosečka">
            <a:extLst>
              <a:ext uri="{FF2B5EF4-FFF2-40B4-BE49-F238E27FC236}">
                <a16:creationId xmlns:a16="http://schemas.microsoft.com/office/drawing/2014/main" id="{2126073A-60A4-4D9E-BB73-3C5B616334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26742" y="1156423"/>
            <a:ext cx="2138515" cy="1597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Sprejem prvošolčkov | podgoranova">
            <a:extLst>
              <a:ext uri="{FF2B5EF4-FFF2-40B4-BE49-F238E27FC236}">
                <a16:creationId xmlns:a16="http://schemas.microsoft.com/office/drawing/2014/main" id="{2CAC78CC-F439-4B27-B8DF-951B532441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670524" y="793802"/>
            <a:ext cx="1277563" cy="196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ravokotnik 5">
            <a:extLst>
              <a:ext uri="{FF2B5EF4-FFF2-40B4-BE49-F238E27FC236}">
                <a16:creationId xmlns:a16="http://schemas.microsoft.com/office/drawing/2014/main" id="{A500D84C-2FA2-47BE-9B20-ECC51A27DAA0}"/>
              </a:ext>
            </a:extLst>
          </p:cNvPr>
          <p:cNvSpPr/>
          <p:nvPr/>
        </p:nvSpPr>
        <p:spPr>
          <a:xfrm>
            <a:off x="353407" y="278027"/>
            <a:ext cx="8867684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36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PREDMETE POVEŽI </a:t>
            </a:r>
            <a:r>
              <a:rPr lang="sl-SI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 USTREZNIM OBDOBJEM.</a:t>
            </a:r>
          </a:p>
        </p:txBody>
      </p:sp>
      <p:pic>
        <p:nvPicPr>
          <p:cNvPr id="5122" name="Picture 2" descr="Šolska torba Rucksack Only LD7 Magic, 25 L - PRINTINK.si - kartuše in  tonerji">
            <a:extLst>
              <a:ext uri="{FF2B5EF4-FFF2-40B4-BE49-F238E27FC236}">
                <a16:creationId xmlns:a16="http://schemas.microsoft.com/office/drawing/2014/main" id="{4EAAD31E-EBD3-4CBB-B40A-C11369323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1818" y="5320752"/>
            <a:ext cx="1537248" cy="1537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LYRA SVINČNIK NEON LONČEK 96/1">
            <a:extLst>
              <a:ext uri="{FF2B5EF4-FFF2-40B4-BE49-F238E27FC236}">
                <a16:creationId xmlns:a16="http://schemas.microsoft.com/office/drawing/2014/main" id="{D735CD02-7AB4-4D90-AF0A-E07382116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4378" y="5294807"/>
            <a:ext cx="1281040" cy="1537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Pozor, nevarne prstne barve! - Bibaleze.si">
            <a:extLst>
              <a:ext uri="{FF2B5EF4-FFF2-40B4-BE49-F238E27FC236}">
                <a16:creationId xmlns:a16="http://schemas.microsoft.com/office/drawing/2014/main" id="{BAF86BDC-B2C5-449C-B0EB-1E6C8E51B2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01051" y="5503974"/>
            <a:ext cx="1671472" cy="117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Kinderfeets® Lesen poganjalec Retro Natural | Spletna trgovina Evitas">
            <a:extLst>
              <a:ext uri="{FF2B5EF4-FFF2-40B4-BE49-F238E27FC236}">
                <a16:creationId xmlns:a16="http://schemas.microsoft.com/office/drawing/2014/main" id="{60D94587-F223-41D8-AFF7-F93D5B53A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81558" y="5277486"/>
            <a:ext cx="1537248" cy="1537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Steklenička Classic+ SCF574/12 | Avent">
            <a:extLst>
              <a:ext uri="{FF2B5EF4-FFF2-40B4-BE49-F238E27FC236}">
                <a16:creationId xmlns:a16="http://schemas.microsoft.com/office/drawing/2014/main" id="{F1F92446-3D83-4FC4-B7DC-A0B0A8591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751" y="5320752"/>
            <a:ext cx="930571" cy="151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Prevoz novorojenčka domov – Zdaj.net">
            <a:extLst>
              <a:ext uri="{FF2B5EF4-FFF2-40B4-BE49-F238E27FC236}">
                <a16:creationId xmlns:a16="http://schemas.microsoft.com/office/drawing/2014/main" id="{EE7FA65B-9D4B-4F49-AA22-66EED2FDB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3138" y="5294807"/>
            <a:ext cx="1281041" cy="1502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155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11111E-6 L 0.01901 -0.359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" y="-1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1.48148E-6 L -0.45052 -0.3458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26" y="-1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96296E-6 L -0.08568 -0.3879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84" y="-1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48148E-6 L -0.30208 -0.3282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4" y="-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2.96296E-6 L 0.58802 -0.3523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01" y="-1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22222E-6 L 0.5793 -0.3483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58" y="-1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>
            <a:extLst>
              <a:ext uri="{FF2B5EF4-FFF2-40B4-BE49-F238E27FC236}">
                <a16:creationId xmlns:a16="http://schemas.microsoft.com/office/drawing/2014/main" id="{364496C3-E412-4DD7-B87F-D01CB163AB52}"/>
              </a:ext>
            </a:extLst>
          </p:cNvPr>
          <p:cNvSpPr/>
          <p:nvPr/>
        </p:nvSpPr>
        <p:spPr>
          <a:xfrm>
            <a:off x="247135" y="3418"/>
            <a:ext cx="11800703" cy="193899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NALOGA:</a:t>
            </a:r>
          </a:p>
          <a:p>
            <a:pPr algn="ctr"/>
            <a:r>
              <a:rPr lang="sl-SI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SDZ/36: IZ PRILOGE 1 PRILEPI SLIČICE</a:t>
            </a:r>
          </a:p>
          <a:p>
            <a:pPr algn="ctr"/>
            <a:r>
              <a:rPr lang="sl-SI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NA USTREZO MESTO</a:t>
            </a:r>
            <a:endParaRPr lang="sl-SI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4D63B44C-80B6-4128-BFF4-33BBCD39FC2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22972" y="1830769"/>
            <a:ext cx="3225113" cy="4855391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49427F6A-01F2-432A-8F85-55AD020835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3153" y="4764079"/>
            <a:ext cx="3352798" cy="1692876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687324CA-158B-4D1C-A8C7-71B331D6B21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419" y="3486167"/>
            <a:ext cx="1277252" cy="1126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67704300-4E18-4A64-B634-426E81660CB4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789" y="2572786"/>
            <a:ext cx="1920240" cy="202819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uščica: desno 7">
            <a:extLst>
              <a:ext uri="{FF2B5EF4-FFF2-40B4-BE49-F238E27FC236}">
                <a16:creationId xmlns:a16="http://schemas.microsoft.com/office/drawing/2014/main" id="{BD3A0DE7-EA98-4068-8023-AD71A7985C1C}"/>
              </a:ext>
            </a:extLst>
          </p:cNvPr>
          <p:cNvSpPr/>
          <p:nvPr/>
        </p:nvSpPr>
        <p:spPr>
          <a:xfrm rot="20312783">
            <a:off x="5218552" y="4908800"/>
            <a:ext cx="2788742" cy="5564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747678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102</Words>
  <Application>Microsoft Office PowerPoint</Application>
  <PresentationFormat>Širokozaslonsko</PresentationFormat>
  <Paragraphs>22</Paragraphs>
  <Slides>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KAKO RASTEM</dc:title>
  <dc:creator>Skrbnik</dc:creator>
  <cp:lastModifiedBy>Skrbnik</cp:lastModifiedBy>
  <cp:revision>27</cp:revision>
  <dcterms:created xsi:type="dcterms:W3CDTF">2020-12-04T05:49:29Z</dcterms:created>
  <dcterms:modified xsi:type="dcterms:W3CDTF">2020-12-21T10:34:30Z</dcterms:modified>
</cp:coreProperties>
</file>