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74" r:id="rId16"/>
    <p:sldId id="268" r:id="rId17"/>
    <p:sldId id="269" r:id="rId18"/>
    <p:sldId id="271" r:id="rId19"/>
    <p:sldId id="272" r:id="rId20"/>
    <p:sldId id="279" r:id="rId21"/>
    <p:sldId id="278" r:id="rId22"/>
    <p:sldId id="25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76" r:id="rId33"/>
    <p:sldId id="275" r:id="rId3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425C-2085-4627-9A94-3CA9B229553A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3A82-E67F-4B52-A281-D574371B1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14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425C-2085-4627-9A94-3CA9B229553A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3A82-E67F-4B52-A281-D574371B1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563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425C-2085-4627-9A94-3CA9B229553A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3A82-E67F-4B52-A281-D574371B1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447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425C-2085-4627-9A94-3CA9B229553A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3A82-E67F-4B52-A281-D574371B1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25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425C-2085-4627-9A94-3CA9B229553A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3A82-E67F-4B52-A281-D574371B1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689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425C-2085-4627-9A94-3CA9B229553A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3A82-E67F-4B52-A281-D574371B1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017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425C-2085-4627-9A94-3CA9B229553A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3A82-E67F-4B52-A281-D574371B1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406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425C-2085-4627-9A94-3CA9B229553A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3A82-E67F-4B52-A281-D574371B1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38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425C-2085-4627-9A94-3CA9B229553A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3A82-E67F-4B52-A281-D574371B1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724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425C-2085-4627-9A94-3CA9B229553A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3A82-E67F-4B52-A281-D574371B1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929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D425C-2085-4627-9A94-3CA9B229553A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3A82-E67F-4B52-A281-D574371B1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196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D425C-2085-4627-9A94-3CA9B229553A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A3A82-E67F-4B52-A281-D574371B1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293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ef.blob.core.windows.net/uploaded/documents/konvencija.pdf" TargetMode="External"/><Relationship Id="rId2" Type="http://schemas.openxmlformats.org/officeDocument/2006/relationships/hyperlink" Target="https://unicef.blob.core.windows.net/uploaded/documents/plakat%20pravice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kopija-nova.si/klub-ajda/koristne-in-uporabne-vsebine/svetovalnica/otrokove-pravice-in-dolznosti" TargetMode="External"/><Relationship Id="rId4" Type="http://schemas.openxmlformats.org/officeDocument/2006/relationships/hyperlink" Target="https://unicef.blob.core.windows.net/uploaded/documents/UNICEF_Slovenija_Mala_sola_otrokovih_pravic_2009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7" name="Skupina 6"/>
          <p:cNvGrpSpPr/>
          <p:nvPr/>
        </p:nvGrpSpPr>
        <p:grpSpPr>
          <a:xfrm>
            <a:off x="1611686" y="304799"/>
            <a:ext cx="8968628" cy="4953000"/>
            <a:chOff x="-275105" y="1098176"/>
            <a:chExt cx="8968628" cy="4953000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7723" y="1098176"/>
              <a:ext cx="4495800" cy="4953000"/>
            </a:xfrm>
            <a:prstGeom prst="rect">
              <a:avLst/>
            </a:prstGeom>
          </p:spPr>
        </p:pic>
        <p:pic>
          <p:nvPicPr>
            <p:cNvPr id="6" name="Slika 5"/>
            <p:cNvPicPr>
              <a:picLocks noChangeAspect="1"/>
            </p:cNvPicPr>
            <p:nvPr/>
          </p:nvPicPr>
          <p:blipFill rotWithShape="1">
            <a:blip r:embed="rId3"/>
            <a:srcRect t="1112" b="1212"/>
            <a:stretch/>
          </p:blipFill>
          <p:spPr>
            <a:xfrm>
              <a:off x="-275105" y="1116106"/>
              <a:ext cx="4486275" cy="4921623"/>
            </a:xfrm>
            <a:prstGeom prst="rect">
              <a:avLst/>
            </a:prstGeom>
          </p:spPr>
        </p:pic>
      </p:grpSp>
      <p:sp>
        <p:nvSpPr>
          <p:cNvPr id="9" name="Pravokotnik 8"/>
          <p:cNvSpPr/>
          <p:nvPr/>
        </p:nvSpPr>
        <p:spPr>
          <a:xfrm>
            <a:off x="730624" y="4858870"/>
            <a:ext cx="6167718" cy="398929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9293597" y="4858870"/>
            <a:ext cx="2196354" cy="398929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1567449" y="4909106"/>
            <a:ext cx="896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>
                <a:solidFill>
                  <a:schemeClr val="bg1"/>
                </a:solidFill>
              </a:rPr>
              <a:t>PRAVICE IN DOLŽNOSTI OTROK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9476477" y="6108792"/>
            <a:ext cx="289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Pripravila: prof. Tjaša Kobal</a:t>
            </a:r>
          </a:p>
          <a:p>
            <a:r>
              <a:rPr lang="sl-SI" dirty="0"/>
              <a:t>december 2020</a:t>
            </a:r>
          </a:p>
        </p:txBody>
      </p:sp>
    </p:spTree>
    <p:extLst>
      <p:ext uri="{BB962C8B-B14F-4D97-AF65-F5344CB8AC3E}">
        <p14:creationId xmlns:p14="http://schemas.microsoft.com/office/powerpoint/2010/main" val="353348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/>
              <a:t>OTROCI IMATE PRAVICO, DA NE OPRAVLJATE DELA, KI JE ZA VAS PRETEŽKO.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679"/>
          <a:stretch/>
        </p:blipFill>
        <p:spPr>
          <a:xfrm>
            <a:off x="3213847" y="1637402"/>
            <a:ext cx="5284693" cy="522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58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OTROCI IMATE PRAVICO, DA HODITE V ŠOLO.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53612" y="887561"/>
            <a:ext cx="4827493" cy="68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4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/>
              <a:t>OTROCI IMATE PRAVICO DO IZOBRAZBE, DA SE ŠOLATE, DA BERETE KNJIGE ...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4" y="1801906"/>
            <a:ext cx="5858517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2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681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OTROCI IMATE PRAVICO DO VARNOSTI.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560" y="2116517"/>
            <a:ext cx="5332880" cy="44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1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/>
              <a:t>OTROCI IMATE PRAVICO DO ZDRAVE HRANE IN ČISTE PITNE VODE.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35925" y="955070"/>
            <a:ext cx="5120150" cy="66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14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291" y="2316536"/>
            <a:ext cx="6153906" cy="4541464"/>
          </a:xfrm>
          <a:prstGeom prst="rect">
            <a:avLst/>
          </a:prstGeom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/>
              <a:t>OTROCI IMATE PRAVICO DO ŽIVLJENJA V ČISTEM OKOLJU.</a:t>
            </a:r>
          </a:p>
        </p:txBody>
      </p:sp>
    </p:spTree>
    <p:extLst>
      <p:ext uri="{BB962C8B-B14F-4D97-AF65-F5344CB8AC3E}">
        <p14:creationId xmlns:p14="http://schemas.microsoft.com/office/powerpoint/2010/main" val="305758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/>
              <a:t>OTROCI IMATE PRAVICO, DA DOBITE USTREZNO ZDRAVSTVENO SKRB IN NEGO.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584" y="2052583"/>
            <a:ext cx="6028204" cy="47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/>
              <a:t>OTROCI BREZ DRUŽINE IN OTROCI S POSEBNIMI POTREBAMI IMAJO PRAVICO DO POSEBNE POMOČI.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008" y="2157147"/>
            <a:ext cx="5377984" cy="470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33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/>
              <a:t>OTROCI IMATE PRAVICO, DA GOVORITE JEZIK SVOJIH STARŠEV.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09147" y="1404914"/>
            <a:ext cx="4773705" cy="61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29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/>
              <a:t>VSI OTROCI IMATE PRAVICO, DA VAS VZGAJAJO VAŠI STARŠI, ČE JE LE TO MOGOČE.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43111" y="1075283"/>
            <a:ext cx="4905777" cy="66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7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7625" y="154109"/>
            <a:ext cx="11577710" cy="1325563"/>
          </a:xfrm>
        </p:spPr>
        <p:txBody>
          <a:bodyPr>
            <a:noAutofit/>
          </a:bodyPr>
          <a:lstStyle/>
          <a:p>
            <a:pPr algn="ctr"/>
            <a:r>
              <a:rPr lang="sl-SI" sz="6000" b="1" dirty="0"/>
              <a:t>VSI OTROCI NA SVETU IMATE PRAVICE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7184" y="1727150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l-SI" sz="2400" dirty="0"/>
              <a:t>ŽE PRED NEKAJ ČASA JE VELIKO DRŽAV PODPISALO POSEBEN DOKUMENT, V KATEREM SO ZAPISANE PRAVICE, KI JIH IMATE VI OTROCI.</a:t>
            </a:r>
          </a:p>
          <a:p>
            <a:pPr algn="just">
              <a:lnSpc>
                <a:spcPct val="150000"/>
              </a:lnSpc>
            </a:pPr>
            <a:r>
              <a:rPr lang="sl-SI" sz="2400" dirty="0"/>
              <a:t>TE PRAVICE VELJAJO PRAV ZA VSE OTROKE – NI VAŽNO KAKŠNE RASE STE, KAKŠNO BARVO KOŽE IMATE, ALI STE DEKLICE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l-SI" sz="2400" dirty="0"/>
              <a:t>   ALI DEČKI … </a:t>
            </a:r>
            <a:r>
              <a:rPr lang="sl-SI" sz="2400" b="1" dirty="0"/>
              <a:t>TE PRAVICE VELJAJO ZA VSE</a:t>
            </a:r>
            <a:r>
              <a:rPr lang="sl-SI" sz="2400" dirty="0"/>
              <a:t>!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sl-SI" sz="2400" dirty="0"/>
          </a:p>
          <a:p>
            <a:pPr algn="just">
              <a:lnSpc>
                <a:spcPct val="150000"/>
              </a:lnSpc>
            </a:pP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1782"/>
          <a:stretch/>
        </p:blipFill>
        <p:spPr>
          <a:xfrm>
            <a:off x="7282331" y="3571899"/>
            <a:ext cx="4212147" cy="29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22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81929" y="700208"/>
            <a:ext cx="10515600" cy="5503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latin typeface="+mj-lt"/>
              </a:rPr>
              <a:t>SPOZNALI SMO, DA IMATE VSI OTROCI PRAVICE.</a:t>
            </a:r>
          </a:p>
          <a:p>
            <a:pPr marL="0" indent="0">
              <a:buNone/>
            </a:pPr>
            <a:r>
              <a:rPr lang="sl-SI" dirty="0">
                <a:latin typeface="+mj-lt"/>
              </a:rPr>
              <a:t>KAR POMENI, DA MORAJO VSI PAZITI NA VAS, HKRATI PA MORATE TUDI VI OTROCI PAZITI, KAKO SE OBNAŠATE DRUG DO DRUGEGA – DA SE LEPO VEDETE, SE NE PRETEPATE, SE UČITE IN NE MOTITE OSTALIH PRI UČENJU, TOREJ NE KLEPETATE …</a:t>
            </a:r>
          </a:p>
          <a:p>
            <a:pPr marL="0" indent="0">
              <a:buNone/>
            </a:pPr>
            <a:r>
              <a:rPr lang="sl-SI" dirty="0">
                <a:latin typeface="+mj-lt"/>
              </a:rPr>
              <a:t>POMEMBNO JE, DA TUDI VI SPOŠTUJETE PRAVICE OSTALIH OTROK, TAKO KOT DRUGI VAŠE.</a:t>
            </a:r>
          </a:p>
          <a:p>
            <a:endParaRPr lang="sl-SI" dirty="0">
              <a:latin typeface="+mj-lt"/>
            </a:endParaRPr>
          </a:p>
          <a:p>
            <a:pPr marL="0" indent="0">
              <a:buNone/>
            </a:pPr>
            <a:r>
              <a:rPr lang="sl-SI" dirty="0">
                <a:latin typeface="+mj-lt"/>
              </a:rPr>
              <a:t>TO SO PA TUDI ŽE NEKATERE VAŠE DOLŽNOSTI.</a:t>
            </a:r>
          </a:p>
          <a:p>
            <a:endParaRPr lang="sl-SI" dirty="0">
              <a:latin typeface="+mj-lt"/>
            </a:endParaRPr>
          </a:p>
          <a:p>
            <a:pPr marL="0" indent="0" algn="ctr">
              <a:buNone/>
            </a:pPr>
            <a:r>
              <a:rPr lang="sl-SI" sz="3600" b="1" dirty="0">
                <a:latin typeface="+mj-lt"/>
              </a:rPr>
              <a:t>VSI OTROCI IMATE TAKO PRAVICE KOT TUDI DOLŽNOSTI.</a:t>
            </a:r>
          </a:p>
        </p:txBody>
      </p:sp>
    </p:spTree>
    <p:extLst>
      <p:ext uri="{BB962C8B-B14F-4D97-AF65-F5344CB8AC3E}">
        <p14:creationId xmlns:p14="http://schemas.microsoft.com/office/powerpoint/2010/main" val="1080865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6163" y="1546811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sl-SI" sz="11500" dirty="0">
                <a:solidFill>
                  <a:schemeClr val="bg1"/>
                </a:solidFill>
              </a:rPr>
              <a:t>DOLŽNOSTI OTROK</a:t>
            </a:r>
          </a:p>
        </p:txBody>
      </p:sp>
      <p:pic>
        <p:nvPicPr>
          <p:cNvPr id="4" name="Picture 2" descr="Our R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2" y="698370"/>
            <a:ext cx="4127695" cy="546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53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7625" y="365125"/>
            <a:ext cx="11605846" cy="1325563"/>
          </a:xfrm>
        </p:spPr>
        <p:txBody>
          <a:bodyPr>
            <a:noAutofit/>
          </a:bodyPr>
          <a:lstStyle/>
          <a:p>
            <a:pPr algn="ctr"/>
            <a:r>
              <a:rPr lang="sl-SI" sz="3600" b="1" dirty="0"/>
              <a:t>DOLŽNOST, DA HODIŠ V ŠOLO IN OPRAVIŠ SVOJE OBVEZNOSTI </a:t>
            </a:r>
            <a:br>
              <a:rPr lang="sl-SI" sz="3600" b="1" dirty="0"/>
            </a:br>
            <a:endParaRPr lang="sl-SI" sz="3600" b="1" dirty="0"/>
          </a:p>
        </p:txBody>
      </p:sp>
      <p:pic>
        <p:nvPicPr>
          <p:cNvPr id="3074" name="Picture 2" descr="Estudante feliz indo para a escola - Download de Ve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083" y="1690688"/>
            <a:ext cx="734377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يا شباب اكتب العنصر, تلميذ, الاولاد يكتب, عنصر PNG صورة للتحميل مجانا |  Human drawing, Clip art, School bo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496" y="2522612"/>
            <a:ext cx="2661089" cy="327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27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/>
              <a:t>DOLŽNOST, DA POMAGAŠ V GOSPODINJSTVU</a:t>
            </a:r>
            <a:br>
              <a:rPr lang="sl-SI" sz="4000" b="1" dirty="0"/>
            </a:br>
            <a:endParaRPr lang="sl-SI" sz="4000" b="1" dirty="0"/>
          </a:p>
        </p:txBody>
      </p:sp>
      <p:pic>
        <p:nvPicPr>
          <p:cNvPr id="5" name="Picture 2" descr="Clipart children cleaning room, Clipart children cleaning room Transparent  FREE for download on WebStockReview 2020">
            <a:extLst>
              <a:ext uri="{FF2B5EF4-FFF2-40B4-BE49-F238E27FC236}">
                <a16:creationId xmlns:a16="http://schemas.microsoft.com/office/drawing/2014/main" id="{90FDEF8A-7EA8-463B-A1A5-0D09707F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269" y="1458874"/>
            <a:ext cx="2488487" cy="242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mium Vector | Boy putting garbage into trash bin">
            <a:extLst>
              <a:ext uri="{FF2B5EF4-FFF2-40B4-BE49-F238E27FC236}">
                <a16:creationId xmlns:a16="http://schemas.microsoft.com/office/drawing/2014/main" id="{C9BA6E0E-8F35-446C-A813-731D0E61A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07" y="1370803"/>
            <a:ext cx="2610690" cy="26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ay the table Royalty Free Vector Image - VectorStock">
            <a:extLst>
              <a:ext uri="{FF2B5EF4-FFF2-40B4-BE49-F238E27FC236}">
                <a16:creationId xmlns:a16="http://schemas.microsoft.com/office/drawing/2014/main" id="{6F15F0B1-D31B-49F3-93C0-A136DF211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7" b="16392"/>
          <a:stretch/>
        </p:blipFill>
        <p:spPr bwMode="auto">
          <a:xfrm>
            <a:off x="6530681" y="4088409"/>
            <a:ext cx="1901093" cy="21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leaning Children Household Routines Montessori Clipart | Kid Cleaning 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r="7261"/>
          <a:stretch/>
        </p:blipFill>
        <p:spPr bwMode="auto">
          <a:xfrm>
            <a:off x="1094293" y="1318819"/>
            <a:ext cx="5148775" cy="55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ᐈ Picking up toys stock cliparts, Royalty Free cleaning toys pictures |  download on Depositphotos®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74" y="3614229"/>
            <a:ext cx="2922026" cy="29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74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6336" y="1259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/>
              <a:t>DOLŽNOST, DA GREŠ SPAT OB PRAVEM ČASU</a:t>
            </a:r>
          </a:p>
        </p:txBody>
      </p:sp>
      <p:pic>
        <p:nvPicPr>
          <p:cNvPr id="5122" name="Picture 2" descr="Sleeping child PNG and Clipart | Sleep cartoon, Instagram cartoon, Clip 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36" y="1941341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26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9489" y="182245"/>
            <a:ext cx="11591778" cy="1325563"/>
          </a:xfrm>
        </p:spPr>
        <p:txBody>
          <a:bodyPr>
            <a:normAutofit/>
          </a:bodyPr>
          <a:lstStyle/>
          <a:p>
            <a:pPr algn="ctr"/>
            <a:r>
              <a:rPr lang="sl-SI" sz="3800" b="1" dirty="0"/>
              <a:t>DOLŽNOST, DA POMAGAŠ NEMOČNIM ŽIVALIM IN LJUDEM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258" y="1507808"/>
            <a:ext cx="3478750" cy="3506918"/>
          </a:xfrm>
          <a:prstGeom prst="rect">
            <a:avLst/>
          </a:prstGeom>
        </p:spPr>
      </p:pic>
      <p:pic>
        <p:nvPicPr>
          <p:cNvPr id="6148" name="Picture 4" descr="Happy Kids With Grandparent Illustration Stock Vector - Illustration of  funny, boys: 158023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08" y="2855742"/>
            <a:ext cx="3688250" cy="368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3"/>
          <a:stretch/>
        </p:blipFill>
        <p:spPr>
          <a:xfrm>
            <a:off x="309489" y="3291841"/>
            <a:ext cx="3632705" cy="30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29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8302" y="336989"/>
            <a:ext cx="11394830" cy="1325563"/>
          </a:xfrm>
        </p:spPr>
        <p:txBody>
          <a:bodyPr>
            <a:noAutofit/>
          </a:bodyPr>
          <a:lstStyle/>
          <a:p>
            <a:pPr algn="ctr"/>
            <a:r>
              <a:rPr lang="sl-SI" sz="3600" b="1" dirty="0"/>
              <a:t>DOLŽNOST, DA STAREJŠIM ODSTOPIŠ NA PRIMER SEDEŽ NA AVTOBUSU </a:t>
            </a:r>
            <a:br>
              <a:rPr lang="sl-SI" sz="3600" b="1" dirty="0"/>
            </a:br>
            <a:endParaRPr lang="sl-SI" sz="3600" b="1" dirty="0"/>
          </a:p>
        </p:txBody>
      </p:sp>
      <p:pic>
        <p:nvPicPr>
          <p:cNvPr id="7172" name="Picture 4" descr="Cute Young Girl Offering A Seat To An Old Lady In Public Transport...  Royalty Free Cliparts, Vectors, And Stock Illustration. Image 55698046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57" y="2039008"/>
            <a:ext cx="3948920" cy="39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59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/>
              <a:t>DOLŽNOST, DA SKRBIŠ ZA NARAVO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877" y="1170819"/>
            <a:ext cx="6060245" cy="51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79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4000" b="1" dirty="0"/>
              <a:t>DOLŽNOST, DA IZKLJUČIŠ TELEFON, RAČUNALNIK ALI TELEVIZIJO, KO TI TAKO NAROČIJO STARŠI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02" y="1887644"/>
            <a:ext cx="5852172" cy="47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8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10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/>
              <a:t>DOLŽNOST DA MAMI ALI OČETU POMAGAŠ ODNESTI STVARI IZ TRGOVINE …</a:t>
            </a:r>
          </a:p>
        </p:txBody>
      </p:sp>
      <p:pic>
        <p:nvPicPr>
          <p:cNvPr id="9218" name="Picture 2" descr="Premium Vector | Family sho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535943"/>
            <a:ext cx="596265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4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574947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sl-SI" sz="11500" dirty="0">
                <a:solidFill>
                  <a:schemeClr val="bg1"/>
                </a:solidFill>
              </a:rPr>
              <a:t>PRAVICE</a:t>
            </a:r>
            <a:br>
              <a:rPr lang="sl-SI" sz="11500" dirty="0">
                <a:solidFill>
                  <a:schemeClr val="bg1"/>
                </a:solidFill>
              </a:rPr>
            </a:br>
            <a:r>
              <a:rPr lang="sl-SI" sz="11500" dirty="0">
                <a:solidFill>
                  <a:schemeClr val="bg1"/>
                </a:solidFill>
              </a:rPr>
              <a:t>OTROK</a:t>
            </a:r>
          </a:p>
        </p:txBody>
      </p:sp>
      <p:pic>
        <p:nvPicPr>
          <p:cNvPr id="2050" name="Picture 2" descr="Our R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62059"/>
            <a:ext cx="4127695" cy="546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27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000" b="1" dirty="0"/>
              <a:t>NALOGA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l-SI" dirty="0"/>
              <a:t>DOGOVORI SE DOMA S STARŠI, KAKO JIM LAHKO POMAGAŠ. </a:t>
            </a:r>
          </a:p>
          <a:p>
            <a:pPr marL="0" indent="0" algn="just">
              <a:buNone/>
            </a:pPr>
            <a:r>
              <a:rPr lang="sl-SI" dirty="0"/>
              <a:t>SKUPAJ SE DOGOVORITE ZA ENO OPRAVILO, KI GA BOŠ OPRAVLJAL VSAK DAN V TEM TEDNU. </a:t>
            </a:r>
          </a:p>
          <a:p>
            <a:pPr marL="0" indent="0" algn="just">
              <a:buNone/>
            </a:pPr>
            <a:r>
              <a:rPr lang="sl-SI" dirty="0"/>
              <a:t>V NASLEDNJEM TEDNU PA SE LAHKO DOGOVORITE ZA DRUGO OPRAVILO.</a:t>
            </a:r>
          </a:p>
          <a:p>
            <a:pPr algn="just"/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001294"/>
            <a:ext cx="3810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59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F27DCACB-95DE-4CD9-8692-99F1A4564980}"/>
              </a:ext>
            </a:extLst>
          </p:cNvPr>
          <p:cNvSpPr/>
          <p:nvPr/>
        </p:nvSpPr>
        <p:spPr>
          <a:xfrm>
            <a:off x="2238244" y="431409"/>
            <a:ext cx="4598654" cy="5631766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 dirty="0"/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17E1A63F-1D7D-4EF8-9B1B-7CAD428916B5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2238244" y="3247292"/>
            <a:ext cx="4598654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0D32E87-C16A-44AF-8E62-91743319A76B}"/>
              </a:ext>
            </a:extLst>
          </p:cNvPr>
          <p:cNvSpPr txBox="1"/>
          <p:nvPr/>
        </p:nvSpPr>
        <p:spPr>
          <a:xfrm>
            <a:off x="3168655" y="431409"/>
            <a:ext cx="2737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MOJA DOLŽNOST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364BCC5-BABC-4F40-8DAE-0A0F540E3D22}"/>
              </a:ext>
            </a:extLst>
          </p:cNvPr>
          <p:cNvSpPr txBox="1"/>
          <p:nvPr/>
        </p:nvSpPr>
        <p:spPr>
          <a:xfrm>
            <a:off x="3298749" y="3247292"/>
            <a:ext cx="247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C00000"/>
                </a:solidFill>
              </a:rPr>
              <a:t>MOJA PRAVICA</a:t>
            </a:r>
          </a:p>
        </p:txBody>
      </p:sp>
      <p:pic>
        <p:nvPicPr>
          <p:cNvPr id="7" name="Slika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7" y="386559"/>
            <a:ext cx="1579622" cy="1957202"/>
          </a:xfrm>
          <a:prstGeom prst="rect">
            <a:avLst/>
          </a:prstGeom>
          <a:noFill/>
        </p:spPr>
      </p:pic>
      <p:pic>
        <p:nvPicPr>
          <p:cNvPr id="12290" name="Picture 2" descr="Image result for teacher clipart | Teacher cartoon, Animated teacher,  Teacher pictu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49" y="3770512"/>
            <a:ext cx="3095625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jen pravokotni oblaček 7"/>
          <p:cNvSpPr/>
          <p:nvPr/>
        </p:nvSpPr>
        <p:spPr>
          <a:xfrm>
            <a:off x="8454682" y="231129"/>
            <a:ext cx="3488787" cy="3384267"/>
          </a:xfrm>
          <a:prstGeom prst="wedgeRoundRectCallout">
            <a:avLst>
              <a:gd name="adj1" fmla="val 25135"/>
              <a:gd name="adj2" fmla="val 61212"/>
              <a:gd name="adj3" fmla="val 16667"/>
            </a:avLst>
          </a:prstGeom>
          <a:solidFill>
            <a:srgbClr val="00AEE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l-SI" sz="2000" dirty="0"/>
              <a:t>LIST S ČRTO RAZDELI TAKO, KOT KAŽE SLIKA. PROSI STARŠE, DA TI POMAGAJO PRI ZAPISU BESED. NATO NARIŠI ENO OD DOLŽNOSTI IN ENO OD PRAVIC, KI JIH IMAŠ TI IN OSTALI OTROCI. </a:t>
            </a:r>
          </a:p>
        </p:txBody>
      </p:sp>
    </p:spTree>
    <p:extLst>
      <p:ext uri="{BB962C8B-B14F-4D97-AF65-F5344CB8AC3E}">
        <p14:creationId xmlns:p14="http://schemas.microsoft.com/office/powerpoint/2010/main" val="1149003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Raise a Child Who Cares for the Environ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08" y="365760"/>
            <a:ext cx="639133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92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3974" y="477666"/>
            <a:ext cx="11389658" cy="4319417"/>
          </a:xfrm>
        </p:spPr>
        <p:txBody>
          <a:bodyPr>
            <a:noAutofit/>
          </a:bodyPr>
          <a:lstStyle/>
          <a:p>
            <a:pPr algn="ctr"/>
            <a:r>
              <a:rPr lang="sl-SI" sz="2400" b="1" dirty="0"/>
              <a:t>VIRI:</a:t>
            </a:r>
            <a:br>
              <a:rPr lang="sl-SI" sz="2400" b="1" dirty="0"/>
            </a:br>
            <a:br>
              <a:rPr lang="sl-SI" sz="2400" dirty="0"/>
            </a:br>
            <a:r>
              <a:rPr lang="sl-SI" sz="2400" dirty="0"/>
              <a:t>Konvencija o otrokovih pravicah:</a:t>
            </a:r>
            <a:br>
              <a:rPr lang="sl-SI" sz="2400" dirty="0"/>
            </a:br>
            <a:r>
              <a:rPr lang="sl-SI" sz="2400" dirty="0">
                <a:hlinkClick r:id="rId2"/>
              </a:rPr>
              <a:t>https://unicef.blob.core.windows.net/uploaded/documents/plakat%20pravice.pdf</a:t>
            </a:r>
            <a:br>
              <a:rPr lang="sl-SI" sz="2400" dirty="0"/>
            </a:br>
            <a:br>
              <a:rPr lang="sl-SI" sz="2400" dirty="0"/>
            </a:br>
            <a:r>
              <a:rPr lang="sl-SI" sz="2400" dirty="0">
                <a:hlinkClick r:id="rId3"/>
              </a:rPr>
              <a:t>https://unicef.blob.core.windows.net/uploaded/documents/konvencija.pdf</a:t>
            </a:r>
            <a:br>
              <a:rPr lang="sl-SI" sz="2400" dirty="0"/>
            </a:br>
            <a:br>
              <a:rPr lang="sl-SI" sz="2400" dirty="0"/>
            </a:br>
            <a:r>
              <a:rPr lang="sl-SI" sz="2400" dirty="0">
                <a:hlinkClick r:id="rId4"/>
              </a:rPr>
              <a:t>https://unicef.blob.core.windows.net/uploaded/documents/UNICEF_Slovenija_Mala_sola_otrokovih_pravic_2009.pdf</a:t>
            </a:r>
            <a:br>
              <a:rPr lang="sl-SI" sz="2400" dirty="0"/>
            </a:br>
            <a:br>
              <a:rPr lang="sl-SI" sz="2400" dirty="0"/>
            </a:br>
            <a:r>
              <a:rPr lang="sl-SI" sz="2400" dirty="0">
                <a:hlinkClick r:id="rId5"/>
              </a:rPr>
              <a:t>https://www.kopija-nova.si/klub-ajda/koristne-in-uporabne-vsebine/svetovalnica/otrokove-pravice-in-dolznosti</a:t>
            </a:r>
            <a:r>
              <a:rPr lang="sl-SI" sz="2400" dirty="0"/>
              <a:t> </a:t>
            </a:r>
            <a:br>
              <a:rPr lang="sl-SI" sz="2400" dirty="0"/>
            </a:br>
            <a:br>
              <a:rPr lang="sl-SI" sz="2400" dirty="0"/>
            </a:br>
            <a:r>
              <a:rPr lang="sl-SI" sz="2400" dirty="0"/>
              <a:t>Slikovno gradivo: splet.</a:t>
            </a:r>
          </a:p>
        </p:txBody>
      </p:sp>
    </p:spTree>
    <p:extLst>
      <p:ext uri="{BB962C8B-B14F-4D97-AF65-F5344CB8AC3E}">
        <p14:creationId xmlns:p14="http://schemas.microsoft.com/office/powerpoint/2010/main" val="394991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VSI OTROCI STE ENAKI IN ENAKOPRAVNI, NE GLEDE NA BARVO OČI, LAS ALI KOŽE.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6" y="4047565"/>
            <a:ext cx="11919127" cy="28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774" y="2188953"/>
            <a:ext cx="6116451" cy="4669047"/>
          </a:xfrm>
          <a:prstGeom prst="rect">
            <a:avLst/>
          </a:prstGeom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/>
              <a:t>OTROCI IMATE PRAVICO DO IMENA.</a:t>
            </a:r>
          </a:p>
        </p:txBody>
      </p:sp>
    </p:spTree>
    <p:extLst>
      <p:ext uri="{BB962C8B-B14F-4D97-AF65-F5344CB8AC3E}">
        <p14:creationId xmlns:p14="http://schemas.microsoft.com/office/powerpoint/2010/main" val="372905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40042"/>
            <a:ext cx="10515600" cy="1325563"/>
          </a:xfrm>
        </p:spPr>
        <p:txBody>
          <a:bodyPr/>
          <a:lstStyle/>
          <a:p>
            <a:pPr algn="ctr"/>
            <a:r>
              <a:rPr lang="sl-SI" dirty="0"/>
              <a:t>OTROCI IMATE VEDNO PREDNOST.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62926" y="909343"/>
            <a:ext cx="5066148" cy="66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8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10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OTROCI IMATE PRAVICO DO DRUŽINE.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b="2093"/>
          <a:stretch/>
        </p:blipFill>
        <p:spPr>
          <a:xfrm>
            <a:off x="3059346" y="1690688"/>
            <a:ext cx="6073308" cy="49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3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/>
              <a:t>OTROCI IMATE PRAVICO, DA POVESTE, KAJ MISLITE.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848" y="2358821"/>
            <a:ext cx="5872304" cy="43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5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/>
              <a:t>OTROCI IMATE PRAVICO DO IGRE IN PRIJATELJEV.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25" y="2151528"/>
            <a:ext cx="6207550" cy="45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89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605</Words>
  <Application>Microsoft Office PowerPoint</Application>
  <PresentationFormat>Širokozaslonsko</PresentationFormat>
  <Paragraphs>48</Paragraphs>
  <Slides>33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Officeova tema</vt:lpstr>
      <vt:lpstr>PowerPointova predstavitev</vt:lpstr>
      <vt:lpstr>VSI OTROCI NA SVETU IMATE PRAVICE</vt:lpstr>
      <vt:lpstr>PRAVICE OTROK</vt:lpstr>
      <vt:lpstr>VSI OTROCI STE ENAKI IN ENAKOPRAVNI, NE GLEDE NA BARVO OČI, LAS ALI KOŽE.</vt:lpstr>
      <vt:lpstr>PowerPointova predstavitev</vt:lpstr>
      <vt:lpstr>OTROCI IMATE VEDNO PREDNOST.</vt:lpstr>
      <vt:lpstr>OTROCI IMATE PRAVICO DO DRUŽINE.</vt:lpstr>
      <vt:lpstr>OTROCI IMATE PRAVICO, DA POVESTE, KAJ MISLITE.</vt:lpstr>
      <vt:lpstr>OTROCI IMATE PRAVICO DO IGRE IN PRIJATELJEV.</vt:lpstr>
      <vt:lpstr>OTROCI IMATE PRAVICO, DA NE OPRAVLJATE DELA, KI JE ZA VAS PRETEŽKO. </vt:lpstr>
      <vt:lpstr>OTROCI IMATE PRAVICO, DA HODITE V ŠOLO.</vt:lpstr>
      <vt:lpstr>OTROCI IMATE PRAVICO DO IZOBRAZBE, DA SE ŠOLATE, DA BERETE KNJIGE ...</vt:lpstr>
      <vt:lpstr>OTROCI IMATE PRAVICO DO VARNOSTI.</vt:lpstr>
      <vt:lpstr>OTROCI IMATE PRAVICO DO ZDRAVE HRANE IN ČISTE PITNE VODE.</vt:lpstr>
      <vt:lpstr>PowerPointova predstavitev</vt:lpstr>
      <vt:lpstr>OTROCI IMATE PRAVICO, DA DOBITE USTREZNO ZDRAVSTVENO SKRB IN NEGO.</vt:lpstr>
      <vt:lpstr>OTROCI BREZ DRUŽINE IN OTROCI S POSEBNIMI POTREBAMI IMAJO PRAVICO DO POSEBNE POMOČI. </vt:lpstr>
      <vt:lpstr>OTROCI IMATE PRAVICO, DA GOVORITE JEZIK SVOJIH STARŠEV.</vt:lpstr>
      <vt:lpstr>VSI OTROCI IMATE PRAVICO, DA VAS VZGAJAJO VAŠI STARŠI, ČE JE LE TO MOGOČE.</vt:lpstr>
      <vt:lpstr>PowerPointova predstavitev</vt:lpstr>
      <vt:lpstr>DOLŽNOSTI OTROK</vt:lpstr>
      <vt:lpstr>DOLŽNOST, DA HODIŠ V ŠOLO IN OPRAVIŠ SVOJE OBVEZNOSTI  </vt:lpstr>
      <vt:lpstr>DOLŽNOST, DA POMAGAŠ V GOSPODINJSTVU </vt:lpstr>
      <vt:lpstr>DOLŽNOST, DA GREŠ SPAT OB PRAVEM ČASU</vt:lpstr>
      <vt:lpstr>DOLŽNOST, DA POMAGAŠ NEMOČNIM ŽIVALIM IN LJUDEM </vt:lpstr>
      <vt:lpstr>DOLŽNOST, DA STAREJŠIM ODSTOPIŠ NA PRIMER SEDEŽ NA AVTOBUSU  </vt:lpstr>
      <vt:lpstr>DOLŽNOST, DA SKRBIŠ ZA NARAVO </vt:lpstr>
      <vt:lpstr>DOLŽNOST, DA IZKLJUČIŠ TELEFON, RAČUNALNIK ALI TELEVIZIJO, KO TI TAKO NAROČIJO STARŠI</vt:lpstr>
      <vt:lpstr>DOLŽNOST DA MAMI ALI OČETU POMAGAŠ ODNESTI STVARI IZ TRGOVINE …</vt:lpstr>
      <vt:lpstr>NALOGA</vt:lpstr>
      <vt:lpstr>PowerPointova predstavitev</vt:lpstr>
      <vt:lpstr>PowerPointova predstavitev</vt:lpstr>
      <vt:lpstr>VIRI:  Konvencija o otrokovih pravicah: https://unicef.blob.core.windows.net/uploaded/documents/plakat%20pravice.pdf  https://unicef.blob.core.windows.net/uploaded/documents/konvencija.pdf  https://unicef.blob.core.windows.net/uploaded/documents/UNICEF_Slovenija_Mala_sola_otrokovih_pravic_2009.pdf  https://www.kopija-nova.si/klub-ajda/koristne-in-uporabne-vsebine/svetovalnica/otrokove-pravice-in-dolznosti   Slikovno gradivo: splet.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Tjasa</dc:creator>
  <cp:lastModifiedBy>Skrbnik</cp:lastModifiedBy>
  <cp:revision>18</cp:revision>
  <dcterms:created xsi:type="dcterms:W3CDTF">2020-12-05T16:41:14Z</dcterms:created>
  <dcterms:modified xsi:type="dcterms:W3CDTF">2020-12-07T12:11:48Z</dcterms:modified>
  <cp:contentStatus/>
</cp:coreProperties>
</file>