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60" r:id="rId9"/>
    <p:sldId id="261" r:id="rId10"/>
    <p:sldId id="262" r:id="rId11"/>
    <p:sldId id="276" r:id="rId12"/>
    <p:sldId id="277" r:id="rId13"/>
    <p:sldId id="278" r:id="rId14"/>
    <p:sldId id="279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8522" y="0"/>
            <a:ext cx="10318418" cy="5293079"/>
          </a:xfrm>
        </p:spPr>
        <p:txBody>
          <a:bodyPr/>
          <a:lstStyle/>
          <a:p>
            <a:r>
              <a:rPr lang="sl-SI" sz="15000" dirty="0"/>
              <a:t>PROMET</a:t>
            </a:r>
            <a:br>
              <a:rPr lang="sl-SI" dirty="0"/>
            </a:b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KAJ ŽE VEM IN ZNAM O PROMETU?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938" y="2213611"/>
            <a:ext cx="3765585" cy="376558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084277" y="6488668"/>
            <a:ext cx="592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 predlogi Monike Vasle prilagodila in uredila Janja Leskovar </a:t>
            </a: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2901" y="11177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6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415016" cy="812073"/>
          </a:xfrm>
        </p:spPr>
        <p:txBody>
          <a:bodyPr>
            <a:noAutofit/>
          </a:bodyPr>
          <a:lstStyle/>
          <a:p>
            <a:r>
              <a:rPr lang="sl-SI" sz="5400" dirty="0"/>
              <a:t>Kaj ti sporoča prometni znak? 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1" y="2406954"/>
            <a:ext cx="2514600" cy="2514600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3785617" y="2558321"/>
            <a:ext cx="3831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3600" dirty="0"/>
              <a:t>USTAVI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3600" dirty="0"/>
              <a:t>PREHOD ČEZ CESTO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5596128" y="1395320"/>
            <a:ext cx="5385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9600" dirty="0">
                <a:solidFill>
                  <a:srgbClr val="FF0000"/>
                </a:solidFill>
              </a:rPr>
              <a:t>USTAVI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0121" y="2406954"/>
            <a:ext cx="4535423" cy="4329684"/>
          </a:xfrm>
          <a:prstGeom prst="rect">
            <a:avLst/>
          </a:prstGeom>
          <a:scene3d>
            <a:camera prst="orthographicFront">
              <a:rot lat="0" lon="899990" rev="0"/>
            </a:camera>
            <a:lightRig rig="threePt" dir="t"/>
          </a:scene3d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0013" y="61654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0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415016" cy="812073"/>
          </a:xfrm>
        </p:spPr>
        <p:txBody>
          <a:bodyPr>
            <a:noAutofit/>
          </a:bodyPr>
          <a:lstStyle/>
          <a:p>
            <a:r>
              <a:rPr lang="sl-SI" sz="5400" dirty="0"/>
              <a:t>Kaj ti sporoča prometni znak? 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354033" y="1986543"/>
            <a:ext cx="38313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3600" dirty="0"/>
              <a:t>PREHOD ZA PEŠCE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3600" dirty="0"/>
              <a:t>PREPOVEDANO ZA PEŠCE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6414812" y="1762487"/>
            <a:ext cx="5638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solidFill>
                  <a:srgbClr val="FF0000"/>
                </a:solidFill>
              </a:rPr>
              <a:t>PREPOVEDANO ZA PEŠCE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394520" y="3279874"/>
            <a:ext cx="3621023" cy="3456764"/>
          </a:xfrm>
          <a:prstGeom prst="rect">
            <a:avLst/>
          </a:prstGeom>
          <a:scene3d>
            <a:camera prst="orthographicFront">
              <a:rot lat="0" lon="899990" rev="0"/>
            </a:camera>
            <a:lightRig rig="threePt" dir="t"/>
          </a:scene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481" y="2180150"/>
            <a:ext cx="2191552" cy="2191552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98005" y="60465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415016" cy="812073"/>
          </a:xfrm>
        </p:spPr>
        <p:txBody>
          <a:bodyPr>
            <a:noAutofit/>
          </a:bodyPr>
          <a:lstStyle/>
          <a:p>
            <a:r>
              <a:rPr lang="sl-SI" sz="5400" dirty="0"/>
              <a:t>Kaj ti sporoča prometni znak? 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354033" y="1986543"/>
            <a:ext cx="38313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3600" dirty="0"/>
              <a:t>PREHOD ZA PEŠCE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3600" dirty="0"/>
              <a:t>PREPOVEDANO ZA PEŠCE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6414812" y="1762487"/>
            <a:ext cx="5638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solidFill>
                  <a:srgbClr val="FF0000"/>
                </a:solidFill>
              </a:rPr>
              <a:t>PREHOD ZA PEŠCE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394520" y="3279874"/>
            <a:ext cx="3621023" cy="3456764"/>
          </a:xfrm>
          <a:prstGeom prst="rect">
            <a:avLst/>
          </a:prstGeom>
          <a:scene3d>
            <a:camera prst="orthographicFront">
              <a:rot lat="0" lon="899990" rev="0"/>
            </a:camera>
            <a:lightRig rig="threePt" dir="t"/>
          </a:scene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500" y="2186642"/>
            <a:ext cx="2186464" cy="2186464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85368" y="61014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415016" cy="812073"/>
          </a:xfrm>
        </p:spPr>
        <p:txBody>
          <a:bodyPr>
            <a:noAutofit/>
          </a:bodyPr>
          <a:lstStyle/>
          <a:p>
            <a:r>
              <a:rPr lang="sl-SI" sz="5400" dirty="0"/>
              <a:t>Kaj ti sporoča prometni znak? 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354033" y="1986543"/>
            <a:ext cx="38313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3600" dirty="0"/>
              <a:t>PREHOD ZA PEŠCE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3600" dirty="0"/>
              <a:t>STEZA ZA PEŠCE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6414812" y="1762487"/>
            <a:ext cx="5638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solidFill>
                  <a:srgbClr val="FF0000"/>
                </a:solidFill>
              </a:rPr>
              <a:t>STEZA ZA PEŠCE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394520" y="3279874"/>
            <a:ext cx="3621023" cy="3456764"/>
          </a:xfrm>
          <a:prstGeom prst="rect">
            <a:avLst/>
          </a:prstGeom>
          <a:scene3d>
            <a:camera prst="orthographicFront">
              <a:rot lat="0" lon="899990" rev="0"/>
            </a:camera>
            <a:lightRig rig="threePt" dir="t"/>
          </a:scene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725" y="2113112"/>
            <a:ext cx="2345308" cy="2333524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85368" y="59825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415016" cy="812073"/>
          </a:xfrm>
        </p:spPr>
        <p:txBody>
          <a:bodyPr>
            <a:noAutofit/>
          </a:bodyPr>
          <a:lstStyle/>
          <a:p>
            <a:r>
              <a:rPr lang="sl-SI" sz="5400" dirty="0"/>
              <a:t>Kaj ti sporoča prometni znak? 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629605" y="1672280"/>
            <a:ext cx="38313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3600" dirty="0"/>
              <a:t>PREPOVEDANO ZA PEŠCE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3600" dirty="0"/>
              <a:t>OTROCI NA CESTI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6460236" y="2133945"/>
            <a:ext cx="5638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solidFill>
                  <a:srgbClr val="FF0000"/>
                </a:solidFill>
              </a:rPr>
              <a:t>OTROCI NA CESTI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394520" y="3279874"/>
            <a:ext cx="3621023" cy="3456764"/>
          </a:xfrm>
          <a:prstGeom prst="rect">
            <a:avLst/>
          </a:prstGeom>
          <a:scene3d>
            <a:camera prst="orthographicFront">
              <a:rot lat="0" lon="899990" rev="0"/>
            </a:camera>
            <a:lightRig rig="threePt" dir="t"/>
          </a:scene3d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05" y="1937030"/>
            <a:ext cx="3108333" cy="2396975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14565" y="62492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33330" y="304800"/>
            <a:ext cx="9367081" cy="2255978"/>
          </a:xfrm>
        </p:spPr>
        <p:txBody>
          <a:bodyPr>
            <a:normAutofit/>
          </a:bodyPr>
          <a:lstStyle/>
          <a:p>
            <a:r>
              <a:rPr lang="sl-SI" sz="7200" dirty="0"/>
              <a:t>KATERI ZNAK JE VSILJIVEC IN ZAKAJ?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330" y="2560778"/>
            <a:ext cx="8685778" cy="179187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l="50417" r="29249"/>
          <a:stretch/>
        </p:blipFill>
        <p:spPr>
          <a:xfrm>
            <a:off x="5761972" y="4176550"/>
            <a:ext cx="2642991" cy="2681450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83445" y="58545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ALI JE DEKLICA s svetlimi lasmi RAVNALA PRAV? ZAKAJ?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645" y="2022185"/>
            <a:ext cx="4657882" cy="349033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577355" y="5660192"/>
            <a:ext cx="985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FF0000"/>
                </a:solidFill>
              </a:rPr>
              <a:t>REŠITEV: </a:t>
            </a:r>
            <a:r>
              <a:rPr lang="sl-SI" sz="3600" dirty="0"/>
              <a:t>NE, KER NI HODILA PO PLOČNIKU.</a:t>
            </a:r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3093" y="50989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OGLEJ SI SLIČICE IN povej, V KATERIH PRIMERIH JE RAVNANJE UDELEŽENCEV V PROMETU PRAVILNO.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367246" y="2499360"/>
            <a:ext cx="966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A                                            B                                Č        </a:t>
            </a:r>
            <a:r>
              <a:rPr lang="sl-SI" dirty="0"/>
              <a:t>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676" y="2499360"/>
            <a:ext cx="2767824" cy="195698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750" y="2298943"/>
            <a:ext cx="2173346" cy="303008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8724" y="4781117"/>
            <a:ext cx="2761727" cy="1944793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1500416" y="4734997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/>
              <a:t>C</a:t>
            </a:r>
            <a:r>
              <a:rPr lang="sl-SI" dirty="0"/>
              <a:t> 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1525" y="1726756"/>
            <a:ext cx="2036240" cy="3054361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8062588" y="4998665"/>
            <a:ext cx="3624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REŠITEV</a:t>
            </a:r>
            <a:r>
              <a:rPr lang="sl-SI" sz="5400" dirty="0"/>
              <a:t>: </a:t>
            </a:r>
          </a:p>
          <a:p>
            <a:r>
              <a:rPr lang="sl-SI" sz="5400" dirty="0"/>
              <a:t>B, Č</a:t>
            </a: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9389" y="61041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 KATERO BARVO BI POBARVAL LUČ NA SEMAFORJU ZA PEŠCE?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15149" y="1874516"/>
            <a:ext cx="6261308" cy="4411121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7639929" y="2015854"/>
            <a:ext cx="3107404" cy="146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RDEČO</a:t>
            </a:r>
          </a:p>
          <a:p>
            <a:r>
              <a:rPr lang="sl-SI" sz="4400" dirty="0"/>
              <a:t>ZELENO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7816836" y="4105197"/>
            <a:ext cx="384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rgbClr val="FF0000"/>
                </a:solidFill>
              </a:rPr>
              <a:t>REŠITEV: </a:t>
            </a:r>
          </a:p>
          <a:p>
            <a:r>
              <a:rPr lang="sl-SI" sz="7200" dirty="0">
                <a:solidFill>
                  <a:srgbClr val="00B050"/>
                </a:solidFill>
              </a:rPr>
              <a:t>ZELENO</a:t>
            </a: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965" y="61097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55101" y="226423"/>
            <a:ext cx="9510476" cy="1652482"/>
          </a:xfrm>
        </p:spPr>
        <p:txBody>
          <a:bodyPr>
            <a:normAutofit/>
          </a:bodyPr>
          <a:lstStyle/>
          <a:p>
            <a:r>
              <a:rPr lang="sl-SI" sz="4800" dirty="0"/>
              <a:t>Povej, ČE JE TRDITEV PRAVILNA ali JE NAPAČNA. 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761096" y="2035904"/>
            <a:ext cx="8673736" cy="719822"/>
          </a:xfrm>
        </p:spPr>
        <p:txBody>
          <a:bodyPr>
            <a:normAutofit fontScale="25000" lnSpcReduction="20000"/>
          </a:bodyPr>
          <a:lstStyle/>
          <a:p>
            <a:r>
              <a:rPr lang="sl-SI" sz="9600" dirty="0"/>
              <a:t>ČE NI PLOČNIKA, SKUPINA LJUDI HODI PO DESNI STRANI CESTIŠČA.</a:t>
            </a:r>
          </a:p>
          <a:p>
            <a:r>
              <a:rPr lang="sl-SI" sz="7200" dirty="0"/>
              <a:t>	</a:t>
            </a:r>
          </a:p>
          <a:p>
            <a:r>
              <a:rPr lang="sl-SI" sz="7200" dirty="0"/>
              <a:t>	</a:t>
            </a:r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354" y="1987997"/>
            <a:ext cx="758124" cy="693009"/>
          </a:xfrm>
          <a:prstGeom prst="rect">
            <a:avLst/>
          </a:prstGeom>
        </p:spPr>
      </p:pic>
      <p:sp>
        <p:nvSpPr>
          <p:cNvPr id="13" name="Označba mesta besedila 2"/>
          <p:cNvSpPr txBox="1">
            <a:spLocks/>
          </p:cNvSpPr>
          <p:nvPr/>
        </p:nvSpPr>
        <p:spPr>
          <a:xfrm>
            <a:off x="2761096" y="3060068"/>
            <a:ext cx="7485194" cy="694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9600" dirty="0" err="1"/>
              <a:t>cESTO</a:t>
            </a:r>
            <a:r>
              <a:rPr lang="sl-SI" sz="9600" dirty="0"/>
              <a:t> PREČKAMO, KO NA SEMAFORJU ZA PEŠCE GORI RDEČA LUČ.</a:t>
            </a:r>
          </a:p>
          <a:p>
            <a:r>
              <a:rPr lang="sl-SI" sz="7200" dirty="0"/>
              <a:t>	</a:t>
            </a:r>
          </a:p>
          <a:p>
            <a:endParaRPr lang="sl-SI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4288" y="3058740"/>
            <a:ext cx="762066" cy="755970"/>
          </a:xfrm>
          <a:prstGeom prst="rect">
            <a:avLst/>
          </a:prstGeom>
        </p:spPr>
      </p:pic>
      <p:sp>
        <p:nvSpPr>
          <p:cNvPr id="15" name="Označba mesta besedila 2"/>
          <p:cNvSpPr txBox="1">
            <a:spLocks/>
          </p:cNvSpPr>
          <p:nvPr/>
        </p:nvSpPr>
        <p:spPr>
          <a:xfrm>
            <a:off x="2455101" y="4189905"/>
            <a:ext cx="8673736" cy="694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9600" dirty="0"/>
              <a:t>ČE NI PLOČNIKA, HODIM PO DESNI STRANI CESTIŠČA.</a:t>
            </a:r>
          </a:p>
          <a:p>
            <a:r>
              <a:rPr lang="sl-SI" sz="7200" dirty="0"/>
              <a:t>	</a:t>
            </a:r>
          </a:p>
          <a:p>
            <a:r>
              <a:rPr lang="sl-SI" sz="7200" dirty="0"/>
              <a:t>	</a:t>
            </a:r>
          </a:p>
          <a:p>
            <a:endParaRPr lang="sl-SI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4288" y="4081005"/>
            <a:ext cx="758124" cy="758124"/>
          </a:xfrm>
          <a:prstGeom prst="rect">
            <a:avLst/>
          </a:prstGeom>
        </p:spPr>
      </p:pic>
      <p:sp>
        <p:nvSpPr>
          <p:cNvPr id="17" name="Označba mesta besedila 2"/>
          <p:cNvSpPr txBox="1">
            <a:spLocks/>
          </p:cNvSpPr>
          <p:nvPr/>
        </p:nvSpPr>
        <p:spPr>
          <a:xfrm>
            <a:off x="2455101" y="5158770"/>
            <a:ext cx="8217074" cy="694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9600" dirty="0"/>
              <a:t>Cesto prečkam na prehodu za pešce.</a:t>
            </a:r>
          </a:p>
          <a:p>
            <a:r>
              <a:rPr lang="sl-SI" sz="7200" dirty="0"/>
              <a:t>	</a:t>
            </a:r>
          </a:p>
          <a:p>
            <a:r>
              <a:rPr lang="sl-SI" sz="7200" dirty="0"/>
              <a:t>	</a:t>
            </a:r>
          </a:p>
          <a:p>
            <a:endParaRPr lang="sl-SI" dirty="0"/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051" y="4973237"/>
            <a:ext cx="758124" cy="693009"/>
          </a:xfrm>
          <a:prstGeom prst="rect">
            <a:avLst/>
          </a:prstGeom>
        </p:spPr>
      </p:pic>
      <p:sp>
        <p:nvSpPr>
          <p:cNvPr id="20" name="Označba mesta besedila 2"/>
          <p:cNvSpPr txBox="1">
            <a:spLocks/>
          </p:cNvSpPr>
          <p:nvPr/>
        </p:nvSpPr>
        <p:spPr>
          <a:xfrm>
            <a:off x="1957214" y="5991482"/>
            <a:ext cx="8217074" cy="694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9600" dirty="0"/>
              <a:t>Da sem bolje vidim, nosim svetla oblačila in odsevna telesa. </a:t>
            </a:r>
          </a:p>
          <a:p>
            <a:r>
              <a:rPr lang="sl-SI" sz="7200" dirty="0"/>
              <a:t>	</a:t>
            </a:r>
          </a:p>
          <a:p>
            <a:r>
              <a:rPr lang="sl-SI" sz="7200" dirty="0"/>
              <a:t>	</a:t>
            </a:r>
          </a:p>
          <a:p>
            <a:endParaRPr lang="sl-SI" dirty="0"/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5351" y="5851779"/>
            <a:ext cx="762066" cy="755970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60902">
            <a:off x="-98142" y="1963900"/>
            <a:ext cx="2698369" cy="2698369"/>
          </a:xfrm>
          <a:prstGeom prst="rect">
            <a:avLst/>
          </a:prstGeom>
        </p:spPr>
      </p:pic>
      <p:pic>
        <p:nvPicPr>
          <p:cNvPr id="2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8277" y="61203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 uiExpand="1" build="p"/>
      <p:bldP spid="13" grpId="0"/>
      <p:bldP spid="15" grpId="0"/>
      <p:bldP spid="1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382385"/>
            <a:ext cx="11269762" cy="1492132"/>
          </a:xfrm>
        </p:spPr>
        <p:txBody>
          <a:bodyPr>
            <a:noAutofit/>
          </a:bodyPr>
          <a:lstStyle/>
          <a:p>
            <a:pPr algn="ctr"/>
            <a:r>
              <a:rPr lang="sl-SI" sz="5400" dirty="0"/>
              <a:t>PO ČEM SE MED SEBOJ RAZLIKUJEJO PROMETNI ZNAKI? NAŠTEJ </a:t>
            </a:r>
            <a:r>
              <a:rPr lang="sl-SI" sz="5400" dirty="0">
                <a:solidFill>
                  <a:srgbClr val="00B050"/>
                </a:solidFill>
              </a:rPr>
              <a:t>TRI</a:t>
            </a:r>
            <a:r>
              <a:rPr lang="sl-SI" sz="5400" dirty="0"/>
              <a:t> razlike.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1698172" y="2439576"/>
            <a:ext cx="7480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5400" dirty="0">
                <a:solidFill>
                  <a:srgbClr val="FF0000"/>
                </a:solidFill>
              </a:rPr>
              <a:t>PO BARVI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698172" y="3507630"/>
            <a:ext cx="7480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5400" dirty="0">
                <a:solidFill>
                  <a:schemeClr val="accent3">
                    <a:lumMod val="75000"/>
                  </a:schemeClr>
                </a:solidFill>
              </a:rPr>
              <a:t>PO OBLIKI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698172" y="4646022"/>
            <a:ext cx="8116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5400" dirty="0">
                <a:solidFill>
                  <a:srgbClr val="FFC000"/>
                </a:solidFill>
              </a:rPr>
              <a:t>PO NAMENU (KAJ NAM SPOROČAJO)</a:t>
            </a:r>
          </a:p>
        </p:txBody>
      </p:sp>
      <p:pic>
        <p:nvPicPr>
          <p:cNvPr id="2050" name="Picture 2" descr="Traffic Signs - No Pedestrians Symbol | Se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186" y="1874517"/>
            <a:ext cx="1342299" cy="134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File:Mauritius Road Signs - Information Sign - Pedestrian Crossing.svg - 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084" y="2514185"/>
            <a:ext cx="1561978" cy="156197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1238" y="3377294"/>
            <a:ext cx="1524408" cy="152440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0596" y="5030620"/>
            <a:ext cx="1549621" cy="1549621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46073" y="61280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8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OGLEJ SI SLIKO. S ČIM DEČEK OGROŽA SVOJO VARNOST?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04194" y="1874517"/>
            <a:ext cx="3164481" cy="4483757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813974" y="2805146"/>
            <a:ext cx="5616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FF0000"/>
                </a:solidFill>
              </a:rPr>
              <a:t>REŠITEV: </a:t>
            </a:r>
          </a:p>
          <a:p>
            <a:r>
              <a:rPr lang="sl-SI" sz="3600" dirty="0"/>
              <a:t>POSLUŠA GLASBO, ZATO NE MORE SLIŠATI, KAJ SE DOGAJA OKROG NJEGA. </a:t>
            </a: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3476" y="60440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ALI SE </a:t>
            </a:r>
            <a:r>
              <a:rPr lang="sl-SI" dirty="0" err="1"/>
              <a:t>STRiNJAŠ</a:t>
            </a:r>
            <a:r>
              <a:rPr lang="sl-SI" dirty="0"/>
              <a:t>, DA CESTA NI IGRIŠČE? Pojasni svoje mnenje.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78828" y="2268963"/>
            <a:ext cx="5684800" cy="3905413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37141" y="59306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8522" y="218822"/>
            <a:ext cx="10318418" cy="2975315"/>
          </a:xfrm>
        </p:spPr>
        <p:txBody>
          <a:bodyPr/>
          <a:lstStyle/>
          <a:p>
            <a:r>
              <a:rPr lang="sl-SI" sz="7000" dirty="0"/>
              <a:t>PRIPRAVLJEN SI NA VARNO GIBANJE V PROMETU!</a:t>
            </a:r>
          </a:p>
        </p:txBody>
      </p:sp>
      <p:pic>
        <p:nvPicPr>
          <p:cNvPr id="1028" name="Picture 4" descr="Opis ni na volj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75" y="2031205"/>
            <a:ext cx="4952056" cy="49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6691" y="61654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47702" y="191588"/>
            <a:ext cx="8934995" cy="3100709"/>
          </a:xfrm>
        </p:spPr>
        <p:txBody>
          <a:bodyPr>
            <a:normAutofit/>
          </a:bodyPr>
          <a:lstStyle/>
          <a:p>
            <a:r>
              <a:rPr lang="sl-SI" sz="6500" dirty="0"/>
              <a:t>KAJ BI UPORABIL, DA BI BIL V PROMETU BOLJ </a:t>
            </a:r>
            <a:r>
              <a:rPr lang="sl-SI" sz="6500" dirty="0">
                <a:solidFill>
                  <a:srgbClr val="FFFF00"/>
                </a:solidFill>
              </a:rPr>
              <a:t>VIDEN</a:t>
            </a:r>
            <a:r>
              <a:rPr lang="sl-SI" sz="6500" dirty="0"/>
              <a:t>?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912003" y="3365815"/>
            <a:ext cx="6850306" cy="95113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sl-SI" sz="3200" dirty="0"/>
              <a:t>ODSEVNI JOPIČ  </a:t>
            </a:r>
          </a:p>
          <a:p>
            <a:pPr marL="514350" indent="-514350">
              <a:buAutoNum type="arabicPeriod"/>
            </a:pPr>
            <a:r>
              <a:rPr lang="sl-SI" sz="3200" dirty="0"/>
              <a:t>VARNOSTNI PAS  </a:t>
            </a:r>
          </a:p>
          <a:p>
            <a:pPr marL="514350" indent="-514350">
              <a:buAutoNum type="arabicPeriod"/>
            </a:pPr>
            <a:r>
              <a:rPr lang="sl-SI" sz="3200" dirty="0"/>
              <a:t>KRESNIČKA</a:t>
            </a:r>
          </a:p>
          <a:p>
            <a:pPr marL="514350" indent="-514350">
              <a:buAutoNum type="arabicPeriod"/>
            </a:pPr>
            <a:r>
              <a:rPr lang="sl-SI" sz="3200" dirty="0"/>
              <a:t>ČELADA   </a:t>
            </a:r>
          </a:p>
          <a:p>
            <a:pPr marL="514350" indent="-514350">
              <a:buAutoNum type="arabicPeriod"/>
            </a:pPr>
            <a:r>
              <a:rPr lang="sl-SI" sz="3200" dirty="0"/>
              <a:t>ODSEVNI TRAK  </a:t>
            </a:r>
          </a:p>
          <a:p>
            <a:pPr marL="514350" indent="-514350">
              <a:buAutoNum type="arabicPeriod"/>
            </a:pPr>
            <a:r>
              <a:rPr lang="sl-SI" sz="3200" dirty="0"/>
              <a:t>RUMENA RUTICA 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9927771" y="2867391"/>
            <a:ext cx="992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1.</a:t>
            </a:r>
          </a:p>
          <a:p>
            <a:r>
              <a:rPr lang="sl-SI" sz="5400" dirty="0"/>
              <a:t>3.</a:t>
            </a:r>
          </a:p>
          <a:p>
            <a:r>
              <a:rPr lang="sl-SI" sz="5400" dirty="0"/>
              <a:t>5.</a:t>
            </a:r>
          </a:p>
          <a:p>
            <a:r>
              <a:rPr lang="sl-SI" sz="5400" dirty="0"/>
              <a:t>6.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9535886" y="2647406"/>
            <a:ext cx="138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REŠITEV</a:t>
            </a:r>
          </a:p>
        </p:txBody>
      </p:sp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1940" y="6156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0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 KATERO SKUPINO SODI PROMETNI ZNAK?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83059" y="5589235"/>
            <a:ext cx="4800600" cy="632529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r>
              <a:rPr lang="sl-SI" dirty="0"/>
              <a:t> </a:t>
            </a:r>
          </a:p>
          <a:p>
            <a:r>
              <a:rPr lang="sl-SI" dirty="0"/>
              <a:t>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</a:t>
            </a:r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3538915" y="1955795"/>
            <a:ext cx="3180849" cy="3916865"/>
          </a:xfrm>
        </p:spPr>
        <p:txBody>
          <a:bodyPr/>
          <a:lstStyle/>
          <a:p>
            <a:r>
              <a:rPr lang="sl-SI" dirty="0"/>
              <a:t>    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  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sz="3200" dirty="0"/>
              <a:t>PREPOVED</a:t>
            </a:r>
          </a:p>
          <a:p>
            <a:r>
              <a:rPr lang="sl-SI" sz="3200" dirty="0"/>
              <a:t>OBVESTILO</a:t>
            </a:r>
          </a:p>
          <a:p>
            <a:r>
              <a:rPr lang="sl-SI" sz="3200" dirty="0"/>
              <a:t>NEVARNOST</a:t>
            </a:r>
          </a:p>
          <a:p>
            <a:r>
              <a:rPr lang="sl-SI" sz="3200" dirty="0"/>
              <a:t>OBVEZNOST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67" y="2732218"/>
            <a:ext cx="2364021" cy="236402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2578" y="3067050"/>
            <a:ext cx="3790950" cy="37909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076" y="1896255"/>
            <a:ext cx="2619375" cy="1743075"/>
          </a:xfrm>
          <a:prstGeom prst="rect">
            <a:avLst/>
          </a:prstGeom>
        </p:spPr>
      </p:pic>
      <p:sp>
        <p:nvSpPr>
          <p:cNvPr id="12" name="Označba mesta besedila 4"/>
          <p:cNvSpPr txBox="1">
            <a:spLocks/>
          </p:cNvSpPr>
          <p:nvPr/>
        </p:nvSpPr>
        <p:spPr>
          <a:xfrm>
            <a:off x="7342633" y="2314557"/>
            <a:ext cx="4626864" cy="1956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    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  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sz="4400" dirty="0">
                <a:solidFill>
                  <a:srgbClr val="FF0000"/>
                </a:solidFill>
              </a:rPr>
              <a:t>OBVEZNOST</a:t>
            </a:r>
            <a:r>
              <a:rPr lang="sl-SI" sz="3200" dirty="0"/>
              <a:t>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52937" y="6156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 KATERO SKUPINO SODI PROMETNI ZNAK?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83059" y="5589235"/>
            <a:ext cx="4800600" cy="632529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r>
              <a:rPr lang="sl-SI" dirty="0"/>
              <a:t> </a:t>
            </a:r>
          </a:p>
          <a:p>
            <a:r>
              <a:rPr lang="sl-SI" dirty="0"/>
              <a:t>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</a:t>
            </a:r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3538915" y="1955795"/>
            <a:ext cx="3180849" cy="3916865"/>
          </a:xfrm>
        </p:spPr>
        <p:txBody>
          <a:bodyPr/>
          <a:lstStyle/>
          <a:p>
            <a:r>
              <a:rPr lang="sl-SI" dirty="0"/>
              <a:t>    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  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sz="3200" dirty="0"/>
              <a:t>PREPOVED</a:t>
            </a:r>
          </a:p>
          <a:p>
            <a:r>
              <a:rPr lang="sl-SI" sz="3200" dirty="0"/>
              <a:t>OBVESTILO</a:t>
            </a:r>
          </a:p>
          <a:p>
            <a:r>
              <a:rPr lang="sl-SI" sz="3200" dirty="0"/>
              <a:t>NEVARNOST</a:t>
            </a:r>
          </a:p>
          <a:p>
            <a:r>
              <a:rPr lang="sl-SI" sz="3200" dirty="0"/>
              <a:t>OBVEZNOST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4727" y="3076193"/>
            <a:ext cx="3790950" cy="37909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076" y="1896255"/>
            <a:ext cx="2619375" cy="1743075"/>
          </a:xfrm>
          <a:prstGeom prst="rect">
            <a:avLst/>
          </a:prstGeom>
        </p:spPr>
      </p:pic>
      <p:sp>
        <p:nvSpPr>
          <p:cNvPr id="12" name="Označba mesta besedila 4"/>
          <p:cNvSpPr txBox="1">
            <a:spLocks/>
          </p:cNvSpPr>
          <p:nvPr/>
        </p:nvSpPr>
        <p:spPr>
          <a:xfrm>
            <a:off x="7342633" y="2314557"/>
            <a:ext cx="4626864" cy="1956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    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  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sz="4400" dirty="0">
                <a:solidFill>
                  <a:srgbClr val="FF0000"/>
                </a:solidFill>
              </a:rPr>
              <a:t>nevarnost</a:t>
            </a:r>
            <a:r>
              <a:rPr lang="sl-SI" sz="3200" dirty="0"/>
              <a:t>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805" y="2698031"/>
            <a:ext cx="2568066" cy="2273637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86030" y="62217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 KATERO SKUPINO SODI PROMETNI ZNAK?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83059" y="5589235"/>
            <a:ext cx="4800600" cy="632529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r>
              <a:rPr lang="sl-SI" dirty="0"/>
              <a:t> </a:t>
            </a:r>
          </a:p>
          <a:p>
            <a:r>
              <a:rPr lang="sl-SI" dirty="0"/>
              <a:t>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</a:t>
            </a:r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3538915" y="1955795"/>
            <a:ext cx="3180849" cy="3916865"/>
          </a:xfrm>
        </p:spPr>
        <p:txBody>
          <a:bodyPr/>
          <a:lstStyle/>
          <a:p>
            <a:r>
              <a:rPr lang="sl-SI" dirty="0"/>
              <a:t>    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  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sz="3200" dirty="0"/>
              <a:t>PREPOVED</a:t>
            </a:r>
          </a:p>
          <a:p>
            <a:r>
              <a:rPr lang="sl-SI" sz="3200" dirty="0"/>
              <a:t>OBVESTILO</a:t>
            </a:r>
          </a:p>
          <a:p>
            <a:r>
              <a:rPr lang="sl-SI" sz="3200" dirty="0"/>
              <a:t>NEVARNOST</a:t>
            </a:r>
          </a:p>
          <a:p>
            <a:r>
              <a:rPr lang="sl-SI" sz="3200" dirty="0"/>
              <a:t>OBVEZNOST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2578" y="3067050"/>
            <a:ext cx="3790950" cy="37909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076" y="1896255"/>
            <a:ext cx="2619375" cy="1743075"/>
          </a:xfrm>
          <a:prstGeom prst="rect">
            <a:avLst/>
          </a:prstGeom>
        </p:spPr>
      </p:pic>
      <p:sp>
        <p:nvSpPr>
          <p:cNvPr id="12" name="Označba mesta besedila 4"/>
          <p:cNvSpPr txBox="1">
            <a:spLocks/>
          </p:cNvSpPr>
          <p:nvPr/>
        </p:nvSpPr>
        <p:spPr>
          <a:xfrm>
            <a:off x="7342633" y="2314557"/>
            <a:ext cx="4626864" cy="1956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    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  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sz="4400" dirty="0">
                <a:solidFill>
                  <a:srgbClr val="FF0000"/>
                </a:solidFill>
              </a:rPr>
              <a:t>prepoved</a:t>
            </a:r>
            <a:r>
              <a:rPr lang="sl-SI" sz="3200" dirty="0"/>
              <a:t>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946" y="2767792"/>
            <a:ext cx="2334560" cy="2334560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37725" y="60831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 KATERO SKUPINO SODI PROMETNI ZNAK?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83059" y="5589235"/>
            <a:ext cx="4800600" cy="632529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r>
              <a:rPr lang="sl-SI" dirty="0"/>
              <a:t> </a:t>
            </a:r>
          </a:p>
          <a:p>
            <a:r>
              <a:rPr lang="sl-SI" dirty="0"/>
              <a:t>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</a:t>
            </a:r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3538915" y="1955795"/>
            <a:ext cx="3180849" cy="3916865"/>
          </a:xfrm>
        </p:spPr>
        <p:txBody>
          <a:bodyPr/>
          <a:lstStyle/>
          <a:p>
            <a:r>
              <a:rPr lang="sl-SI" dirty="0"/>
              <a:t>    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  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sz="3200" dirty="0"/>
              <a:t>PREPOVED</a:t>
            </a:r>
          </a:p>
          <a:p>
            <a:r>
              <a:rPr lang="sl-SI" sz="3200" dirty="0"/>
              <a:t>OBVESTILO</a:t>
            </a:r>
          </a:p>
          <a:p>
            <a:r>
              <a:rPr lang="sl-SI" sz="3200" dirty="0"/>
              <a:t>NEVARNOST</a:t>
            </a:r>
          </a:p>
          <a:p>
            <a:r>
              <a:rPr lang="sl-SI" sz="3200" dirty="0"/>
              <a:t>OBVEZNOST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2578" y="3067050"/>
            <a:ext cx="3790950" cy="37909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076" y="1896255"/>
            <a:ext cx="2619375" cy="1743075"/>
          </a:xfrm>
          <a:prstGeom prst="rect">
            <a:avLst/>
          </a:prstGeom>
        </p:spPr>
      </p:pic>
      <p:sp>
        <p:nvSpPr>
          <p:cNvPr id="12" name="Označba mesta besedila 4"/>
          <p:cNvSpPr txBox="1">
            <a:spLocks/>
          </p:cNvSpPr>
          <p:nvPr/>
        </p:nvSpPr>
        <p:spPr>
          <a:xfrm>
            <a:off x="7342633" y="2314557"/>
            <a:ext cx="4626864" cy="1956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    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  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sz="4400" dirty="0">
                <a:solidFill>
                  <a:srgbClr val="FF0000"/>
                </a:solidFill>
              </a:rPr>
              <a:t>OBVESTILO</a:t>
            </a:r>
            <a:r>
              <a:rPr lang="sl-SI" sz="3200" dirty="0"/>
              <a:t>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278" y="2711699"/>
            <a:ext cx="2469900" cy="2469900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28581" y="62217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Razmisli, kakšne barve so prometni znaki.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815" t="7148" r="4765" b="15073"/>
          <a:stretch/>
        </p:blipFill>
        <p:spPr>
          <a:xfrm>
            <a:off x="1166946" y="2107474"/>
            <a:ext cx="5017929" cy="42236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t="8242" r="15763" b="30984"/>
          <a:stretch/>
        </p:blipFill>
        <p:spPr>
          <a:xfrm>
            <a:off x="6553200" y="2238103"/>
            <a:ext cx="4876800" cy="4153988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8229600" y="177643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</a:rPr>
              <a:t>REŠITEV</a:t>
            </a: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40629" y="6076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9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1578" y="156755"/>
            <a:ext cx="8526126" cy="2412710"/>
          </a:xfrm>
        </p:spPr>
        <p:txBody>
          <a:bodyPr>
            <a:noAutofit/>
          </a:bodyPr>
          <a:lstStyle/>
          <a:p>
            <a:r>
              <a:rPr lang="sl-SI" sz="4400" dirty="0"/>
              <a:t>NAŠTEJ vsaj TRI VRSTE VREMENSKIH RAZMER, KJER JE VIDLJIVOST V PROMETU SLABŠA.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t="5411" r="2599"/>
          <a:stretch/>
        </p:blipFill>
        <p:spPr>
          <a:xfrm>
            <a:off x="0" y="2569465"/>
            <a:ext cx="6967742" cy="272491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785" y="4005072"/>
            <a:ext cx="6983919" cy="2786743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9613" y="59825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 </Template>
  <TotalTime>197</TotalTime>
  <Words>434</Words>
  <Application>Microsoft Office PowerPoint</Application>
  <PresentationFormat>Širokozaslonsko</PresentationFormat>
  <Paragraphs>188</Paragraphs>
  <Slides>22</Slides>
  <Notes>0</Notes>
  <HiddenSlides>0</HiddenSlides>
  <MMClips>22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6" baseType="lpstr">
      <vt:lpstr>Arial</vt:lpstr>
      <vt:lpstr>Gill Sans MT</vt:lpstr>
      <vt:lpstr>Impact</vt:lpstr>
      <vt:lpstr>Badge</vt:lpstr>
      <vt:lpstr>PROMET  </vt:lpstr>
      <vt:lpstr>PO ČEM SE MED SEBOJ RAZLIKUJEJO PROMETNI ZNAKI? NAŠTEJ TRI razlike.</vt:lpstr>
      <vt:lpstr>KAJ BI UPORABIL, DA BI BIL V PROMETU BOLJ VIDEN?</vt:lpstr>
      <vt:lpstr>V KATERO SKUPINO SODI PROMETNI ZNAK?</vt:lpstr>
      <vt:lpstr>V KATERO SKUPINO SODI PROMETNI ZNAK?</vt:lpstr>
      <vt:lpstr>V KATERO SKUPINO SODI PROMETNI ZNAK?</vt:lpstr>
      <vt:lpstr>V KATERO SKUPINO SODI PROMETNI ZNAK?</vt:lpstr>
      <vt:lpstr>Razmisli, kakšne barve so prometni znaki.</vt:lpstr>
      <vt:lpstr>NAŠTEJ vsaj TRI VRSTE VREMENSKIH RAZMER, KJER JE VIDLJIVOST V PROMETU SLABŠA.</vt:lpstr>
      <vt:lpstr>Kaj ti sporoča prometni znak? </vt:lpstr>
      <vt:lpstr>Kaj ti sporoča prometni znak? </vt:lpstr>
      <vt:lpstr>Kaj ti sporoča prometni znak? </vt:lpstr>
      <vt:lpstr>Kaj ti sporoča prometni znak? </vt:lpstr>
      <vt:lpstr>Kaj ti sporoča prometni znak? </vt:lpstr>
      <vt:lpstr>KATERI ZNAK JE VSILJIVEC IN ZAKAJ?</vt:lpstr>
      <vt:lpstr>ALI JE DEKLICA s svetlimi lasmi RAVNALA PRAV? ZAKAJ?</vt:lpstr>
      <vt:lpstr>OGLEJ SI SLIČICE IN povej, V KATERIH PRIMERIH JE RAVNANJE UDELEŽENCEV V PROMETU PRAVILNO.</vt:lpstr>
      <vt:lpstr>S KATERO BARVO BI POBARVAL LUČ NA SEMAFORJU ZA PEŠCE?</vt:lpstr>
      <vt:lpstr>Povej, ČE JE TRDITEV PRAVILNA ali JE NAPAČNA. </vt:lpstr>
      <vt:lpstr>OGLEJ SI SLIKO. S ČIM DEČEK OGROŽA SVOJO VARNOST?</vt:lpstr>
      <vt:lpstr>ALI SE STRiNJAŠ, DA CESTA NI IGRIŠČE? Pojasni svoje mnenje.</vt:lpstr>
      <vt:lpstr>PRIPRAVLJEN SI NA VARNO GIBANJE V PROMETU!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PROMET</dc:title>
  <dc:creator>ANJA TRATNIK;Janja Leskovar</dc:creator>
  <cp:lastModifiedBy>Skrbnik</cp:lastModifiedBy>
  <cp:revision>32</cp:revision>
  <dcterms:created xsi:type="dcterms:W3CDTF">2020-09-27T16:38:46Z</dcterms:created>
  <dcterms:modified xsi:type="dcterms:W3CDTF">2020-11-11T19:02:20Z</dcterms:modified>
</cp:coreProperties>
</file>