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8" r:id="rId4"/>
    <p:sldId id="267" r:id="rId5"/>
    <p:sldId id="269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66"/>
    <a:srgbClr val="FF99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35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30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26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128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02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102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605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76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15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596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911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FB4DC-9D5A-460D-A4C4-29AD52E5E55C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971C-AF41-417E-B1AF-607B0884DA8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201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PuZVpVCzZK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43790" y="251777"/>
            <a:ext cx="9144000" cy="1025555"/>
          </a:xfrm>
        </p:spPr>
        <p:txBody>
          <a:bodyPr/>
          <a:lstStyle/>
          <a:p>
            <a:r>
              <a:rPr lang="sl-SI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PREDALPSKE POKRAJINE</a:t>
            </a:r>
            <a:endParaRPr lang="sl-SI" b="1" dirty="0">
              <a:ln w="1016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11717" y="1440961"/>
            <a:ext cx="9144000" cy="1655762"/>
          </a:xfrm>
        </p:spPr>
        <p:txBody>
          <a:bodyPr/>
          <a:lstStyle/>
          <a:p>
            <a:r>
              <a:rPr lang="sl-SI" dirty="0" smtClean="0"/>
              <a:t>Danes se bomo iz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alpskega sveta </a:t>
            </a:r>
            <a:r>
              <a:rPr lang="sl-SI" dirty="0" smtClean="0"/>
              <a:t>preselili v </a:t>
            </a:r>
            <a:r>
              <a:rPr lang="sl-S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predalpski svet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16026" t="30340" r="36211" b="13239"/>
          <a:stretch/>
        </p:blipFill>
        <p:spPr>
          <a:xfrm>
            <a:off x="837396" y="2105213"/>
            <a:ext cx="5823285" cy="3869357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064943" y="2701063"/>
            <a:ext cx="4597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S pisalom </a:t>
            </a:r>
            <a:r>
              <a:rPr lang="sl-SI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obkroži predalpski svet </a:t>
            </a:r>
            <a:r>
              <a:rPr lang="sl-SI" sz="2400" dirty="0" smtClean="0"/>
              <a:t>na svojem ročnem zemljevidu. </a:t>
            </a:r>
          </a:p>
          <a:p>
            <a:endParaRPr lang="sl-SI" sz="2400" dirty="0"/>
          </a:p>
          <a:p>
            <a:r>
              <a:rPr lang="sl-SI" sz="2400" dirty="0" smtClean="0"/>
              <a:t>Pomagaj si z zemljevidom, ki je pripet na tej prosojnici (predalpski svet je obarvan z roza barvo).</a:t>
            </a:r>
            <a:endParaRPr lang="sl-SI" sz="2400" dirty="0"/>
          </a:p>
        </p:txBody>
      </p:sp>
      <p:sp>
        <p:nvSpPr>
          <p:cNvPr id="7" name="Puščica dol 6"/>
          <p:cNvSpPr/>
          <p:nvPr/>
        </p:nvSpPr>
        <p:spPr>
          <a:xfrm rot="2975423">
            <a:off x="3391291" y="1391106"/>
            <a:ext cx="291683" cy="2328009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uščica dol 7"/>
          <p:cNvSpPr/>
          <p:nvPr/>
        </p:nvSpPr>
        <p:spPr>
          <a:xfrm rot="3837172">
            <a:off x="5852068" y="992923"/>
            <a:ext cx="297704" cy="2950991"/>
          </a:xfrm>
          <a:prstGeom prst="downArrow">
            <a:avLst>
              <a:gd name="adj1" fmla="val 50000"/>
              <a:gd name="adj2" fmla="val 43921"/>
            </a:avLst>
          </a:prstGeom>
          <a:solidFill>
            <a:srgbClr val="FF9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455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79419" y="336884"/>
            <a:ext cx="5046846" cy="757138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PREDALPSKI SVET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785841" y="12340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RELIEF</a:t>
            </a:r>
          </a:p>
          <a:p>
            <a:r>
              <a:rPr lang="sl-SI" sz="2400" dirty="0" smtClean="0">
                <a:solidFill>
                  <a:srgbClr val="222222"/>
                </a:solidFill>
              </a:rPr>
              <a:t>Predalpske </a:t>
            </a:r>
            <a:r>
              <a:rPr lang="sl-SI" sz="2400" dirty="0">
                <a:solidFill>
                  <a:srgbClr val="222222"/>
                </a:solidFill>
              </a:rPr>
              <a:t>pokrajine se po reliefu delijo na </a:t>
            </a:r>
            <a:r>
              <a:rPr lang="sl-SI" sz="2400" b="1" dirty="0">
                <a:solidFill>
                  <a:srgbClr val="222222"/>
                </a:solidFill>
              </a:rPr>
              <a:t>hribovja, kotline</a:t>
            </a:r>
            <a:r>
              <a:rPr lang="sl-SI" sz="2400" dirty="0">
                <a:solidFill>
                  <a:srgbClr val="222222"/>
                </a:solidFill>
              </a:rPr>
              <a:t> in</a:t>
            </a:r>
            <a:r>
              <a:rPr lang="sl-SI" sz="2400" b="1" dirty="0">
                <a:solidFill>
                  <a:srgbClr val="222222"/>
                </a:solidFill>
              </a:rPr>
              <a:t> doline</a:t>
            </a:r>
            <a:r>
              <a:rPr lang="sl-SI" sz="2400" dirty="0">
                <a:solidFill>
                  <a:srgbClr val="222222"/>
                </a:solidFill>
              </a:rPr>
              <a:t>.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8342" t="29475" r="28395" b="18456"/>
          <a:stretch/>
        </p:blipFill>
        <p:spPr>
          <a:xfrm>
            <a:off x="134753" y="0"/>
            <a:ext cx="5274646" cy="35709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37738" t="36351" r="30920" b="27579"/>
          <a:stretch/>
        </p:blipFill>
        <p:spPr>
          <a:xfrm>
            <a:off x="8423163" y="4384841"/>
            <a:ext cx="3458678" cy="22389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28421" t="27369" r="29816" b="26877"/>
          <a:stretch/>
        </p:blipFill>
        <p:spPr>
          <a:xfrm>
            <a:off x="510827" y="4564178"/>
            <a:ext cx="3368843" cy="207607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/>
          <a:srcRect l="55263" t="28772" r="5185" b="32772"/>
          <a:stretch/>
        </p:blipFill>
        <p:spPr>
          <a:xfrm>
            <a:off x="4419471" y="4626488"/>
            <a:ext cx="3519896" cy="1925053"/>
          </a:xfrm>
          <a:prstGeom prst="rect">
            <a:avLst/>
          </a:prstGeom>
        </p:spPr>
      </p:pic>
      <p:sp>
        <p:nvSpPr>
          <p:cNvPr id="11" name="Puščica dol 10"/>
          <p:cNvSpPr/>
          <p:nvPr/>
        </p:nvSpPr>
        <p:spPr>
          <a:xfrm rot="20176430">
            <a:off x="9426588" y="2436748"/>
            <a:ext cx="345936" cy="196138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uščica dol 11"/>
          <p:cNvSpPr/>
          <p:nvPr/>
        </p:nvSpPr>
        <p:spPr>
          <a:xfrm rot="962660">
            <a:off x="7449207" y="2495912"/>
            <a:ext cx="391880" cy="211766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 rot="3512988" flipH="1">
            <a:off x="4948088" y="1768104"/>
            <a:ext cx="334087" cy="3441632"/>
          </a:xfrm>
          <a:prstGeom prst="downArrow">
            <a:avLst>
              <a:gd name="adj1" fmla="val 52719"/>
              <a:gd name="adj2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3611" y="330130"/>
            <a:ext cx="11520638" cy="1325563"/>
          </a:xfrm>
        </p:spPr>
        <p:txBody>
          <a:bodyPr>
            <a:noAutofit/>
          </a:bodyPr>
          <a:lstStyle/>
          <a:p>
            <a:r>
              <a:rPr lang="sl-SI" sz="32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Predalpsko </a:t>
            </a:r>
            <a:r>
              <a:rPr lang="sl-SI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hribovje </a:t>
            </a:r>
            <a:r>
              <a:rPr lang="sl-SI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obroblja visokogorski svet</a:t>
            </a:r>
            <a:r>
              <a:rPr lang="sl-SI" sz="3200" dirty="0">
                <a:latin typeface="+mn-lt"/>
              </a:rPr>
              <a:t>.</a:t>
            </a:r>
            <a:br>
              <a:rPr lang="sl-SI" sz="3200" dirty="0">
                <a:latin typeface="+mn-lt"/>
              </a:rPr>
            </a:br>
            <a:r>
              <a:rPr lang="sl-SI" sz="3200" dirty="0">
                <a:latin typeface="+mn-lt"/>
              </a:rPr>
              <a:t>Razteza se od </a:t>
            </a:r>
            <a:r>
              <a:rPr lang="sl-SI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 proti V</a:t>
            </a:r>
            <a:r>
              <a:rPr lang="sl-SI" sz="3200" dirty="0">
                <a:latin typeface="+mn-lt"/>
              </a:rPr>
              <a:t>.</a:t>
            </a:r>
            <a:br>
              <a:rPr lang="sl-SI" sz="3200" dirty="0">
                <a:latin typeface="+mn-lt"/>
              </a:rPr>
            </a:br>
            <a:r>
              <a:rPr lang="sl-SI" sz="3200" dirty="0" smtClean="0">
                <a:latin typeface="+mn-lt"/>
              </a:rPr>
              <a:t>					Po </a:t>
            </a:r>
            <a:r>
              <a:rPr lang="sl-SI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legi </a:t>
            </a:r>
            <a:r>
              <a:rPr lang="sl-SI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delimo predalpska hribovja </a:t>
            </a:r>
            <a:r>
              <a:rPr lang="sl-SI" sz="3200" dirty="0" smtClean="0">
                <a:latin typeface="+mn-lt"/>
              </a:rPr>
              <a:t>na:</a:t>
            </a:r>
            <a:endParaRPr lang="sl-SI" sz="32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653062" y="2002724"/>
            <a:ext cx="4693118" cy="4351338"/>
          </a:xfrm>
        </p:spPr>
        <p:txBody>
          <a:bodyPr/>
          <a:lstStyle/>
          <a:p>
            <a:pPr lvl="0"/>
            <a:r>
              <a:rPr lang="sl-SI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ZAHODNO</a:t>
            </a:r>
            <a:r>
              <a:rPr lang="sl-SI" dirty="0" smtClean="0"/>
              <a:t> </a:t>
            </a:r>
            <a:r>
              <a:rPr lang="sl-SI" dirty="0"/>
              <a:t>PREDALPSKO </a:t>
            </a:r>
            <a:r>
              <a:rPr lang="sl-SI" dirty="0" smtClean="0"/>
              <a:t>HRIBOVJE</a:t>
            </a:r>
          </a:p>
          <a:p>
            <a:pPr marL="0" lvl="0" indent="0">
              <a:buNone/>
            </a:pPr>
            <a:endParaRPr lang="sl-SI" dirty="0"/>
          </a:p>
          <a:p>
            <a:pPr lvl="0"/>
            <a:r>
              <a:rPr lang="sl-SI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VZHODNO</a:t>
            </a:r>
            <a:r>
              <a:rPr lang="sl-SI" dirty="0" smtClean="0"/>
              <a:t> </a:t>
            </a:r>
            <a:r>
              <a:rPr lang="sl-SI" dirty="0"/>
              <a:t>PREDALPSKO </a:t>
            </a:r>
            <a:r>
              <a:rPr lang="sl-SI" dirty="0" smtClean="0"/>
              <a:t>HRIBOVJE</a:t>
            </a:r>
          </a:p>
          <a:p>
            <a:pPr marL="0" lvl="0" indent="0">
              <a:buNone/>
            </a:pPr>
            <a:endParaRPr lang="sl-SI" dirty="0"/>
          </a:p>
          <a:p>
            <a:pPr lvl="0"/>
            <a:r>
              <a:rPr lang="sl-SI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SEVERO-VZHODNO </a:t>
            </a:r>
            <a:r>
              <a:rPr lang="sl-SI" dirty="0"/>
              <a:t>PREDALPSKO HRIBOVJE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6447" t="19790" r="27842" b="19578"/>
          <a:stretch/>
        </p:blipFill>
        <p:spPr>
          <a:xfrm>
            <a:off x="601578" y="1873750"/>
            <a:ext cx="5573028" cy="4158115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03196" y="6169396"/>
            <a:ext cx="1141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Poišči jih na svojem zemljevidu, obkroži jih. Pomagaj si z zgornjima zemljevidoma, ki jih najdeš tudi v učbeniku na str. 31. </a:t>
            </a:r>
            <a:endParaRPr lang="sl-SI" dirty="0"/>
          </a:p>
        </p:txBody>
      </p:sp>
      <p:cxnSp>
        <p:nvCxnSpPr>
          <p:cNvPr id="7" name="Raven puščični povezovalnik 6"/>
          <p:cNvCxnSpPr/>
          <p:nvPr/>
        </p:nvCxnSpPr>
        <p:spPr>
          <a:xfrm flipH="1" flipV="1">
            <a:off x="5361272" y="4523874"/>
            <a:ext cx="1380223" cy="495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>
            <a:off x="4954103" y="3714184"/>
            <a:ext cx="1787391" cy="1235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3166712" y="2309864"/>
            <a:ext cx="3574782" cy="2808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159853" y="124097"/>
            <a:ext cx="8229600" cy="144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l-SI" altLang="sl-SI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PREDALPSKA HRIBOVJA</a:t>
            </a:r>
            <a:br>
              <a:rPr lang="sl-SI" altLang="sl-SI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sl-SI" altLang="sl-SI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2852286" y="5712105"/>
            <a:ext cx="9339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svojem zemljevidu poišči hribovja, </a:t>
            </a: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 sodijo v posamezno predalpsko hribovje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sl-SI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DODATNA NALOGA: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Ugotovi </a:t>
            </a: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nadmorske višine posameznih vrhov in jih </a:t>
            </a:r>
            <a:r>
              <a:rPr lang="sl-SI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primerjaj </a:t>
            </a:r>
            <a:r>
              <a:rPr lang="sl-SI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visokogorjem.</a:t>
            </a:r>
            <a:endParaRPr lang="sl-SI" sz="2400" dirty="0">
              <a:solidFill>
                <a:schemeClr val="accent4">
                  <a:lumMod val="50000"/>
                </a:schemeClr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33675" y="965382"/>
            <a:ext cx="11858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Zahodno predalpsko hribovje</a:t>
            </a:r>
            <a:r>
              <a:rPr lang="sl-SI" dirty="0">
                <a:ea typeface="Times New Roman" panose="02020603050405020304" pitchFamily="18" charset="0"/>
                <a:cs typeface="Times New Roman" panose="02020603050405020304" pitchFamily="18" charset="0"/>
              </a:rPr>
              <a:t>: Cerkljansko hribovje, Tolminsko hribovje, Polhograjsko hribovje, Škofjeloško hribovje, Idrijsko hribovje</a:t>
            </a:r>
            <a:endParaRPr lang="sl-SI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Vzhodno predalpsko hribovje</a:t>
            </a:r>
            <a:r>
              <a:rPr lang="sl-SI" dirty="0">
                <a:ea typeface="Times New Roman" panose="02020603050405020304" pitchFamily="18" charset="0"/>
                <a:cs typeface="Times New Roman" panose="02020603050405020304" pitchFamily="18" charset="0"/>
              </a:rPr>
              <a:t>: Posavsko hribovje</a:t>
            </a:r>
            <a:endParaRPr lang="sl-SI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Severovzhodno predalpsko hribovje</a:t>
            </a:r>
            <a:r>
              <a:rPr lang="sl-SI" dirty="0">
                <a:ea typeface="Times New Roman" panose="02020603050405020304" pitchFamily="18" charset="0"/>
                <a:cs typeface="Times New Roman" panose="02020603050405020304" pitchFamily="18" charset="0"/>
              </a:rPr>
              <a:t>: Pohorje, Kozjak</a:t>
            </a:r>
            <a:endParaRPr lang="sl-SI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22" y="2688154"/>
            <a:ext cx="35909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048135" y="5111695"/>
            <a:ext cx="185159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dirty="0">
                <a:solidFill>
                  <a:srgbClr val="6666FF"/>
                </a:solidFill>
                <a:latin typeface="+mn-lt"/>
              </a:rPr>
              <a:t>Idrijsko hribovje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89" y="2650296"/>
            <a:ext cx="3237360" cy="242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613866" y="5161002"/>
            <a:ext cx="24230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dirty="0">
                <a:solidFill>
                  <a:srgbClr val="6666FF"/>
                </a:solidFill>
                <a:latin typeface="+mn-lt"/>
              </a:rPr>
              <a:t>Polhograjsko hribovje</a:t>
            </a: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69747" y="2460341"/>
            <a:ext cx="3505361" cy="2589812"/>
          </a:xfrm>
          <a:prstGeom prst="rect">
            <a:avLst/>
          </a:prstGeom>
          <a:noFill/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844759" y="5109880"/>
            <a:ext cx="2266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000" dirty="0">
                <a:solidFill>
                  <a:srgbClr val="6666FF"/>
                </a:solidFill>
                <a:latin typeface="+mn-lt"/>
              </a:rPr>
              <a:t>Škofjeloško hribovje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6939815" y="124097"/>
            <a:ext cx="482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>
                <a:solidFill>
                  <a:schemeClr val="accent4">
                    <a:lumMod val="75000"/>
                  </a:schemeClr>
                </a:solidFill>
              </a:rPr>
              <a:t>Preberi, katera hribovja sodijo k posameznemu predalpskemu hribovju.</a:t>
            </a:r>
            <a:endParaRPr lang="sl-SI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PoljeZBesedilom 19"/>
          <p:cNvSpPr txBox="1"/>
          <p:nvPr/>
        </p:nvSpPr>
        <p:spPr>
          <a:xfrm>
            <a:off x="716150" y="5881383"/>
            <a:ext cx="21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NALOGA:</a:t>
            </a:r>
            <a:endParaRPr lang="sl-SI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4899258" y="4299493"/>
            <a:ext cx="7292741" cy="222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700" dirty="0" smtClean="0">
                <a:latin typeface="+mn-lt"/>
              </a:rPr>
              <a:t>Oglej si </a:t>
            </a:r>
            <a:r>
              <a:rPr lang="sl-SI" sz="2700" u="sng" dirty="0" smtClean="0">
                <a:ln/>
                <a:solidFill>
                  <a:schemeClr val="accent4">
                    <a:lumMod val="75000"/>
                  </a:schemeClr>
                </a:solidFill>
                <a:latin typeface="+mn-lt"/>
              </a:rPr>
              <a:t>video predstavitev predalpskega sveta</a:t>
            </a:r>
            <a:r>
              <a:rPr lang="sl-SI" sz="2700" dirty="0" smtClean="0">
                <a:latin typeface="+mn-lt"/>
              </a:rPr>
              <a:t>: </a:t>
            </a:r>
          </a:p>
          <a:p>
            <a:endParaRPr lang="sl-SI" sz="2800" dirty="0" smtClean="0">
              <a:hlinkClick r:id="rId2"/>
            </a:endParaRPr>
          </a:p>
          <a:p>
            <a:r>
              <a:rPr lang="sl-SI" sz="2800" dirty="0" smtClean="0">
                <a:hlinkClick r:id="rId2"/>
              </a:rPr>
              <a:t>https</a:t>
            </a:r>
            <a:r>
              <a:rPr lang="sl-SI" sz="2800" dirty="0">
                <a:hlinkClick r:id="rId2"/>
              </a:rPr>
              <a:t>://www.youtube.com/watch?v=PuZVpVCzZKo</a:t>
            </a:r>
            <a:endParaRPr lang="sl-SI" sz="4800" dirty="0"/>
          </a:p>
          <a:p>
            <a:endParaRPr lang="sl-SI" sz="2700" dirty="0" smtClean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sl-SI" sz="2700" dirty="0" smtClean="0">
                <a:latin typeface="+mn-lt"/>
              </a:rPr>
              <a:t>Posnetek večkrat ustavi (pritisni na pavzo) ter poišči kraje in hribovja tudi na </a:t>
            </a:r>
            <a:r>
              <a:rPr lang="sl-SI" sz="2700" smtClean="0">
                <a:latin typeface="+mn-lt"/>
              </a:rPr>
              <a:t>svojem zemljevidu. </a:t>
            </a:r>
            <a:r>
              <a:rPr lang="sl-SI" sz="2700" dirty="0" smtClean="0">
                <a:latin typeface="+mn-lt"/>
              </a:rPr>
              <a:t/>
            </a:r>
            <a:br>
              <a:rPr lang="sl-SI" sz="2700" dirty="0" smtClean="0">
                <a:latin typeface="+mn-lt"/>
              </a:rPr>
            </a:br>
            <a:endParaRPr lang="sl-SI" dirty="0"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0" y="81985"/>
            <a:ext cx="9144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9522595" y="611607"/>
            <a:ext cx="2409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dirty="0">
                <a:solidFill>
                  <a:srgbClr val="6666FF"/>
                </a:solidFill>
                <a:latin typeface="+mn-lt"/>
              </a:rPr>
              <a:t>Posavsko hribovje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57631" t="32000" r="7237" b="30807"/>
          <a:stretch/>
        </p:blipFill>
        <p:spPr>
          <a:xfrm>
            <a:off x="221380" y="2579118"/>
            <a:ext cx="4283242" cy="2550695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93380" y="3317336"/>
            <a:ext cx="58137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sz="2400" dirty="0" smtClean="0">
                <a:solidFill>
                  <a:srgbClr val="6666FF"/>
                </a:solidFill>
                <a:latin typeface="+mn-lt"/>
              </a:rPr>
              <a:t>Pohorje </a:t>
            </a:r>
            <a:endParaRPr lang="sl-SI" altLang="sl-SI" sz="24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57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204</Words>
  <Application>Microsoft Office PowerPoint</Application>
  <PresentationFormat>Širokozaslonsko</PresentationFormat>
  <Paragraphs>34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Wingdings</vt:lpstr>
      <vt:lpstr>Officeova tema</vt:lpstr>
      <vt:lpstr>PREDALPSKE POKRAJINE</vt:lpstr>
      <vt:lpstr>PREDALPSKI SVET</vt:lpstr>
      <vt:lpstr>Predalpsko hribovje obroblja visokogorski svet. Razteza se od Z proti V.      Po legi delimo predalpska hribovja na: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Damjana Tramte</dc:creator>
  <cp:lastModifiedBy>Hewlett-Packard Company</cp:lastModifiedBy>
  <cp:revision>33</cp:revision>
  <dcterms:created xsi:type="dcterms:W3CDTF">2020-12-04T06:53:13Z</dcterms:created>
  <dcterms:modified xsi:type="dcterms:W3CDTF">2021-01-26T18:22:11Z</dcterms:modified>
</cp:coreProperties>
</file>