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6"/>
    <a:srgbClr val="FF0066"/>
    <a:srgbClr val="FF9900"/>
    <a:srgbClr val="CC66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0" autoAdjust="0"/>
    <p:restoredTop sz="94655" autoAdjust="0"/>
  </p:normalViewPr>
  <p:slideViewPr>
    <p:cSldViewPr>
      <p:cViewPr varScale="1">
        <p:scale>
          <a:sx n="88" d="100"/>
          <a:sy n="88" d="100"/>
        </p:scale>
        <p:origin x="160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04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9EA000-933C-4511-9F3E-1E6BC12A7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26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5229225"/>
            <a:ext cx="691356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sl-SI" noProof="0" smtClean="0"/>
              <a:t>Uredite slog naslova matrice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6021388"/>
            <a:ext cx="69135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sl-SI" noProof="0" smtClean="0"/>
              <a:t>Uredite slog podnaslova matrice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0538" y="1268413"/>
            <a:ext cx="2124075" cy="53308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6219825" cy="53308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413543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7588" y="1844675"/>
            <a:ext cx="413702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42486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5263368"/>
            <a:ext cx="4718050" cy="793750"/>
          </a:xfrm>
          <a:noFill/>
        </p:spPr>
        <p:txBody>
          <a:bodyPr/>
          <a:lstStyle/>
          <a:p>
            <a:pPr eaLnBrk="1" hangingPunct="1"/>
            <a:r>
              <a:rPr lang="sl-SI" sz="4000" dirty="0" smtClean="0"/>
              <a:t>PRAVLJICE</a:t>
            </a:r>
            <a:endParaRPr lang="uk-UA" sz="40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6032354"/>
            <a:ext cx="4104555" cy="360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sz="2000" dirty="0" smtClean="0">
                <a:latin typeface="+mj-lt"/>
              </a:rPr>
              <a:t>Skočimo v svet domišljije</a:t>
            </a:r>
            <a:endParaRPr lang="uk-UA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lak 19"/>
          <p:cNvSpPr/>
          <p:nvPr/>
        </p:nvSpPr>
        <p:spPr>
          <a:xfrm>
            <a:off x="3153767" y="3043126"/>
            <a:ext cx="2999213" cy="125779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439087" y="3227038"/>
            <a:ext cx="2534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ZNAČILNOSTI PRAVLJIC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035721" y="1474126"/>
            <a:ext cx="1824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1. Poznamo: </a:t>
            </a:r>
          </a:p>
          <a:p>
            <a:pPr marL="214313" indent="-214313">
              <a:buFontTx/>
              <a:buChar char="-"/>
            </a:pPr>
            <a:r>
              <a:rPr lang="sl-SI" sz="1050" dirty="0">
                <a:solidFill>
                  <a:srgbClr val="0070C0"/>
                </a:solidFill>
              </a:rPr>
              <a:t>LJUDSKE PRAVLJICE</a:t>
            </a:r>
          </a:p>
          <a:p>
            <a:pPr marL="214313" indent="-214313">
              <a:buFontTx/>
              <a:buChar char="-"/>
            </a:pPr>
            <a:r>
              <a:rPr lang="sl-SI" sz="1050" dirty="0"/>
              <a:t>AVTORSKE ali </a:t>
            </a:r>
            <a:r>
              <a:rPr lang="sl-SI" sz="1050" dirty="0">
                <a:solidFill>
                  <a:srgbClr val="0070C0"/>
                </a:solidFill>
              </a:rPr>
              <a:t>UMETNE PRAVLJICE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995498" y="1637622"/>
            <a:ext cx="18115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2. </a:t>
            </a:r>
            <a:r>
              <a:rPr lang="sl-SI" sz="1050" dirty="0">
                <a:solidFill>
                  <a:srgbClr val="0070C0"/>
                </a:solidFill>
              </a:rPr>
              <a:t>Domišljijsko besedilo.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682334" y="2035842"/>
            <a:ext cx="2652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3</a:t>
            </a:r>
            <a:r>
              <a:rPr lang="sl-SI" sz="1050" dirty="0">
                <a:solidFill>
                  <a:srgbClr val="0070C0"/>
                </a:solidFill>
              </a:rPr>
              <a:t>. Izmišljena bitja: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zmaji</a:t>
            </a:r>
            <a:endParaRPr lang="sl-SI" sz="1050" dirty="0"/>
          </a:p>
          <a:p>
            <a:pPr marL="214313" indent="-214313">
              <a:buFontTx/>
              <a:buChar char="-"/>
            </a:pPr>
            <a:r>
              <a:rPr lang="sl-SI" sz="1050" dirty="0" smtClean="0"/>
              <a:t>čarovnice</a:t>
            </a:r>
            <a:endParaRPr lang="sl-SI" sz="1050" dirty="0"/>
          </a:p>
          <a:p>
            <a:pPr marL="214313" indent="-214313">
              <a:buFontTx/>
              <a:buChar char="-"/>
            </a:pPr>
            <a:r>
              <a:rPr lang="sl-SI" sz="1050" dirty="0"/>
              <a:t>škrati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7294567" y="3102990"/>
            <a:ext cx="2707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4. </a:t>
            </a:r>
            <a:r>
              <a:rPr lang="sl-SI" sz="1050" dirty="0">
                <a:solidFill>
                  <a:srgbClr val="0070C0"/>
                </a:solidFill>
              </a:rPr>
              <a:t>Nedoločene osebe:</a:t>
            </a:r>
          </a:p>
          <a:p>
            <a:pPr marL="214313" indent="-214313">
              <a:buFontTx/>
              <a:buChar char="-"/>
            </a:pPr>
            <a:r>
              <a:rPr lang="sl-SI" sz="1050" dirty="0"/>
              <a:t>cesar,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kralj</a:t>
            </a:r>
            <a:r>
              <a:rPr lang="sl-SI" sz="1050" dirty="0"/>
              <a:t>, kraljica</a:t>
            </a:r>
          </a:p>
          <a:p>
            <a:pPr marL="214313" indent="-214313">
              <a:buFontTx/>
              <a:buChar char="-"/>
            </a:pPr>
            <a:r>
              <a:rPr lang="sl-SI" sz="1050" dirty="0"/>
              <a:t>deklica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965969" y="4050917"/>
            <a:ext cx="1682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5. </a:t>
            </a:r>
            <a:r>
              <a:rPr lang="sl-SI" sz="1050" dirty="0">
                <a:solidFill>
                  <a:srgbClr val="0070C0"/>
                </a:solidFill>
              </a:rPr>
              <a:t>Kraj</a:t>
            </a:r>
            <a:r>
              <a:rPr lang="sl-SI" sz="1050" dirty="0"/>
              <a:t> in </a:t>
            </a:r>
            <a:r>
              <a:rPr lang="sl-SI" sz="1050" dirty="0">
                <a:solidFill>
                  <a:srgbClr val="0070C0"/>
                </a:solidFill>
              </a:rPr>
              <a:t>čas dogajanja </a:t>
            </a:r>
            <a:r>
              <a:rPr lang="sl-SI" sz="1050" dirty="0"/>
              <a:t>sta </a:t>
            </a:r>
            <a:r>
              <a:rPr lang="sl-SI" sz="1050" dirty="0">
                <a:solidFill>
                  <a:srgbClr val="0070C0"/>
                </a:solidFill>
              </a:rPr>
              <a:t>nedoločena.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381889" y="4675678"/>
            <a:ext cx="23902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6. </a:t>
            </a:r>
            <a:r>
              <a:rPr lang="sl-SI" sz="1050" dirty="0">
                <a:solidFill>
                  <a:srgbClr val="0070C0"/>
                </a:solidFill>
              </a:rPr>
              <a:t>Značilen začetek:</a:t>
            </a:r>
          </a:p>
          <a:p>
            <a:pPr marL="214313" indent="-214313">
              <a:buFontTx/>
              <a:buChar char="-"/>
            </a:pPr>
            <a:r>
              <a:rPr lang="sl-SI" sz="1050" u="sng" dirty="0"/>
              <a:t>Nekoč </a:t>
            </a:r>
            <a:r>
              <a:rPr lang="sl-SI" sz="1050" dirty="0"/>
              <a:t>pred davnimi časi …</a:t>
            </a:r>
          </a:p>
          <a:p>
            <a:pPr marL="214313" indent="-214313">
              <a:buFontTx/>
              <a:buChar char="-"/>
            </a:pPr>
            <a:r>
              <a:rPr lang="sl-SI" sz="1050" u="sng" dirty="0"/>
              <a:t>Nekoč</a:t>
            </a:r>
            <a:r>
              <a:rPr lang="sl-SI" sz="1050" dirty="0"/>
              <a:t> za devetimi gorami …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796136" y="5480435"/>
            <a:ext cx="23485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7. </a:t>
            </a:r>
            <a:r>
              <a:rPr lang="sl-SI" sz="1050" dirty="0">
                <a:solidFill>
                  <a:srgbClr val="0070C0"/>
                </a:solidFill>
              </a:rPr>
              <a:t>Konec </a:t>
            </a:r>
            <a:r>
              <a:rPr lang="sl-SI" sz="1050" dirty="0">
                <a:solidFill>
                  <a:schemeClr val="tx2"/>
                </a:solidFill>
              </a:rPr>
              <a:t>je </a:t>
            </a:r>
            <a:r>
              <a:rPr lang="sl-SI" sz="1050" dirty="0">
                <a:solidFill>
                  <a:srgbClr val="0070C0"/>
                </a:solidFill>
              </a:rPr>
              <a:t>srečen.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219341" y="5817369"/>
            <a:ext cx="2238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8. </a:t>
            </a:r>
            <a:r>
              <a:rPr lang="sl-SI" sz="1050" dirty="0">
                <a:solidFill>
                  <a:srgbClr val="0070C0"/>
                </a:solidFill>
              </a:rPr>
              <a:t>Vse </a:t>
            </a:r>
            <a:r>
              <a:rPr lang="sl-SI" sz="1050" dirty="0">
                <a:solidFill>
                  <a:schemeClr val="tx2"/>
                </a:solidFill>
              </a:rPr>
              <a:t>je</a:t>
            </a:r>
            <a:r>
              <a:rPr lang="sl-SI" sz="1050" dirty="0">
                <a:solidFill>
                  <a:srgbClr val="0070C0"/>
                </a:solidFill>
              </a:rPr>
              <a:t> mogoče.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517003" y="6154303"/>
            <a:ext cx="23679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9. </a:t>
            </a:r>
            <a:r>
              <a:rPr lang="sl-SI" sz="1050" dirty="0">
                <a:solidFill>
                  <a:srgbClr val="0070C0"/>
                </a:solidFill>
              </a:rPr>
              <a:t>Dobrota </a:t>
            </a:r>
            <a:r>
              <a:rPr lang="sl-SI" sz="1050" dirty="0"/>
              <a:t>zmaga, </a:t>
            </a:r>
            <a:r>
              <a:rPr lang="sl-SI" sz="1050" dirty="0">
                <a:solidFill>
                  <a:srgbClr val="0070C0"/>
                </a:solidFill>
              </a:rPr>
              <a:t>hudobija</a:t>
            </a:r>
            <a:r>
              <a:rPr lang="sl-SI" sz="1050" dirty="0"/>
              <a:t> je kaznovana.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655625" y="5820617"/>
            <a:ext cx="22385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10. </a:t>
            </a:r>
            <a:r>
              <a:rPr lang="sl-SI" sz="1050" dirty="0">
                <a:solidFill>
                  <a:srgbClr val="0070C0"/>
                </a:solidFill>
              </a:rPr>
              <a:t>Pravljična števila</a:t>
            </a:r>
            <a:r>
              <a:rPr lang="sl-SI" sz="1050" dirty="0"/>
              <a:t>: 1, 3, 7, 9, 12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813498" y="4864312"/>
            <a:ext cx="249734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11. </a:t>
            </a:r>
            <a:r>
              <a:rPr lang="sl-SI" sz="1050" dirty="0">
                <a:solidFill>
                  <a:srgbClr val="0070C0"/>
                </a:solidFill>
              </a:rPr>
              <a:t>Osebe so prikazane črno-belo: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pameten </a:t>
            </a:r>
            <a:r>
              <a:rPr lang="sl-SI" sz="1050" dirty="0"/>
              <a:t>– neumen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prijazen </a:t>
            </a:r>
            <a:r>
              <a:rPr lang="sl-SI" sz="1050" dirty="0"/>
              <a:t>– hudoben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delaven </a:t>
            </a:r>
            <a:r>
              <a:rPr lang="sl-SI" sz="1050" dirty="0"/>
              <a:t>– len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dober </a:t>
            </a:r>
            <a:r>
              <a:rPr lang="sl-SI" sz="1050" dirty="0"/>
              <a:t>- slab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13378" y="3980943"/>
            <a:ext cx="2565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12. </a:t>
            </a:r>
            <a:r>
              <a:rPr lang="sl-SI" sz="1050" dirty="0">
                <a:solidFill>
                  <a:srgbClr val="0070C0"/>
                </a:solidFill>
              </a:rPr>
              <a:t>Lastnosti oseb so vedno enake: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mogočen </a:t>
            </a:r>
            <a:r>
              <a:rPr lang="sl-SI" sz="1050" dirty="0"/>
              <a:t>kralj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lep </a:t>
            </a:r>
            <a:r>
              <a:rPr lang="sl-SI" sz="1050" dirty="0"/>
              <a:t>princ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hudobna </a:t>
            </a:r>
            <a:r>
              <a:rPr lang="sl-SI" sz="1050" dirty="0"/>
              <a:t>mačeha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179512" y="3505968"/>
            <a:ext cx="23219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13. </a:t>
            </a:r>
            <a:r>
              <a:rPr lang="sl-SI" sz="1050" dirty="0">
                <a:solidFill>
                  <a:srgbClr val="0070C0"/>
                </a:solidFill>
              </a:rPr>
              <a:t>Živali govorijo</a:t>
            </a:r>
            <a:r>
              <a:rPr lang="sl-SI" sz="1050" dirty="0"/>
              <a:t>.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373121" y="2954708"/>
            <a:ext cx="2445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14. </a:t>
            </a:r>
            <a:r>
              <a:rPr lang="sl-SI" sz="1050" dirty="0">
                <a:solidFill>
                  <a:srgbClr val="0070C0"/>
                </a:solidFill>
              </a:rPr>
              <a:t>Dogodki</a:t>
            </a:r>
            <a:r>
              <a:rPr lang="sl-SI" sz="1050" dirty="0"/>
              <a:t> in </a:t>
            </a:r>
            <a:r>
              <a:rPr lang="sl-SI" sz="1050" dirty="0">
                <a:solidFill>
                  <a:srgbClr val="0070C0"/>
                </a:solidFill>
              </a:rPr>
              <a:t>besede</a:t>
            </a:r>
            <a:r>
              <a:rPr lang="sl-SI" sz="1050" dirty="0"/>
              <a:t> se </a:t>
            </a:r>
            <a:r>
              <a:rPr lang="sl-SI" sz="1050" dirty="0">
                <a:solidFill>
                  <a:srgbClr val="0070C0"/>
                </a:solidFill>
              </a:rPr>
              <a:t>ponavljajo</a:t>
            </a:r>
            <a:r>
              <a:rPr lang="sl-SI" sz="1050" dirty="0"/>
              <a:t>.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813498" y="1853451"/>
            <a:ext cx="240009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15. </a:t>
            </a:r>
            <a:r>
              <a:rPr lang="sl-SI" sz="1050" dirty="0">
                <a:solidFill>
                  <a:srgbClr val="0070C0"/>
                </a:solidFill>
              </a:rPr>
              <a:t>Čarobni predmeti: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ogledalo</a:t>
            </a:r>
            <a:endParaRPr lang="sl-SI" sz="1050" dirty="0"/>
          </a:p>
          <a:p>
            <a:pPr marL="214313" indent="-214313">
              <a:buFontTx/>
              <a:buChar char="-"/>
            </a:pPr>
            <a:r>
              <a:rPr lang="sl-SI" sz="1050" dirty="0" smtClean="0"/>
              <a:t>mošnja </a:t>
            </a:r>
            <a:r>
              <a:rPr lang="sl-SI" sz="1050" dirty="0"/>
              <a:t>cekinov</a:t>
            </a:r>
          </a:p>
          <a:p>
            <a:pPr marL="214313" indent="-214313">
              <a:buFontTx/>
              <a:buChar char="-"/>
            </a:pPr>
            <a:r>
              <a:rPr lang="sl-SI" sz="1050" dirty="0" smtClean="0"/>
              <a:t>zlat </a:t>
            </a:r>
            <a:r>
              <a:rPr lang="sl-SI" sz="1050" dirty="0"/>
              <a:t>prstan</a:t>
            </a:r>
          </a:p>
          <a:p>
            <a:pPr marL="214313" indent="-214313">
              <a:buFontTx/>
              <a:buChar char="-"/>
            </a:pPr>
            <a:r>
              <a:rPr lang="sl-SI" sz="1050" dirty="0"/>
              <a:t>krona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1874641" y="1589542"/>
            <a:ext cx="2185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16. </a:t>
            </a:r>
            <a:r>
              <a:rPr lang="sl-SI" sz="1050" dirty="0">
                <a:solidFill>
                  <a:srgbClr val="0070C0"/>
                </a:solidFill>
              </a:rPr>
              <a:t>Najstarejša</a:t>
            </a:r>
            <a:r>
              <a:rPr lang="sl-SI" sz="1050" dirty="0"/>
              <a:t> vrsta </a:t>
            </a:r>
            <a:r>
              <a:rPr lang="sl-SI" sz="1050" dirty="0">
                <a:solidFill>
                  <a:srgbClr val="0070C0"/>
                </a:solidFill>
              </a:rPr>
              <a:t>pripovedi.</a:t>
            </a:r>
          </a:p>
        </p:txBody>
      </p:sp>
      <p:cxnSp>
        <p:nvCxnSpPr>
          <p:cNvPr id="21" name="Ukrivljen povezovalnik 20"/>
          <p:cNvCxnSpPr/>
          <p:nvPr/>
        </p:nvCxnSpPr>
        <p:spPr>
          <a:xfrm rot="16200000" flipV="1">
            <a:off x="4434889" y="2534939"/>
            <a:ext cx="779165" cy="246986"/>
          </a:xfrm>
          <a:prstGeom prst="curved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Ukrivljen povezovalnik 22"/>
          <p:cNvCxnSpPr/>
          <p:nvPr/>
        </p:nvCxnSpPr>
        <p:spPr>
          <a:xfrm rot="5400000" flipH="1" flipV="1">
            <a:off x="5330424" y="2092588"/>
            <a:ext cx="1125115" cy="785740"/>
          </a:xfrm>
          <a:prstGeom prst="curvedConnector3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Ukrivljen povezovalnik 24"/>
          <p:cNvCxnSpPr/>
          <p:nvPr/>
        </p:nvCxnSpPr>
        <p:spPr>
          <a:xfrm rot="5400000" flipH="1" flipV="1">
            <a:off x="5875429" y="2414701"/>
            <a:ext cx="816433" cy="797380"/>
          </a:xfrm>
          <a:prstGeom prst="curvedConnector2">
            <a:avLst/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Ukrivljen povezovalnik 26"/>
          <p:cNvCxnSpPr/>
          <p:nvPr/>
        </p:nvCxnSpPr>
        <p:spPr>
          <a:xfrm flipV="1">
            <a:off x="6084168" y="3275118"/>
            <a:ext cx="1086298" cy="266512"/>
          </a:xfrm>
          <a:prstGeom prst="curvedConnector3">
            <a:avLst/>
          </a:prstGeom>
          <a:ln>
            <a:solidFill>
              <a:srgbClr val="CC66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Ukrivljen povezovalnik 30"/>
          <p:cNvCxnSpPr/>
          <p:nvPr/>
        </p:nvCxnSpPr>
        <p:spPr>
          <a:xfrm>
            <a:off x="5973786" y="3918265"/>
            <a:ext cx="927485" cy="278871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Ukrivljen povezovalnik 33"/>
          <p:cNvCxnSpPr/>
          <p:nvPr/>
        </p:nvCxnSpPr>
        <p:spPr>
          <a:xfrm>
            <a:off x="5292080" y="4183590"/>
            <a:ext cx="1046538" cy="645830"/>
          </a:xfrm>
          <a:prstGeom prst="curved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Ukrivljen povezovalnik 35"/>
          <p:cNvCxnSpPr/>
          <p:nvPr/>
        </p:nvCxnSpPr>
        <p:spPr>
          <a:xfrm rot="16200000" flipH="1">
            <a:off x="4932427" y="4245676"/>
            <a:ext cx="1167279" cy="1136204"/>
          </a:xfrm>
          <a:prstGeom prst="curvedConnector3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Ukrivljen povezovalnik 37"/>
          <p:cNvCxnSpPr>
            <a:stCxn id="20" idx="1"/>
          </p:cNvCxnSpPr>
          <p:nvPr/>
        </p:nvCxnSpPr>
        <p:spPr>
          <a:xfrm rot="16200000" flipH="1">
            <a:off x="4344252" y="4608699"/>
            <a:ext cx="1464980" cy="846737"/>
          </a:xfrm>
          <a:prstGeom prst="curvedConnector3">
            <a:avLst/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Ukrivljen povezovalnik 39"/>
          <p:cNvCxnSpPr/>
          <p:nvPr/>
        </p:nvCxnSpPr>
        <p:spPr>
          <a:xfrm rot="16200000" flipH="1">
            <a:off x="3671080" y="5015572"/>
            <a:ext cx="1786805" cy="272994"/>
          </a:xfrm>
          <a:prstGeom prst="curvedConnector3">
            <a:avLst/>
          </a:prstGeom>
          <a:ln>
            <a:solidFill>
              <a:srgbClr val="CC66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Ukrivljen povezovalnik 41"/>
          <p:cNvCxnSpPr/>
          <p:nvPr/>
        </p:nvCxnSpPr>
        <p:spPr>
          <a:xfrm rot="5400000">
            <a:off x="2937383" y="4622855"/>
            <a:ext cx="1505892" cy="777514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Ukrivljen povezovalnik 43"/>
          <p:cNvCxnSpPr/>
          <p:nvPr/>
        </p:nvCxnSpPr>
        <p:spPr>
          <a:xfrm rot="5400000">
            <a:off x="2559882" y="4088462"/>
            <a:ext cx="854920" cy="793401"/>
          </a:xfrm>
          <a:prstGeom prst="curved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Ukrivljen povezovalnik 45"/>
          <p:cNvCxnSpPr>
            <a:stCxn id="20" idx="2"/>
          </p:cNvCxnSpPr>
          <p:nvPr/>
        </p:nvCxnSpPr>
        <p:spPr>
          <a:xfrm rot="10800000" flipV="1">
            <a:off x="2501494" y="3672021"/>
            <a:ext cx="661576" cy="586643"/>
          </a:xfrm>
          <a:prstGeom prst="curvedConnector3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Ukrivljen povezovalnik 47"/>
          <p:cNvCxnSpPr/>
          <p:nvPr/>
        </p:nvCxnSpPr>
        <p:spPr>
          <a:xfrm rot="10800000" flipV="1">
            <a:off x="1520385" y="3347914"/>
            <a:ext cx="1912464" cy="285012"/>
          </a:xfrm>
          <a:prstGeom prst="curvedConnector3">
            <a:avLst/>
          </a:prstGeom>
          <a:ln>
            <a:solidFill>
              <a:srgbClr val="FF0066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Ukrivljen povezovalnik 49"/>
          <p:cNvCxnSpPr/>
          <p:nvPr/>
        </p:nvCxnSpPr>
        <p:spPr>
          <a:xfrm rot="10800000">
            <a:off x="2730541" y="3056154"/>
            <a:ext cx="786463" cy="183462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Ukrivljen povezovalnik 51"/>
          <p:cNvCxnSpPr/>
          <p:nvPr/>
        </p:nvCxnSpPr>
        <p:spPr>
          <a:xfrm rot="10800000">
            <a:off x="2118306" y="2237369"/>
            <a:ext cx="1775874" cy="909422"/>
          </a:xfrm>
          <a:prstGeom prst="curvedConnector3">
            <a:avLst>
              <a:gd name="adj1" fmla="val 50000"/>
            </a:avLst>
          </a:prstGeom>
          <a:ln>
            <a:solidFill>
              <a:srgbClr val="CC66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Ukrivljen povezovalnik 53"/>
          <p:cNvCxnSpPr/>
          <p:nvPr/>
        </p:nvCxnSpPr>
        <p:spPr>
          <a:xfrm rot="16200000" flipV="1">
            <a:off x="3280984" y="1987516"/>
            <a:ext cx="1178555" cy="1049200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60238" t="33200" r="5113" b="23400"/>
          <a:stretch/>
        </p:blipFill>
        <p:spPr>
          <a:xfrm>
            <a:off x="0" y="1473820"/>
            <a:ext cx="9144000" cy="543333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763688" y="3188976"/>
            <a:ext cx="259228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sl-SI" sz="1200" dirty="0" smtClean="0"/>
              <a:t>Na spletni učilnici poišči slovensko ljudsko pravljico „Zdravilno jabolko“ in jo natančno preberi.</a:t>
            </a:r>
          </a:p>
          <a:p>
            <a:pPr marL="228600" indent="-228600">
              <a:buAutoNum type="arabicPeriod"/>
            </a:pPr>
            <a:endParaRPr lang="sl-SI" sz="1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sz="1200" dirty="0"/>
              <a:t>2. V </a:t>
            </a:r>
            <a:r>
              <a:rPr lang="sl-SI" sz="1200" dirty="0" smtClean="0"/>
              <a:t>zvezek za </a:t>
            </a:r>
            <a:r>
              <a:rPr lang="sl-SI" sz="1200" dirty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slovenščino </a:t>
            </a:r>
            <a:r>
              <a:rPr lang="sl-SI" sz="1200" dirty="0"/>
              <a:t>zapiši </a:t>
            </a:r>
            <a:r>
              <a:rPr lang="sl-SI" sz="1200" dirty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„Slovenska ljudska pravljica: Zdravilno jabolko“</a:t>
            </a:r>
            <a:endParaRPr lang="sl-SI" sz="1200" dirty="0"/>
          </a:p>
          <a:p>
            <a:endParaRPr lang="sl-SI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l-SI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004048" y="3188976"/>
            <a:ext cx="259228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3. S pomočjo miselnega vzorca o značilnostih pravljic</a:t>
            </a:r>
            <a:r>
              <a:rPr lang="sl-SI" sz="1200" dirty="0" smtClean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izpiši</a:t>
            </a:r>
            <a:r>
              <a:rPr lang="sl-SI" sz="1200" dirty="0" smtClean="0"/>
              <a:t> tiste </a:t>
            </a:r>
            <a:r>
              <a:rPr lang="sl-SI" sz="1200" dirty="0" smtClean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značilnosti</a:t>
            </a:r>
            <a:r>
              <a:rPr lang="sl-SI" sz="1200" dirty="0" smtClean="0"/>
              <a:t>, ki so se pojavile </a:t>
            </a:r>
            <a:r>
              <a:rPr lang="sl-SI" sz="1200" dirty="0" smtClean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tvoji pravljici „Zdravilno jabolko“.</a:t>
            </a:r>
            <a:br>
              <a:rPr lang="sl-SI" sz="1200" dirty="0" smtClean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1200" dirty="0" smtClean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1200" dirty="0" smtClean="0">
                <a:solidFill>
                  <a:srgbClr val="E85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4859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502</TotalTime>
  <Words>221</Words>
  <Application>Microsoft Office PowerPoint</Application>
  <PresentationFormat>Diaprojekcija na zaslonu (4:3)</PresentationFormat>
  <Paragraphs>44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5" baseType="lpstr">
      <vt:lpstr>Arial</vt:lpstr>
      <vt:lpstr>template</vt:lpstr>
      <vt:lpstr>PRAVLJICE</vt:lpstr>
      <vt:lpstr>PowerPointova predstavitev</vt:lpstr>
      <vt:lpstr>PowerPointova predstavitev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Damjana Tramte</dc:creator>
  <cp:lastModifiedBy>Admin</cp:lastModifiedBy>
  <cp:revision>16</cp:revision>
  <dcterms:created xsi:type="dcterms:W3CDTF">2020-12-18T06:59:16Z</dcterms:created>
  <dcterms:modified xsi:type="dcterms:W3CDTF">2021-11-25T13:52:59Z</dcterms:modified>
</cp:coreProperties>
</file>