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4" r:id="rId9"/>
    <p:sldId id="265" r:id="rId10"/>
    <p:sldId id="263" r:id="rId11"/>
    <p:sldId id="268" r:id="rId12"/>
    <p:sldId id="267" r:id="rId13"/>
    <p:sldId id="269" r:id="rId14"/>
    <p:sldId id="270" r:id="rId15"/>
    <p:sldId id="257" r:id="rId16"/>
    <p:sldId id="271" r:id="rId17"/>
    <p:sldId id="272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5283-C3EE-4A00-87F6-66224500C78F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F96-D8D2-418C-B101-2E094D3AD0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161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5283-C3EE-4A00-87F6-66224500C78F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F96-D8D2-418C-B101-2E094D3AD0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196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5283-C3EE-4A00-87F6-66224500C78F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F96-D8D2-418C-B101-2E094D3AD0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641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5283-C3EE-4A00-87F6-66224500C78F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F96-D8D2-418C-B101-2E094D3AD0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207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5283-C3EE-4A00-87F6-66224500C78F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F96-D8D2-418C-B101-2E094D3AD0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997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5283-C3EE-4A00-87F6-66224500C78F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F96-D8D2-418C-B101-2E094D3AD0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638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5283-C3EE-4A00-87F6-66224500C78F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F96-D8D2-418C-B101-2E094D3AD0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621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5283-C3EE-4A00-87F6-66224500C78F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F96-D8D2-418C-B101-2E094D3AD0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942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5283-C3EE-4A00-87F6-66224500C78F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F96-D8D2-418C-B101-2E094D3AD0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883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5283-C3EE-4A00-87F6-66224500C78F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F96-D8D2-418C-B101-2E094D3AD0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007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5283-C3EE-4A00-87F6-66224500C78F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F96-D8D2-418C-B101-2E094D3AD0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28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45283-C3EE-4A00-87F6-66224500C78F}" type="datetimeFigureOut">
              <a:rPr lang="sl-SI" smtClean="0"/>
              <a:t>1. 12. 2020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46F96-D8D2-418C-B101-2E094D3AD0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777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2.m4a"/><Relationship Id="rId7" Type="http://schemas.openxmlformats.org/officeDocument/2006/relationships/image" Target="../media/image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14.m4a"/><Relationship Id="rId7" Type="http://schemas.openxmlformats.org/officeDocument/2006/relationships/image" Target="../media/image14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3.jpeg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openxmlformats.org/officeDocument/2006/relationships/audio" Target="../media/media14.m4a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4a"/><Relationship Id="rId3" Type="http://schemas.microsoft.com/office/2007/relationships/media" Target="../media/media20.m4a"/><Relationship Id="rId7" Type="http://schemas.microsoft.com/office/2007/relationships/media" Target="../media/media22.m4a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11" Type="http://schemas.openxmlformats.org/officeDocument/2006/relationships/image" Target="../media/image1.png"/><Relationship Id="rId5" Type="http://schemas.microsoft.com/office/2007/relationships/media" Target="../media/media21.m4a"/><Relationship Id="rId10" Type="http://schemas.openxmlformats.org/officeDocument/2006/relationships/image" Target="../media/image21.jpeg"/><Relationship Id="rId4" Type="http://schemas.openxmlformats.org/officeDocument/2006/relationships/audio" Target="../media/media20.m4a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8364" y="563419"/>
            <a:ext cx="10141527" cy="794472"/>
          </a:xfrm>
        </p:spPr>
        <p:txBody>
          <a:bodyPr>
            <a:normAutofit/>
          </a:bodyPr>
          <a:lstStyle/>
          <a:p>
            <a:r>
              <a:rPr lang="en-A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and the three good men</a:t>
            </a:r>
            <a:endParaRPr lang="sl-SI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299854" y="2401454"/>
            <a:ext cx="82388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600" dirty="0" smtClean="0"/>
              <a:t>NAVODILO: Zapiši naslov z rdečo. Na vsaki</a:t>
            </a:r>
            <a:r>
              <a:rPr lang="en-AU" sz="2600" dirty="0" smtClean="0"/>
              <a:t> </a:t>
            </a:r>
            <a:r>
              <a:rPr lang="sl-SI" sz="2600" dirty="0" smtClean="0"/>
              <a:t>strani</a:t>
            </a:r>
            <a:r>
              <a:rPr lang="en-AU" sz="2600" dirty="0" smtClean="0"/>
              <a:t> </a:t>
            </a:r>
            <a:r>
              <a:rPr lang="sl-SI" sz="2600" dirty="0" smtClean="0"/>
              <a:t>te čaka: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sl-SI" sz="2600" dirty="0" smtClean="0">
                <a:solidFill>
                  <a:srgbClr val="002060"/>
                </a:solidFill>
              </a:rPr>
              <a:t>ali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sl-SI" sz="2600" dirty="0" smtClean="0">
                <a:solidFill>
                  <a:srgbClr val="002060"/>
                </a:solidFill>
              </a:rPr>
              <a:t>nekaj za prepisati. </a:t>
            </a:r>
            <a:r>
              <a:rPr lang="en-AU" sz="2600" dirty="0" smtClean="0">
                <a:solidFill>
                  <a:srgbClr val="002060"/>
                </a:solidFill>
              </a:rPr>
              <a:t>To </a:t>
            </a:r>
            <a:r>
              <a:rPr lang="sl-SI" sz="2600" dirty="0" smtClean="0">
                <a:solidFill>
                  <a:srgbClr val="002060"/>
                </a:solidFill>
              </a:rPr>
              <a:t>prepiši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sl-SI" sz="2600" dirty="0" smtClean="0">
                <a:solidFill>
                  <a:srgbClr val="002060"/>
                </a:solidFill>
              </a:rPr>
              <a:t>v zvezek za angleščino.</a:t>
            </a:r>
            <a:endParaRPr lang="en-AU" sz="26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sz="2600" dirty="0" smtClean="0">
                <a:solidFill>
                  <a:srgbClr val="0070C0"/>
                </a:solidFill>
              </a:rPr>
              <a:t> </a:t>
            </a:r>
            <a:r>
              <a:rPr lang="sl-SI" sz="2600" dirty="0" smtClean="0">
                <a:solidFill>
                  <a:srgbClr val="0070C0"/>
                </a:solidFill>
              </a:rPr>
              <a:t>ali</a:t>
            </a:r>
            <a:r>
              <a:rPr lang="en-AU" sz="2600" dirty="0" smtClean="0">
                <a:solidFill>
                  <a:srgbClr val="0070C0"/>
                </a:solidFill>
              </a:rPr>
              <a:t> </a:t>
            </a:r>
            <a:r>
              <a:rPr lang="sl-SI" sz="2600" dirty="0" smtClean="0">
                <a:solidFill>
                  <a:srgbClr val="0070C0"/>
                </a:solidFill>
              </a:rPr>
              <a:t>nekaj za izgovarjati</a:t>
            </a:r>
            <a:r>
              <a:rPr lang="en-AU" sz="2600" dirty="0" smtClean="0">
                <a:solidFill>
                  <a:srgbClr val="0070C0"/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sz="2600" dirty="0" smtClean="0">
                <a:solidFill>
                  <a:srgbClr val="00B050"/>
                </a:solidFill>
              </a:rPr>
              <a:t> </a:t>
            </a:r>
            <a:r>
              <a:rPr lang="sl-SI" sz="2600" dirty="0" smtClean="0">
                <a:solidFill>
                  <a:srgbClr val="00B050"/>
                </a:solidFill>
              </a:rPr>
              <a:t>ali</a:t>
            </a:r>
            <a:r>
              <a:rPr lang="en-AU" sz="2600" dirty="0" smtClean="0">
                <a:solidFill>
                  <a:srgbClr val="00B050"/>
                </a:solidFill>
              </a:rPr>
              <a:t> </a:t>
            </a:r>
            <a:r>
              <a:rPr lang="sl-SI" sz="2600" dirty="0" smtClean="0">
                <a:solidFill>
                  <a:srgbClr val="00B050"/>
                </a:solidFill>
              </a:rPr>
              <a:t>nekaj za odgovoriti, po angleško.</a:t>
            </a:r>
            <a:r>
              <a:rPr lang="en-AU" sz="2600" dirty="0" smtClean="0">
                <a:solidFill>
                  <a:srgbClr val="00B050"/>
                </a:solidFill>
              </a:rPr>
              <a:t> </a:t>
            </a:r>
            <a:r>
              <a:rPr lang="sl-SI" sz="2600" dirty="0" smtClean="0">
                <a:solidFill>
                  <a:srgbClr val="00B050"/>
                </a:solidFill>
              </a:rPr>
              <a:t>Klikaj</a:t>
            </a:r>
            <a:r>
              <a:rPr lang="en-AU" sz="2600" dirty="0" smtClean="0">
                <a:solidFill>
                  <a:srgbClr val="00B050"/>
                </a:solidFill>
              </a:rPr>
              <a:t>.</a:t>
            </a:r>
            <a:endParaRPr lang="sl-SI" sz="2600" dirty="0">
              <a:solidFill>
                <a:srgbClr val="00B050"/>
              </a:solidFill>
            </a:endParaRPr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812491" y="24014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2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olving Mixed Family Confli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671782"/>
            <a:ext cx="10372436" cy="518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9862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6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he Duggar Family Lives Debt-Free -- Here's How They Do 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54" y="198"/>
            <a:ext cx="8320366" cy="68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8627" y="178518"/>
            <a:ext cx="487363" cy="48736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-1154027" y="1154026"/>
            <a:ext cx="4374887" cy="206683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-1139117" y="4360713"/>
            <a:ext cx="4374887" cy="206683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9262993" y="1154028"/>
            <a:ext cx="4374887" cy="206683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9273960" y="3646568"/>
            <a:ext cx="4374887" cy="2066832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25750" y="1943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4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634" y="161924"/>
            <a:ext cx="11896439" cy="1325563"/>
          </a:xfrm>
        </p:spPr>
        <p:txBody>
          <a:bodyPr>
            <a:noAutofit/>
          </a:bodyPr>
          <a:lstStyle/>
          <a:p>
            <a:r>
              <a:rPr lang="en-AU" sz="4100" dirty="0" smtClean="0"/>
              <a:t>The three good men are Saint Nickolas, Santa Claus and Father Frost.</a:t>
            </a:r>
            <a:endParaRPr lang="sl-SI" sz="4100" dirty="0"/>
          </a:p>
        </p:txBody>
      </p:sp>
      <p:pic>
        <p:nvPicPr>
          <p:cNvPr id="11266" name="Picture 2" descr="https://www.radio-odeon.com/site/assets/files/34369/spominidedkamraza14112019.0x4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096" y="1751680"/>
            <a:ext cx="3261880" cy="491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890" y="1690688"/>
            <a:ext cx="3143273" cy="497839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6704" y="2022764"/>
            <a:ext cx="4646323" cy="4646323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clrChange>
              <a:clrFrom>
                <a:srgbClr val="73767B">
                  <a:alpha val="74902"/>
                </a:srgbClr>
              </a:clrFrom>
              <a:clrTo>
                <a:srgbClr val="73767B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61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0171" y="1087362"/>
            <a:ext cx="487363" cy="487363"/>
          </a:xfrm>
          <a:prstGeom prst="rect">
            <a:avLst/>
          </a:prstGeom>
        </p:spPr>
      </p:pic>
      <p:sp>
        <p:nvSpPr>
          <p:cNvPr id="9" name="Prostoročno 8"/>
          <p:cNvSpPr/>
          <p:nvPr/>
        </p:nvSpPr>
        <p:spPr>
          <a:xfrm>
            <a:off x="294551" y="738909"/>
            <a:ext cx="7011413" cy="1219200"/>
          </a:xfrm>
          <a:custGeom>
            <a:avLst/>
            <a:gdLst>
              <a:gd name="connsiteX0" fmla="*/ 6762031 w 7124648"/>
              <a:gd name="connsiteY0" fmla="*/ 0 h 1246909"/>
              <a:gd name="connsiteX1" fmla="*/ 6762031 w 7124648"/>
              <a:gd name="connsiteY1" fmla="*/ 92364 h 1246909"/>
              <a:gd name="connsiteX2" fmla="*/ 2993594 w 7124648"/>
              <a:gd name="connsiteY2" fmla="*/ 83127 h 1246909"/>
              <a:gd name="connsiteX3" fmla="*/ 139558 w 7124648"/>
              <a:gd name="connsiteY3" fmla="*/ 120073 h 1246909"/>
              <a:gd name="connsiteX4" fmla="*/ 702976 w 7124648"/>
              <a:gd name="connsiteY4" fmla="*/ 1246909 h 124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4648" h="1246909">
                <a:moveTo>
                  <a:pt x="6762031" y="0"/>
                </a:moveTo>
                <a:cubicBezTo>
                  <a:pt x="7076067" y="39255"/>
                  <a:pt x="7390104" y="78510"/>
                  <a:pt x="6762031" y="92364"/>
                </a:cubicBezTo>
                <a:cubicBezTo>
                  <a:pt x="6133958" y="106218"/>
                  <a:pt x="2993594" y="83127"/>
                  <a:pt x="2993594" y="83127"/>
                </a:cubicBezTo>
                <a:cubicBezTo>
                  <a:pt x="1889849" y="87745"/>
                  <a:pt x="521328" y="-73891"/>
                  <a:pt x="139558" y="120073"/>
                </a:cubicBezTo>
                <a:cubicBezTo>
                  <a:pt x="-242212" y="314037"/>
                  <a:pt x="230382" y="780473"/>
                  <a:pt x="702976" y="1246909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ostoročno 9"/>
          <p:cNvSpPr/>
          <p:nvPr/>
        </p:nvSpPr>
        <p:spPr>
          <a:xfrm>
            <a:off x="6607534" y="701964"/>
            <a:ext cx="2470912" cy="2142836"/>
          </a:xfrm>
          <a:custGeom>
            <a:avLst/>
            <a:gdLst>
              <a:gd name="connsiteX0" fmla="*/ 2394217 w 2568808"/>
              <a:gd name="connsiteY0" fmla="*/ 0 h 2244436"/>
              <a:gd name="connsiteX1" fmla="*/ 2357271 w 2568808"/>
              <a:gd name="connsiteY1" fmla="*/ 378691 h 2244436"/>
              <a:gd name="connsiteX2" fmla="*/ 288326 w 2568808"/>
              <a:gd name="connsiteY2" fmla="*/ 997527 h 2244436"/>
              <a:gd name="connsiteX3" fmla="*/ 66653 w 2568808"/>
              <a:gd name="connsiteY3" fmla="*/ 2244436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808" h="2244436">
                <a:moveTo>
                  <a:pt x="2394217" y="0"/>
                </a:moveTo>
                <a:cubicBezTo>
                  <a:pt x="2551235" y="106218"/>
                  <a:pt x="2708253" y="212437"/>
                  <a:pt x="2357271" y="378691"/>
                </a:cubicBezTo>
                <a:cubicBezTo>
                  <a:pt x="2006289" y="544946"/>
                  <a:pt x="670096" y="686570"/>
                  <a:pt x="288326" y="997527"/>
                </a:cubicBezTo>
                <a:cubicBezTo>
                  <a:pt x="-93444" y="1308484"/>
                  <a:pt x="-13396" y="1776460"/>
                  <a:pt x="66653" y="2244436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  <p:sp>
        <p:nvSpPr>
          <p:cNvPr id="11" name="Prostoročno 10"/>
          <p:cNvSpPr/>
          <p:nvPr/>
        </p:nvSpPr>
        <p:spPr>
          <a:xfrm>
            <a:off x="960582" y="1246909"/>
            <a:ext cx="9467273" cy="704993"/>
          </a:xfrm>
          <a:custGeom>
            <a:avLst/>
            <a:gdLst>
              <a:gd name="connsiteX0" fmla="*/ 9273 w 9024549"/>
              <a:gd name="connsiteY0" fmla="*/ 0 h 646545"/>
              <a:gd name="connsiteX1" fmla="*/ 46218 w 9024549"/>
              <a:gd name="connsiteY1" fmla="*/ 138545 h 646545"/>
              <a:gd name="connsiteX2" fmla="*/ 369491 w 9024549"/>
              <a:gd name="connsiteY2" fmla="*/ 157018 h 646545"/>
              <a:gd name="connsiteX3" fmla="*/ 4729054 w 9024549"/>
              <a:gd name="connsiteY3" fmla="*/ 341745 h 646545"/>
              <a:gd name="connsiteX4" fmla="*/ 8552909 w 9024549"/>
              <a:gd name="connsiteY4" fmla="*/ 101600 h 646545"/>
              <a:gd name="connsiteX5" fmla="*/ 8830000 w 9024549"/>
              <a:gd name="connsiteY5" fmla="*/ 646545 h 6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24549" h="646545">
                <a:moveTo>
                  <a:pt x="9273" y="0"/>
                </a:moveTo>
                <a:cubicBezTo>
                  <a:pt x="-2273" y="56187"/>
                  <a:pt x="-13818" y="112375"/>
                  <a:pt x="46218" y="138545"/>
                </a:cubicBezTo>
                <a:cubicBezTo>
                  <a:pt x="106254" y="164715"/>
                  <a:pt x="369491" y="157018"/>
                  <a:pt x="369491" y="157018"/>
                </a:cubicBezTo>
                <a:cubicBezTo>
                  <a:pt x="1149964" y="190885"/>
                  <a:pt x="3365151" y="350981"/>
                  <a:pt x="4729054" y="341745"/>
                </a:cubicBezTo>
                <a:cubicBezTo>
                  <a:pt x="6092957" y="332509"/>
                  <a:pt x="7869418" y="50800"/>
                  <a:pt x="8552909" y="101600"/>
                </a:cubicBezTo>
                <a:cubicBezTo>
                  <a:pt x="9236400" y="152400"/>
                  <a:pt x="9033200" y="399472"/>
                  <a:pt x="8830000" y="646545"/>
                </a:cubicBezTo>
              </a:path>
            </a:pathLst>
          </a:cu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23441" y="12323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3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3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is the Season for a Reckoning: Nikolaustag (St. Nicholas Day) | Travels  and Tomes: One Expat's Amblings and Rambl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27" y="1145309"/>
            <a:ext cx="3668280" cy="576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163944" y="-18473"/>
            <a:ext cx="12656128" cy="1145309"/>
          </a:xfrm>
        </p:spPr>
        <p:txBody>
          <a:bodyPr>
            <a:normAutofit/>
          </a:bodyPr>
          <a:lstStyle/>
          <a:p>
            <a:r>
              <a:rPr lang="en-AU" dirty="0" smtClean="0"/>
              <a:t>Saint Nickolas brings apples and oranges to children. </a:t>
            </a:r>
            <a:endParaRPr lang="sl-SI" dirty="0"/>
          </a:p>
        </p:txBody>
      </p:sp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74507" y="11098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4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Why Does Santa Claus Come Down the Chimney? | Mental Fl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53" y="992388"/>
            <a:ext cx="10427754" cy="58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782781" y="-74556"/>
            <a:ext cx="10515600" cy="1325563"/>
          </a:xfrm>
        </p:spPr>
        <p:txBody>
          <a:bodyPr/>
          <a:lstStyle/>
          <a:p>
            <a:r>
              <a:rPr lang="en-AU" dirty="0" smtClean="0"/>
              <a:t>Santa Claus brings presents at night.</a:t>
            </a:r>
            <a:endParaRPr lang="sl-SI" dirty="0"/>
          </a:p>
        </p:txBody>
      </p:sp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67743" y="3445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4291" y="162988"/>
            <a:ext cx="6319982" cy="955675"/>
          </a:xfrm>
        </p:spPr>
        <p:txBody>
          <a:bodyPr/>
          <a:lstStyle/>
          <a:p>
            <a:r>
              <a:rPr lang="en-AU" dirty="0" smtClean="0"/>
              <a:t>The elves help Santa Claus.</a:t>
            </a:r>
            <a:endParaRPr lang="sl-SI" dirty="0"/>
          </a:p>
        </p:txBody>
      </p:sp>
      <p:pic>
        <p:nvPicPr>
          <p:cNvPr id="1026" name="Picture 2" descr="Secret #273 - How many elves are there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71" y="1052946"/>
            <a:ext cx="8707581" cy="580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21707" y="4280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aj kupiti bližnjim za božične praznike? | Student.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107" y="1024882"/>
            <a:ext cx="8749678" cy="58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0" y="-120073"/>
            <a:ext cx="12413673" cy="1325563"/>
          </a:xfrm>
        </p:spPr>
        <p:txBody>
          <a:bodyPr/>
          <a:lstStyle/>
          <a:p>
            <a:r>
              <a:rPr lang="sl-SI" dirty="0" smtClean="0"/>
              <a:t>Darila pod jelko. </a:t>
            </a:r>
            <a:r>
              <a:rPr lang="en-AU" dirty="0" smtClean="0"/>
              <a:t>= Presents under the Christmas tree.</a:t>
            </a:r>
            <a:endParaRPr lang="sl-SI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5645583" y="20392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8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952 Ljubljana – Dedek Mraz | Stare slik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6" y="691760"/>
            <a:ext cx="4105852" cy="635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450272" y="-207529"/>
            <a:ext cx="9977583" cy="1131165"/>
          </a:xfrm>
        </p:spPr>
        <p:txBody>
          <a:bodyPr/>
          <a:lstStyle/>
          <a:p>
            <a:r>
              <a:rPr lang="en-AU" dirty="0" smtClean="0"/>
              <a:t>Father Frost comes at the end of the year.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399233" y="691760"/>
            <a:ext cx="57443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4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He brings presents, too.</a:t>
            </a:r>
            <a:endParaRPr lang="sl-SI" sz="4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67157" y="114371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5707" y="448078"/>
            <a:ext cx="487363" cy="487363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77886" y="1579243"/>
            <a:ext cx="487363" cy="487363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23393" y="60385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6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1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9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3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35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1 Healthy Outdoor Winter Activities for the Entire Family - Good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305"/>
            <a:ext cx="12192000" cy="638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75416" y="0"/>
            <a:ext cx="13254086" cy="1218578"/>
          </a:xfrm>
        </p:spPr>
        <p:txBody>
          <a:bodyPr>
            <a:normAutofit/>
          </a:bodyPr>
          <a:lstStyle/>
          <a:p>
            <a:r>
              <a:rPr lang="en-AU" sz="3500" dirty="0" smtClean="0">
                <a:solidFill>
                  <a:srgbClr val="002060"/>
                </a:solidFill>
              </a:rPr>
              <a:t>A typical family is mother, father, sister, brother, grandmother and grandfather.  </a:t>
            </a:r>
            <a:r>
              <a:rPr lang="sl-SI" sz="2100" dirty="0" smtClean="0">
                <a:solidFill>
                  <a:srgbClr val="002060"/>
                </a:solidFill>
              </a:rPr>
              <a:t>(Ne pozabi prepisati.)</a:t>
            </a:r>
            <a:endParaRPr lang="sl-SI" sz="2100" dirty="0">
              <a:solidFill>
                <a:srgbClr val="002060"/>
              </a:solidFill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8637" y="655369"/>
            <a:ext cx="487363" cy="487363"/>
          </a:xfrm>
          <a:prstGeom prst="rect">
            <a:avLst/>
          </a:prstGeom>
        </p:spPr>
      </p:pic>
      <p:sp>
        <p:nvSpPr>
          <p:cNvPr id="5" name="Prostoročno 4"/>
          <p:cNvSpPr/>
          <p:nvPr/>
        </p:nvSpPr>
        <p:spPr>
          <a:xfrm>
            <a:off x="3978111" y="556181"/>
            <a:ext cx="1206632" cy="2875175"/>
          </a:xfrm>
          <a:custGeom>
            <a:avLst/>
            <a:gdLst>
              <a:gd name="connsiteX0" fmla="*/ 24059 w 1202409"/>
              <a:gd name="connsiteY0" fmla="*/ 24086 h 2908688"/>
              <a:gd name="connsiteX1" fmla="*/ 118327 w 1202409"/>
              <a:gd name="connsiteY1" fmla="*/ 222049 h 2908688"/>
              <a:gd name="connsiteX2" fmla="*/ 947885 w 1202409"/>
              <a:gd name="connsiteY2" fmla="*/ 184341 h 2908688"/>
              <a:gd name="connsiteX3" fmla="*/ 1202409 w 1202409"/>
              <a:gd name="connsiteY3" fmla="*/ 2908688 h 290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409" h="2908688">
                <a:moveTo>
                  <a:pt x="24059" y="24086"/>
                </a:moveTo>
                <a:cubicBezTo>
                  <a:pt x="-5793" y="109713"/>
                  <a:pt x="-35644" y="195340"/>
                  <a:pt x="118327" y="222049"/>
                </a:cubicBezTo>
                <a:cubicBezTo>
                  <a:pt x="272298" y="248758"/>
                  <a:pt x="767205" y="-263432"/>
                  <a:pt x="947885" y="184341"/>
                </a:cubicBezTo>
                <a:cubicBezTo>
                  <a:pt x="1128565" y="632114"/>
                  <a:pt x="1165487" y="1770401"/>
                  <a:pt x="1202409" y="2908688"/>
                </a:cubicBezTo>
              </a:path>
            </a:pathLst>
          </a:cu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ostoročno 6"/>
          <p:cNvSpPr/>
          <p:nvPr/>
        </p:nvSpPr>
        <p:spPr>
          <a:xfrm>
            <a:off x="3035431" y="527901"/>
            <a:ext cx="2493268" cy="3553905"/>
          </a:xfrm>
          <a:custGeom>
            <a:avLst/>
            <a:gdLst>
              <a:gd name="connsiteX0" fmla="*/ 2253006 w 2493268"/>
              <a:gd name="connsiteY0" fmla="*/ 0 h 3553905"/>
              <a:gd name="connsiteX1" fmla="*/ 2271860 w 2493268"/>
              <a:gd name="connsiteY1" fmla="*/ 1272619 h 3553905"/>
              <a:gd name="connsiteX2" fmla="*/ 2337847 w 2493268"/>
              <a:gd name="connsiteY2" fmla="*/ 2121031 h 3553905"/>
              <a:gd name="connsiteX3" fmla="*/ 0 w 2493268"/>
              <a:gd name="connsiteY3" fmla="*/ 3553905 h 355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3268" h="3553905">
                <a:moveTo>
                  <a:pt x="2253006" y="0"/>
                </a:moveTo>
                <a:cubicBezTo>
                  <a:pt x="2255363" y="459557"/>
                  <a:pt x="2257720" y="919114"/>
                  <a:pt x="2271860" y="1272619"/>
                </a:cubicBezTo>
                <a:cubicBezTo>
                  <a:pt x="2286000" y="1626124"/>
                  <a:pt x="2716490" y="1740817"/>
                  <a:pt x="2337847" y="2121031"/>
                </a:cubicBezTo>
                <a:cubicBezTo>
                  <a:pt x="1959204" y="2501245"/>
                  <a:pt x="979602" y="3027575"/>
                  <a:pt x="0" y="3553905"/>
                </a:cubicBezTo>
              </a:path>
            </a:pathLst>
          </a:cu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ostoročno 7"/>
          <p:cNvSpPr/>
          <p:nvPr/>
        </p:nvSpPr>
        <p:spPr>
          <a:xfrm>
            <a:off x="4223208" y="518474"/>
            <a:ext cx="2441543" cy="1941922"/>
          </a:xfrm>
          <a:custGeom>
            <a:avLst/>
            <a:gdLst>
              <a:gd name="connsiteX0" fmla="*/ 2290714 w 2533103"/>
              <a:gd name="connsiteY0" fmla="*/ 0 h 1941922"/>
              <a:gd name="connsiteX1" fmla="*/ 2318994 w 2533103"/>
              <a:gd name="connsiteY1" fmla="*/ 914400 h 1941922"/>
              <a:gd name="connsiteX2" fmla="*/ 0 w 2533103"/>
              <a:gd name="connsiteY2" fmla="*/ 1941922 h 194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103" h="1941922">
                <a:moveTo>
                  <a:pt x="2290714" y="0"/>
                </a:moveTo>
                <a:cubicBezTo>
                  <a:pt x="2495747" y="295373"/>
                  <a:pt x="2700780" y="590746"/>
                  <a:pt x="2318994" y="914400"/>
                </a:cubicBezTo>
                <a:cubicBezTo>
                  <a:pt x="1937208" y="1238054"/>
                  <a:pt x="968604" y="1589988"/>
                  <a:pt x="0" y="194192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ostoročno 8"/>
          <p:cNvSpPr/>
          <p:nvPr/>
        </p:nvSpPr>
        <p:spPr>
          <a:xfrm>
            <a:off x="6843861" y="490194"/>
            <a:ext cx="867266" cy="2516957"/>
          </a:xfrm>
          <a:custGeom>
            <a:avLst/>
            <a:gdLst>
              <a:gd name="connsiteX0" fmla="*/ 876693 w 876693"/>
              <a:gd name="connsiteY0" fmla="*/ 0 h 2450970"/>
              <a:gd name="connsiteX1" fmla="*/ 0 w 876693"/>
              <a:gd name="connsiteY1" fmla="*/ 2450970 h 245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6693" h="2450970">
                <a:moveTo>
                  <a:pt x="876693" y="0"/>
                </a:moveTo>
                <a:lnTo>
                  <a:pt x="0" y="2450970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ostoročno 9"/>
          <p:cNvSpPr/>
          <p:nvPr/>
        </p:nvSpPr>
        <p:spPr>
          <a:xfrm>
            <a:off x="9066984" y="509046"/>
            <a:ext cx="397527" cy="2941163"/>
          </a:xfrm>
          <a:custGeom>
            <a:avLst/>
            <a:gdLst>
              <a:gd name="connsiteX0" fmla="*/ 284405 w 397527"/>
              <a:gd name="connsiteY0" fmla="*/ 0 h 2941163"/>
              <a:gd name="connsiteX1" fmla="*/ 1601 w 397527"/>
              <a:gd name="connsiteY1" fmla="*/ 895547 h 2941163"/>
              <a:gd name="connsiteX2" fmla="*/ 397527 w 397527"/>
              <a:gd name="connsiteY2" fmla="*/ 2941163 h 294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27" h="2941163">
                <a:moveTo>
                  <a:pt x="284405" y="0"/>
                </a:moveTo>
                <a:cubicBezTo>
                  <a:pt x="133576" y="202676"/>
                  <a:pt x="-17253" y="405353"/>
                  <a:pt x="1601" y="895547"/>
                </a:cubicBezTo>
                <a:cubicBezTo>
                  <a:pt x="20455" y="1385741"/>
                  <a:pt x="208991" y="2163452"/>
                  <a:pt x="397527" y="2941163"/>
                </a:cubicBezTo>
              </a:path>
            </a:pathLst>
          </a:cu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>
            <a:off x="678237" y="1027522"/>
            <a:ext cx="7642994" cy="3233393"/>
          </a:xfrm>
          <a:custGeom>
            <a:avLst/>
            <a:gdLst>
              <a:gd name="connsiteX0" fmla="*/ 547248 w 7642994"/>
              <a:gd name="connsiteY0" fmla="*/ 0 h 3233393"/>
              <a:gd name="connsiteX1" fmla="*/ 660369 w 7642994"/>
              <a:gd name="connsiteY1" fmla="*/ 546754 h 3233393"/>
              <a:gd name="connsiteX2" fmla="*/ 7127157 w 7642994"/>
              <a:gd name="connsiteY2" fmla="*/ 603315 h 3233393"/>
              <a:gd name="connsiteX3" fmla="*/ 6768938 w 7642994"/>
              <a:gd name="connsiteY3" fmla="*/ 3233393 h 323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42994" h="3233393">
                <a:moveTo>
                  <a:pt x="547248" y="0"/>
                </a:moveTo>
                <a:cubicBezTo>
                  <a:pt x="55483" y="223101"/>
                  <a:pt x="-436282" y="446202"/>
                  <a:pt x="660369" y="546754"/>
                </a:cubicBezTo>
                <a:cubicBezTo>
                  <a:pt x="1757020" y="647306"/>
                  <a:pt x="6109062" y="155542"/>
                  <a:pt x="7127157" y="603315"/>
                </a:cubicBezTo>
                <a:cubicBezTo>
                  <a:pt x="8145252" y="1051088"/>
                  <a:pt x="7457095" y="2142240"/>
                  <a:pt x="6768938" y="3233393"/>
                </a:cubicBezTo>
              </a:path>
            </a:pathLst>
          </a:cu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35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66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ilding strong black family units key for the prosperity of our n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10" y="1186229"/>
            <a:ext cx="8507659" cy="567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4073" y="4790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7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ingle Parent Ministry | Choctaw Road Baptist Chu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54" y="1801091"/>
            <a:ext cx="7652658" cy="50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7920" y="847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6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he impact of family life on children shapes their views of family in the  world, and can even affect how they raise th… | Single parenting, Parenting  mom, Pare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49" y="1773383"/>
            <a:ext cx="7036012" cy="50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5773" y="11155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0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ather's Day from the perspective of a family with two dads - Sherbrooke  Rec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2826"/>
            <a:ext cx="10169381" cy="571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2890" y="3766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y Two Moms: How 12 awesome families are celebrating Mothers' Day this year  | Freedom to Mar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610" y="1099127"/>
            <a:ext cx="5998826" cy="575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3429" y="3489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2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5 Grandmother Name Ideas We Love | Par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28" y="1270433"/>
            <a:ext cx="8329129" cy="558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74012" y="441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0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Young mixed race family reading book outside by Kate Ames - Stocksy Uni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4" y="895927"/>
            <a:ext cx="8943110" cy="59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2529" y="2565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0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133</Words>
  <Application>Microsoft Office PowerPoint</Application>
  <PresentationFormat>Širokozaslonsko</PresentationFormat>
  <Paragraphs>13</Paragraphs>
  <Slides>17</Slides>
  <Notes>0</Notes>
  <HiddenSlides>0</HiddenSlides>
  <MMClips>22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Officeova tema</vt:lpstr>
      <vt:lpstr>Family and the three good men</vt:lpstr>
      <vt:lpstr>A typical family is mother, father, sister, brother, grandmother and grandfather.  (Ne pozabi prepisati.)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The three good men are Saint Nickolas, Santa Claus and Father Frost.</vt:lpstr>
      <vt:lpstr>Saint Nickolas brings apples and oranges to children. </vt:lpstr>
      <vt:lpstr>Santa Claus brings presents at night.</vt:lpstr>
      <vt:lpstr>The elves help Santa Claus.</vt:lpstr>
      <vt:lpstr>Darila pod jelko. = Presents under the Christmas tree.</vt:lpstr>
      <vt:lpstr>Father Frost comes at the end of the year.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AND THE THREE GOOD MEN</dc:title>
  <dc:creator>Učenec</dc:creator>
  <cp:lastModifiedBy>Učenec</cp:lastModifiedBy>
  <cp:revision>65</cp:revision>
  <dcterms:created xsi:type="dcterms:W3CDTF">2020-12-01T17:43:29Z</dcterms:created>
  <dcterms:modified xsi:type="dcterms:W3CDTF">2020-12-01T19:44:46Z</dcterms:modified>
</cp:coreProperties>
</file>