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67" r:id="rId5"/>
    <p:sldId id="265" r:id="rId6"/>
    <p:sldId id="268" r:id="rId7"/>
    <p:sldId id="271" r:id="rId8"/>
    <p:sldId id="257" r:id="rId9"/>
    <p:sldId id="261" r:id="rId10"/>
    <p:sldId id="259" r:id="rId11"/>
    <p:sldId id="270" r:id="rId12"/>
    <p:sldId id="298" r:id="rId13"/>
    <p:sldId id="293" r:id="rId14"/>
    <p:sldId id="294" r:id="rId15"/>
    <p:sldId id="296" r:id="rId16"/>
    <p:sldId id="295" r:id="rId17"/>
    <p:sldId id="292" r:id="rId18"/>
    <p:sldId id="304" r:id="rId19"/>
    <p:sldId id="306" r:id="rId20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  <a:srgbClr val="8F2997"/>
    <a:srgbClr val="F49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347" autoAdjust="0"/>
  </p:normalViewPr>
  <p:slideViewPr>
    <p:cSldViewPr>
      <p:cViewPr varScale="1">
        <p:scale>
          <a:sx n="84" d="100"/>
          <a:sy n="84" d="100"/>
        </p:scale>
        <p:origin x="1354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87798F-1C85-442D-B5F2-59717883D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8DEB3-04F1-47C9-9B59-5BC5D234E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5EEEBA-DFF1-488E-A4D8-1779C2C20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24DCB-83F2-4295-950B-A77E7D45AD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0548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7434F9-BE92-445B-8CAC-B178E09BA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E4DA87-742B-4FA1-87A4-AC59BA1DC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C32251-F529-4ACA-B2E2-41BE146E8A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285B9-C62B-4514-B434-3978F40C275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9236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BCA7B-5F04-4C9F-9B84-1897A6D8B3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DF4E74-561A-46CD-8CA2-6B2B2C272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F4488-C072-46AC-9100-EFB7C44467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3D0AB-9E07-4B40-B2F1-6002232F563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72018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slov, vsebina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47DFAEA-6E87-4DFC-80F2-1744BF10A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0615153-9646-4ADF-BC31-BEB95BCD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5C58DF2-893D-4F79-BC97-15598CADC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92AF1-BDED-4A8B-A685-8EE3EA7F8A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0164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5FF051-F475-4D61-8A68-6203E522D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6ECDD5-551A-41C4-A178-C877707DA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63C931-B9BB-4B20-91F7-BE2D6E4208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3F146-2C2F-45DD-9E9F-B84F684BDD6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0484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AE9BEC-D9C0-4F0D-858E-A70B557F61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2196CF-3580-418E-803F-CD7606AEE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2526C3-3D03-41A7-A437-FA7808879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A7C80-3443-4845-BC27-6BE71543C2B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0451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7E7C9-3375-4938-9F77-8A6C5DDD3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0B1477-493A-40A1-B91A-709019F604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09999-1612-4CC6-84C7-8C0B3023E6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C8E49-A618-4651-B1D2-96CC1417BD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5217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D9553D9-2520-4F17-9588-9E13D571A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540677-FB8F-45DC-8CB8-7A49EFF9D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CB5026-69DF-4519-9C79-15C90F2B3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4A852-AD37-438E-8301-7B4E6AF6A19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3976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F9640A-C760-4A01-8097-3F8038F21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9CB207-96A9-480C-B694-FAFB7CA9F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99B788-0F1D-43E5-A870-F7AC9EBF8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A7350-1417-4F12-B86F-9F74CC8F23C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3664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88A544-761D-46C2-9335-CF01C32D0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FCA8ED9-6BC4-41BD-95C0-2E0C48217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04066A-6A7D-46FC-B85D-A9D68E8DB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F2A1D-1236-473B-AC46-AE8990E5ECF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1502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A43E7-687A-4E9F-8981-A193948B1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5991F-8759-4E3C-B7D0-D7EE79CAA8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D59ED-DEBA-4A05-BD48-10C5D70F3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365D7-FB67-4268-8D30-CE717917897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5780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0B5B9-8143-4174-A300-61E8FEF0A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E278F3-2B2C-48F2-9183-4BBE58CF0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7330CC-8F28-45B1-BEF4-9DDDD7B82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B62E0-634C-40FD-9AD7-EAE39DC85D4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7810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6E7065E-E818-46E4-ABBE-B9E4F98FA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438C656-8ACF-4E8A-9FC8-344F7E7082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B2397C-C1CE-4CA6-AA47-75BBCC337E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636639-04CA-4080-85CA-4D64389ADC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D0FA420-A3A2-46D5-AD7C-9C13F7776A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DFA865-1430-47AB-B04C-ADA40B7EC72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4d.rtvslo.si/arhiv/vreme/174511609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www.youtube.com/watch?v=44GH2gs8avo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ehW_F94ifRY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s://www.youtube.com/watch?v=zBnKgwnn7i4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s://www.youtube.com/watch?v=fuhqOLejrAc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PPLhPTAIk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50CC6B94-66AC-41A9-A04A-1146F470005B}"/>
              </a:ext>
            </a:extLst>
          </p:cNvPr>
          <p:cNvGrpSpPr/>
          <p:nvPr/>
        </p:nvGrpSpPr>
        <p:grpSpPr>
          <a:xfrm>
            <a:off x="-14051" y="-6329"/>
            <a:ext cx="9158051" cy="6864329"/>
            <a:chOff x="-14051" y="-6329"/>
            <a:chExt cx="9158051" cy="6864329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8DB1B15D-A83A-4B11-BD91-89B649579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176" t="30001" r="1176" b="52799"/>
            <a:stretch/>
          </p:blipFill>
          <p:spPr>
            <a:xfrm>
              <a:off x="-14051" y="-6329"/>
              <a:ext cx="9158051" cy="908720"/>
            </a:xfrm>
            <a:prstGeom prst="rect">
              <a:avLst/>
            </a:prstGeom>
          </p:spPr>
        </p:pic>
        <p:pic>
          <p:nvPicPr>
            <p:cNvPr id="6" name="Slika 5">
              <a:extLst>
                <a:ext uri="{FF2B5EF4-FFF2-40B4-BE49-F238E27FC236}">
                  <a16:creationId xmlns:a16="http://schemas.microsoft.com/office/drawing/2014/main" id="{0EAFF052-0839-40B7-AFFD-FE081A3CC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176" t="30001" r="1176" b="52799"/>
            <a:stretch/>
          </p:blipFill>
          <p:spPr>
            <a:xfrm flipH="1">
              <a:off x="0" y="5949280"/>
              <a:ext cx="9144000" cy="908720"/>
            </a:xfrm>
            <a:prstGeom prst="rect">
              <a:avLst/>
            </a:prstGeom>
          </p:spPr>
        </p:pic>
      </p:grpSp>
      <p:pic>
        <p:nvPicPr>
          <p:cNvPr id="13" name="Slika 12">
            <a:extLst>
              <a:ext uri="{FF2B5EF4-FFF2-40B4-BE49-F238E27FC236}">
                <a16:creationId xmlns:a16="http://schemas.microsoft.com/office/drawing/2014/main" id="{C82B94DE-0618-4806-A819-62CF2B62D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13650" r="16790" b="52750"/>
          <a:stretch/>
        </p:blipFill>
        <p:spPr>
          <a:xfrm>
            <a:off x="2080697" y="1988840"/>
            <a:ext cx="4968553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B5EBFEE-33D9-4B8A-9215-7D485E27F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7335" y="412493"/>
            <a:ext cx="8475145" cy="1080120"/>
          </a:xfrm>
        </p:spPr>
        <p:txBody>
          <a:bodyPr/>
          <a:lstStyle/>
          <a:p>
            <a:pPr algn="l"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MEGLA  </a:t>
            </a:r>
            <a:r>
              <a:rPr lang="sl-SI" sz="1800" dirty="0">
                <a:solidFill>
                  <a:srgbClr val="002060"/>
                </a:solidFill>
              </a:rPr>
              <a:t>je  oblak  pri  tleh. </a:t>
            </a:r>
            <a:br>
              <a:rPr lang="sl-SI" sz="1800" dirty="0">
                <a:solidFill>
                  <a:srgbClr val="002060"/>
                </a:solidFill>
              </a:rPr>
            </a:br>
            <a:r>
              <a:rPr lang="sl-SI" sz="1800" dirty="0">
                <a:solidFill>
                  <a:srgbClr val="002060"/>
                </a:solidFill>
              </a:rPr>
              <a:t>Megla  se  od  oblakov  razlikuje  le  v  tem,  da  se  dotika  zemeljske  površine,  oblaki  pa  ne.</a:t>
            </a:r>
            <a:endParaRPr lang="sl-SI" altLang="sl-SI" sz="2400" kern="1200" dirty="0">
              <a:solidFill>
                <a:srgbClr val="8F2997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DBC8989-E7F6-431E-BB16-78D3D3CE5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2"/>
          <a:stretch/>
        </p:blipFill>
        <p:spPr>
          <a:xfrm>
            <a:off x="251520" y="1492613"/>
            <a:ext cx="8553763" cy="5064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B523FAF-AA94-4683-B421-79AA5713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6160" y="970613"/>
            <a:ext cx="4056112" cy="418058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VREMENSKA  NAPOVED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5F5FC18-B8DB-4E27-9626-DA8CD22E6C86}"/>
              </a:ext>
            </a:extLst>
          </p:cNvPr>
          <p:cNvSpPr txBox="1"/>
          <p:nvPr/>
        </p:nvSpPr>
        <p:spPr>
          <a:xfrm>
            <a:off x="175539" y="2022105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 radio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 televizija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 časopisi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 internet</a:t>
            </a:r>
          </a:p>
          <a:p>
            <a:pPr>
              <a:buFont typeface="Arial" pitchFamily="34" charset="0"/>
              <a:buChar char="•"/>
            </a:pP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83DAFA9-2EE9-41FD-97EC-BCA06AAB47B0}"/>
              </a:ext>
            </a:extLst>
          </p:cNvPr>
          <p:cNvSpPr txBox="1"/>
          <p:nvPr/>
        </p:nvSpPr>
        <p:spPr>
          <a:xfrm>
            <a:off x="5855296" y="2492896"/>
            <a:ext cx="3288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Kakšno  bo  vreme?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Kateri  vremenski  pojavi?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Kakšne  temperature?</a:t>
            </a:r>
          </a:p>
          <a:p>
            <a:pPr marL="176213" indent="-1762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002060"/>
                </a:solidFill>
              </a:rPr>
              <a:t>Posebna  opozorila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sl-SI" dirty="0">
              <a:solidFill>
                <a:srgbClr val="002060"/>
              </a:solidFill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3B182FF-061C-4A78-A15A-F385EB064091}"/>
              </a:ext>
            </a:extLst>
          </p:cNvPr>
          <p:cNvGrpSpPr/>
          <p:nvPr/>
        </p:nvGrpSpPr>
        <p:grpSpPr>
          <a:xfrm>
            <a:off x="1173789" y="1514421"/>
            <a:ext cx="7164288" cy="5348123"/>
            <a:chOff x="1115616" y="782775"/>
            <a:chExt cx="7164288" cy="5348123"/>
          </a:xfrm>
        </p:grpSpPr>
        <p:pic>
          <p:nvPicPr>
            <p:cNvPr id="30722" name="Picture 2" descr="http://meteo.arso.gov.si/uploads/probase/www/fproduct/graphic/sl/fcast_si-neighbours_d3h06.png">
              <a:extLst>
                <a:ext uri="{FF2B5EF4-FFF2-40B4-BE49-F238E27FC236}">
                  <a16:creationId xmlns:a16="http://schemas.microsoft.com/office/drawing/2014/main" id="{6F6FA6E3-ECFA-45AA-B237-807E596CD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902" y="782775"/>
              <a:ext cx="4056112" cy="291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www.radiokrka.com/Portals/203228_173703_4_dnevna_vremenska_napoved.jpg">
              <a:extLst>
                <a:ext uri="{FF2B5EF4-FFF2-40B4-BE49-F238E27FC236}">
                  <a16:creationId xmlns:a16="http://schemas.microsoft.com/office/drawing/2014/main" id="{1C587493-EBF3-4870-9559-885BCFC54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3802176"/>
              <a:ext cx="2899437" cy="1872208"/>
            </a:xfrm>
            <a:prstGeom prst="rect">
              <a:avLst/>
            </a:prstGeom>
            <a:noFill/>
          </p:spPr>
        </p:pic>
        <p:pic>
          <p:nvPicPr>
            <p:cNvPr id="30730" name="Picture 10" descr="Rezultat iskanja slik za obeti vreme">
              <a:extLst>
                <a:ext uri="{FF2B5EF4-FFF2-40B4-BE49-F238E27FC236}">
                  <a16:creationId xmlns:a16="http://schemas.microsoft.com/office/drawing/2014/main" id="{556ABDEE-30B6-4AA3-9021-390E5511F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802175"/>
              <a:ext cx="4139952" cy="2328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ravokotnik 6">
            <a:extLst>
              <a:ext uri="{FF2B5EF4-FFF2-40B4-BE49-F238E27FC236}">
                <a16:creationId xmlns:a16="http://schemas.microsoft.com/office/drawing/2014/main" id="{CA5D64BB-3129-46A8-9296-54C1D2291D61}"/>
              </a:ext>
            </a:extLst>
          </p:cNvPr>
          <p:cNvSpPr/>
          <p:nvPr/>
        </p:nvSpPr>
        <p:spPr>
          <a:xfrm>
            <a:off x="0" y="6581001"/>
            <a:ext cx="2310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>
                <a:hlinkClick r:id="rId5"/>
              </a:rPr>
              <a:t>Vremenska napoved 1. 1. 2018</a:t>
            </a:r>
            <a:endParaRPr lang="sl-SI" sz="1200" dirty="0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0E6EAEBD-84E1-4D6D-9CFE-99726C7C6E86}"/>
              </a:ext>
            </a:extLst>
          </p:cNvPr>
          <p:cNvSpPr txBox="1"/>
          <p:nvPr/>
        </p:nvSpPr>
        <p:spPr>
          <a:xfrm>
            <a:off x="153455" y="633133"/>
            <a:ext cx="476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Meteorologi  opazujejo  in  merijo  značilnosti  vremena  in  na  podlagi  tega  lahko  napovejo  vreme  za  nekaj  dni  vnaprej.</a:t>
            </a:r>
          </a:p>
          <a:p>
            <a:pPr>
              <a:buFont typeface="Arial" pitchFamily="34" charset="0"/>
              <a:buChar char="•"/>
            </a:pP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70E861A4-63C5-463B-A44E-E506EA59AB98}"/>
              </a:ext>
            </a:extLst>
          </p:cNvPr>
          <p:cNvSpPr txBox="1">
            <a:spLocks/>
          </p:cNvSpPr>
          <p:nvPr/>
        </p:nvSpPr>
        <p:spPr bwMode="auto">
          <a:xfrm>
            <a:off x="2777074" y="186641"/>
            <a:ext cx="354166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sl-SI" sz="2400" kern="1200" smtClean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KAKŠNO  BO  VREME?</a:t>
            </a:r>
            <a:endParaRPr lang="sl-SI" sz="2400" kern="1200" dirty="0">
              <a:solidFill>
                <a:srgbClr val="8F2997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9E599BC9-A97E-43DE-A0DB-EA6D17601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354311"/>
            <a:ext cx="3456384" cy="418058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VREMENSKI  ZNAKI</a:t>
            </a:r>
          </a:p>
        </p:txBody>
      </p:sp>
      <p:pic>
        <p:nvPicPr>
          <p:cNvPr id="31746" name="Picture 2" descr="Rezultat iskanja slik za vremenski znaki">
            <a:extLst>
              <a:ext uri="{FF2B5EF4-FFF2-40B4-BE49-F238E27FC236}">
                <a16:creationId xmlns:a16="http://schemas.microsoft.com/office/drawing/2014/main" id="{F0E9ECEF-FA00-4B92-8534-F47592F4D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4176" r="2864" b="3936"/>
          <a:stretch/>
        </p:blipFill>
        <p:spPr bwMode="auto">
          <a:xfrm>
            <a:off x="827584" y="1052736"/>
            <a:ext cx="1008112" cy="7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DEF9B91-C74F-4A8B-A3E1-FABD276CB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66787"/>
            <a:ext cx="1008112" cy="77613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D60482-752A-44A6-8698-AB5CCB49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886249"/>
            <a:ext cx="999384" cy="776133"/>
          </a:xfrm>
          <a:prstGeom prst="rect">
            <a:avLst/>
          </a:prstGeom>
        </p:spPr>
      </p:pic>
      <p:pic>
        <p:nvPicPr>
          <p:cNvPr id="9" name="Slika 8" descr="http://1.bp.blogspot.com/-rH3NmXCQSZY/USSQS5KfW_I/AAAAAAAAAB0/kDkxeo1CjiY/s1600/DE%25C5%25BDEVNO+001.jpg">
            <a:extLst>
              <a:ext uri="{FF2B5EF4-FFF2-40B4-BE49-F238E27FC236}">
                <a16:creationId xmlns:a16="http://schemas.microsoft.com/office/drawing/2014/main" id="{0705039B-58B2-4A1C-90BD-C580FD240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6282" r="9521" b="5825"/>
          <a:stretch/>
        </p:blipFill>
        <p:spPr bwMode="auto">
          <a:xfrm>
            <a:off x="827584" y="4578483"/>
            <a:ext cx="999384" cy="699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750" name="Picture 6" descr="Rezultat iskanja slik za vremenski znaki">
            <a:extLst>
              <a:ext uri="{FF2B5EF4-FFF2-40B4-BE49-F238E27FC236}">
                <a16:creationId xmlns:a16="http://schemas.microsoft.com/office/drawing/2014/main" id="{F49F9FF0-D263-4AD3-82FD-08E4A4245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206" r="11228" b="4296"/>
          <a:stretch/>
        </p:blipFill>
        <p:spPr bwMode="auto">
          <a:xfrm>
            <a:off x="844958" y="5420962"/>
            <a:ext cx="998744" cy="74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Povezana slika">
            <a:extLst>
              <a:ext uri="{FF2B5EF4-FFF2-40B4-BE49-F238E27FC236}">
                <a16:creationId xmlns:a16="http://schemas.microsoft.com/office/drawing/2014/main" id="{B1D5A336-EC9D-4A6F-8F6E-B2D58943D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8234" r="1227" b="14870"/>
          <a:stretch/>
        </p:blipFill>
        <p:spPr bwMode="auto">
          <a:xfrm>
            <a:off x="827584" y="3805710"/>
            <a:ext cx="1008113" cy="6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602270DF-143F-40F6-A3A1-42DDF59B93B0}"/>
              </a:ext>
            </a:extLst>
          </p:cNvPr>
          <p:cNvSpPr txBox="1"/>
          <p:nvPr/>
        </p:nvSpPr>
        <p:spPr>
          <a:xfrm>
            <a:off x="2051722" y="1250457"/>
            <a:ext cx="230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SONČNO,  JASNO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A13D8DB4-0F54-4D3A-A1C7-68C07F0052D9}"/>
              </a:ext>
            </a:extLst>
          </p:cNvPr>
          <p:cNvSpPr txBox="1"/>
          <p:nvPr/>
        </p:nvSpPr>
        <p:spPr>
          <a:xfrm>
            <a:off x="1990222" y="2233085"/>
            <a:ext cx="200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DELNO  JASNO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3B841F5A-0FC9-4DA5-A631-A95AAE70AB03}"/>
              </a:ext>
            </a:extLst>
          </p:cNvPr>
          <p:cNvSpPr txBox="1"/>
          <p:nvPr/>
        </p:nvSpPr>
        <p:spPr>
          <a:xfrm>
            <a:off x="1990222" y="3158313"/>
            <a:ext cx="229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DELNO  OBLAČNO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FE4BB66F-858B-4182-B96D-409364A6D660}"/>
              </a:ext>
            </a:extLst>
          </p:cNvPr>
          <p:cNvSpPr txBox="1"/>
          <p:nvPr/>
        </p:nvSpPr>
        <p:spPr>
          <a:xfrm>
            <a:off x="2051722" y="3994549"/>
            <a:ext cx="14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OBLAČNO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FDD17700-5D02-4ABC-98ED-ECC590C833A7}"/>
              </a:ext>
            </a:extLst>
          </p:cNvPr>
          <p:cNvSpPr txBox="1"/>
          <p:nvPr/>
        </p:nvSpPr>
        <p:spPr>
          <a:xfrm>
            <a:off x="2107578" y="4818887"/>
            <a:ext cx="100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DEŽ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4" name="PoljeZBesedilom 33">
            <a:extLst>
              <a:ext uri="{FF2B5EF4-FFF2-40B4-BE49-F238E27FC236}">
                <a16:creationId xmlns:a16="http://schemas.microsoft.com/office/drawing/2014/main" id="{52AF4C12-B732-4F8F-9FA2-4A3806C537C4}"/>
              </a:ext>
            </a:extLst>
          </p:cNvPr>
          <p:cNvSpPr txBox="1"/>
          <p:nvPr/>
        </p:nvSpPr>
        <p:spPr>
          <a:xfrm>
            <a:off x="2107577" y="5632395"/>
            <a:ext cx="100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SNEG</a:t>
            </a:r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45975066-23C8-4FC2-9B03-4C4F1E134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3315"/>
          <a:stretch/>
        </p:blipFill>
        <p:spPr bwMode="auto">
          <a:xfrm>
            <a:off x="4932249" y="3299441"/>
            <a:ext cx="1169407" cy="864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Slika 14" descr="http://3.bp.blogspot.com/-MBNYPHW0cL4/USSQYsehp1I/AAAAAAAAACE/2dYej4bHupI/s1600/MEGLENO+001.jpg">
            <a:extLst>
              <a:ext uri="{FF2B5EF4-FFF2-40B4-BE49-F238E27FC236}">
                <a16:creationId xmlns:a16="http://schemas.microsoft.com/office/drawing/2014/main" id="{42AB9020-D0E5-4782-B69D-73AFF3B30674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6072" r="6978" b="7668"/>
          <a:stretch/>
        </p:blipFill>
        <p:spPr bwMode="auto">
          <a:xfrm>
            <a:off x="4921740" y="2391706"/>
            <a:ext cx="1162399" cy="719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8B9C41F-6588-456B-8E72-596F8324EFE8}"/>
              </a:ext>
            </a:extLst>
          </p:cNvPr>
          <p:cNvGrpSpPr/>
          <p:nvPr/>
        </p:nvGrpSpPr>
        <p:grpSpPr>
          <a:xfrm>
            <a:off x="4921740" y="5216228"/>
            <a:ext cx="1191661" cy="719455"/>
            <a:chOff x="-33421" y="0"/>
            <a:chExt cx="1191661" cy="789940"/>
          </a:xfrm>
        </p:grpSpPr>
        <p:pic>
          <p:nvPicPr>
            <p:cNvPr id="20" name="Slika 19">
              <a:extLst>
                <a:ext uri="{FF2B5EF4-FFF2-40B4-BE49-F238E27FC236}">
                  <a16:creationId xmlns:a16="http://schemas.microsoft.com/office/drawing/2014/main" id="{D688F5F4-5199-4CC4-AB9B-9D6018667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3421" y="0"/>
              <a:ext cx="1162399" cy="789940"/>
            </a:xfrm>
            <a:prstGeom prst="rect">
              <a:avLst/>
            </a:prstGeom>
          </p:spPr>
        </p:pic>
        <p:pic>
          <p:nvPicPr>
            <p:cNvPr id="21" name="Slika 20" descr="Rezultat iskanja slik za weather symbol cold">
              <a:extLst>
                <a:ext uri="{FF2B5EF4-FFF2-40B4-BE49-F238E27FC236}">
                  <a16:creationId xmlns:a16="http://schemas.microsoft.com/office/drawing/2014/main" id="{8B0EBADE-B694-4CB1-850F-87CBF9E79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" y="40640"/>
              <a:ext cx="706120" cy="7061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134AB0B-F378-4157-80A7-5E63EC337FA6}"/>
              </a:ext>
            </a:extLst>
          </p:cNvPr>
          <p:cNvGrpSpPr/>
          <p:nvPr/>
        </p:nvGrpSpPr>
        <p:grpSpPr>
          <a:xfrm>
            <a:off x="4932249" y="4324812"/>
            <a:ext cx="1197704" cy="719455"/>
            <a:chOff x="-14064" y="0"/>
            <a:chExt cx="1197704" cy="789940"/>
          </a:xfrm>
        </p:grpSpPr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DF3613B2-C5BC-4B5E-B832-BDF07248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4064" y="0"/>
              <a:ext cx="1162399" cy="789940"/>
            </a:xfrm>
            <a:prstGeom prst="rect">
              <a:avLst/>
            </a:prstGeom>
          </p:spPr>
        </p:pic>
        <p:pic>
          <p:nvPicPr>
            <p:cNvPr id="19" name="Slika 18" descr="Povezana slika">
              <a:extLst>
                <a:ext uri="{FF2B5EF4-FFF2-40B4-BE49-F238E27FC236}">
                  <a16:creationId xmlns:a16="http://schemas.microsoft.com/office/drawing/2014/main" id="{26B886E0-CCE9-49A2-B5CB-745591BA9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60" y="35560"/>
              <a:ext cx="690880" cy="690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Slika 10">
            <a:extLst>
              <a:ext uri="{FF2B5EF4-FFF2-40B4-BE49-F238E27FC236}">
                <a16:creationId xmlns:a16="http://schemas.microsoft.com/office/drawing/2014/main" id="{F86DF27D-AFF7-48EA-83AA-8676B28F67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92" r="3121"/>
          <a:stretch/>
        </p:blipFill>
        <p:spPr bwMode="auto">
          <a:xfrm>
            <a:off x="4921740" y="1389081"/>
            <a:ext cx="1162398" cy="826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D894696B-2DD0-4F0D-BB4C-24A2B3982903}"/>
              </a:ext>
            </a:extLst>
          </p:cNvPr>
          <p:cNvSpPr txBox="1"/>
          <p:nvPr/>
        </p:nvSpPr>
        <p:spPr>
          <a:xfrm>
            <a:off x="6158625" y="1586604"/>
            <a:ext cx="128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NEVIHTA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6" name="PoljeZBesedilom 35">
            <a:extLst>
              <a:ext uri="{FF2B5EF4-FFF2-40B4-BE49-F238E27FC236}">
                <a16:creationId xmlns:a16="http://schemas.microsoft.com/office/drawing/2014/main" id="{56FC6F53-F867-4CB2-A2DA-607682B690C8}"/>
              </a:ext>
            </a:extLst>
          </p:cNvPr>
          <p:cNvSpPr txBox="1"/>
          <p:nvPr/>
        </p:nvSpPr>
        <p:spPr>
          <a:xfrm>
            <a:off x="6161628" y="2516917"/>
            <a:ext cx="100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MEGLA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7" name="PoljeZBesedilom 36">
            <a:extLst>
              <a:ext uri="{FF2B5EF4-FFF2-40B4-BE49-F238E27FC236}">
                <a16:creationId xmlns:a16="http://schemas.microsoft.com/office/drawing/2014/main" id="{E854229A-7684-4916-B136-9DACC9F7C960}"/>
              </a:ext>
            </a:extLst>
          </p:cNvPr>
          <p:cNvSpPr txBox="1"/>
          <p:nvPr/>
        </p:nvSpPr>
        <p:spPr>
          <a:xfrm>
            <a:off x="6230632" y="3528562"/>
            <a:ext cx="114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VETER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8" name="PoljeZBesedilom 37">
            <a:extLst>
              <a:ext uri="{FF2B5EF4-FFF2-40B4-BE49-F238E27FC236}">
                <a16:creationId xmlns:a16="http://schemas.microsoft.com/office/drawing/2014/main" id="{B8063273-92FD-4A30-87D3-33F1E0399959}"/>
              </a:ext>
            </a:extLst>
          </p:cNvPr>
          <p:cNvSpPr txBox="1"/>
          <p:nvPr/>
        </p:nvSpPr>
        <p:spPr>
          <a:xfrm>
            <a:off x="6230632" y="4435155"/>
            <a:ext cx="222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VISOKE  TEMPERATURE</a:t>
            </a:r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39" name="PoljeZBesedilom 38">
            <a:extLst>
              <a:ext uri="{FF2B5EF4-FFF2-40B4-BE49-F238E27FC236}">
                <a16:creationId xmlns:a16="http://schemas.microsoft.com/office/drawing/2014/main" id="{1BBF1604-819F-4F23-B9BA-95ED6F57FB5F}"/>
              </a:ext>
            </a:extLst>
          </p:cNvPr>
          <p:cNvSpPr txBox="1"/>
          <p:nvPr/>
        </p:nvSpPr>
        <p:spPr>
          <a:xfrm>
            <a:off x="6230632" y="5341748"/>
            <a:ext cx="222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000000"/>
                </a:solidFill>
              </a:rPr>
              <a:t>NIZKE  TEMPERATURE</a:t>
            </a:r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zultat iskanja slik za poplave">
            <a:extLst>
              <a:ext uri="{FF2B5EF4-FFF2-40B4-BE49-F238E27FC236}">
                <a16:creationId xmlns:a16="http://schemas.microsoft.com/office/drawing/2014/main" id="{62F845FE-2306-4AE8-9B0C-8F9DFC74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6267"/>
            <a:ext cx="57606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zultat iskanja slik za suša po svetu">
            <a:extLst>
              <a:ext uri="{FF2B5EF4-FFF2-40B4-BE49-F238E27FC236}">
                <a16:creationId xmlns:a16="http://schemas.microsoft.com/office/drawing/2014/main" id="{E2AA14B4-AC92-4697-ACEC-BE47ADCD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08" y="3140969"/>
            <a:ext cx="5350672" cy="356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Rezultat iskanja slik za požar zaradi suše">
            <a:extLst>
              <a:ext uri="{FF2B5EF4-FFF2-40B4-BE49-F238E27FC236}">
                <a16:creationId xmlns:a16="http://schemas.microsoft.com/office/drawing/2014/main" id="{273B2A46-B8AA-4B79-8AAF-DBBA2BEE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9"/>
            <a:ext cx="3306379" cy="1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Rezultat iskanja slik za rain gif">
            <a:extLst>
              <a:ext uri="{FF2B5EF4-FFF2-40B4-BE49-F238E27FC236}">
                <a16:creationId xmlns:a16="http://schemas.microsoft.com/office/drawing/2014/main" id="{CA29B015-6608-4DE0-ACF8-EAFC2FE84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485">
            <a:off x="1082570" y="556231"/>
            <a:ext cx="2226332" cy="166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Rezultat iskanja slik za sun animated">
            <a:extLst>
              <a:ext uri="{FF2B5EF4-FFF2-40B4-BE49-F238E27FC236}">
                <a16:creationId xmlns:a16="http://schemas.microsoft.com/office/drawing/2014/main" id="{ECA6A573-36E5-4A94-99D1-B457702E07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24526"/>
            <a:ext cx="1440160" cy="13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0469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ovezana slika">
            <a:extLst>
              <a:ext uri="{FF2B5EF4-FFF2-40B4-BE49-F238E27FC236}">
                <a16:creationId xmlns:a16="http://schemas.microsoft.com/office/drawing/2014/main" id="{3EE0CA56-C8A4-459F-B3A8-68F913886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13146" r="8109" b="1953"/>
          <a:stretch/>
        </p:blipFill>
        <p:spPr bwMode="auto">
          <a:xfrm>
            <a:off x="395536" y="1916832"/>
            <a:ext cx="273630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ezultat iskanja slik za toča polje">
            <a:extLst>
              <a:ext uri="{FF2B5EF4-FFF2-40B4-BE49-F238E27FC236}">
                <a16:creationId xmlns:a16="http://schemas.microsoft.com/office/drawing/2014/main" id="{8F92C4E8-352B-41FD-AF37-828BBC34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4784"/>
            <a:ext cx="4386064" cy="32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o-4os.ce.edus.si/gradiva/geo/podnebje/foto_klima/toca1.jpg">
            <a:extLst>
              <a:ext uri="{FF2B5EF4-FFF2-40B4-BE49-F238E27FC236}">
                <a16:creationId xmlns:a16="http://schemas.microsoft.com/office/drawing/2014/main" id="{A095D5EC-7387-4A76-8124-F507B37E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13130"/>
            <a:ext cx="29051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zultat iskanja slik za thunder animated">
            <a:extLst>
              <a:ext uri="{FF2B5EF4-FFF2-40B4-BE49-F238E27FC236}">
                <a16:creationId xmlns:a16="http://schemas.microsoft.com/office/drawing/2014/main" id="{4AC77701-2AB7-4E19-875A-AD867C3DDF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548680"/>
            <a:ext cx="9721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5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vezana slika">
            <a:extLst>
              <a:ext uri="{FF2B5EF4-FFF2-40B4-BE49-F238E27FC236}">
                <a16:creationId xmlns:a16="http://schemas.microsoft.com/office/drawing/2014/main" id="{A79D4939-E0B8-45B9-A5FA-286323787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2439" b="10306"/>
          <a:stretch/>
        </p:blipFill>
        <p:spPr bwMode="auto">
          <a:xfrm>
            <a:off x="755576" y="188911"/>
            <a:ext cx="5544616" cy="35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Povezana slika">
            <a:extLst>
              <a:ext uri="{FF2B5EF4-FFF2-40B4-BE49-F238E27FC236}">
                <a16:creationId xmlns:a16="http://schemas.microsoft.com/office/drawing/2014/main" id="{0CE6481C-EB81-4CDD-84A1-58757FE6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28808"/>
            <a:ext cx="4388346" cy="28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44CDEC2-3848-4DE7-9DF9-AE5A9C363456}"/>
              </a:ext>
            </a:extLst>
          </p:cNvPr>
          <p:cNvGrpSpPr/>
          <p:nvPr/>
        </p:nvGrpSpPr>
        <p:grpSpPr>
          <a:xfrm>
            <a:off x="268867" y="358024"/>
            <a:ext cx="8606266" cy="6185321"/>
            <a:chOff x="268867" y="358024"/>
            <a:chExt cx="8606266" cy="6185321"/>
          </a:xfrm>
        </p:grpSpPr>
        <p:pic>
          <p:nvPicPr>
            <p:cNvPr id="25602" name="Picture 2" descr="Rezultat iskanja slik za falling on ice">
              <a:extLst>
                <a:ext uri="{FF2B5EF4-FFF2-40B4-BE49-F238E27FC236}">
                  <a16:creationId xmlns:a16="http://schemas.microsoft.com/office/drawing/2014/main" id="{E574BF41-8FFC-469E-ADC8-B63AC3001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67" y="358024"/>
              <a:ext cx="2247714" cy="299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4" name="Picture 4" descr="Rezultat iskanja slik za heavy snow cars">
              <a:extLst>
                <a:ext uri="{FF2B5EF4-FFF2-40B4-BE49-F238E27FC236}">
                  <a16:creationId xmlns:a16="http://schemas.microsoft.com/office/drawing/2014/main" id="{E45F561D-49DB-4A9A-AB3B-0DA5FECCB8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8" r="28849" b="6035"/>
            <a:stretch/>
          </p:blipFill>
          <p:spPr bwMode="auto">
            <a:xfrm>
              <a:off x="2627784" y="358024"/>
              <a:ext cx="3024336" cy="299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6" name="Picture 6" descr="Rezultat iskanja slik za heavy rain  cars">
              <a:extLst>
                <a:ext uri="{FF2B5EF4-FFF2-40B4-BE49-F238E27FC236}">
                  <a16:creationId xmlns:a16="http://schemas.microsoft.com/office/drawing/2014/main" id="{B9659CB2-DF76-40BE-94A3-93B1D9BFA8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1"/>
            <a:stretch/>
          </p:blipFill>
          <p:spPr bwMode="auto">
            <a:xfrm>
              <a:off x="523993" y="3450003"/>
              <a:ext cx="3985175" cy="297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8" name="Picture 8" descr="Rezultat iskanja slik za fog cars">
              <a:extLst>
                <a:ext uri="{FF2B5EF4-FFF2-40B4-BE49-F238E27FC236}">
                  <a16:creationId xmlns:a16="http://schemas.microsoft.com/office/drawing/2014/main" id="{9735EA8E-4CD7-4893-9D1F-6AB2CE223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834" y="3645024"/>
              <a:ext cx="3960440" cy="2898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Rezultat iskanja slik za slippery road accident">
              <a:extLst>
                <a:ext uri="{FF2B5EF4-FFF2-40B4-BE49-F238E27FC236}">
                  <a16:creationId xmlns:a16="http://schemas.microsoft.com/office/drawing/2014/main" id="{5288D757-1C4B-4776-8898-715E5147E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32" b="1531"/>
            <a:stretch/>
          </p:blipFill>
          <p:spPr bwMode="auto">
            <a:xfrm>
              <a:off x="5772426" y="1140407"/>
              <a:ext cx="3102707" cy="236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31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>
            <a:extLst>
              <a:ext uri="{FF2B5EF4-FFF2-40B4-BE49-F238E27FC236}">
                <a16:creationId xmlns:a16="http://schemas.microsoft.com/office/drawing/2014/main" id="{12E56C19-4C23-45FA-9A50-BCF3078B0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361936"/>
            <a:ext cx="2242592" cy="418058"/>
          </a:xfrm>
        </p:spPr>
        <p:txBody>
          <a:bodyPr/>
          <a:lstStyle/>
          <a:p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ZANIMIVOSTI</a:t>
            </a:r>
            <a:endParaRPr lang="en-US" altLang="sl-SI" sz="2400" kern="1200" dirty="0">
              <a:solidFill>
                <a:srgbClr val="8F2997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D5F8A82A-FA43-49CF-8962-3022F9F74DE2}"/>
              </a:ext>
            </a:extLst>
          </p:cNvPr>
          <p:cNvSpPr/>
          <p:nvPr/>
        </p:nvSpPr>
        <p:spPr>
          <a:xfrm>
            <a:off x="5657911" y="375097"/>
            <a:ext cx="31626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1400" dirty="0">
                <a:solidFill>
                  <a:srgbClr val="002060"/>
                </a:solidFill>
              </a:rPr>
              <a:t>Najhladnejša celina je Antarktika, </a:t>
            </a:r>
          </a:p>
          <a:p>
            <a:pPr algn="r"/>
            <a:r>
              <a:rPr lang="sl-SI" sz="1400" dirty="0">
                <a:solidFill>
                  <a:srgbClr val="002060"/>
                </a:solidFill>
              </a:rPr>
              <a:t>kjer se lahko temperatura spusti </a:t>
            </a:r>
          </a:p>
          <a:p>
            <a:pPr algn="r"/>
            <a:r>
              <a:rPr lang="sl-SI" sz="1400" dirty="0">
                <a:solidFill>
                  <a:srgbClr val="002060"/>
                </a:solidFill>
              </a:rPr>
              <a:t>tudi do -90</a:t>
            </a:r>
            <a:r>
              <a:rPr lang="sl-SI" sz="1400" baseline="30000" dirty="0">
                <a:solidFill>
                  <a:srgbClr val="002060"/>
                </a:solidFill>
              </a:rPr>
              <a:t>o</a:t>
            </a:r>
            <a:r>
              <a:rPr lang="sl-SI" sz="1400" dirty="0">
                <a:solidFill>
                  <a:srgbClr val="002060"/>
                </a:solidFill>
              </a:rPr>
              <a:t> C.</a:t>
            </a:r>
          </a:p>
        </p:txBody>
      </p:sp>
      <p:pic>
        <p:nvPicPr>
          <p:cNvPr id="18436" name="Picture 4" descr="Rezultat iskanja slik za antarctica">
            <a:extLst>
              <a:ext uri="{FF2B5EF4-FFF2-40B4-BE49-F238E27FC236}">
                <a16:creationId xmlns:a16="http://schemas.microsoft.com/office/drawing/2014/main" id="{0C26009E-001D-4371-A73C-1BECD037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49" y="1097971"/>
            <a:ext cx="4499992" cy="25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1A44CDB3-F27B-4EB3-80DB-4C1FBA879A99}"/>
              </a:ext>
            </a:extLst>
          </p:cNvPr>
          <p:cNvSpPr/>
          <p:nvPr/>
        </p:nvSpPr>
        <p:spPr>
          <a:xfrm>
            <a:off x="472933" y="3429000"/>
            <a:ext cx="31578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rgbClr val="002060"/>
                </a:solidFill>
              </a:rPr>
              <a:t>V Dolini smrti v Kaliforniji so leta 1913 namerili do sedaj najvišjo zabeleženo temperaturo na Zemlji: 56,7</a:t>
            </a:r>
            <a:r>
              <a:rPr lang="sl-SI" sz="1400" baseline="30000" dirty="0">
                <a:solidFill>
                  <a:srgbClr val="002060"/>
                </a:solidFill>
              </a:rPr>
              <a:t>o</a:t>
            </a:r>
            <a:r>
              <a:rPr lang="sl-SI" sz="1400" dirty="0">
                <a:solidFill>
                  <a:srgbClr val="002060"/>
                </a:solidFill>
              </a:rPr>
              <a:t> C .</a:t>
            </a:r>
          </a:p>
        </p:txBody>
      </p:sp>
      <p:pic>
        <p:nvPicPr>
          <p:cNvPr id="18442" name="Picture 10" descr="Rezultat iskanja slik za dolina smrti">
            <a:extLst>
              <a:ext uri="{FF2B5EF4-FFF2-40B4-BE49-F238E27FC236}">
                <a16:creationId xmlns:a16="http://schemas.microsoft.com/office/drawing/2014/main" id="{AA831C2A-EC8D-4DF8-992B-7BDCD1F2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9381"/>
            <a:ext cx="2965704" cy="222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5A03B4EB-CF0F-4502-BDA3-8F9664426403}"/>
              </a:ext>
            </a:extLst>
          </p:cNvPr>
          <p:cNvSpPr/>
          <p:nvPr/>
        </p:nvSpPr>
        <p:spPr>
          <a:xfrm>
            <a:off x="5839472" y="5699216"/>
            <a:ext cx="24894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rgbClr val="002060"/>
                </a:solidFill>
                <a:latin typeface="+mj-lt"/>
              </a:rPr>
              <a:t>Najnižjo temperaturo v kraju, </a:t>
            </a:r>
          </a:p>
          <a:p>
            <a:r>
              <a:rPr lang="sl-SI" sz="1400" dirty="0">
                <a:solidFill>
                  <a:srgbClr val="002060"/>
                </a:solidFill>
                <a:latin typeface="+mj-lt"/>
              </a:rPr>
              <a:t>kjer živijo ljudje,</a:t>
            </a:r>
          </a:p>
          <a:p>
            <a:r>
              <a:rPr lang="sl-SI" sz="1400" dirty="0">
                <a:solidFill>
                  <a:srgbClr val="002060"/>
                </a:solidFill>
                <a:latin typeface="+mj-lt"/>
              </a:rPr>
              <a:t>pa so izmerili v sibirski vasici </a:t>
            </a: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O</a:t>
            </a:r>
            <a:r>
              <a:rPr lang="sl-SI" sz="1400" dirty="0">
                <a:solidFill>
                  <a:srgbClr val="002060"/>
                </a:solidFill>
                <a:latin typeface="+mj-lt"/>
              </a:rPr>
              <a:t>j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m</a:t>
            </a:r>
            <a:r>
              <a:rPr lang="sl-SI" sz="1400" dirty="0">
                <a:solidFill>
                  <a:srgbClr val="002060"/>
                </a:solidFill>
                <a:latin typeface="+mj-lt"/>
              </a:rPr>
              <a:t>j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akon</a:t>
            </a:r>
            <a:r>
              <a:rPr lang="sl-SI" sz="1400" dirty="0">
                <a:solidFill>
                  <a:srgbClr val="002060"/>
                </a:solidFill>
                <a:latin typeface="+mj-lt"/>
              </a:rPr>
              <a:t>: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-68</a:t>
            </a:r>
            <a:r>
              <a:rPr lang="sl-SI" sz="1400" baseline="30000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sl-SI" sz="1400" dirty="0">
                <a:solidFill>
                  <a:srgbClr val="002060"/>
                </a:solidFill>
                <a:latin typeface="+mj-lt"/>
              </a:rPr>
              <a:t>C.</a:t>
            </a:r>
            <a:endParaRPr lang="en-US" sz="14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  <p:pic>
        <p:nvPicPr>
          <p:cNvPr id="18446" name="Picture 14" descr="Rezultat iskanja slik za Oymyakon">
            <a:extLst>
              <a:ext uri="{FF2B5EF4-FFF2-40B4-BE49-F238E27FC236}">
                <a16:creationId xmlns:a16="http://schemas.microsoft.com/office/drawing/2014/main" id="{EC31875D-10C0-4A2D-9748-D91964115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11413" b="3076"/>
          <a:stretch/>
        </p:blipFill>
        <p:spPr bwMode="auto">
          <a:xfrm>
            <a:off x="2915816" y="4382238"/>
            <a:ext cx="2911130" cy="220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863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9C379C9C-2E58-442F-9CFB-D558D04390A6}"/>
              </a:ext>
            </a:extLst>
          </p:cNvPr>
          <p:cNvSpPr/>
          <p:nvPr/>
        </p:nvSpPr>
        <p:spPr>
          <a:xfrm>
            <a:off x="330424" y="822086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rgbClr val="002060"/>
                </a:solidFill>
              </a:rPr>
              <a:t>Najdaljše sušno obdobje na svetu je trajalo dobrih 14 let. </a:t>
            </a:r>
          </a:p>
          <a:p>
            <a:r>
              <a:rPr lang="sl-SI" sz="1400" dirty="0">
                <a:solidFill>
                  <a:srgbClr val="002060"/>
                </a:solidFill>
              </a:rPr>
              <a:t>V mestu </a:t>
            </a:r>
            <a:r>
              <a:rPr lang="sl-SI" sz="1400" dirty="0" err="1">
                <a:solidFill>
                  <a:srgbClr val="002060"/>
                </a:solidFill>
              </a:rPr>
              <a:t>Arica</a:t>
            </a:r>
            <a:r>
              <a:rPr lang="sl-SI" sz="1400" dirty="0">
                <a:solidFill>
                  <a:srgbClr val="002060"/>
                </a:solidFill>
              </a:rPr>
              <a:t> v Čilu od leta 1903 pa vse do leta 1918 ni padla niti ena dežna kapljica.</a:t>
            </a:r>
          </a:p>
        </p:txBody>
      </p:sp>
      <p:pic>
        <p:nvPicPr>
          <p:cNvPr id="37894" name="Picture 6" descr="Rezultat iskanja slik za arica no rain">
            <a:extLst>
              <a:ext uri="{FF2B5EF4-FFF2-40B4-BE49-F238E27FC236}">
                <a16:creationId xmlns:a16="http://schemas.microsoft.com/office/drawing/2014/main" id="{60DF8F25-BA1E-40A3-A564-27B5B623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4" y="184482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F799980E-231A-4D24-A8B6-B762ABB0F1B7}"/>
              </a:ext>
            </a:extLst>
          </p:cNvPr>
          <p:cNvSpPr/>
          <p:nvPr/>
        </p:nvSpPr>
        <p:spPr>
          <a:xfrm>
            <a:off x="4355976" y="551723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l-SI" sz="1400" dirty="0">
                <a:solidFill>
                  <a:srgbClr val="002060"/>
                </a:solidFill>
              </a:rPr>
              <a:t>Najvišjo hitrost vetra so izmerili </a:t>
            </a:r>
          </a:p>
          <a:p>
            <a:pPr algn="r"/>
            <a:r>
              <a:rPr lang="sl-SI" sz="1400" dirty="0">
                <a:solidFill>
                  <a:srgbClr val="002060"/>
                </a:solidFill>
              </a:rPr>
              <a:t>med tropskim ciklonom </a:t>
            </a:r>
            <a:r>
              <a:rPr lang="sl-SI" sz="1400" dirty="0" err="1">
                <a:solidFill>
                  <a:srgbClr val="002060"/>
                </a:solidFill>
              </a:rPr>
              <a:t>Olivia</a:t>
            </a:r>
            <a:r>
              <a:rPr lang="sl-SI" sz="1400" dirty="0">
                <a:solidFill>
                  <a:srgbClr val="002060"/>
                </a:solidFill>
              </a:rPr>
              <a:t> v Avstraliji leta 1996: </a:t>
            </a:r>
          </a:p>
          <a:p>
            <a:pPr algn="r"/>
            <a:r>
              <a:rPr lang="sl-SI" sz="1400" dirty="0">
                <a:solidFill>
                  <a:srgbClr val="002060"/>
                </a:solidFill>
              </a:rPr>
              <a:t>408 km/h.</a:t>
            </a:r>
          </a:p>
        </p:txBody>
      </p:sp>
      <p:pic>
        <p:nvPicPr>
          <p:cNvPr id="37898" name="Picture 10" descr="Rezultat iskanja slik za cyclone olivia australia">
            <a:extLst>
              <a:ext uri="{FF2B5EF4-FFF2-40B4-BE49-F238E27FC236}">
                <a16:creationId xmlns:a16="http://schemas.microsoft.com/office/drawing/2014/main" id="{C969899E-7A6A-4509-B6DA-555F2DCD4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26" y="3086963"/>
            <a:ext cx="293610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4FDB1687-9C0A-484D-9026-D180C3CC28BB}"/>
              </a:ext>
            </a:extLst>
          </p:cNvPr>
          <p:cNvSpPr/>
          <p:nvPr/>
        </p:nvSpPr>
        <p:spPr>
          <a:xfrm>
            <a:off x="5752653" y="5354632"/>
            <a:ext cx="3093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rgbClr val="002060"/>
                </a:solidFill>
              </a:rPr>
              <a:t>Najvišjo temperaturo pa so </a:t>
            </a:r>
          </a:p>
          <a:p>
            <a:r>
              <a:rPr lang="sl-SI" sz="1400" dirty="0">
                <a:solidFill>
                  <a:srgbClr val="002060"/>
                </a:solidFill>
              </a:rPr>
              <a:t>leta 2013 izmerili v Cerkljah ob Krki: 40,8</a:t>
            </a:r>
            <a:r>
              <a:rPr lang="sl-SI" sz="1400" baseline="30000" dirty="0">
                <a:solidFill>
                  <a:srgbClr val="002060"/>
                </a:solidFill>
              </a:rPr>
              <a:t>o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sl-SI" sz="1400" dirty="0">
                <a:solidFill>
                  <a:srgbClr val="002060"/>
                </a:solidFill>
              </a:rPr>
              <a:t>C.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75C372CC-9194-4EE9-8F14-9CBD96936559}"/>
              </a:ext>
            </a:extLst>
          </p:cNvPr>
          <p:cNvSpPr/>
          <p:nvPr/>
        </p:nvSpPr>
        <p:spPr>
          <a:xfrm>
            <a:off x="1187624" y="1304563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rgbClr val="002060"/>
                </a:solidFill>
              </a:rPr>
              <a:t>Najnižja temperatura v Sloveniji je bila izmerjena na Komni leta 2009: </a:t>
            </a:r>
          </a:p>
          <a:p>
            <a:r>
              <a:rPr lang="sl-SI" sz="1400" dirty="0">
                <a:solidFill>
                  <a:srgbClr val="002060"/>
                </a:solidFill>
              </a:rPr>
              <a:t>-49,1 ºC.</a:t>
            </a:r>
          </a:p>
        </p:txBody>
      </p:sp>
      <p:pic>
        <p:nvPicPr>
          <p:cNvPr id="39938" name="Picture 2" descr="Povezana slika">
            <a:extLst>
              <a:ext uri="{FF2B5EF4-FFF2-40B4-BE49-F238E27FC236}">
                <a16:creationId xmlns:a16="http://schemas.microsoft.com/office/drawing/2014/main" id="{09AF035B-298E-4C5B-9390-104444CFE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196566" cy="341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Povezana slika">
            <a:extLst>
              <a:ext uri="{FF2B5EF4-FFF2-40B4-BE49-F238E27FC236}">
                <a16:creationId xmlns:a16="http://schemas.microsoft.com/office/drawing/2014/main" id="{98FDEFE3-03A2-45FB-880F-8EA54E411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6" t="1701" r="10069" b="2750"/>
          <a:stretch/>
        </p:blipFill>
        <p:spPr bwMode="auto">
          <a:xfrm>
            <a:off x="5350389" y="4797152"/>
            <a:ext cx="38457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Povezana slika">
            <a:extLst>
              <a:ext uri="{FF2B5EF4-FFF2-40B4-BE49-F238E27FC236}">
                <a16:creationId xmlns:a16="http://schemas.microsoft.com/office/drawing/2014/main" id="{E8EC0535-6153-4679-9F40-3C24E7663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1701" r="59111" b="2750"/>
          <a:stretch/>
        </p:blipFill>
        <p:spPr bwMode="auto">
          <a:xfrm>
            <a:off x="755297" y="725640"/>
            <a:ext cx="384570" cy="129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id="{C2FA43C5-B60E-4EA2-813A-F77035FA314E}"/>
              </a:ext>
            </a:extLst>
          </p:cNvPr>
          <p:cNvSpPr/>
          <p:nvPr/>
        </p:nvSpPr>
        <p:spPr>
          <a:xfrm>
            <a:off x="5398658" y="37170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E4A51DE3-3CF0-491A-AB56-D43B99F84BFD}"/>
              </a:ext>
            </a:extLst>
          </p:cNvPr>
          <p:cNvSpPr/>
          <p:nvPr/>
        </p:nvSpPr>
        <p:spPr>
          <a:xfrm>
            <a:off x="2555776" y="278092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53633B8-C6B0-4FCA-93D0-7FD6B2899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3524" y="558487"/>
            <a:ext cx="4176464" cy="418058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SONČNO, JASNO  VREME</a:t>
            </a:r>
            <a:endParaRPr lang="sl-SI" altLang="sl-SI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5CE6599-9A07-40BA-8A1B-184EF273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8760"/>
            <a:ext cx="7380312" cy="4612695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D4BA17C-C646-451D-AF6D-2CB0C63F0EF5}"/>
              </a:ext>
            </a:extLst>
          </p:cNvPr>
          <p:cNvSpPr txBox="1"/>
          <p:nvPr/>
        </p:nvSpPr>
        <p:spPr>
          <a:xfrm>
            <a:off x="3347864" y="23488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FFC000"/>
                </a:solidFill>
              </a:rPr>
              <a:t>SONCE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5FD8BE8-7244-4F6C-8450-4C113360F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081" y="345984"/>
            <a:ext cx="1837663" cy="646331"/>
          </a:xfrm>
        </p:spPr>
        <p:txBody>
          <a:bodyPr/>
          <a:lstStyle/>
          <a:p>
            <a:pPr algn="l"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OBLAČNO  VREME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E20088FD-B244-4FAF-9CCB-FFBD325EFBD7}"/>
              </a:ext>
            </a:extLst>
          </p:cNvPr>
          <p:cNvSpPr/>
          <p:nvPr/>
        </p:nvSpPr>
        <p:spPr>
          <a:xfrm>
            <a:off x="3759937" y="119377"/>
            <a:ext cx="5126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V  oblaku  je  na  milijone  drobnih  kapljic  vode, </a:t>
            </a:r>
          </a:p>
          <a:p>
            <a:r>
              <a:rPr lang="sl-SI" dirty="0">
                <a:solidFill>
                  <a:srgbClr val="002060"/>
                </a:solidFill>
              </a:rPr>
              <a:t>ki  se  zbirajo  na  dimnih  ali  prašnih  delcih,  </a:t>
            </a:r>
          </a:p>
          <a:p>
            <a:r>
              <a:rPr lang="sl-SI" dirty="0">
                <a:solidFill>
                  <a:srgbClr val="002060"/>
                </a:solidFill>
              </a:rPr>
              <a:t>ki  lebdijo  v  zraku.</a:t>
            </a:r>
            <a:r>
              <a:rPr lang="sl-SI" dirty="0">
                <a:solidFill>
                  <a:srgbClr val="FFFFFF"/>
                </a:solidFill>
              </a:rPr>
              <a:t> </a:t>
            </a:r>
            <a:endParaRPr lang="sl-SI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E9D7219-A916-4DCE-92D4-580F9B944562}"/>
              </a:ext>
            </a:extLst>
          </p:cNvPr>
          <p:cNvGrpSpPr/>
          <p:nvPr/>
        </p:nvGrpSpPr>
        <p:grpSpPr>
          <a:xfrm>
            <a:off x="430081" y="1093306"/>
            <a:ext cx="8283837" cy="5480218"/>
            <a:chOff x="488495" y="1101360"/>
            <a:chExt cx="8283837" cy="5480218"/>
          </a:xfrm>
        </p:grpSpPr>
        <p:pic>
          <p:nvPicPr>
            <p:cNvPr id="20482" name="Picture 2" descr="Rezultat iskanja slik za cirrus">
              <a:extLst>
                <a:ext uri="{FF2B5EF4-FFF2-40B4-BE49-F238E27FC236}">
                  <a16:creationId xmlns:a16="http://schemas.microsoft.com/office/drawing/2014/main" id="{A67DB5D9-00C6-4869-9B94-FF8BFF1F30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2"/>
            <a:stretch/>
          </p:blipFill>
          <p:spPr bwMode="auto">
            <a:xfrm>
              <a:off x="488495" y="1101360"/>
              <a:ext cx="4178153" cy="261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4" name="Picture 4" descr="Povezana slika">
              <a:extLst>
                <a:ext uri="{FF2B5EF4-FFF2-40B4-BE49-F238E27FC236}">
                  <a16:creationId xmlns:a16="http://schemas.microsoft.com/office/drawing/2014/main" id="{B3037E3A-C2D1-468C-BBBE-7EDD5FAD06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2"/>
            <a:stretch/>
          </p:blipFill>
          <p:spPr bwMode="auto">
            <a:xfrm>
              <a:off x="4764364" y="1101360"/>
              <a:ext cx="4007968" cy="2779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Picture 6" descr="Rezultat iskanja slik za cumulus">
              <a:extLst>
                <a:ext uri="{FF2B5EF4-FFF2-40B4-BE49-F238E27FC236}">
                  <a16:creationId xmlns:a16="http://schemas.microsoft.com/office/drawing/2014/main" id="{DBCF22C8-3192-4939-A7EE-0BEA872737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7"/>
            <a:stretch/>
          </p:blipFill>
          <p:spPr bwMode="auto">
            <a:xfrm>
              <a:off x="497834" y="3802334"/>
              <a:ext cx="4168813" cy="2779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Picture 8" descr="Rezultat iskanja slik za cumulonimbus">
              <a:extLst>
                <a:ext uri="{FF2B5EF4-FFF2-40B4-BE49-F238E27FC236}">
                  <a16:creationId xmlns:a16="http://schemas.microsoft.com/office/drawing/2014/main" id="{36B46618-B101-4154-AAC1-B1A8A3AE68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" t="1771" r="1441" b="3194"/>
            <a:stretch/>
          </p:blipFill>
          <p:spPr bwMode="auto">
            <a:xfrm>
              <a:off x="4764363" y="3948757"/>
              <a:ext cx="4007969" cy="263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0037B9C-2E9D-4659-A94A-D75953837070}"/>
              </a:ext>
            </a:extLst>
          </p:cNvPr>
          <p:cNvSpPr txBox="1"/>
          <p:nvPr/>
        </p:nvSpPr>
        <p:spPr>
          <a:xfrm>
            <a:off x="1645695" y="2780928"/>
            <a:ext cx="1746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OBLAKI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2D0C103B-C1FB-40E6-8781-A9AE39883A38}"/>
              </a:ext>
            </a:extLst>
          </p:cNvPr>
          <p:cNvSpPr/>
          <p:nvPr/>
        </p:nvSpPr>
        <p:spPr>
          <a:xfrm>
            <a:off x="4685294" y="6581001"/>
            <a:ext cx="1637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hlinkClick r:id="rId6"/>
              </a:rPr>
              <a:t>Oblak v kozarcu</a:t>
            </a:r>
            <a:endParaRPr lang="sl-SI" sz="12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F8E258FA-EE31-4EE6-8C00-799A7AFC0AF2}"/>
              </a:ext>
            </a:extLst>
          </p:cNvPr>
          <p:cNvSpPr/>
          <p:nvPr/>
        </p:nvSpPr>
        <p:spPr>
          <a:xfrm>
            <a:off x="6163177" y="6573524"/>
            <a:ext cx="1565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hlinkClick r:id="rId7"/>
              </a:rPr>
              <a:t>Oblak v kozarcu</a:t>
            </a:r>
            <a:endParaRPr lang="sl-SI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hlinkClick r:id="" action="ppaction://media"/>
            <a:extLst>
              <a:ext uri="{FF2B5EF4-FFF2-40B4-BE49-F238E27FC236}">
                <a16:creationId xmlns:a16="http://schemas.microsoft.com/office/drawing/2014/main" id="{D2451032-E698-4F00-A1F3-D92A1D2CAF1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D70FDEF9-117D-44CD-A204-E7C7E8E14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654744"/>
            <a:ext cx="1872208" cy="800596"/>
          </a:xfrm>
        </p:spPr>
        <p:txBody>
          <a:bodyPr/>
          <a:lstStyle/>
          <a:p>
            <a:pPr algn="l"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DEŽEVNO  VREME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BE7057BE-667E-442E-B83C-FEDA1A95B1E2}"/>
              </a:ext>
            </a:extLst>
          </p:cNvPr>
          <p:cNvSpPr/>
          <p:nvPr/>
        </p:nvSpPr>
        <p:spPr>
          <a:xfrm>
            <a:off x="2473918" y="654744"/>
            <a:ext cx="6372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Ko  kapljice  v  oblaku  postanejo  tako  težke,  </a:t>
            </a:r>
          </a:p>
          <a:p>
            <a:r>
              <a:rPr lang="sl-SI" dirty="0">
                <a:solidFill>
                  <a:srgbClr val="002060"/>
                </a:solidFill>
              </a:rPr>
              <a:t>da  ne  morejo  več  obstati  v  zraku,  padejo  na  tla. </a:t>
            </a:r>
          </a:p>
          <a:p>
            <a:r>
              <a:rPr lang="sl-SI" dirty="0">
                <a:solidFill>
                  <a:srgbClr val="002060"/>
                </a:solidFill>
              </a:rPr>
              <a:t>Takrat  dežuje. </a:t>
            </a:r>
          </a:p>
        </p:txBody>
      </p:sp>
      <p:pic>
        <p:nvPicPr>
          <p:cNvPr id="21506" name="Picture 2" descr="Rezultat iskanja slik za rain">
            <a:extLst>
              <a:ext uri="{FF2B5EF4-FFF2-40B4-BE49-F238E27FC236}">
                <a16:creationId xmlns:a16="http://schemas.microsoft.com/office/drawing/2014/main" id="{642DADCB-2461-4EA1-B328-77D55F49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4" y="1725469"/>
            <a:ext cx="8540441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1090493-E3FB-4836-8FD2-20684362F57C}"/>
              </a:ext>
            </a:extLst>
          </p:cNvPr>
          <p:cNvSpPr txBox="1"/>
          <p:nvPr/>
        </p:nvSpPr>
        <p:spPr>
          <a:xfrm>
            <a:off x="4291994" y="551723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DEŽ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46687FE3-FBAE-49ED-823B-1E6DAF70CAB0}"/>
              </a:ext>
            </a:extLst>
          </p:cNvPr>
          <p:cNvSpPr/>
          <p:nvPr/>
        </p:nvSpPr>
        <p:spPr>
          <a:xfrm>
            <a:off x="323528" y="6581001"/>
            <a:ext cx="2322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hlinkClick r:id="rId6"/>
              </a:rPr>
              <a:t>Kako nastanejo oblaki in dež</a:t>
            </a:r>
            <a:endParaRPr lang="sl-SI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1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5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hlinkClick r:id="" action="ppaction://media"/>
            <a:extLst>
              <a:ext uri="{FF2B5EF4-FFF2-40B4-BE49-F238E27FC236}">
                <a16:creationId xmlns:a16="http://schemas.microsoft.com/office/drawing/2014/main" id="{BE55E029-CBFE-401C-8D3D-CD25A036F97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9825A163-1B82-40D5-B788-A0FFC547D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9872" y="205343"/>
            <a:ext cx="2098576" cy="418058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NEVIHTA</a:t>
            </a:r>
          </a:p>
        </p:txBody>
      </p:sp>
      <p:pic>
        <p:nvPicPr>
          <p:cNvPr id="10244" name="Picture 3" descr="nevihta">
            <a:extLst>
              <a:ext uri="{FF2B5EF4-FFF2-40B4-BE49-F238E27FC236}">
                <a16:creationId xmlns:a16="http://schemas.microsoft.com/office/drawing/2014/main" id="{6D366BFA-45D9-4B6F-8A3D-0657B0279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22784" r="1217" b="2739"/>
          <a:stretch/>
        </p:blipFill>
        <p:spPr bwMode="auto">
          <a:xfrm>
            <a:off x="840027" y="2632930"/>
            <a:ext cx="7488832" cy="38046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3E364532-0F0B-40CC-B1FF-B55229B89399}"/>
              </a:ext>
            </a:extLst>
          </p:cNvPr>
          <p:cNvSpPr/>
          <p:nvPr/>
        </p:nvSpPr>
        <p:spPr>
          <a:xfrm>
            <a:off x="827584" y="764704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Nevihta</a:t>
            </a:r>
            <a:r>
              <a:rPr lang="sl-SI" dirty="0">
                <a:solidFill>
                  <a:srgbClr val="002060"/>
                </a:solidFill>
              </a:rPr>
              <a:t>  nastane,  ko  ob  stiku  hladnega  in  toplega  zraka  nastane  nevihtni  oblak. </a:t>
            </a:r>
          </a:p>
          <a:p>
            <a:r>
              <a:rPr lang="sl-SI" dirty="0">
                <a:solidFill>
                  <a:srgbClr val="002060"/>
                </a:solidFill>
              </a:rPr>
              <a:t>Med  nevihtnim  oblakom  in  zemljo  se  ustvari  velika  električna  napetost. Takrat  pride  do  razelektritve  z  bliskanjem  in  grmenjem.</a:t>
            </a:r>
          </a:p>
          <a:p>
            <a:r>
              <a:rPr lang="sl-SI" dirty="0">
                <a:solidFill>
                  <a:srgbClr val="002060"/>
                </a:solidFill>
              </a:rPr>
              <a:t>To  spremlja  kratkotrajen  močen  dež,  včasih  tudi  toča. </a:t>
            </a:r>
          </a:p>
          <a:p>
            <a:r>
              <a:rPr lang="sl-SI" dirty="0">
                <a:solidFill>
                  <a:srgbClr val="002060"/>
                </a:solidFill>
              </a:rPr>
              <a:t>Nevihte  se  pojavljajo  predvsem  poleti.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A16A53FE-7A52-45EE-AC6D-71D89827AC0E}"/>
              </a:ext>
            </a:extLst>
          </p:cNvPr>
          <p:cNvSpPr/>
          <p:nvPr/>
        </p:nvSpPr>
        <p:spPr>
          <a:xfrm>
            <a:off x="3419872" y="6514157"/>
            <a:ext cx="2671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hlinkClick r:id="rId6"/>
              </a:rPr>
              <a:t>Zakaj nastane bliskanje in grmenje?</a:t>
            </a:r>
            <a:endParaRPr lang="sl-SI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" fill="hold"/>
                                        <p:tgtEl>
                                          <p:spTgt spid="15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100890D5-541E-4781-94B9-4289CA061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429144"/>
            <a:ext cx="2088232" cy="850106"/>
          </a:xfrm>
        </p:spPr>
        <p:txBody>
          <a:bodyPr/>
          <a:lstStyle/>
          <a:p>
            <a:pPr algn="l"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SNEŽENO</a:t>
            </a:r>
            <a:b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</a:br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VREME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3CA0E182-0D02-4D4A-8546-881FA2C1963A}"/>
              </a:ext>
            </a:extLst>
          </p:cNvPr>
          <p:cNvSpPr/>
          <p:nvPr/>
        </p:nvSpPr>
        <p:spPr>
          <a:xfrm>
            <a:off x="4741485" y="1036210"/>
            <a:ext cx="3928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Če  je  zelo  mrzlo,  </a:t>
            </a:r>
          </a:p>
          <a:p>
            <a:r>
              <a:rPr lang="sl-SI" dirty="0">
                <a:solidFill>
                  <a:srgbClr val="002060"/>
                </a:solidFill>
              </a:rPr>
              <a:t>vodna  para  v  oblaku  zmrzne  v  ledene  kristalčke,  ki  padejo  na  tla  kot  snežinke.</a:t>
            </a:r>
          </a:p>
        </p:txBody>
      </p:sp>
      <p:pic>
        <p:nvPicPr>
          <p:cNvPr id="27650" name="Picture 2" descr="Rezultat iskanja slik za snowing photo">
            <a:extLst>
              <a:ext uri="{FF2B5EF4-FFF2-40B4-BE49-F238E27FC236}">
                <a16:creationId xmlns:a16="http://schemas.microsoft.com/office/drawing/2014/main" id="{776B5C6B-1284-4BFE-8AD8-4F9C6424C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3"/>
          <a:stretch/>
        </p:blipFill>
        <p:spPr bwMode="auto">
          <a:xfrm>
            <a:off x="539553" y="2321960"/>
            <a:ext cx="7952116" cy="40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Rezultat iskanja slik za snowflake">
            <a:extLst>
              <a:ext uri="{FF2B5EF4-FFF2-40B4-BE49-F238E27FC236}">
                <a16:creationId xmlns:a16="http://schemas.microsoft.com/office/drawing/2014/main" id="{0482132B-4A34-4F72-92EB-A7CBDDC63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6024" r="8947"/>
          <a:stretch/>
        </p:blipFill>
        <p:spPr bwMode="auto">
          <a:xfrm>
            <a:off x="2408497" y="265972"/>
            <a:ext cx="2232249" cy="19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8A1970C-1171-47DA-A43A-7249FFEA9A79}"/>
              </a:ext>
            </a:extLst>
          </p:cNvPr>
          <p:cNvSpPr txBox="1"/>
          <p:nvPr/>
        </p:nvSpPr>
        <p:spPr>
          <a:xfrm>
            <a:off x="3995754" y="2870390"/>
            <a:ext cx="133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SNEG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67A8AE1E-E47D-4705-980E-E27CC509B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7631" y="404663"/>
            <a:ext cx="7596336" cy="1025669"/>
          </a:xfrm>
        </p:spPr>
        <p:txBody>
          <a:bodyPr/>
          <a:lstStyle/>
          <a:p>
            <a:pPr algn="l"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MAVRICA  </a:t>
            </a:r>
            <a:r>
              <a:rPr lang="sl-SI" altLang="sl-SI" sz="1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</a:t>
            </a:r>
            <a:r>
              <a:rPr lang="sl-SI" sz="1800" dirty="0">
                <a:solidFill>
                  <a:srgbClr val="002060"/>
                </a:solidFill>
              </a:rPr>
              <a:t>astane  zaradi  lomljenja  in  odbijanja  sončnih  žarkov  </a:t>
            </a:r>
            <a:br>
              <a:rPr lang="sl-SI" sz="1800" dirty="0">
                <a:solidFill>
                  <a:srgbClr val="002060"/>
                </a:solidFill>
              </a:rPr>
            </a:br>
            <a:r>
              <a:rPr lang="sl-SI" sz="1800" dirty="0">
                <a:solidFill>
                  <a:srgbClr val="002060"/>
                </a:solidFill>
              </a:rPr>
              <a:t>v  vodnih  </a:t>
            </a:r>
            <a:r>
              <a:rPr lang="sl-SI" sz="18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kapljicah  v  zraku.</a:t>
            </a:r>
            <a:endParaRPr lang="sl-SI" altLang="sl-SI" sz="1800" kern="12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Rezultat iskanja slik za rainbow">
            <a:extLst>
              <a:ext uri="{FF2B5EF4-FFF2-40B4-BE49-F238E27FC236}">
                <a16:creationId xmlns:a16="http://schemas.microsoft.com/office/drawing/2014/main" id="{E3C4D79C-0BA9-44BE-9FC7-72DD3730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1430333"/>
            <a:ext cx="7596336" cy="47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27F4DB1A-7C17-48FF-A8BC-424D3FBEB907}"/>
              </a:ext>
            </a:extLst>
          </p:cNvPr>
          <p:cNvSpPr/>
          <p:nvPr/>
        </p:nvSpPr>
        <p:spPr>
          <a:xfrm>
            <a:off x="683568" y="6178043"/>
            <a:ext cx="1781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>
                <a:hlinkClick r:id="rId3"/>
              </a:rPr>
              <a:t>Kako nastane mavrica?</a:t>
            </a:r>
            <a:endParaRPr lang="sl-SI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4EA50B4-9D2F-4607-ABE8-80D0C8396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608887"/>
            <a:ext cx="1099232" cy="431577"/>
          </a:xfrm>
        </p:spPr>
        <p:txBody>
          <a:bodyPr/>
          <a:lstStyle/>
          <a:p>
            <a:pPr algn="r"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ROSA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96410A1-644F-4BEA-A018-20C8F2714C99}"/>
              </a:ext>
            </a:extLst>
          </p:cNvPr>
          <p:cNvGrpSpPr/>
          <p:nvPr/>
        </p:nvGrpSpPr>
        <p:grpSpPr>
          <a:xfrm>
            <a:off x="278226" y="742170"/>
            <a:ext cx="8642350" cy="5355195"/>
            <a:chOff x="250825" y="547130"/>
            <a:chExt cx="8642350" cy="5355195"/>
          </a:xfrm>
        </p:grpSpPr>
        <p:pic>
          <p:nvPicPr>
            <p:cNvPr id="14339" name="Picture 7" descr="Dew">
              <a:extLst>
                <a:ext uri="{FF2B5EF4-FFF2-40B4-BE49-F238E27FC236}">
                  <a16:creationId xmlns:a16="http://schemas.microsoft.com/office/drawing/2014/main" id="{68950F36-2A4B-4543-9DC7-88DBBE6D8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2060575"/>
              <a:ext cx="4249738" cy="31877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11" descr="Spidernet">
              <a:extLst>
                <a:ext uri="{FF2B5EF4-FFF2-40B4-BE49-F238E27FC236}">
                  <a16:creationId xmlns:a16="http://schemas.microsoft.com/office/drawing/2014/main" id="{07400F79-DA34-46C9-B24D-ADB7BC6B70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8"/>
            <a:stretch/>
          </p:blipFill>
          <p:spPr bwMode="auto">
            <a:xfrm>
              <a:off x="4716463" y="2708275"/>
              <a:ext cx="4176712" cy="319405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Slika 5" descr="http://www.slo-foto.net/modules/Galerija/data/media/2/6186956563.JPG">
              <a:extLst>
                <a:ext uri="{FF2B5EF4-FFF2-40B4-BE49-F238E27FC236}">
                  <a16:creationId xmlns:a16="http://schemas.microsoft.com/office/drawing/2014/main" id="{C0CC11E3-6392-4BB3-ABB5-4AD10BF4CB46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827" y="547130"/>
              <a:ext cx="3214911" cy="19927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Pravokotnik 2">
            <a:extLst>
              <a:ext uri="{FF2B5EF4-FFF2-40B4-BE49-F238E27FC236}">
                <a16:creationId xmlns:a16="http://schemas.microsoft.com/office/drawing/2014/main" id="{AB6A9881-FFF4-445A-904B-E0E0BAAFF27F}"/>
              </a:ext>
            </a:extLst>
          </p:cNvPr>
          <p:cNvSpPr/>
          <p:nvPr/>
        </p:nvSpPr>
        <p:spPr>
          <a:xfrm>
            <a:off x="254390" y="1047875"/>
            <a:ext cx="486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Tla  se  ponoči  ohladijo  hitreje  kot  zrak. </a:t>
            </a:r>
          </a:p>
          <a:p>
            <a:r>
              <a:rPr lang="sl-SI" dirty="0">
                <a:solidFill>
                  <a:srgbClr val="002060"/>
                </a:solidFill>
              </a:rPr>
              <a:t>Vodna  para  v  zraku  se  na  hladnih  tleh,  rastlinah,  predmetih  ohladi  in  nastanejo  vodne  kapljice.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D44D372-15EC-4F39-AD8A-76BB286E6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6628" y="948876"/>
            <a:ext cx="1374571" cy="483485"/>
          </a:xfrm>
        </p:spPr>
        <p:txBody>
          <a:bodyPr/>
          <a:lstStyle/>
          <a:p>
            <a:pPr eaLnBrk="1" hangingPunct="1"/>
            <a:r>
              <a:rPr lang="sl-SI" altLang="sl-SI" sz="2400" kern="1200" dirty="0">
                <a:solidFill>
                  <a:srgbClr val="8F2997"/>
                </a:solidFill>
                <a:latin typeface="+mn-lt"/>
                <a:ea typeface="+mn-ea"/>
                <a:cs typeface="+mn-cs"/>
              </a:rPr>
              <a:t>SLANA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2B99A3E-5DAB-4C33-8C34-4211C674A088}"/>
              </a:ext>
            </a:extLst>
          </p:cNvPr>
          <p:cNvGrpSpPr/>
          <p:nvPr/>
        </p:nvGrpSpPr>
        <p:grpSpPr>
          <a:xfrm>
            <a:off x="280709" y="294360"/>
            <a:ext cx="8581266" cy="6041030"/>
            <a:chOff x="768279" y="416715"/>
            <a:chExt cx="8581266" cy="6041030"/>
          </a:xfrm>
        </p:grpSpPr>
        <p:pic>
          <p:nvPicPr>
            <p:cNvPr id="15364" name="Picture 8" descr="FrostyCar1">
              <a:extLst>
                <a:ext uri="{FF2B5EF4-FFF2-40B4-BE49-F238E27FC236}">
                  <a16:creationId xmlns:a16="http://schemas.microsoft.com/office/drawing/2014/main" id="{6B92A8B4-E61C-4019-8610-3CB0916AB4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4"/>
            <a:stretch/>
          </p:blipFill>
          <p:spPr bwMode="auto">
            <a:xfrm>
              <a:off x="7250877" y="4502818"/>
              <a:ext cx="2098668" cy="169747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7" name="Picture 7" descr="http://www.o-4os.ce.edus.si/gradiva/geo/podnebje/foto_klima/slana.jpg">
              <a:extLst>
                <a:ext uri="{FF2B5EF4-FFF2-40B4-BE49-F238E27FC236}">
                  <a16:creationId xmlns:a16="http://schemas.microsoft.com/office/drawing/2014/main" id="{ED8A02B8-9A5A-41F8-A631-AA5F5209BD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" t="-1088" r="12940" b="5640"/>
            <a:stretch/>
          </p:blipFill>
          <p:spPr bwMode="auto">
            <a:xfrm>
              <a:off x="5079253" y="3352287"/>
              <a:ext cx="2049213" cy="199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8" name="Picture 2" descr="Rezultat iskanja slik za slana">
              <a:extLst>
                <a:ext uri="{FF2B5EF4-FFF2-40B4-BE49-F238E27FC236}">
                  <a16:creationId xmlns:a16="http://schemas.microsoft.com/office/drawing/2014/main" id="{C58509E7-6D16-4838-B56D-B19348E158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7"/>
            <a:stretch/>
          </p:blipFill>
          <p:spPr bwMode="auto">
            <a:xfrm>
              <a:off x="768279" y="2924944"/>
              <a:ext cx="4170040" cy="353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0" name="Picture 4" descr="Rezultat iskanja slik za hoarfrost">
              <a:extLst>
                <a:ext uri="{FF2B5EF4-FFF2-40B4-BE49-F238E27FC236}">
                  <a16:creationId xmlns:a16="http://schemas.microsoft.com/office/drawing/2014/main" id="{02D7471A-8172-44CE-AB69-F67991127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325" y="416715"/>
              <a:ext cx="3751220" cy="281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Pravokotnik 4">
            <a:extLst>
              <a:ext uri="{FF2B5EF4-FFF2-40B4-BE49-F238E27FC236}">
                <a16:creationId xmlns:a16="http://schemas.microsoft.com/office/drawing/2014/main" id="{CCEBB203-062C-4A91-A219-BE3376E59BC9}"/>
              </a:ext>
            </a:extLst>
          </p:cNvPr>
          <p:cNvSpPr/>
          <p:nvPr/>
        </p:nvSpPr>
        <p:spPr>
          <a:xfrm>
            <a:off x="266018" y="1432361"/>
            <a:ext cx="4795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2060"/>
                </a:solidFill>
                <a:latin typeface="+mj-lt"/>
              </a:rPr>
              <a:t>Če  se  temperatura  ponoči  spusti  pod  0  stopinj,  se  v</a:t>
            </a:r>
            <a:r>
              <a:rPr lang="sl-SI" dirty="0">
                <a:solidFill>
                  <a:srgbClr val="002060"/>
                </a:solidFill>
              </a:rPr>
              <a:t>odna  para  v  zraku  </a:t>
            </a:r>
          </a:p>
          <a:p>
            <a:r>
              <a:rPr lang="sl-SI" dirty="0">
                <a:solidFill>
                  <a:srgbClr val="002060"/>
                </a:solidFill>
              </a:rPr>
              <a:t>na  hladnih  tleh,  rastlinah,  predmetih  </a:t>
            </a:r>
            <a:r>
              <a:rPr lang="sl-SI" dirty="0">
                <a:solidFill>
                  <a:srgbClr val="002060"/>
                </a:solidFill>
                <a:latin typeface="+mj-lt"/>
              </a:rPr>
              <a:t>spremeni  v  ledene  kristalčke.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4692</TotalTime>
  <Words>379</Words>
  <Application>Microsoft Office PowerPoint</Application>
  <PresentationFormat>Diaprojekcija na zaslonu (4:3)</PresentationFormat>
  <Paragraphs>76</Paragraphs>
  <Slides>19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1" baseType="lpstr">
      <vt:lpstr>Arial</vt:lpstr>
      <vt:lpstr>Privzeti načrt</vt:lpstr>
      <vt:lpstr>PowerPointova predstavitev</vt:lpstr>
      <vt:lpstr>SONČNO, JASNO  VREME</vt:lpstr>
      <vt:lpstr>OBLAČNO  VREME</vt:lpstr>
      <vt:lpstr>DEŽEVNO  VREME</vt:lpstr>
      <vt:lpstr>NEVIHTA</vt:lpstr>
      <vt:lpstr>SNEŽENO VREME</vt:lpstr>
      <vt:lpstr>MAVRICA  nastane  zaradi  lomljenja  in  odbijanja  sončnih  žarkov   v  vodnih  kapljicah  v  zraku.</vt:lpstr>
      <vt:lpstr>ROSA</vt:lpstr>
      <vt:lpstr>SLANA</vt:lpstr>
      <vt:lpstr>MEGLA  je  oblak  pri  tleh.  Megla  se  od  oblakov  razlikuje  le  v  tem,  da  se  dotika  zemeljske  površine,  oblaki  pa  ne.</vt:lpstr>
      <vt:lpstr>VREMENSKA  NAPOVED</vt:lpstr>
      <vt:lpstr>VREMENSKI  ZNAKI</vt:lpstr>
      <vt:lpstr>PowerPointova predstavitev</vt:lpstr>
      <vt:lpstr>PowerPointova predstavitev</vt:lpstr>
      <vt:lpstr>PowerPointova predstavitev</vt:lpstr>
      <vt:lpstr>PowerPointova predstavitev</vt:lpstr>
      <vt:lpstr>ZANIMIVOSTI</vt:lpstr>
      <vt:lpstr>PowerPointova predstavitev</vt:lpstr>
      <vt:lpstr>PowerPointova predstavitev</vt:lpstr>
    </vt:vector>
  </TitlesOfParts>
  <Company>Majhen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Mateja Majhen</dc:creator>
  <cp:lastModifiedBy>MARJETKA</cp:lastModifiedBy>
  <cp:revision>313</cp:revision>
  <dcterms:created xsi:type="dcterms:W3CDTF">2007-01-28T20:26:42Z</dcterms:created>
  <dcterms:modified xsi:type="dcterms:W3CDTF">2021-11-28T23:02:34Z</dcterms:modified>
</cp:coreProperties>
</file>