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5" r:id="rId4"/>
    <p:sldId id="274" r:id="rId5"/>
    <p:sldId id="278" r:id="rId6"/>
    <p:sldId id="263" r:id="rId7"/>
    <p:sldId id="280" r:id="rId8"/>
    <p:sldId id="266" r:id="rId9"/>
    <p:sldId id="300" r:id="rId10"/>
    <p:sldId id="283" r:id="rId11"/>
    <p:sldId id="297" r:id="rId12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00"/>
    <a:srgbClr val="8F2997"/>
    <a:srgbClr val="F49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347" autoAdjust="0"/>
  </p:normalViewPr>
  <p:slideViewPr>
    <p:cSldViewPr>
      <p:cViewPr varScale="1">
        <p:scale>
          <a:sx n="84" d="100"/>
          <a:sy n="84" d="100"/>
        </p:scale>
        <p:origin x="1354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87798F-1C85-442D-B5F2-59717883D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F8DEB3-04F1-47C9-9B59-5BC5D234E6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5EEEBA-DFF1-488E-A4D8-1779C2C20A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24DCB-83F2-4295-950B-A77E7D45AD1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05489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7434F9-BE92-445B-8CAC-B178E09BA8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E4DA87-742B-4FA1-87A4-AC59BA1DC0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C32251-F529-4ACA-B2E2-41BE146E8A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285B9-C62B-4514-B434-3978F40C275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9236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1BCA7B-5F04-4C9F-9B84-1897A6D8B3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DF4E74-561A-46CD-8CA2-6B2B2C2723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0F4488-C072-46AC-9100-EFB7C44467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3D0AB-9E07-4B40-B2F1-6002232F563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72018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slov, vsebina in 2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47DFAEA-6E87-4DFC-80F2-1744BF10A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0615153-9646-4ADF-BC31-BEB95BCD9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5C58DF2-893D-4F79-BC97-15598CADC0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92AF1-BDED-4A8B-A685-8EE3EA7F8A7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0164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5FF051-F475-4D61-8A68-6203E522D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6ECDD5-551A-41C4-A178-C877707DA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63C931-B9BB-4B20-91F7-BE2D6E4208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3F146-2C2F-45DD-9E9F-B84F684BDD6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0484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AE9BEC-D9C0-4F0D-858E-A70B557F61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2196CF-3580-418E-803F-CD7606AEEB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2526C3-3D03-41A7-A437-FA78088797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3A7C80-3443-4845-BC27-6BE71543C2B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0451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B7E7C9-3375-4938-9F77-8A6C5DDD3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0B1477-493A-40A1-B91A-709019F604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09999-1612-4CC6-84C7-8C0B3023E6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EC8E49-A618-4651-B1D2-96CC1417BD1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5217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D9553D9-2520-4F17-9588-9E13D571A9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B540677-FB8F-45DC-8CB8-7A49EFF9D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2CB5026-69DF-4519-9C79-15C90F2B3A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4A852-AD37-438E-8301-7B4E6AF6A19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3976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BF9640A-C760-4A01-8097-3F8038F216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9CB207-96A9-480C-B694-FAFB7CA9F6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99B788-0F1D-43E5-A870-F7AC9EBF8D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A7350-1417-4F12-B86F-9F74CC8F23C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3664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488A544-761D-46C2-9335-CF01C32D0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FCA8ED9-6BC4-41BD-95C0-2E0C48217B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04066A-6A7D-46FC-B85D-A9D68E8DB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F2A1D-1236-473B-AC46-AE8990E5ECF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1502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0A43E7-687A-4E9F-8981-A193948B16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5991F-8759-4E3C-B7D0-D7EE79CAA8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D59ED-DEBA-4A05-BD48-10C5D70F3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365D7-FB67-4268-8D30-CE717917897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5780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40B5B9-8143-4174-A300-61E8FEF0A4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E278F3-2B2C-48F2-9183-4BBE58CF06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7330CC-8F28-45B1-BEF4-9DDDD7B82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CB62E0-634C-40FD-9AD7-EAE39DC85D4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7810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6E7065E-E818-46E4-ABBE-B9E4F98FAF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438C656-8ACF-4E8A-9FC8-344F7E7082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FB2397C-C1CE-4CA6-AA47-75BBCC337E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F636639-04CA-4080-85CA-4D64389ADC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D0FA420-A3A2-46D5-AD7C-9C13F7776A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8DFA865-1430-47AB-B04C-ADA40B7EC72A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9.jpeg"/><Relationship Id="rId7" Type="http://schemas.openxmlformats.org/officeDocument/2006/relationships/hyperlink" Target="https://www.youtube.com/watch?v=M9OmmqtoM_k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ukNrv_-CI68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-lUdRwRsHl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gffz5mlMTG4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50CC6B94-66AC-41A9-A04A-1146F470005B}"/>
              </a:ext>
            </a:extLst>
          </p:cNvPr>
          <p:cNvGrpSpPr/>
          <p:nvPr/>
        </p:nvGrpSpPr>
        <p:grpSpPr>
          <a:xfrm>
            <a:off x="-14051" y="-6329"/>
            <a:ext cx="9158051" cy="6864329"/>
            <a:chOff x="-14051" y="-6329"/>
            <a:chExt cx="9158051" cy="6864329"/>
          </a:xfrm>
        </p:grpSpPr>
        <p:pic>
          <p:nvPicPr>
            <p:cNvPr id="5" name="Slika 4">
              <a:extLst>
                <a:ext uri="{FF2B5EF4-FFF2-40B4-BE49-F238E27FC236}">
                  <a16:creationId xmlns:a16="http://schemas.microsoft.com/office/drawing/2014/main" id="{8DB1B15D-A83A-4B11-BD91-89B649579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176" t="30001" r="1176" b="52799"/>
            <a:stretch/>
          </p:blipFill>
          <p:spPr>
            <a:xfrm>
              <a:off x="-14051" y="-6329"/>
              <a:ext cx="9158051" cy="908720"/>
            </a:xfrm>
            <a:prstGeom prst="rect">
              <a:avLst/>
            </a:prstGeom>
          </p:spPr>
        </p:pic>
        <p:pic>
          <p:nvPicPr>
            <p:cNvPr id="6" name="Slika 5">
              <a:extLst>
                <a:ext uri="{FF2B5EF4-FFF2-40B4-BE49-F238E27FC236}">
                  <a16:creationId xmlns:a16="http://schemas.microsoft.com/office/drawing/2014/main" id="{0EAFF052-0839-40B7-AFFD-FE081A3CC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176" t="30001" r="1176" b="52799"/>
            <a:stretch/>
          </p:blipFill>
          <p:spPr>
            <a:xfrm flipH="1">
              <a:off x="0" y="5949280"/>
              <a:ext cx="9144000" cy="908720"/>
            </a:xfrm>
            <a:prstGeom prst="rect">
              <a:avLst/>
            </a:prstGeom>
          </p:spPr>
        </p:pic>
      </p:grpSp>
      <p:sp>
        <p:nvSpPr>
          <p:cNvPr id="2" name="PoljeZBesedilom 1"/>
          <p:cNvSpPr txBox="1"/>
          <p:nvPr/>
        </p:nvSpPr>
        <p:spPr>
          <a:xfrm>
            <a:off x="1439652" y="2317840"/>
            <a:ext cx="62646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3800" dirty="0" smtClean="0">
                <a:latin typeface="Algerian" panose="04020705040A02060702" pitchFamily="82" charset="0"/>
              </a:rPr>
              <a:t>VETER</a:t>
            </a:r>
            <a:endParaRPr lang="sl-SI" sz="13800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12">
            <a:extLst>
              <a:ext uri="{FF2B5EF4-FFF2-40B4-BE49-F238E27FC236}">
                <a16:creationId xmlns:a16="http://schemas.microsoft.com/office/drawing/2014/main" id="{12E56C19-4C23-45FA-9A50-BCF3078B0D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4560" y="355143"/>
            <a:ext cx="4834880" cy="418058"/>
          </a:xfrm>
        </p:spPr>
        <p:txBody>
          <a:bodyPr/>
          <a:lstStyle/>
          <a:p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VREMENSKE   NEVŠEČNOSTI</a:t>
            </a:r>
            <a:endParaRPr lang="en-US" altLang="sl-SI" sz="2400" kern="1200" dirty="0">
              <a:solidFill>
                <a:srgbClr val="8F2997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47EC30A-1CC1-4B90-AFCB-721FD5550ACE}"/>
              </a:ext>
            </a:extLst>
          </p:cNvPr>
          <p:cNvGrpSpPr/>
          <p:nvPr/>
        </p:nvGrpSpPr>
        <p:grpSpPr>
          <a:xfrm>
            <a:off x="755576" y="-1395536"/>
            <a:ext cx="7904687" cy="7686281"/>
            <a:chOff x="755576" y="-1395536"/>
            <a:chExt cx="7904687" cy="7686281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A87E1A1B-FE44-4EFB-AF90-E4F3AC7EC04A}"/>
                </a:ext>
              </a:extLst>
            </p:cNvPr>
            <p:cNvGrpSpPr/>
            <p:nvPr/>
          </p:nvGrpSpPr>
          <p:grpSpPr>
            <a:xfrm>
              <a:off x="755576" y="1124744"/>
              <a:ext cx="7904687" cy="5166001"/>
              <a:chOff x="755576" y="929170"/>
              <a:chExt cx="7904687" cy="5166001"/>
            </a:xfrm>
          </p:grpSpPr>
          <p:pic>
            <p:nvPicPr>
              <p:cNvPr id="7" name="Ograda vsebine 4" descr="http://cdn1.siol.net/sn/img/10/070/634039224670274979_burja.jpg">
                <a:extLst>
                  <a:ext uri="{FF2B5EF4-FFF2-40B4-BE49-F238E27FC236}">
                    <a16:creationId xmlns:a16="http://schemas.microsoft.com/office/drawing/2014/main" id="{6793EFB1-4BA0-4CE1-97B5-755CA8810147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929170"/>
                <a:ext cx="3617926" cy="27127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386" name="Picture 2" descr="Povezana slika">
                <a:extLst>
                  <a:ext uri="{FF2B5EF4-FFF2-40B4-BE49-F238E27FC236}">
                    <a16:creationId xmlns:a16="http://schemas.microsoft.com/office/drawing/2014/main" id="{07ABBAF3-5EF1-4575-B4D8-D8E4638D76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7970" y="2632520"/>
                <a:ext cx="4142293" cy="23307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2" name="Picture 8" descr="Rezultat iskanja slik za wind  truck">
                <a:extLst>
                  <a:ext uri="{FF2B5EF4-FFF2-40B4-BE49-F238E27FC236}">
                    <a16:creationId xmlns:a16="http://schemas.microsoft.com/office/drawing/2014/main" id="{C474A906-725E-4150-B1F9-9A95D202D2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413"/>
              <a:stretch/>
            </p:blipFill>
            <p:spPr bwMode="auto">
              <a:xfrm>
                <a:off x="755576" y="3797899"/>
                <a:ext cx="3617926" cy="2297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394" name="Picture 10" descr="Rezultat iskanja slik za wind gif">
              <a:extLst>
                <a:ext uri="{FF2B5EF4-FFF2-40B4-BE49-F238E27FC236}">
                  <a16:creationId xmlns:a16="http://schemas.microsoft.com/office/drawing/2014/main" id="{460661D2-0918-41BB-A42B-38A9AEA91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-1395536"/>
              <a:ext cx="5715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21782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B5339349-E9E0-4F99-8DBC-FA989B9E5B43}"/>
              </a:ext>
            </a:extLst>
          </p:cNvPr>
          <p:cNvGrpSpPr/>
          <p:nvPr/>
        </p:nvGrpSpPr>
        <p:grpSpPr>
          <a:xfrm>
            <a:off x="146458" y="251077"/>
            <a:ext cx="8851083" cy="6355845"/>
            <a:chOff x="220772" y="332656"/>
            <a:chExt cx="8851083" cy="6355845"/>
          </a:xfrm>
        </p:grpSpPr>
        <p:pic>
          <p:nvPicPr>
            <p:cNvPr id="28674" name="Picture 2" descr="Rezultat iskanja slik za hurricane damage">
              <a:extLst>
                <a:ext uri="{FF2B5EF4-FFF2-40B4-BE49-F238E27FC236}">
                  <a16:creationId xmlns:a16="http://schemas.microsoft.com/office/drawing/2014/main" id="{38B36BD8-D2D8-400D-9446-C04702DC1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6"/>
            <a:stretch/>
          </p:blipFill>
          <p:spPr bwMode="auto">
            <a:xfrm>
              <a:off x="4148311" y="3250945"/>
              <a:ext cx="4804743" cy="3437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Povezana slika">
              <a:extLst>
                <a:ext uri="{FF2B5EF4-FFF2-40B4-BE49-F238E27FC236}">
                  <a16:creationId xmlns:a16="http://schemas.microsoft.com/office/drawing/2014/main" id="{78C58225-9088-4F30-9881-F6D8F2FC02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9" r="9838"/>
            <a:stretch/>
          </p:blipFill>
          <p:spPr bwMode="auto">
            <a:xfrm>
              <a:off x="220772" y="3595238"/>
              <a:ext cx="3824253" cy="2748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76" name="Picture 4" descr="Rezultat iskanja slik za hurricane">
              <a:extLst>
                <a:ext uri="{FF2B5EF4-FFF2-40B4-BE49-F238E27FC236}">
                  <a16:creationId xmlns:a16="http://schemas.microsoft.com/office/drawing/2014/main" id="{00CC0359-7111-4199-A24C-CE55206223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6"/>
            <a:stretch/>
          </p:blipFill>
          <p:spPr bwMode="auto">
            <a:xfrm>
              <a:off x="220772" y="680031"/>
              <a:ext cx="3824253" cy="2748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78" name="Picture 6" descr="Povezana slika">
              <a:extLst>
                <a:ext uri="{FF2B5EF4-FFF2-40B4-BE49-F238E27FC236}">
                  <a16:creationId xmlns:a16="http://schemas.microsoft.com/office/drawing/2014/main" id="{27A5EC26-464A-4E21-BE66-970776640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815" y="332656"/>
              <a:ext cx="4932040" cy="2774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Pravokotnik 4">
            <a:extLst>
              <a:ext uri="{FF2B5EF4-FFF2-40B4-BE49-F238E27FC236}">
                <a16:creationId xmlns:a16="http://schemas.microsoft.com/office/drawing/2014/main" id="{03950801-2767-492C-9CB7-80B611238BBA}"/>
              </a:ext>
            </a:extLst>
          </p:cNvPr>
          <p:cNvSpPr/>
          <p:nvPr/>
        </p:nvSpPr>
        <p:spPr>
          <a:xfrm>
            <a:off x="113011" y="251077"/>
            <a:ext cx="3540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hlinkClick r:id="rId6"/>
              </a:rPr>
              <a:t>Kako nastane orkan</a:t>
            </a:r>
            <a:endParaRPr lang="sl-SI" sz="1200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C2FBDBB3-155D-45AB-943E-C0DE81EBAFDD}"/>
              </a:ext>
            </a:extLst>
          </p:cNvPr>
          <p:cNvSpPr/>
          <p:nvPr/>
        </p:nvSpPr>
        <p:spPr>
          <a:xfrm>
            <a:off x="24219" y="632992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200" dirty="0">
                <a:hlinkClick r:id="rId7"/>
              </a:rPr>
              <a:t>Tornado v plastenki</a:t>
            </a:r>
            <a:endParaRPr lang="sl-SI" sz="1200" dirty="0"/>
          </a:p>
        </p:txBody>
      </p:sp>
      <p:pic>
        <p:nvPicPr>
          <p:cNvPr id="28684" name="Picture 12" descr="Povezana slika">
            <a:extLst>
              <a:ext uri="{FF2B5EF4-FFF2-40B4-BE49-F238E27FC236}">
                <a16:creationId xmlns:a16="http://schemas.microsoft.com/office/drawing/2014/main" id="{887ABF06-CC9B-4077-8098-C02119CBDD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36" y="2761285"/>
            <a:ext cx="941090" cy="94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a meteoroloških postajah opazujejo vreme, merijo temperaturo, vlago, zračni tlak, padavine, oblačnost, sončno sevanje in hitrost ter smer vetra. ">
            <a:extLst>
              <a:ext uri="{FF2B5EF4-FFF2-40B4-BE49-F238E27FC236}">
                <a16:creationId xmlns:a16="http://schemas.microsoft.com/office/drawing/2014/main" id="{A4FFF3A3-3A9C-4E89-96F0-A93D6E37E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r="21968" b="35500"/>
          <a:stretch/>
        </p:blipFill>
        <p:spPr bwMode="auto">
          <a:xfrm>
            <a:off x="364498" y="3078005"/>
            <a:ext cx="3489873" cy="356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E98AA9EA-55E6-4720-AC64-F35FD84F9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549" y="3292921"/>
            <a:ext cx="5256584" cy="356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sl-SI" sz="2400" dirty="0">
                <a:solidFill>
                  <a:srgbClr val="8F2997"/>
                </a:solidFill>
                <a:latin typeface="+mn-lt"/>
              </a:rPr>
              <a:t>VREMENOSLOVCI  ali  METEOROLOGI</a:t>
            </a:r>
          </a:p>
          <a:p>
            <a:pPr eaLnBrk="1" hangingPunct="1">
              <a:spcBef>
                <a:spcPts val="0"/>
              </a:spcBef>
            </a:pPr>
            <a:r>
              <a:rPr lang="sl-SI" dirty="0">
                <a:solidFill>
                  <a:srgbClr val="002060"/>
                </a:solidFill>
                <a:cs typeface="Arial" panose="020B0604020202020204" pitchFamily="34" charset="0"/>
              </a:rPr>
              <a:t>opazujejo  in  merijo  ZNAČILNOSTI  VREMENA:</a:t>
            </a:r>
          </a:p>
          <a:p>
            <a:pPr eaLnBrk="1" hangingPunct="1">
              <a:spcBef>
                <a:spcPts val="0"/>
              </a:spcBef>
            </a:pPr>
            <a:endParaRPr lang="sl-SI" sz="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 eaLnBrk="1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  <a:cs typeface="Arial" panose="020B0604020202020204" pitchFamily="34" charset="0"/>
              </a:rPr>
              <a:t>temperaturo, </a:t>
            </a:r>
          </a:p>
          <a:p>
            <a:pPr marL="285750" indent="-285750" eaLnBrk="1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  <a:cs typeface="Arial" panose="020B0604020202020204" pitchFamily="34" charset="0"/>
              </a:rPr>
              <a:t>vlažnost,</a:t>
            </a:r>
          </a:p>
          <a:p>
            <a:pPr marL="285750" indent="-285750" eaLnBrk="1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  <a:cs typeface="Arial" panose="020B0604020202020204" pitchFamily="34" charset="0"/>
              </a:rPr>
              <a:t>zračni  tlak, </a:t>
            </a:r>
          </a:p>
          <a:p>
            <a:pPr marL="285750" indent="-285750" eaLnBrk="1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  <a:cs typeface="Arial" panose="020B0604020202020204" pitchFamily="34" charset="0"/>
              </a:rPr>
              <a:t>količino  padavin,</a:t>
            </a:r>
          </a:p>
          <a:p>
            <a:pPr marL="285750" indent="-285750" eaLnBrk="1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  <a:cs typeface="Arial" panose="020B0604020202020204" pitchFamily="34" charset="0"/>
              </a:rPr>
              <a:t>oblačnost, </a:t>
            </a:r>
          </a:p>
          <a:p>
            <a:pPr marL="285750" indent="-285750" eaLnBrk="1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  <a:cs typeface="Arial" panose="020B0604020202020204" pitchFamily="34" charset="0"/>
              </a:rPr>
              <a:t>sončno  sevanje,</a:t>
            </a:r>
          </a:p>
          <a:p>
            <a:pPr marL="285750" indent="-285750" eaLnBrk="1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  <a:cs typeface="Arial" panose="020B0604020202020204" pitchFamily="34" charset="0"/>
              </a:rPr>
              <a:t>hitrost  in  smer  vetra.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8CDD77BC-E80A-459F-962A-EE89ED4F023F}"/>
              </a:ext>
            </a:extLst>
          </p:cNvPr>
          <p:cNvSpPr/>
          <p:nvPr/>
        </p:nvSpPr>
        <p:spPr>
          <a:xfrm>
            <a:off x="182577" y="2608012"/>
            <a:ext cx="3733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>
              <a:spcBef>
                <a:spcPts val="0"/>
              </a:spcBef>
            </a:pPr>
            <a:r>
              <a:rPr lang="sl-SI" altLang="sl-SI" sz="2400" dirty="0">
                <a:solidFill>
                  <a:srgbClr val="8F2997"/>
                </a:solidFill>
                <a:latin typeface="+mn-lt"/>
              </a:rPr>
              <a:t>VREMENSKA   POSTAJA</a:t>
            </a:r>
          </a:p>
        </p:txBody>
      </p:sp>
      <p:pic>
        <p:nvPicPr>
          <p:cNvPr id="19466" name="Picture 10" descr="http://bp2.blogger.com/_j7xkQHEYUok/RrWQXEFT49I/AAAAAAAAAJw/YgeWUcezyMc/s1600/vremenska_postaja_04082007_01.jpg">
            <a:extLst>
              <a:ext uri="{FF2B5EF4-FFF2-40B4-BE49-F238E27FC236}">
                <a16:creationId xmlns:a16="http://schemas.microsoft.com/office/drawing/2014/main" id="{A062A24C-82B9-43F3-B5E2-5E55B6099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1"/>
          <a:stretch/>
        </p:blipFill>
        <p:spPr bwMode="auto">
          <a:xfrm>
            <a:off x="4067944" y="275802"/>
            <a:ext cx="4661066" cy="300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4E4A88D3-0D14-4638-B0FF-C833BFCA41D2}"/>
              </a:ext>
            </a:extLst>
          </p:cNvPr>
          <p:cNvSpPr/>
          <p:nvPr/>
        </p:nvSpPr>
        <p:spPr>
          <a:xfrm>
            <a:off x="23020" y="76416"/>
            <a:ext cx="13806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 err="1">
                <a:hlinkClick r:id="rId4"/>
              </a:rPr>
              <a:t>Firbcologi</a:t>
            </a:r>
            <a:r>
              <a:rPr lang="sl-SI" sz="1200" dirty="0">
                <a:hlinkClick r:id="rId4"/>
              </a:rPr>
              <a:t>: vreme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284381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>
            <a:extLst>
              <a:ext uri="{FF2B5EF4-FFF2-40B4-BE49-F238E27FC236}">
                <a16:creationId xmlns:a16="http://schemas.microsoft.com/office/drawing/2014/main" id="{42F820B4-CA5A-4047-BD9D-CC5295D34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510146"/>
            <a:ext cx="72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sl-SI" altLang="sl-SI" sz="2400" dirty="0">
                <a:solidFill>
                  <a:srgbClr val="8F2997"/>
                </a:solidFill>
                <a:latin typeface="+mn-lt"/>
              </a:rPr>
              <a:t>VREMENSKA</a:t>
            </a:r>
            <a:r>
              <a:rPr lang="sl-SI" altLang="sl-SI" sz="2400" dirty="0">
                <a:solidFill>
                  <a:schemeClr val="folHlink"/>
                </a:solidFill>
                <a:latin typeface="+mn-lt"/>
              </a:rPr>
              <a:t>  </a:t>
            </a:r>
            <a:r>
              <a:rPr lang="sl-SI" altLang="sl-SI" sz="2400" dirty="0">
                <a:solidFill>
                  <a:srgbClr val="8F2997"/>
                </a:solidFill>
                <a:latin typeface="+mn-lt"/>
              </a:rPr>
              <a:t>HIŠICA</a:t>
            </a:r>
            <a:r>
              <a:rPr lang="sl-SI" altLang="sl-SI" sz="2400" dirty="0">
                <a:solidFill>
                  <a:schemeClr val="folHlink"/>
                </a:solidFill>
                <a:latin typeface="+mn-lt"/>
              </a:rPr>
              <a:t>  </a:t>
            </a:r>
            <a:r>
              <a:rPr lang="sl-SI" dirty="0">
                <a:solidFill>
                  <a:srgbClr val="002060"/>
                </a:solidFill>
              </a:rPr>
              <a:t>meri  temperaturo in  vlago.</a:t>
            </a:r>
          </a:p>
        </p:txBody>
      </p:sp>
      <p:pic>
        <p:nvPicPr>
          <p:cNvPr id="2050" name="Picture 2" descr="http://shrani.si/f/B/105/3CtfK8oX/minimalni-in-maksimalni-.jpg">
            <a:extLst>
              <a:ext uri="{FF2B5EF4-FFF2-40B4-BE49-F238E27FC236}">
                <a16:creationId xmlns:a16="http://schemas.microsoft.com/office/drawing/2014/main" id="{4C2EEAF7-5FBD-47EB-A300-B822EDC68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20886" r="9202"/>
          <a:stretch/>
        </p:blipFill>
        <p:spPr bwMode="auto">
          <a:xfrm>
            <a:off x="4905303" y="4051489"/>
            <a:ext cx="3762233" cy="260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ovezana slika">
            <a:extLst>
              <a:ext uri="{FF2B5EF4-FFF2-40B4-BE49-F238E27FC236}">
                <a16:creationId xmlns:a16="http://schemas.microsoft.com/office/drawing/2014/main" id="{0FBF7070-2779-4563-9290-DE90FE493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t="7195" r="4500" b="7672"/>
          <a:stretch/>
        </p:blipFill>
        <p:spPr bwMode="auto">
          <a:xfrm>
            <a:off x="727132" y="4051489"/>
            <a:ext cx="3960440" cy="260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zultat iskanja slik za vremenska hiška">
            <a:extLst>
              <a:ext uri="{FF2B5EF4-FFF2-40B4-BE49-F238E27FC236}">
                <a16:creationId xmlns:a16="http://schemas.microsoft.com/office/drawing/2014/main" id="{A0F0F934-0B2E-4BDA-A66C-2394364F8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" b="3839"/>
          <a:stretch/>
        </p:blipFill>
        <p:spPr bwMode="auto">
          <a:xfrm>
            <a:off x="2123728" y="269785"/>
            <a:ext cx="5290302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4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1ED429DF-4680-41DC-92E6-E21F858968E3}"/>
              </a:ext>
            </a:extLst>
          </p:cNvPr>
          <p:cNvSpPr/>
          <p:nvPr/>
        </p:nvSpPr>
        <p:spPr>
          <a:xfrm>
            <a:off x="1436275" y="1043383"/>
            <a:ext cx="3096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2400" dirty="0">
                <a:solidFill>
                  <a:srgbClr val="8F2997"/>
                </a:solidFill>
                <a:latin typeface="+mn-lt"/>
              </a:rPr>
              <a:t>MERILNIK</a:t>
            </a:r>
            <a:r>
              <a:rPr lang="sv-SE" sz="2400" dirty="0">
                <a:solidFill>
                  <a:schemeClr val="folHlink"/>
                </a:solidFill>
                <a:latin typeface="+mn-lt"/>
              </a:rPr>
              <a:t> </a:t>
            </a:r>
            <a:r>
              <a:rPr lang="sl-SI" sz="2400" dirty="0">
                <a:solidFill>
                  <a:schemeClr val="folHlink"/>
                </a:solidFill>
                <a:latin typeface="+mn-lt"/>
              </a:rPr>
              <a:t> </a:t>
            </a:r>
            <a:r>
              <a:rPr lang="sv-SE" sz="2400" dirty="0">
                <a:solidFill>
                  <a:srgbClr val="8F2997"/>
                </a:solidFill>
                <a:latin typeface="+mn-lt"/>
              </a:rPr>
              <a:t>VETRA</a:t>
            </a:r>
            <a:r>
              <a:rPr lang="sv-SE" sz="2400" dirty="0">
                <a:solidFill>
                  <a:schemeClr val="folHlink"/>
                </a:solidFill>
                <a:latin typeface="+mn-lt"/>
              </a:rPr>
              <a:t> </a:t>
            </a:r>
            <a:endParaRPr lang="sl-SI" sz="2400" dirty="0">
              <a:solidFill>
                <a:schemeClr val="folHlink"/>
              </a:solidFill>
              <a:latin typeface="+mn-lt"/>
            </a:endParaRPr>
          </a:p>
          <a:p>
            <a:pPr algn="r"/>
            <a:r>
              <a:rPr lang="sv-SE" dirty="0">
                <a:solidFill>
                  <a:srgbClr val="002060"/>
                </a:solidFill>
                <a:cs typeface="Arial" panose="020B0604020202020204" pitchFamily="34" charset="0"/>
              </a:rPr>
              <a:t>meri </a:t>
            </a:r>
            <a:r>
              <a:rPr lang="sl-SI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sv-SE" dirty="0">
                <a:solidFill>
                  <a:srgbClr val="002060"/>
                </a:solidFill>
                <a:cs typeface="Arial" panose="020B0604020202020204" pitchFamily="34" charset="0"/>
              </a:rPr>
              <a:t>hitrost</a:t>
            </a:r>
            <a:r>
              <a:rPr lang="sl-SI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sv-SE" dirty="0">
                <a:solidFill>
                  <a:srgbClr val="002060"/>
                </a:solidFill>
                <a:cs typeface="Arial" panose="020B0604020202020204" pitchFamily="34" charset="0"/>
              </a:rPr>
              <a:t> in </a:t>
            </a:r>
            <a:r>
              <a:rPr lang="sl-SI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sv-SE" dirty="0">
                <a:solidFill>
                  <a:srgbClr val="002060"/>
                </a:solidFill>
                <a:cs typeface="Arial" panose="020B0604020202020204" pitchFamily="34" charset="0"/>
              </a:rPr>
              <a:t>smer</a:t>
            </a:r>
            <a:r>
              <a:rPr lang="sl-SI" dirty="0">
                <a:solidFill>
                  <a:srgbClr val="002060"/>
                </a:solidFill>
                <a:cs typeface="Arial" panose="020B0604020202020204" pitchFamily="34" charset="0"/>
              </a:rPr>
              <a:t>  vetra</a:t>
            </a:r>
            <a:r>
              <a:rPr lang="sv-SE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sl-SI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3FE0E820-5161-4034-9847-54E04B686A67}"/>
              </a:ext>
            </a:extLst>
          </p:cNvPr>
          <p:cNvGrpSpPr/>
          <p:nvPr/>
        </p:nvGrpSpPr>
        <p:grpSpPr>
          <a:xfrm>
            <a:off x="1557180" y="310283"/>
            <a:ext cx="6029639" cy="6237433"/>
            <a:chOff x="546075" y="404664"/>
            <a:chExt cx="6029639" cy="6237433"/>
          </a:xfrm>
        </p:grpSpPr>
        <p:pic>
          <p:nvPicPr>
            <p:cNvPr id="44034" name="Picture 2" descr="Merilnik vetra meri njegovo hitrost in smer. ">
              <a:extLst>
                <a:ext uri="{FF2B5EF4-FFF2-40B4-BE49-F238E27FC236}">
                  <a16:creationId xmlns:a16="http://schemas.microsoft.com/office/drawing/2014/main" id="{64C8CB84-0BD1-4F07-AF57-035F96352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075" y="1988840"/>
              <a:ext cx="2982608" cy="4653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59C5D98E-2D17-4EEB-B5DF-916BFC486803}"/>
                </a:ext>
              </a:extLst>
            </p:cNvPr>
            <p:cNvGrpSpPr/>
            <p:nvPr/>
          </p:nvGrpSpPr>
          <p:grpSpPr>
            <a:xfrm>
              <a:off x="3635894" y="404664"/>
              <a:ext cx="2939820" cy="6237433"/>
              <a:chOff x="3635894" y="404664"/>
              <a:chExt cx="2939820" cy="6237433"/>
            </a:xfrm>
          </p:grpSpPr>
          <p:pic>
            <p:nvPicPr>
              <p:cNvPr id="8" name="Picture 6" descr="http://bp1.blogger.com/_j7xkQHEYUok/RrWQK0FT47I/AAAAAAAAAJg/dovqXYtt0uA/s400/vremenska_postaja_04082007_03.jpg">
                <a:extLst>
                  <a:ext uri="{FF2B5EF4-FFF2-40B4-BE49-F238E27FC236}">
                    <a16:creationId xmlns:a16="http://schemas.microsoft.com/office/drawing/2014/main" id="{4184FAEE-128A-4BAD-9F69-9D976382C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4" y="2722338"/>
                <a:ext cx="2939819" cy="39197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4" name="Picture 2" descr="http://shrani.si/f/1j/DA/2KlHZ7Uj/vetromer.jpg">
                <a:extLst>
                  <a:ext uri="{FF2B5EF4-FFF2-40B4-BE49-F238E27FC236}">
                    <a16:creationId xmlns:a16="http://schemas.microsoft.com/office/drawing/2014/main" id="{F8512A1B-8A20-4E1E-9155-EF9D2AD3FB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5" y="404664"/>
                <a:ext cx="2939819" cy="22048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" name="Pravokotnik 6">
            <a:extLst>
              <a:ext uri="{FF2B5EF4-FFF2-40B4-BE49-F238E27FC236}">
                <a16:creationId xmlns:a16="http://schemas.microsoft.com/office/drawing/2014/main" id="{398EBE10-B373-4EEA-9986-2B2168F86067}"/>
              </a:ext>
            </a:extLst>
          </p:cNvPr>
          <p:cNvSpPr/>
          <p:nvPr/>
        </p:nvSpPr>
        <p:spPr>
          <a:xfrm>
            <a:off x="74999" y="4559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200" dirty="0">
                <a:hlinkClick r:id="rId5"/>
              </a:rPr>
              <a:t>Merilnik vetra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41523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64B6D07B-19C7-48A4-8B8F-99A3A3D3DCE4}"/>
              </a:ext>
            </a:extLst>
          </p:cNvPr>
          <p:cNvSpPr/>
          <p:nvPr/>
        </p:nvSpPr>
        <p:spPr>
          <a:xfrm>
            <a:off x="413950" y="3643374"/>
            <a:ext cx="53830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rgbClr val="8F2997"/>
                </a:solidFill>
                <a:latin typeface="+mn-lt"/>
              </a:rPr>
              <a:t>HELIOGRAF</a:t>
            </a:r>
            <a:r>
              <a:rPr lang="sl-SI" dirty="0">
                <a:solidFill>
                  <a:srgbClr val="FFFFFF"/>
                </a:solidFill>
              </a:rPr>
              <a:t> </a:t>
            </a:r>
          </a:p>
          <a:p>
            <a:r>
              <a:rPr lang="sl-SI" dirty="0">
                <a:solidFill>
                  <a:srgbClr val="002060"/>
                </a:solidFill>
              </a:rPr>
              <a:t>meri  sončno  obsevanje.</a:t>
            </a:r>
          </a:p>
          <a:p>
            <a:r>
              <a:rPr lang="sl-SI" dirty="0">
                <a:solidFill>
                  <a:srgbClr val="002060"/>
                </a:solidFill>
              </a:rPr>
              <a:t> </a:t>
            </a:r>
          </a:p>
          <a:p>
            <a:r>
              <a:rPr lang="sl-SI" dirty="0">
                <a:solidFill>
                  <a:srgbClr val="002060"/>
                </a:solidFill>
              </a:rPr>
              <a:t>Krogla  je  posebna  leča,  ki  zbira  sončne  žarke. Okoli  nje  je  papirnati  trak  in  ko  pridejo  sončni žarki  do  njega,  ga  prežgejo.  Če  je  oblačno, papir  ostane  cel. </a:t>
            </a:r>
          </a:p>
          <a:p>
            <a:r>
              <a:rPr lang="sl-SI" dirty="0">
                <a:solidFill>
                  <a:srgbClr val="002060"/>
                </a:solidFill>
              </a:rPr>
              <a:t>Tako  vidijo,  koliko  časa  je  sijalo  sonce  in  koliko  časa  je  bilo  oblačno. </a:t>
            </a:r>
          </a:p>
        </p:txBody>
      </p:sp>
      <p:pic>
        <p:nvPicPr>
          <p:cNvPr id="4098" name="Picture 2" descr="Povezana slika">
            <a:extLst>
              <a:ext uri="{FF2B5EF4-FFF2-40B4-BE49-F238E27FC236}">
                <a16:creationId xmlns:a16="http://schemas.microsoft.com/office/drawing/2014/main" id="{77D9250A-2BD2-4F2C-99D2-B5E7261E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63" y="313042"/>
            <a:ext cx="4386064" cy="32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0881778D-6D32-4765-A318-C59A25DC4099}"/>
              </a:ext>
            </a:extLst>
          </p:cNvPr>
          <p:cNvGrpSpPr/>
          <p:nvPr/>
        </p:nvGrpSpPr>
        <p:grpSpPr>
          <a:xfrm>
            <a:off x="4932040" y="2442105"/>
            <a:ext cx="3933825" cy="1973790"/>
            <a:chOff x="4932040" y="2442105"/>
            <a:chExt cx="3933825" cy="1973790"/>
          </a:xfrm>
        </p:grpSpPr>
        <p:pic>
          <p:nvPicPr>
            <p:cNvPr id="4102" name="Picture 6" descr="http://blog.metservice.com/wp-content/uploads/2013/06/Pic2.jpg">
              <a:extLst>
                <a:ext uri="{FF2B5EF4-FFF2-40B4-BE49-F238E27FC236}">
                  <a16:creationId xmlns:a16="http://schemas.microsoft.com/office/drawing/2014/main" id="{497AEFBE-935F-4A3C-8DF1-959AE8CE97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47"/>
            <a:stretch/>
          </p:blipFill>
          <p:spPr bwMode="auto">
            <a:xfrm>
              <a:off x="4932040" y="2442105"/>
              <a:ext cx="3933825" cy="1973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ipsa 5">
              <a:extLst>
                <a:ext uri="{FF2B5EF4-FFF2-40B4-BE49-F238E27FC236}">
                  <a16:creationId xmlns:a16="http://schemas.microsoft.com/office/drawing/2014/main" id="{B853B048-A62B-46A1-AE8B-182960939E13}"/>
                </a:ext>
              </a:extLst>
            </p:cNvPr>
            <p:cNvSpPr/>
            <p:nvPr/>
          </p:nvSpPr>
          <p:spPr>
            <a:xfrm>
              <a:off x="6084168" y="3416246"/>
              <a:ext cx="2376264" cy="6480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</p:spTree>
    <p:extLst>
      <p:ext uri="{BB962C8B-B14F-4D97-AF65-F5344CB8AC3E}">
        <p14:creationId xmlns:p14="http://schemas.microsoft.com/office/powerpoint/2010/main" val="2002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99B822D-A035-4F06-9D2A-A18361D594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624" y="174629"/>
            <a:ext cx="6984776" cy="582241"/>
          </a:xfrm>
        </p:spPr>
        <p:txBody>
          <a:bodyPr/>
          <a:lstStyle/>
          <a:p>
            <a:pPr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PRIPOMOČKI,  KI  JIH  LAHKO  IMAMO  DOMA</a:t>
            </a:r>
          </a:p>
        </p:txBody>
      </p:sp>
      <p:sp>
        <p:nvSpPr>
          <p:cNvPr id="4100" name="Text Box 6">
            <a:extLst>
              <a:ext uri="{FF2B5EF4-FFF2-40B4-BE49-F238E27FC236}">
                <a16:creationId xmlns:a16="http://schemas.microsoft.com/office/drawing/2014/main" id="{1E613E68-D653-4C13-A237-36F0C3703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597" y="3062288"/>
            <a:ext cx="3673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l-SI" altLang="sl-SI" dirty="0">
                <a:solidFill>
                  <a:srgbClr val="002060"/>
                </a:solidFill>
              </a:rPr>
              <a:t>VLAGOMER</a:t>
            </a:r>
          </a:p>
        </p:txBody>
      </p:sp>
      <p:sp>
        <p:nvSpPr>
          <p:cNvPr id="4102" name="Text Box 9">
            <a:extLst>
              <a:ext uri="{FF2B5EF4-FFF2-40B4-BE49-F238E27FC236}">
                <a16:creationId xmlns:a16="http://schemas.microsoft.com/office/drawing/2014/main" id="{FBE80BCD-5332-4E0B-B1B7-11B0F39E9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02" y="4104081"/>
            <a:ext cx="208954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l-SI" altLang="sl-SI" dirty="0">
                <a:solidFill>
                  <a:srgbClr val="002060"/>
                </a:solidFill>
              </a:rPr>
              <a:t>TERMOMETER</a:t>
            </a:r>
          </a:p>
        </p:txBody>
      </p:sp>
      <p:sp>
        <p:nvSpPr>
          <p:cNvPr id="4103" name="Text Box 10">
            <a:extLst>
              <a:ext uri="{FF2B5EF4-FFF2-40B4-BE49-F238E27FC236}">
                <a16:creationId xmlns:a16="http://schemas.microsoft.com/office/drawing/2014/main" id="{DB6EFEB5-5088-4899-9510-308E9C44C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2468" y="3549116"/>
            <a:ext cx="1692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l-SI" altLang="sl-SI" dirty="0">
                <a:solidFill>
                  <a:srgbClr val="002060"/>
                </a:solidFill>
              </a:rPr>
              <a:t>BAROMETER</a:t>
            </a:r>
          </a:p>
        </p:txBody>
      </p:sp>
      <p:pic>
        <p:nvPicPr>
          <p:cNvPr id="6146" name="Picture 2" descr="Povezana slika">
            <a:extLst>
              <a:ext uri="{FF2B5EF4-FFF2-40B4-BE49-F238E27FC236}">
                <a16:creationId xmlns:a16="http://schemas.microsoft.com/office/drawing/2014/main" id="{688EE3D9-B2B3-4F82-B416-010EE7170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1" t="12436" r="34178"/>
          <a:stretch/>
        </p:blipFill>
        <p:spPr bwMode="auto">
          <a:xfrm>
            <a:off x="766487" y="964036"/>
            <a:ext cx="1209778" cy="321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zultat iskanja slik za barometer">
            <a:extLst>
              <a:ext uri="{FF2B5EF4-FFF2-40B4-BE49-F238E27FC236}">
                <a16:creationId xmlns:a16="http://schemas.microsoft.com/office/drawing/2014/main" id="{36907BF9-2775-4131-8B29-18FFE602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02" y="1316314"/>
            <a:ext cx="2214289" cy="22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zultat iskanja slik za hygrometer">
            <a:extLst>
              <a:ext uri="{FF2B5EF4-FFF2-40B4-BE49-F238E27FC236}">
                <a16:creationId xmlns:a16="http://schemas.microsoft.com/office/drawing/2014/main" id="{55BFE991-670B-4C8E-8DDF-5B52658A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029" y="1239762"/>
            <a:ext cx="1746613" cy="174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C782B67A-8ED7-4914-BE66-96718E45F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906" y="4962676"/>
            <a:ext cx="2906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sl-SI" altLang="sl-SI" dirty="0">
                <a:solidFill>
                  <a:srgbClr val="002060"/>
                </a:solidFill>
              </a:rPr>
              <a:t>PRENOSNA  VREMENSKA  POSTAJA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E6D18179-5C55-4BDD-8878-807676C6EFE6}"/>
              </a:ext>
            </a:extLst>
          </p:cNvPr>
          <p:cNvGrpSpPr/>
          <p:nvPr/>
        </p:nvGrpSpPr>
        <p:grpSpPr>
          <a:xfrm>
            <a:off x="1371375" y="4381242"/>
            <a:ext cx="4624531" cy="2268449"/>
            <a:chOff x="1656833" y="4474785"/>
            <a:chExt cx="4624531" cy="2268449"/>
          </a:xfrm>
        </p:grpSpPr>
        <p:pic>
          <p:nvPicPr>
            <p:cNvPr id="6156" name="Picture 12" descr="Rezultat iskanja slik za vremenska postaja">
              <a:extLst>
                <a:ext uri="{FF2B5EF4-FFF2-40B4-BE49-F238E27FC236}">
                  <a16:creationId xmlns:a16="http://schemas.microsoft.com/office/drawing/2014/main" id="{780DAF92-96A5-4840-BD38-E81DCC461B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43" r="22272" b="5377"/>
            <a:stretch/>
          </p:blipFill>
          <p:spPr bwMode="auto">
            <a:xfrm>
              <a:off x="3331847" y="4474785"/>
              <a:ext cx="2949517" cy="2268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8" name="Picture 14" descr="Povezana slika">
              <a:extLst>
                <a:ext uri="{FF2B5EF4-FFF2-40B4-BE49-F238E27FC236}">
                  <a16:creationId xmlns:a16="http://schemas.microsoft.com/office/drawing/2014/main" id="{3051CB04-D452-4C4C-B8F1-3C9838A77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833" y="4771502"/>
              <a:ext cx="1675014" cy="167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99B822D-A035-4F06-9D2A-A18361D594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7611" y="528603"/>
            <a:ext cx="5112568" cy="548680"/>
          </a:xfrm>
        </p:spPr>
        <p:txBody>
          <a:bodyPr/>
          <a:lstStyle/>
          <a:p>
            <a:pPr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KAJ  LAHKO  IZDELAMO  SAMI?</a:t>
            </a:r>
          </a:p>
        </p:txBody>
      </p:sp>
      <p:sp>
        <p:nvSpPr>
          <p:cNvPr id="4107" name="Text Box 17">
            <a:extLst>
              <a:ext uri="{FF2B5EF4-FFF2-40B4-BE49-F238E27FC236}">
                <a16:creationId xmlns:a16="http://schemas.microsoft.com/office/drawing/2014/main" id="{77E1FC99-57B4-412E-AC76-8D3622B8C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162" y="3045858"/>
            <a:ext cx="1734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l-SI" altLang="sl-SI" dirty="0"/>
              <a:t>    </a:t>
            </a:r>
            <a:r>
              <a:rPr lang="sl-SI" altLang="sl-SI" dirty="0">
                <a:solidFill>
                  <a:srgbClr val="002060"/>
                </a:solidFill>
              </a:rPr>
              <a:t>VETROMER</a:t>
            </a:r>
            <a:endParaRPr lang="sl-SI" altLang="sl-SI" dirty="0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79B62CF0-C495-48C2-9B87-B9B0A3965081}"/>
              </a:ext>
            </a:extLst>
          </p:cNvPr>
          <p:cNvSpPr/>
          <p:nvPr/>
        </p:nvSpPr>
        <p:spPr>
          <a:xfrm>
            <a:off x="959345" y="3673514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altLang="sl-SI" dirty="0">
                <a:solidFill>
                  <a:srgbClr val="002060"/>
                </a:solidFill>
              </a:rPr>
              <a:t>DEŽEMER</a:t>
            </a:r>
            <a:endParaRPr lang="sl-SI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352805F-DEAC-4573-9C4C-54DFF550DDF7}"/>
              </a:ext>
            </a:extLst>
          </p:cNvPr>
          <p:cNvGrpSpPr/>
          <p:nvPr/>
        </p:nvGrpSpPr>
        <p:grpSpPr>
          <a:xfrm>
            <a:off x="544259" y="253351"/>
            <a:ext cx="2143352" cy="6351298"/>
            <a:chOff x="390400" y="642289"/>
            <a:chExt cx="2143352" cy="6351298"/>
          </a:xfrm>
        </p:grpSpPr>
        <p:pic>
          <p:nvPicPr>
            <p:cNvPr id="7170" name="Picture 2" descr="Rezultat iskanja slik za dežemer">
              <a:extLst>
                <a:ext uri="{FF2B5EF4-FFF2-40B4-BE49-F238E27FC236}">
                  <a16:creationId xmlns:a16="http://schemas.microsoft.com/office/drawing/2014/main" id="{7E1E87FD-BA6B-4BB3-8E38-EBDF67E85B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06" t="22700" r="18441" b="4375"/>
            <a:stretch/>
          </p:blipFill>
          <p:spPr bwMode="auto">
            <a:xfrm>
              <a:off x="390401" y="642289"/>
              <a:ext cx="2122602" cy="3419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Slika 2">
              <a:extLst>
                <a:ext uri="{FF2B5EF4-FFF2-40B4-BE49-F238E27FC236}">
                  <a16:creationId xmlns:a16="http://schemas.microsoft.com/office/drawing/2014/main" id="{D2C3B99B-52AC-422E-A0F0-CA5DAB96B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450" t="29858" r="15350" b="16392"/>
            <a:stretch/>
          </p:blipFill>
          <p:spPr>
            <a:xfrm>
              <a:off x="390400" y="4421995"/>
              <a:ext cx="2143352" cy="2571592"/>
            </a:xfrm>
            <a:prstGeom prst="rect">
              <a:avLst/>
            </a:prstGeom>
          </p:spPr>
        </p:pic>
      </p:grpSp>
      <p:pic>
        <p:nvPicPr>
          <p:cNvPr id="7176" name="Picture 8" descr="Rezultat iskanja slik za anemometer paper cup">
            <a:extLst>
              <a:ext uri="{FF2B5EF4-FFF2-40B4-BE49-F238E27FC236}">
                <a16:creationId xmlns:a16="http://schemas.microsoft.com/office/drawing/2014/main" id="{6F021526-E8BD-4205-8C56-1DEBBD21C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/>
          <a:stretch/>
        </p:blipFill>
        <p:spPr bwMode="auto">
          <a:xfrm>
            <a:off x="4613379" y="1069390"/>
            <a:ext cx="20105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C9EF816-C1AA-4682-9A19-7292E0273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02" r="7106"/>
          <a:stretch/>
        </p:blipFill>
        <p:spPr>
          <a:xfrm>
            <a:off x="3779912" y="3474989"/>
            <a:ext cx="2448273" cy="1895872"/>
          </a:xfrm>
          <a:prstGeom prst="rect">
            <a:avLst/>
          </a:prstGeom>
        </p:spPr>
      </p:pic>
      <p:pic>
        <p:nvPicPr>
          <p:cNvPr id="7182" name="Picture 14" descr="Povezana slika">
            <a:extLst>
              <a:ext uri="{FF2B5EF4-FFF2-40B4-BE49-F238E27FC236}">
                <a16:creationId xmlns:a16="http://schemas.microsoft.com/office/drawing/2014/main" id="{484986FA-B56F-4FF6-9908-FA7C83111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0" r="2475"/>
          <a:stretch/>
        </p:blipFill>
        <p:spPr bwMode="auto">
          <a:xfrm>
            <a:off x="6783912" y="1069391"/>
            <a:ext cx="202883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Rezultat iskanja slik za windsock diy">
            <a:extLst>
              <a:ext uri="{FF2B5EF4-FFF2-40B4-BE49-F238E27FC236}">
                <a16:creationId xmlns:a16="http://schemas.microsoft.com/office/drawing/2014/main" id="{EDA319EA-4EEB-412E-8A74-C5F5B5F58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37401"/>
          <a:stretch/>
        </p:blipFill>
        <p:spPr bwMode="auto">
          <a:xfrm>
            <a:off x="6356113" y="3474989"/>
            <a:ext cx="2456638" cy="30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7">
            <a:extLst>
              <a:ext uri="{FF2B5EF4-FFF2-40B4-BE49-F238E27FC236}">
                <a16:creationId xmlns:a16="http://schemas.microsoft.com/office/drawing/2014/main" id="{74F2142F-B1C2-4FB4-84C8-D02D478B1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1896" y="5363695"/>
            <a:ext cx="1734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l-SI" altLang="sl-SI" dirty="0"/>
              <a:t>    </a:t>
            </a:r>
            <a:r>
              <a:rPr lang="sl-SI" altLang="sl-SI" dirty="0">
                <a:solidFill>
                  <a:srgbClr val="002060"/>
                </a:solidFill>
              </a:rPr>
              <a:t>VETROKAZ</a:t>
            </a:r>
            <a:endParaRPr lang="sl-SI" altLang="sl-SI" dirty="0"/>
          </a:p>
        </p:txBody>
      </p:sp>
      <p:sp>
        <p:nvSpPr>
          <p:cNvPr id="31" name="Text Box 17">
            <a:extLst>
              <a:ext uri="{FF2B5EF4-FFF2-40B4-BE49-F238E27FC236}">
                <a16:creationId xmlns:a16="http://schemas.microsoft.com/office/drawing/2014/main" id="{3B1D57F0-6A79-4420-BAAB-E04DD5A31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184" y="6488668"/>
            <a:ext cx="24125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l-SI" altLang="sl-SI" dirty="0">
                <a:solidFill>
                  <a:srgbClr val="002060"/>
                </a:solidFill>
              </a:rPr>
              <a:t>VETRNA  VREČA</a:t>
            </a:r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228277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2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>
            <a:hlinkClick r:id="" action="ppaction://media"/>
            <a:extLst>
              <a:ext uri="{FF2B5EF4-FFF2-40B4-BE49-F238E27FC236}">
                <a16:creationId xmlns:a16="http://schemas.microsoft.com/office/drawing/2014/main" id="{EC016A70-3F85-4AB7-AEE9-9B9E3597BBE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639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3151DE3D-A228-40DB-99AE-BF082E833D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229600" cy="850106"/>
          </a:xfrm>
        </p:spPr>
        <p:txBody>
          <a:bodyPr/>
          <a:lstStyle/>
          <a:p>
            <a:pPr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VETER </a:t>
            </a:r>
            <a:r>
              <a:rPr lang="sl-SI" altLang="sl-SI" sz="1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sl-SI" altLang="sl-SI" sz="1800" dirty="0">
                <a:solidFill>
                  <a:srgbClr val="002060"/>
                </a:solidFill>
                <a:latin typeface="+mn-lt"/>
              </a:rPr>
              <a:t>je  gibanje  zraka.</a:t>
            </a:r>
            <a:r>
              <a:rPr lang="sl-SI" sz="1800" dirty="0">
                <a:solidFill>
                  <a:srgbClr val="002060"/>
                </a:solidFill>
                <a:latin typeface="+mn-lt"/>
              </a:rPr>
              <a:t> </a:t>
            </a:r>
            <a:br>
              <a:rPr lang="sl-SI" sz="1800" dirty="0">
                <a:solidFill>
                  <a:srgbClr val="002060"/>
                </a:solidFill>
                <a:latin typeface="+mn-lt"/>
              </a:rPr>
            </a:br>
            <a:r>
              <a:rPr lang="sl-SI" sz="1800" dirty="0">
                <a:solidFill>
                  <a:srgbClr val="002060"/>
                </a:solidFill>
                <a:latin typeface="+mn-lt"/>
              </a:rPr>
              <a:t>Čim  hitrejše  je  gibanje  zraka,  tem  močnejši  je  veter.</a:t>
            </a:r>
            <a:endParaRPr lang="sl-SI" altLang="sl-SI" sz="2400" kern="1200" dirty="0">
              <a:solidFill>
                <a:srgbClr val="8F2997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2530" name="Picture 2" descr="Rezultat iskanja slik za wind">
            <a:extLst>
              <a:ext uri="{FF2B5EF4-FFF2-40B4-BE49-F238E27FC236}">
                <a16:creationId xmlns:a16="http://schemas.microsoft.com/office/drawing/2014/main" id="{8C45F692-28F3-4E8E-A13F-C95386ADF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t="7873"/>
          <a:stretch/>
        </p:blipFill>
        <p:spPr bwMode="auto">
          <a:xfrm>
            <a:off x="697160" y="1556792"/>
            <a:ext cx="7749680" cy="47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" fill="hold"/>
                                        <p:tgtEl>
                                          <p:spTgt spid="18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>
            <a:extLst>
              <a:ext uri="{FF2B5EF4-FFF2-40B4-BE49-F238E27FC236}">
                <a16:creationId xmlns:a16="http://schemas.microsoft.com/office/drawing/2014/main" id="{C39B5626-2B6A-445C-B702-F4563F171E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82147" y="241202"/>
            <a:ext cx="4104456" cy="346050"/>
          </a:xfrm>
        </p:spPr>
        <p:txBody>
          <a:bodyPr/>
          <a:lstStyle/>
          <a:p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KORISTI  VETRA</a:t>
            </a:r>
            <a:endParaRPr lang="en-US" altLang="sl-SI" sz="2400" kern="1200" dirty="0">
              <a:solidFill>
                <a:srgbClr val="8F2997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77628A08-610E-4742-BEB7-2CB38E09AF50}"/>
              </a:ext>
            </a:extLst>
          </p:cNvPr>
          <p:cNvGrpSpPr/>
          <p:nvPr/>
        </p:nvGrpSpPr>
        <p:grpSpPr>
          <a:xfrm>
            <a:off x="431540" y="845587"/>
            <a:ext cx="7431984" cy="5776871"/>
            <a:chOff x="539552" y="835048"/>
            <a:chExt cx="7431984" cy="5776871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DDBF74E0-3E02-4EC7-A7A2-CD8EDD3B480D}"/>
                </a:ext>
              </a:extLst>
            </p:cNvPr>
            <p:cNvGrpSpPr/>
            <p:nvPr/>
          </p:nvGrpSpPr>
          <p:grpSpPr>
            <a:xfrm>
              <a:off x="539552" y="837872"/>
              <a:ext cx="7431984" cy="5774047"/>
              <a:chOff x="421905" y="862080"/>
              <a:chExt cx="7431984" cy="5774047"/>
            </a:xfrm>
          </p:grpSpPr>
          <p:pic>
            <p:nvPicPr>
              <p:cNvPr id="4" name="Picture 4" descr="http://www.vetrneelektrarne.si/wp-content/uploads/2012/04/vpliv-vetrne-elektrarne-na-okolje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73587" y="862080"/>
                <a:ext cx="1953602" cy="1953926"/>
              </a:xfrm>
              <a:prstGeom prst="rect">
                <a:avLst/>
              </a:prstGeom>
              <a:noFill/>
            </p:spPr>
          </p:pic>
          <p:pic>
            <p:nvPicPr>
              <p:cNvPr id="90114" name="Picture 2" descr="http://static.genspot.com/files/images/citymagazine/jadranje_aca624df67ef44f59b84aec286fe92f4_640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98481" y="2816005"/>
                <a:ext cx="2760391" cy="1840261"/>
              </a:xfrm>
              <a:prstGeom prst="rect">
                <a:avLst/>
              </a:prstGeom>
              <a:noFill/>
            </p:spPr>
          </p:pic>
          <p:pic>
            <p:nvPicPr>
              <p:cNvPr id="14" name="Picture 4" descr="http://www.radio1.si/img/Gallery/Photo/ja_e70f0a14-fdf4-4aed-8967-7cf138cc7069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1905" y="3015575"/>
                <a:ext cx="2305284" cy="1637668"/>
              </a:xfrm>
              <a:prstGeom prst="rect">
                <a:avLst/>
              </a:prstGeom>
              <a:noFill/>
            </p:spPr>
          </p:pic>
          <p:pic>
            <p:nvPicPr>
              <p:cNvPr id="18" name="Picture 4" descr="index">
                <a:extLst>
                  <a:ext uri="{FF2B5EF4-FFF2-40B4-BE49-F238E27FC236}">
                    <a16:creationId xmlns:a16="http://schemas.microsoft.com/office/drawing/2014/main" id="{E2BE2C10-8051-4C87-88AA-9D7D54D791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1680" y="4888126"/>
                <a:ext cx="2592288" cy="17455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94" name="Picture 2" descr="Rezultat iskanja slik za drying clothes">
                <a:extLst>
                  <a:ext uri="{FF2B5EF4-FFF2-40B4-BE49-F238E27FC236}">
                    <a16:creationId xmlns:a16="http://schemas.microsoft.com/office/drawing/2014/main" id="{CEEC696C-44D5-4204-B76D-9B3FA9ABC3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4740" y="4888126"/>
                <a:ext cx="3229149" cy="174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3796" name="Picture 4" descr="Povezana slika">
              <a:extLst>
                <a:ext uri="{FF2B5EF4-FFF2-40B4-BE49-F238E27FC236}">
                  <a16:creationId xmlns:a16="http://schemas.microsoft.com/office/drawing/2014/main" id="{71C0E466-373C-43EE-BF96-525C6C351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337" y="835048"/>
              <a:ext cx="1972007" cy="1470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798" name="Picture 6" descr="Rezultat iskanja slik za regratova lučka">
            <a:extLst>
              <a:ext uri="{FF2B5EF4-FFF2-40B4-BE49-F238E27FC236}">
                <a16:creationId xmlns:a16="http://schemas.microsoft.com/office/drawing/2014/main" id="{CDAAF6C4-08FA-4D39-90EC-CF221BAFC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5"/>
          <a:stretch/>
        </p:blipFill>
        <p:spPr bwMode="auto">
          <a:xfrm>
            <a:off x="2964786" y="845587"/>
            <a:ext cx="2395576" cy="173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Rezultat iskanja slik za kiting">
            <a:extLst>
              <a:ext uri="{FF2B5EF4-FFF2-40B4-BE49-F238E27FC236}">
                <a16:creationId xmlns:a16="http://schemas.microsoft.com/office/drawing/2014/main" id="{2F6E0264-13E2-444E-93E3-0F65B22E3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35" b="19304"/>
          <a:stretch/>
        </p:blipFill>
        <p:spPr bwMode="auto">
          <a:xfrm>
            <a:off x="6039798" y="2547577"/>
            <a:ext cx="2672662" cy="209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6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4687</TotalTime>
  <Words>97</Words>
  <Application>Microsoft Office PowerPoint</Application>
  <PresentationFormat>Diaprojekcija na zaslonu (4:3)</PresentationFormat>
  <Paragraphs>37</Paragraphs>
  <Slides>11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4" baseType="lpstr">
      <vt:lpstr>Algerian</vt:lpstr>
      <vt:lpstr>Arial</vt:lpstr>
      <vt:lpstr>Privzeti načrt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PRIPOMOČKI,  KI  JIH  LAHKO  IMAMO  DOMA</vt:lpstr>
      <vt:lpstr>KAJ  LAHKO  IZDELAMO  SAMI?</vt:lpstr>
      <vt:lpstr>VETER  je  gibanje  zraka.  Čim  hitrejše  je  gibanje  zraka,  tem  močnejši  je  veter.</vt:lpstr>
      <vt:lpstr>KORISTI  VETRA</vt:lpstr>
      <vt:lpstr>VREMENSKE   NEVŠEČNOSTI</vt:lpstr>
      <vt:lpstr>PowerPointova predstavitev</vt:lpstr>
    </vt:vector>
  </TitlesOfParts>
  <Company>Majhen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Mateja Majhen</dc:creator>
  <cp:lastModifiedBy>MARJETKA</cp:lastModifiedBy>
  <cp:revision>310</cp:revision>
  <dcterms:created xsi:type="dcterms:W3CDTF">2007-01-28T20:26:42Z</dcterms:created>
  <dcterms:modified xsi:type="dcterms:W3CDTF">2021-12-01T07:13:05Z</dcterms:modified>
</cp:coreProperties>
</file>