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godovina.si/sparta/" TargetMode="External"/><Relationship Id="rId7" Type="http://schemas.openxmlformats.org/officeDocument/2006/relationships/hyperlink" Target="https://www.youtube.com/watch?v=sO-8-mxNE7I" TargetMode="External"/><Relationship Id="rId2" Type="http://schemas.openxmlformats.org/officeDocument/2006/relationships/hyperlink" Target="https://www.google.com/search?q=zemljevid+%C5%A1parte&amp;tb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erve.com/kapila/partanska-vzgoja-agoge" TargetMode="External"/><Relationship Id="rId5" Type="http://schemas.openxmlformats.org/officeDocument/2006/relationships/hyperlink" Target="https://sl.puntomarinero.com/sparta-warriors-history-features-and/" TargetMode="External"/><Relationship Id="rId4" Type="http://schemas.openxmlformats.org/officeDocument/2006/relationships/hyperlink" Target="http://www.os-kobarid.si/files/2020/03/%C5%A0parta-in-Atene_7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sO-8-mxNE7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3D78D-7AFB-45E6-8071-DDAF77FB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461639"/>
            <a:ext cx="9439101" cy="5646198"/>
          </a:xfrm>
        </p:spPr>
        <p:txBody>
          <a:bodyPr/>
          <a:lstStyle/>
          <a:p>
            <a:pPr algn="l"/>
            <a:r>
              <a:rPr lang="sl-SI" sz="2000" dirty="0">
                <a:solidFill>
                  <a:schemeClr val="tx1"/>
                </a:solidFill>
              </a:rPr>
              <a:t>                                                                                       OSNOVNA ŠOLA TIŠINA</a:t>
            </a:r>
            <a:br>
              <a:rPr lang="sl-SI" dirty="0"/>
            </a:b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sl-SI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ŠPARTA</a:t>
            </a:r>
            <a:r>
              <a:rPr lang="sl-SI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b="1" dirty="0">
                <a:solidFill>
                  <a:schemeClr val="tx1"/>
                </a:solidFill>
              </a:rPr>
            </a:br>
            <a:r>
              <a:rPr lang="sl-SI" sz="1800" b="1" dirty="0">
                <a:solidFill>
                  <a:schemeClr val="tx1"/>
                </a:solidFill>
              </a:rPr>
              <a:t>Mentorica: mag. Bernarda </a:t>
            </a:r>
            <a:r>
              <a:rPr lang="sl-SI" sz="1800" b="1" dirty="0" err="1">
                <a:solidFill>
                  <a:schemeClr val="tx1"/>
                </a:solidFill>
              </a:rPr>
              <a:t>Roudi</a:t>
            </a:r>
            <a:r>
              <a:rPr lang="sl-SI" sz="1800" b="1" dirty="0">
                <a:solidFill>
                  <a:schemeClr val="tx1"/>
                </a:solidFill>
              </a:rPr>
              <a:t>                                                       Avtor: Jakob Majc</a:t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                                                                                                         </a:t>
            </a:r>
            <a:r>
              <a:rPr lang="sl-SI" sz="1800" b="1" dirty="0">
                <a:solidFill>
                  <a:schemeClr val="tx1"/>
                </a:solidFill>
              </a:rPr>
              <a:t>Tišina,29.11.2021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272D8D-A26D-4888-B67B-10B206BFD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Šparta">
            <a:extLst>
              <a:ext uri="{FF2B5EF4-FFF2-40B4-BE49-F238E27FC236}">
                <a16:creationId xmlns:a16="http://schemas.microsoft.com/office/drawing/2014/main" id="{CA15C8C7-647E-4522-A380-765DA229E9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33" y="1710268"/>
            <a:ext cx="3566900" cy="173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36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08D3B-4ADE-4DDD-A9DF-3E76E097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VIRI IN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EA2281-BEA9-4413-A584-6A477264D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Bregar-Mazzini, S. idr. Zgodovina 7. Samostojni delovni zvezek. Mladinska knjiga, 2021.</a:t>
            </a:r>
          </a:p>
          <a:p>
            <a:r>
              <a:rPr lang="sl-SI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https://www.google.com/search?q=zemljevid+%C5%A1parte&amp;tbm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http://zgodovina.si/sparta/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http://www.os-kobarid.si/files/2020/03/%C5%A0parta-in-Atene_7A.pdf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https://sl.puntomarinero.com/sparta-warriors-history-features-and/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https://www.slideserve.com/kapila/partanska-vzgoja-agoge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sl-SI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https://www.youtube.com/watch?v=sO-8-mxNE7I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47C81-FCB3-4476-B0D2-54CDFA7C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6136"/>
          </a:xfrm>
        </p:spPr>
        <p:txBody>
          <a:bodyPr>
            <a:normAutofit fontScale="90000"/>
          </a:bodyPr>
          <a:lstStyle/>
          <a:p>
            <a:r>
              <a:rPr lang="sl-SI" dirty="0"/>
              <a:t>ŠPARTA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EB0B0B-378B-43B1-A9C4-D423EC30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18587"/>
            <a:ext cx="9239023" cy="4922776"/>
          </a:xfrm>
        </p:spPr>
        <p:txBody>
          <a:bodyPr/>
          <a:lstStyle/>
          <a:p>
            <a:r>
              <a:rPr lang="sl-SI" dirty="0"/>
              <a:t>Največji Grški polis po površini.</a:t>
            </a:r>
          </a:p>
          <a:p>
            <a:r>
              <a:rPr lang="sl-SI" dirty="0"/>
              <a:t>Nastal na polotoku Peloponezu.</a:t>
            </a:r>
          </a:p>
          <a:p>
            <a:r>
              <a:rPr lang="sl-SI" dirty="0"/>
              <a:t>Na ozemlje so se naselili </a:t>
            </a:r>
            <a:r>
              <a:rPr lang="sl-SI" dirty="0" err="1"/>
              <a:t>Dorci</a:t>
            </a:r>
            <a:r>
              <a:rPr lang="sl-SI" dirty="0"/>
              <a:t> in zasužnjili prvotne prebivalce.</a:t>
            </a:r>
          </a:p>
          <a:p>
            <a:r>
              <a:rPr lang="sl-SI" dirty="0"/>
              <a:t>Najpomembnejša gospodarska panoga – kmetijstvo.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DD5C7B-F965-42F8-81BB-EC30C47E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797" y="3876027"/>
            <a:ext cx="4552950" cy="2781300"/>
          </a:xfrm>
          <a:prstGeom prst="rect">
            <a:avLst/>
          </a:prstGeom>
        </p:spPr>
      </p:pic>
      <p:pic>
        <p:nvPicPr>
          <p:cNvPr id="5126" name="Picture 6" descr="Sparta (Lakedemon) | Proleksis enciklopedija">
            <a:extLst>
              <a:ext uri="{FF2B5EF4-FFF2-40B4-BE49-F238E27FC236}">
                <a16:creationId xmlns:a16="http://schemas.microsoft.com/office/drawing/2014/main" id="{FEBD417E-1502-4289-88E2-A9045722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6" y="2383216"/>
            <a:ext cx="4109621" cy="27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5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B8D0C-2A98-4EFB-AA1F-9F3D8FF6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ŠPARTANSKA DRUŽBA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D93FDB-100B-43AF-B95B-898AD49C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6FA3C46B-2741-4116-9847-E54911C89DAF}"/>
              </a:ext>
            </a:extLst>
          </p:cNvPr>
          <p:cNvSpPr/>
          <p:nvPr/>
        </p:nvSpPr>
        <p:spPr>
          <a:xfrm>
            <a:off x="2201662" y="1629160"/>
            <a:ext cx="5433134" cy="4412202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chemeClr val="bg1"/>
                </a:solidFill>
              </a:rPr>
              <a:t>SPARTIATI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PERIOJKI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rgbClr val="002060"/>
                </a:solidFill>
              </a:rPr>
              <a:t>HELOTI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E5A86683-54AE-4BD3-ACC0-1DC3007FA982}"/>
              </a:ext>
            </a:extLst>
          </p:cNvPr>
          <p:cNvCxnSpPr>
            <a:cxnSpLocks/>
          </p:cNvCxnSpPr>
          <p:nvPr/>
        </p:nvCxnSpPr>
        <p:spPr>
          <a:xfrm>
            <a:off x="3888419" y="3289177"/>
            <a:ext cx="21128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81D8A0AA-13A6-4DCB-A7D4-A4261103E899}"/>
              </a:ext>
            </a:extLst>
          </p:cNvPr>
          <p:cNvCxnSpPr>
            <a:stCxn id="10" idx="1"/>
          </p:cNvCxnSpPr>
          <p:nvPr/>
        </p:nvCxnSpPr>
        <p:spPr>
          <a:xfrm flipH="1">
            <a:off x="2882487" y="3835261"/>
            <a:ext cx="677459" cy="1069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209922BA-835C-4B55-915C-052CAFFB4C74}"/>
              </a:ext>
            </a:extLst>
          </p:cNvPr>
          <p:cNvCxnSpPr>
            <a:cxnSpLocks/>
          </p:cNvCxnSpPr>
          <p:nvPr/>
        </p:nvCxnSpPr>
        <p:spPr>
          <a:xfrm>
            <a:off x="3124940" y="4545421"/>
            <a:ext cx="3684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9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53E797-8F89-47CE-AFA5-DE7C756C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76"/>
            <a:ext cx="8596668" cy="646294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SPARTIATI </a:t>
            </a:r>
          </a:p>
          <a:p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potomci </a:t>
            </a:r>
            <a:r>
              <a:rPr lang="sl-SI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Dorcev</a:t>
            </a: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vodili državo</a:t>
            </a:r>
          </a:p>
          <a:p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premožni, vplivni in svobodni</a:t>
            </a:r>
          </a:p>
          <a:p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vojskovanje in politika (moški)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FFC000"/>
                </a:solidFill>
              </a:rPr>
              <a:t>PERIOJKI</a:t>
            </a:r>
          </a:p>
          <a:p>
            <a:r>
              <a:rPr lang="sl-SI" dirty="0">
                <a:solidFill>
                  <a:srgbClr val="FFC000"/>
                </a:solidFill>
              </a:rPr>
              <a:t>potomci </a:t>
            </a:r>
            <a:r>
              <a:rPr lang="sl-SI" dirty="0" err="1">
                <a:solidFill>
                  <a:srgbClr val="FFC000"/>
                </a:solidFill>
              </a:rPr>
              <a:t>Dorcev</a:t>
            </a:r>
            <a:endParaRPr lang="sl-SI" dirty="0">
              <a:solidFill>
                <a:srgbClr val="FFC000"/>
              </a:solidFill>
            </a:endParaRPr>
          </a:p>
          <a:p>
            <a:r>
              <a:rPr lang="sl-SI" dirty="0">
                <a:solidFill>
                  <a:srgbClr val="FFC000"/>
                </a:solidFill>
              </a:rPr>
              <a:t>trgovina, kmetovanje, obrt</a:t>
            </a:r>
          </a:p>
          <a:p>
            <a:r>
              <a:rPr lang="sl-SI" dirty="0">
                <a:solidFill>
                  <a:srgbClr val="FFC000"/>
                </a:solidFill>
              </a:rPr>
              <a:t>ne sodelujejo pri vodenju države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</a:rPr>
              <a:t>HELOTI</a:t>
            </a:r>
          </a:p>
          <a:p>
            <a:r>
              <a:rPr lang="sl-SI" dirty="0">
                <a:solidFill>
                  <a:srgbClr val="00B0F0"/>
                </a:solidFill>
              </a:rPr>
              <a:t>potomci prvotnih prebivalcev</a:t>
            </a:r>
          </a:p>
          <a:p>
            <a:r>
              <a:rPr lang="sl-SI" dirty="0">
                <a:solidFill>
                  <a:srgbClr val="00B0F0"/>
                </a:solidFill>
              </a:rPr>
              <a:t>državni sužnji</a:t>
            </a:r>
          </a:p>
          <a:p>
            <a:r>
              <a:rPr lang="sl-SI" dirty="0">
                <a:solidFill>
                  <a:srgbClr val="00B0F0"/>
                </a:solidFill>
              </a:rPr>
              <a:t>obdelovali posestva </a:t>
            </a:r>
            <a:r>
              <a:rPr lang="sl-SI" dirty="0" err="1">
                <a:solidFill>
                  <a:srgbClr val="00B0F0"/>
                </a:solidFill>
              </a:rPr>
              <a:t>spartiatov</a:t>
            </a:r>
            <a:endParaRPr lang="sl-SI" dirty="0">
              <a:solidFill>
                <a:srgbClr val="00B0F0"/>
              </a:solidFill>
            </a:endParaRPr>
          </a:p>
          <a:p>
            <a:r>
              <a:rPr lang="sl-SI" dirty="0">
                <a:solidFill>
                  <a:srgbClr val="00B0F0"/>
                </a:solidFill>
              </a:rPr>
              <a:t>brez pravic, najštevilčnejši   </a:t>
            </a:r>
            <a:r>
              <a:rPr lang="sl-SI" dirty="0"/>
              <a:t>            </a:t>
            </a:r>
          </a:p>
        </p:txBody>
      </p:sp>
      <p:pic>
        <p:nvPicPr>
          <p:cNvPr id="1028" name="Picture 4" descr="Grčki polisi | Shtreber">
            <a:extLst>
              <a:ext uri="{FF2B5EF4-FFF2-40B4-BE49-F238E27FC236}">
                <a16:creationId xmlns:a16="http://schemas.microsoft.com/office/drawing/2014/main" id="{F5749FEE-6150-4B00-9347-6FE056FB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36" y="4706962"/>
            <a:ext cx="3433855" cy="19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ična Šparta - Wikipedija, prosta enciklopedija">
            <a:extLst>
              <a:ext uri="{FF2B5EF4-FFF2-40B4-BE49-F238E27FC236}">
                <a16:creationId xmlns:a16="http://schemas.microsoft.com/office/drawing/2014/main" id="{421C2DA8-C824-47DC-ADE6-F7740E4C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17" y="1897507"/>
            <a:ext cx="3306974" cy="26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pòlis di Sparta: l&amp;#39;oligarchia, il regime militare, classi sociali,  infanzia e condizione femminile">
            <a:extLst>
              <a:ext uri="{FF2B5EF4-FFF2-40B4-BE49-F238E27FC236}">
                <a16:creationId xmlns:a16="http://schemas.microsoft.com/office/drawing/2014/main" id="{DFCE9AA1-B9B0-4919-8F86-0F95EEDA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36" y="168676"/>
            <a:ext cx="3198555" cy="21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6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5CCFE-8401-439E-86E4-8ACD4D58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POLITIČNA UREDITEV</a:t>
            </a:r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8B3D18EC-753B-4DB3-93E1-E7914C4E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895"/>
            <a:ext cx="8596668" cy="4727467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1. 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Dva kralja</a:t>
            </a:r>
          </a:p>
          <a:p>
            <a:pPr marL="0" indent="0">
              <a:buNone/>
            </a:pPr>
            <a:r>
              <a:rPr lang="sl-SI" dirty="0"/>
              <a:t>     - Poveljujeta vojski.</a:t>
            </a:r>
          </a:p>
          <a:p>
            <a:pPr marL="0" indent="0">
              <a:buNone/>
            </a:pPr>
            <a:r>
              <a:rPr lang="sl-SI" dirty="0"/>
              <a:t>    -  Njuna naloga je obramba in osvajanje novih ozemelj.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2. 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Svet starcev – GERUZIJA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    - P</a:t>
            </a:r>
            <a:r>
              <a:rPr lang="sl-SI" dirty="0"/>
              <a:t>ripravljajo zakone in odločajo o civilnih zadevah države. </a:t>
            </a:r>
          </a:p>
          <a:p>
            <a:pPr marL="0" indent="0">
              <a:buNone/>
            </a:pPr>
            <a:r>
              <a:rPr lang="sl-SI" dirty="0"/>
              <a:t>    - Člani so starejši moški iz uglednih družin.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3. 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Vojaški svet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sl-SI" dirty="0">
                <a:solidFill>
                  <a:schemeClr val="tx1"/>
                </a:solidFill>
              </a:rPr>
              <a:t>- V</a:t>
            </a:r>
            <a:r>
              <a:rPr lang="sl-SI" dirty="0"/>
              <a:t>si odrasli moški </a:t>
            </a:r>
            <a:r>
              <a:rPr lang="sl-SI" dirty="0" err="1"/>
              <a:t>spartiati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    - Izbirajo člane sveta starcev. </a:t>
            </a:r>
          </a:p>
          <a:p>
            <a:pPr marL="0" indent="0">
              <a:buNone/>
            </a:pPr>
            <a:r>
              <a:rPr lang="sl-SI" dirty="0"/>
              <a:t>    - Podrejeni so kraljema.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0E02F6-07B2-4ABC-A4CD-EE843D49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255" y="422226"/>
            <a:ext cx="1374514" cy="19176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D982DB-6FFE-416E-BABD-CD7995F1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255" y="2852844"/>
            <a:ext cx="2283411" cy="150548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C374577-7D75-46D7-AE20-8954496FE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55" y="4871311"/>
            <a:ext cx="2326705" cy="14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A9E64-B1E1-4875-805C-9A7E0DFC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VZGOJA OTROK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010738-53A0-4463-A90A-FE4DE6AB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5017"/>
            <a:ext cx="8596668" cy="4736345"/>
          </a:xfrm>
        </p:spPr>
        <p:txBody>
          <a:bodyPr/>
          <a:lstStyle/>
          <a:p>
            <a:r>
              <a:rPr lang="sl-SI" dirty="0"/>
              <a:t>Pri sedmih letih otroci zapustijo starše.</a:t>
            </a:r>
          </a:p>
          <a:p>
            <a:r>
              <a:rPr lang="sl-SI" dirty="0"/>
              <a:t>Strogo šolanje traja do 20. leta.</a:t>
            </a:r>
          </a:p>
          <a:p>
            <a:r>
              <a:rPr lang="sl-SI" dirty="0"/>
              <a:t>Namen šolanja: biti telesno pripravljen in poslušen, prenašati bolečino in zmagovati v bojih.</a:t>
            </a:r>
          </a:p>
          <a:p>
            <a:r>
              <a:rPr lang="sl-SI" dirty="0"/>
              <a:t>Učili so se le malo branja in pisanja.</a:t>
            </a:r>
          </a:p>
          <a:p>
            <a:r>
              <a:rPr lang="sl-SI" dirty="0"/>
              <a:t>Prevladovala gimnastična vzgoja. Dečki – doseči telesno vzdržljivost. </a:t>
            </a:r>
          </a:p>
          <a:p>
            <a:pPr marL="0" indent="0">
              <a:buNone/>
            </a:pPr>
            <a:r>
              <a:rPr lang="sl-SI" dirty="0"/>
              <a:t>     Deklice –vzrediti telesno krepak rod, da bi imele ženske zdrave otroke.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18B9FF-2875-4EB6-B45F-85407959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100975"/>
            <a:ext cx="10111666" cy="24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BF1C6-3B83-48D2-88AE-AD11A33B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sl-SI" dirty="0"/>
              <a:t>ŠPARTANSKI VOJAK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DEAD3E-4204-4214-8A98-6A531991A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765983" cy="3880773"/>
          </a:xfrm>
        </p:spPr>
        <p:txBody>
          <a:bodyPr/>
          <a:lstStyle/>
          <a:p>
            <a:r>
              <a:rPr lang="sl-SI" dirty="0"/>
              <a:t>Špartanci so bili disciplinirani.</a:t>
            </a:r>
          </a:p>
          <a:p>
            <a:r>
              <a:rPr lang="sl-SI" dirty="0"/>
              <a:t>Vedno so poslušali vojskovodjo.</a:t>
            </a:r>
          </a:p>
          <a:p>
            <a:r>
              <a:rPr lang="sl-SI" dirty="0"/>
              <a:t>Učili so se boja za Šparto in ne za lastno preživetje.</a:t>
            </a:r>
          </a:p>
          <a:p>
            <a:r>
              <a:rPr lang="sl-SI" dirty="0"/>
              <a:t>Niso se bali smrti, bali so se le sramu.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„VOJAK SE NAJ IZ VOJNE VRNE S ŠČITOM V ROKAH ALI PA MRTVEV NA NJEM.“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635102-BB87-4D23-8218-8EDE8ADDA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986" y="4654997"/>
            <a:ext cx="3219652" cy="2038765"/>
          </a:xfrm>
          <a:prstGeom prst="rect">
            <a:avLst/>
          </a:prstGeom>
        </p:spPr>
      </p:pic>
      <p:pic>
        <p:nvPicPr>
          <p:cNvPr id="2050" name="Picture 2" descr="špartanski bojevniki: miselnost in taktike, pripravljene na boj | umetnost  moškosti&amp;quot;">
            <a:extLst>
              <a:ext uri="{FF2B5EF4-FFF2-40B4-BE49-F238E27FC236}">
                <a16:creationId xmlns:a16="http://schemas.microsoft.com/office/drawing/2014/main" id="{270057F4-63AA-414B-8196-5AF0C89B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27" y="1224249"/>
            <a:ext cx="4456465" cy="16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8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3C72E7-30FF-429B-995C-D7126954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ZANIMIVOST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FEFB1-7EB8-43A1-B9D9-15E23AEC2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FESTIVAL DIAMASTIGOZE</a:t>
            </a:r>
          </a:p>
          <a:p>
            <a:pPr marL="0" indent="0">
              <a:buNone/>
            </a:pPr>
            <a:r>
              <a:rPr lang="sl-SI" dirty="0"/>
              <a:t>Fantje so postavili pred množico in jih pretepli z bičem, dokler se mladi niso mogli prenašati. Tisti, ki je vzdržal največ stavk, je zmagal. Sodelovanje je bilo prostovoljno, saj je bil mladenič priložnost, da se izrazi.</a:t>
            </a:r>
          </a:p>
        </p:txBody>
      </p:sp>
      <p:pic>
        <p:nvPicPr>
          <p:cNvPr id="3074" name="Picture 2" descr="Pilat skuša Jezusa izpustiti | Jezusovo življenje">
            <a:extLst>
              <a:ext uri="{FF2B5EF4-FFF2-40B4-BE49-F238E27FC236}">
                <a16:creationId xmlns:a16="http://schemas.microsoft.com/office/drawing/2014/main" id="{390DA834-CD91-427A-AE29-91F65D578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56" y="3568823"/>
            <a:ext cx="3026546" cy="30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1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897D5-D3CE-43F0-B1BF-AD16ED85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ŠPARTANSKI BOJI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1B434B-537B-4705-95CB-B2578A779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82" y="2080690"/>
            <a:ext cx="8596668" cy="3880773"/>
          </a:xfrm>
        </p:spPr>
        <p:txBody>
          <a:bodyPr/>
          <a:lstStyle/>
          <a:p>
            <a:pPr algn="ctr"/>
            <a:r>
              <a:rPr lang="sl-SI" dirty="0">
                <a:hlinkClick r:id="rId2"/>
              </a:rPr>
              <a:t>https://www.youtube.com/watch?v=sO-8-mxNE7I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48 brezobzirna dejstva o Spartancih. - Datum: 2021">
            <a:extLst>
              <a:ext uri="{FF2B5EF4-FFF2-40B4-BE49-F238E27FC236}">
                <a16:creationId xmlns:a16="http://schemas.microsoft.com/office/drawing/2014/main" id="{A9F341C1-C148-404D-9B79-ABDEB22D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0" y="2867025"/>
            <a:ext cx="8763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1863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461</Words>
  <Application>Microsoft Office PowerPoint</Application>
  <PresentationFormat>Širokozaslonsko</PresentationFormat>
  <Paragraphs>95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Gladko</vt:lpstr>
      <vt:lpstr>                                                                                       OSNOVNA ŠOLA TIŠINA                  ŠPARTA      Mentorica: mag. Bernarda Roudi                                                       Avtor: Jakob Majc                                                                                                          Tišina,29.11.2021</vt:lpstr>
      <vt:lpstr>ŠPARTA </vt:lpstr>
      <vt:lpstr>ŠPARTANSKA DRUŽBA</vt:lpstr>
      <vt:lpstr>PowerPointova predstavitev</vt:lpstr>
      <vt:lpstr>POLITIČNA UREDITEV</vt:lpstr>
      <vt:lpstr>VZGOJA OTROK</vt:lpstr>
      <vt:lpstr>ŠPARTANSKI VOJAK</vt:lpstr>
      <vt:lpstr>ZANIMIVOST</vt:lpstr>
      <vt:lpstr>ŠPARTANSKI BOJI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ŠOLA TIŠINA                  ŠPARTA      Mentor: mag. Bernarda Roudi                                                            Avtor: Jakob Majc                                                                                                          Datum: 29.11.2021</dc:title>
  <dc:creator>Barbara Majc</dc:creator>
  <cp:lastModifiedBy>bernarda.roudi@gmail.com</cp:lastModifiedBy>
  <cp:revision>35</cp:revision>
  <dcterms:created xsi:type="dcterms:W3CDTF">2021-11-23T17:53:14Z</dcterms:created>
  <dcterms:modified xsi:type="dcterms:W3CDTF">2021-11-28T11:38:19Z</dcterms:modified>
</cp:coreProperties>
</file>