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5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5F48-8312-4EC5-B8F8-168288F3C759}" type="datetimeFigureOut">
              <a:rPr lang="sl-SI" smtClean="0"/>
              <a:t>31.3.2016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8BFE-987C-4C54-8D8D-94620E5C78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983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5F48-8312-4EC5-B8F8-168288F3C759}" type="datetimeFigureOut">
              <a:rPr lang="sl-SI" smtClean="0"/>
              <a:t>31.3.2016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8BFE-987C-4C54-8D8D-94620E5C78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08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5F48-8312-4EC5-B8F8-168288F3C759}" type="datetimeFigureOut">
              <a:rPr lang="sl-SI" smtClean="0"/>
              <a:t>31.3.2016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8BFE-987C-4C54-8D8D-94620E5C78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461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5F48-8312-4EC5-B8F8-168288F3C759}" type="datetimeFigureOut">
              <a:rPr lang="sl-SI" smtClean="0"/>
              <a:t>31.3.2016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8BFE-987C-4C54-8D8D-94620E5C78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992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5F48-8312-4EC5-B8F8-168288F3C759}" type="datetimeFigureOut">
              <a:rPr lang="sl-SI" smtClean="0"/>
              <a:t>31.3.2016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8BFE-987C-4C54-8D8D-94620E5C78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61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5F48-8312-4EC5-B8F8-168288F3C759}" type="datetimeFigureOut">
              <a:rPr lang="sl-SI" smtClean="0"/>
              <a:t>31.3.2016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8BFE-987C-4C54-8D8D-94620E5C78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468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5F48-8312-4EC5-B8F8-168288F3C759}" type="datetimeFigureOut">
              <a:rPr lang="sl-SI" smtClean="0"/>
              <a:t>31.3.2016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8BFE-987C-4C54-8D8D-94620E5C78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821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5F48-8312-4EC5-B8F8-168288F3C759}" type="datetimeFigureOut">
              <a:rPr lang="sl-SI" smtClean="0"/>
              <a:t>31.3.2016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8BFE-987C-4C54-8D8D-94620E5C78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4950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5F48-8312-4EC5-B8F8-168288F3C759}" type="datetimeFigureOut">
              <a:rPr lang="sl-SI" smtClean="0"/>
              <a:t>31.3.2016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8BFE-987C-4C54-8D8D-94620E5C78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459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5F48-8312-4EC5-B8F8-168288F3C759}" type="datetimeFigureOut">
              <a:rPr lang="sl-SI" smtClean="0"/>
              <a:t>31.3.2016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8BFE-987C-4C54-8D8D-94620E5C78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308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C5F48-8312-4EC5-B8F8-168288F3C759}" type="datetimeFigureOut">
              <a:rPr lang="sl-SI" smtClean="0"/>
              <a:t>31.3.2016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8BFE-987C-4C54-8D8D-94620E5C78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159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C5F48-8312-4EC5-B8F8-168288F3C759}" type="datetimeFigureOut">
              <a:rPr lang="sl-SI" smtClean="0"/>
              <a:t>31.3.2016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A8BFE-987C-4C54-8D8D-94620E5C782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967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10" Type="http://schemas.openxmlformats.org/officeDocument/2006/relationships/image" Target="../media/image30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722" y="0"/>
            <a:ext cx="7625749" cy="5423929"/>
          </a:xfrm>
          <a:prstGeom prst="rect">
            <a:avLst/>
          </a:prstGeom>
          <a:ln>
            <a:noFill/>
          </a:ln>
        </p:spPr>
      </p:pic>
      <p:sp>
        <p:nvSpPr>
          <p:cNvPr id="6" name="PoljeZBesedilom 5"/>
          <p:cNvSpPr txBox="1"/>
          <p:nvPr/>
        </p:nvSpPr>
        <p:spPr>
          <a:xfrm>
            <a:off x="497514" y="5770982"/>
            <a:ext cx="5731099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chemeClr val="accent1"/>
                </a:solidFill>
              </a:rPr>
              <a:t>Za predmetno stopnjo priredili:</a:t>
            </a:r>
          </a:p>
          <a:p>
            <a:r>
              <a:rPr lang="sl-SI" dirty="0" smtClean="0">
                <a:solidFill>
                  <a:schemeClr val="accent1"/>
                </a:solidFill>
              </a:rPr>
              <a:t>Metka Čas</a:t>
            </a:r>
          </a:p>
          <a:p>
            <a:r>
              <a:rPr lang="sl-SI" dirty="0" smtClean="0">
                <a:solidFill>
                  <a:schemeClr val="accent1"/>
                </a:solidFill>
              </a:rPr>
              <a:t>Petra </a:t>
            </a:r>
            <a:r>
              <a:rPr lang="sl-SI" dirty="0" err="1" smtClean="0">
                <a:solidFill>
                  <a:schemeClr val="accent1"/>
                </a:solidFill>
              </a:rPr>
              <a:t>Račnik</a:t>
            </a:r>
            <a:endParaRPr lang="sl-SI" dirty="0">
              <a:solidFill>
                <a:schemeClr val="accent1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279" y="171697"/>
            <a:ext cx="7629521" cy="508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1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73487" y="257577"/>
            <a:ext cx="10980313" cy="5919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Otroci in mladostniki uživajo oz. prejemajo preveč nezdravih pijač in nezdrave hrane.</a:t>
            </a:r>
          </a:p>
          <a:p>
            <a:pPr marL="0" indent="0">
              <a:buNone/>
            </a:pPr>
            <a:r>
              <a:rPr lang="pl-PL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To je napačna pot, napačen zgled.</a:t>
            </a: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Nezdrava prehrana vodi v: </a:t>
            </a:r>
            <a:r>
              <a:rPr lang="sl-SI" b="0" i="0" u="none" strike="noStrike" baseline="0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sladkorno bolezen, bolezni srca in ožilja, povišan krvni </a:t>
            </a:r>
            <a:r>
              <a:rPr lang="sl-SI" b="0" i="0" u="none" strike="noStrike" baseline="0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tlak,</a:t>
            </a:r>
            <a:r>
              <a:rPr lang="sl-SI" b="0" i="0" u="none" strike="noStrike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 </a:t>
            </a:r>
            <a:r>
              <a:rPr lang="sl-SI" b="0" i="0" u="none" strike="noStrike" baseline="0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presnovni </a:t>
            </a:r>
            <a:r>
              <a:rPr lang="sl-SI" b="0" i="0" u="none" strike="noStrike" baseline="0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sindrom, kronične vnetne črevesne bolezni, zobno gnilobo, </a:t>
            </a:r>
            <a:r>
              <a:rPr lang="sl-SI" b="0" i="0" u="none" strike="noStrike" baseline="0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osteoporozo,</a:t>
            </a:r>
            <a:r>
              <a:rPr lang="sl-SI" b="0" i="0" u="none" strike="noStrike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 </a:t>
            </a:r>
            <a:r>
              <a:rPr lang="sl-SI" b="0" i="0" u="none" strike="noStrike" baseline="0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prekomerno </a:t>
            </a:r>
            <a:r>
              <a:rPr lang="sl-SI" b="0" i="0" u="none" strike="noStrike" baseline="0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telesno težo, debelost.</a:t>
            </a:r>
          </a:p>
          <a:p>
            <a:pPr marL="0" indent="0">
              <a:buNone/>
            </a:pPr>
            <a:r>
              <a:rPr lang="pl-PL" b="1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Če bomo tako nadaljevali, kaj se bo zgodilo z našimi otroci?</a:t>
            </a:r>
          </a:p>
          <a:p>
            <a:pPr marL="0" indent="0">
              <a:buNone/>
            </a:pPr>
            <a:r>
              <a:rPr lang="pl-PL" b="1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Mi smo odgovorni za zdravje otrok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pl-PL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pl-PL" b="0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Otrok ne odloča, kaj bo jedel.</a:t>
            </a: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V Sloveniji je vključeno v: vrtce 81.000 (2011/2012) otrok</a:t>
            </a: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                                                   osnovne šole 162.775 otrok</a:t>
            </a: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                                                   srednje šole 87.465 dijakov</a:t>
            </a: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                                                          Skupaj: 331.240</a:t>
            </a:r>
            <a:endParaRPr lang="sl-SI" sz="1800" b="0" i="0" u="none" strike="noStrike" baseline="0" dirty="0" smtClean="0">
              <a:solidFill>
                <a:srgbClr val="33339A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2497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i="0" u="none" strike="noStrike" baseline="0" dirty="0" smtClean="0">
                <a:solidFill>
                  <a:srgbClr val="00339A"/>
                </a:solidFill>
                <a:latin typeface="Times New Roman" panose="02020603050405020304" pitchFamily="18" charset="0"/>
              </a:rPr>
              <a:t>ŠKODLJIVI UČINKI PITJA PDS</a:t>
            </a:r>
            <a:endParaRPr lang="sl-SI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2504" y="1288000"/>
            <a:ext cx="5713880" cy="299821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886" y="4286215"/>
            <a:ext cx="5667497" cy="282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318052"/>
            <a:ext cx="10515600" cy="5858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1" i="0" u="none" strike="noStrike" baseline="0" dirty="0" smtClean="0">
                <a:solidFill>
                  <a:srgbClr val="00339A"/>
                </a:solidFill>
                <a:latin typeface="Times New Roman" panose="02020603050405020304" pitchFamily="18" charset="0"/>
              </a:rPr>
              <a:t>BOLEZNI POVEZANE S PRESNOVNIM SINDROMOM</a:t>
            </a:r>
          </a:p>
          <a:p>
            <a:pPr marL="0" indent="0">
              <a:buNone/>
            </a:pPr>
            <a:r>
              <a:rPr lang="sl-SI" dirty="0">
                <a:solidFill>
                  <a:srgbClr val="33339A"/>
                </a:solidFill>
                <a:latin typeface="Times New Roman" panose="02020603050405020304" pitchFamily="18" charset="0"/>
              </a:rPr>
              <a:t>a) povečan energijski vnos, debelost</a:t>
            </a:r>
          </a:p>
          <a:p>
            <a:pPr marL="0" indent="0">
              <a:buNone/>
            </a:pPr>
            <a:r>
              <a:rPr lang="sl-SI" dirty="0">
                <a:solidFill>
                  <a:srgbClr val="33339A"/>
                </a:solidFill>
                <a:latin typeface="Times New Roman" panose="02020603050405020304" pitchFamily="18" charset="0"/>
              </a:rPr>
              <a:t>b) zvišana vrednost krvnega sladkorja na tešče</a:t>
            </a:r>
          </a:p>
          <a:p>
            <a:pPr marL="0" indent="0">
              <a:buNone/>
            </a:pPr>
            <a:r>
              <a:rPr lang="sl-SI" dirty="0">
                <a:solidFill>
                  <a:srgbClr val="33339A"/>
                </a:solidFill>
                <a:latin typeface="Times New Roman" panose="02020603050405020304" pitchFamily="18" charset="0"/>
              </a:rPr>
              <a:t>c) zvišan krvni pritisk (hipertenzija)</a:t>
            </a:r>
          </a:p>
          <a:p>
            <a:pPr marL="0" indent="0">
              <a:buNone/>
            </a:pPr>
            <a:r>
              <a:rPr lang="sl-SI" dirty="0">
                <a:solidFill>
                  <a:srgbClr val="33339A"/>
                </a:solidFill>
                <a:latin typeface="Times New Roman" panose="02020603050405020304" pitchFamily="18" charset="0"/>
              </a:rPr>
              <a:t>d) motnje v presnovi krvnih maščob (</a:t>
            </a:r>
            <a:r>
              <a:rPr lang="sl-SI" dirty="0" err="1">
                <a:solidFill>
                  <a:srgbClr val="33339A"/>
                </a:solidFill>
                <a:latin typeface="Times New Roman" panose="02020603050405020304" pitchFamily="18" charset="0"/>
              </a:rPr>
              <a:t>dislipidemije</a:t>
            </a:r>
            <a:r>
              <a:rPr lang="sl-SI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sl-SI" dirty="0">
              <a:solidFill>
                <a:srgbClr val="33339A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2400" b="1" i="0" u="none" strike="noStrike" baseline="0" dirty="0" smtClean="0">
                <a:solidFill>
                  <a:srgbClr val="00339A"/>
                </a:solidFill>
                <a:latin typeface="Times New Roman" panose="02020603050405020304" pitchFamily="18" charset="0"/>
              </a:rPr>
              <a:t>OSTALO</a:t>
            </a:r>
          </a:p>
          <a:p>
            <a:pPr marL="0" indent="0">
              <a:buNone/>
            </a:pPr>
            <a:r>
              <a:rPr lang="sv-SE" dirty="0">
                <a:solidFill>
                  <a:srgbClr val="33339A"/>
                </a:solidFill>
                <a:latin typeface="Times New Roman" panose="02020603050405020304" pitchFamily="18" charset="0"/>
              </a:rPr>
              <a:t>e) sladkorna bolezen tip 2</a:t>
            </a:r>
          </a:p>
          <a:p>
            <a:pPr marL="0" indent="0">
              <a:buNone/>
            </a:pPr>
            <a:r>
              <a:rPr lang="sl-SI" dirty="0">
                <a:solidFill>
                  <a:srgbClr val="33339A"/>
                </a:solidFill>
                <a:latin typeface="Times New Roman" panose="02020603050405020304" pitchFamily="18" charset="0"/>
              </a:rPr>
              <a:t>e) povečana želja po sladki hrani</a:t>
            </a:r>
          </a:p>
          <a:p>
            <a:pPr marL="0" indent="0">
              <a:buNone/>
            </a:pPr>
            <a:r>
              <a:rPr lang="sl-SI" dirty="0">
                <a:solidFill>
                  <a:srgbClr val="33339A"/>
                </a:solidFill>
                <a:latin typeface="Times New Roman" panose="02020603050405020304" pitchFamily="18" charset="0"/>
              </a:rPr>
              <a:t>f) zmanjšanje kostne gostote, zlomi kosti</a:t>
            </a:r>
          </a:p>
          <a:p>
            <a:pPr marL="0" indent="0">
              <a:buNone/>
            </a:pPr>
            <a:r>
              <a:rPr lang="sl-SI" dirty="0">
                <a:solidFill>
                  <a:srgbClr val="33339A"/>
                </a:solidFill>
                <a:latin typeface="Times New Roman" panose="02020603050405020304" pitchFamily="18" charset="0"/>
              </a:rPr>
              <a:t>g) karies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431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b="1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RAZVOJ NAGNJENJA ZA UŽIVANJE SLADKE HRANE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Ob rojstvu imajo dojenčki po okusu raje sladko raztopino kot vodo (prirojeno</a:t>
            </a:r>
            <a:r>
              <a:rPr lang="sl-SI" sz="2400" b="0" i="0" u="none" strike="noStrike" dirty="0" smtClean="0">
                <a:solidFill>
                  <a:srgbClr val="33339A"/>
                </a:solidFill>
                <a:latin typeface="Arial" panose="020B0604020202020204" pitchFamily="34" charset="0"/>
              </a:rPr>
              <a:t> </a:t>
            </a:r>
            <a:r>
              <a:rPr lang="sl-SI" sz="2400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nagnjenje za sladek okus).</a:t>
            </a:r>
          </a:p>
          <a:p>
            <a:pPr marL="0" indent="0">
              <a:buNone/>
            </a:pPr>
            <a:endParaRPr lang="sl-SI" sz="2400" b="0" i="0" u="none" strike="noStrike" baseline="0" dirty="0" smtClean="0">
              <a:solidFill>
                <a:srgbClr val="33339A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Pri 6 mesecih starosti, je nagnjenost za sladek okus povezana s prehranskimi</a:t>
            </a:r>
            <a:r>
              <a:rPr lang="sl-SI" sz="2400" b="0" i="0" u="none" strike="noStrike" dirty="0" smtClean="0">
                <a:solidFill>
                  <a:srgbClr val="33339A"/>
                </a:solidFill>
                <a:latin typeface="Arial" panose="020B0604020202020204" pitchFamily="34" charset="0"/>
              </a:rPr>
              <a:t> </a:t>
            </a:r>
            <a:r>
              <a:rPr lang="sl-SI" sz="2400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izkušnjami dojenčka. Dojenčki, ki redno uživajo sladke pijače se navadijo sladkega okusa in imajo povečano tveganje za kasnejši razvoj kariesa ali debelosti.</a:t>
            </a:r>
          </a:p>
          <a:p>
            <a:pPr marL="0" indent="0">
              <a:buNone/>
            </a:pPr>
            <a:endParaRPr lang="sl-SI" sz="2400" b="0" i="0" u="none" strike="noStrike" baseline="0" dirty="0" smtClean="0">
              <a:solidFill>
                <a:srgbClr val="33339A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Starši imajo ključno vlogo pri razvoju prehranskih nagnjenj pri otroku.</a:t>
            </a:r>
          </a:p>
        </p:txBody>
      </p:sp>
    </p:spTree>
    <p:extLst>
      <p:ext uri="{BB962C8B-B14F-4D97-AF65-F5344CB8AC3E}">
        <p14:creationId xmlns:p14="http://schemas.microsoft.com/office/powerpoint/2010/main" val="21464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i="0" u="none" strike="noStrike" baseline="0" dirty="0" smtClean="0">
                <a:solidFill>
                  <a:srgbClr val="00339A"/>
                </a:solidFill>
                <a:latin typeface="Times New Roman" panose="02020603050405020304" pitchFamily="18" charset="0"/>
              </a:rPr>
              <a:t>ZMANJŠANJE KOSTNE GOSTOTE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l-SI" sz="3800" b="0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Zadosten vnos kalcija: pomemben zlasti v času odraščanja.</a:t>
            </a: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Mleko</a:t>
            </a:r>
            <a:r>
              <a:rPr lang="sl-SI" b="0" i="0" u="none" strike="noStrike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 je </a:t>
            </a:r>
            <a:r>
              <a:rPr lang="sl-SI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bogat vir kalcija, beljakovin, vitaminov (D, B</a:t>
            </a:r>
            <a:r>
              <a:rPr lang="sl-SI" sz="1800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6 </a:t>
            </a:r>
            <a:r>
              <a:rPr lang="sl-SI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in B</a:t>
            </a:r>
            <a:r>
              <a:rPr lang="sl-SI" sz="1800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12</a:t>
            </a:r>
            <a:r>
              <a:rPr lang="sl-SI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),</a:t>
            </a:r>
            <a:r>
              <a:rPr lang="sl-SI" b="0" i="0" u="none" strike="noStrike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 </a:t>
            </a:r>
            <a:r>
              <a:rPr lang="sl-SI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drugih </a:t>
            </a:r>
            <a:r>
              <a:rPr lang="sl-SI" b="0" i="0" u="none" strike="noStrike" baseline="0" dirty="0" err="1" smtClean="0">
                <a:solidFill>
                  <a:srgbClr val="33339A"/>
                </a:solidFill>
                <a:latin typeface="Times New Roman" panose="02020603050405020304" pitchFamily="18" charset="0"/>
              </a:rPr>
              <a:t>mikrohranil</a:t>
            </a:r>
            <a:r>
              <a:rPr lang="sl-SI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Pijače z dodanim sladkorjem (PDS) ne vsebujejo kalcija in</a:t>
            </a:r>
            <a:r>
              <a:rPr lang="sl-SI" b="0" i="0" u="none" strike="noStrike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 </a:t>
            </a:r>
            <a:r>
              <a:rPr lang="sl-SI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drugih zdravih hranil.</a:t>
            </a:r>
          </a:p>
          <a:p>
            <a:pPr marL="0" indent="0">
              <a:buNone/>
            </a:pPr>
            <a:r>
              <a:rPr lang="it-IT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Le </a:t>
            </a:r>
            <a:r>
              <a:rPr lang="it-IT" b="0" i="0" u="none" strike="noStrike" baseline="0" dirty="0" err="1" smtClean="0">
                <a:solidFill>
                  <a:srgbClr val="33339A"/>
                </a:solidFill>
                <a:latin typeface="Times New Roman" panose="02020603050405020304" pitchFamily="18" charset="0"/>
              </a:rPr>
              <a:t>dodajanje</a:t>
            </a:r>
            <a:r>
              <a:rPr lang="it-IT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 </a:t>
            </a:r>
            <a:r>
              <a:rPr lang="it-IT" b="0" i="0" u="none" strike="noStrike" baseline="0" dirty="0" err="1" smtClean="0">
                <a:solidFill>
                  <a:srgbClr val="33339A"/>
                </a:solidFill>
                <a:latin typeface="Times New Roman" panose="02020603050405020304" pitchFamily="18" charset="0"/>
              </a:rPr>
              <a:t>vitaminov</a:t>
            </a:r>
            <a:r>
              <a:rPr lang="it-IT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 in </a:t>
            </a:r>
            <a:r>
              <a:rPr lang="it-IT" b="0" i="0" u="none" strike="noStrike" baseline="0" dirty="0" err="1" smtClean="0">
                <a:solidFill>
                  <a:srgbClr val="33339A"/>
                </a:solidFill>
                <a:latin typeface="Times New Roman" panose="02020603050405020304" pitchFamily="18" charset="0"/>
              </a:rPr>
              <a:t>mineralov</a:t>
            </a:r>
            <a:r>
              <a:rPr lang="it-IT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 v </a:t>
            </a:r>
            <a:r>
              <a:rPr lang="it-IT" b="0" i="0" u="none" strike="noStrike" baseline="0" dirty="0" err="1" smtClean="0">
                <a:solidFill>
                  <a:srgbClr val="33339A"/>
                </a:solidFill>
                <a:latin typeface="Times New Roman" panose="02020603050405020304" pitchFamily="18" charset="0"/>
              </a:rPr>
              <a:t>sladkano</a:t>
            </a:r>
            <a:r>
              <a:rPr lang="it-IT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 </a:t>
            </a:r>
            <a:r>
              <a:rPr lang="it-IT" b="0" i="0" u="none" strike="noStrike" baseline="0" dirty="0" err="1" smtClean="0">
                <a:solidFill>
                  <a:srgbClr val="33339A"/>
                </a:solidFill>
                <a:latin typeface="Times New Roman" panose="02020603050405020304" pitchFamily="18" charset="0"/>
              </a:rPr>
              <a:t>vodo</a:t>
            </a:r>
            <a:r>
              <a:rPr lang="it-IT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 ne </a:t>
            </a:r>
            <a:r>
              <a:rPr lang="it-IT" b="0" i="0" u="none" strike="noStrike" baseline="0" dirty="0" err="1" smtClean="0">
                <a:solidFill>
                  <a:srgbClr val="33339A"/>
                </a:solidFill>
                <a:latin typeface="Times New Roman" panose="02020603050405020304" pitchFamily="18" charset="0"/>
              </a:rPr>
              <a:t>naredi</a:t>
            </a:r>
            <a:r>
              <a:rPr lang="sl-SI" dirty="0">
                <a:solidFill>
                  <a:srgbClr val="33339A"/>
                </a:solidFill>
                <a:latin typeface="Times New Roman" panose="02020603050405020304" pitchFamily="18" charset="0"/>
              </a:rPr>
              <a:t> </a:t>
            </a:r>
            <a:r>
              <a:rPr lang="sl-SI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zdrave pijače.</a:t>
            </a: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Sladke gazirane pijače (vsebujejo fosfate, rušijo razmerje med</a:t>
            </a:r>
            <a:r>
              <a:rPr lang="sl-SI" b="0" i="0" u="none" strike="noStrike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 </a:t>
            </a:r>
            <a:r>
              <a:rPr lang="sl-SI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kalcijem in fosforjem ter škodijo kostem,</a:t>
            </a:r>
            <a:r>
              <a:rPr lang="sl-SI" b="0" i="0" u="none" strike="noStrike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 </a:t>
            </a:r>
            <a:r>
              <a:rPr lang="pl-PL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povezane so z zmanjšanjem kostne gostote ter</a:t>
            </a:r>
            <a:r>
              <a:rPr lang="pl-PL" b="0" i="0" u="none" strike="noStrike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 </a:t>
            </a:r>
            <a:r>
              <a:rPr lang="sl-SI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zlomi kosti.</a:t>
            </a:r>
            <a:endParaRPr lang="sl-SI" sz="1800" b="0" i="0" u="none" strike="noStrike" baseline="0" dirty="0" smtClean="0">
              <a:solidFill>
                <a:srgbClr val="33339A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1600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36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935" y="4681594"/>
            <a:ext cx="2242719" cy="207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7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i="0" u="none" strike="noStrike" baseline="0" dirty="0" smtClean="0">
                <a:solidFill>
                  <a:srgbClr val="00339A"/>
                </a:solidFill>
                <a:latin typeface="Times New Roman" panose="02020603050405020304" pitchFamily="18" charset="0"/>
              </a:rPr>
              <a:t>POJAV ZOBNIH RAZJED TER ZOBNE</a:t>
            </a:r>
            <a:br>
              <a:rPr lang="pl-PL" sz="3600" i="0" u="none" strike="noStrike" baseline="0" dirty="0" smtClean="0">
                <a:solidFill>
                  <a:srgbClr val="00339A"/>
                </a:solidFill>
                <a:latin typeface="Times New Roman" panose="02020603050405020304" pitchFamily="18" charset="0"/>
              </a:rPr>
            </a:br>
            <a:r>
              <a:rPr lang="sl-SI" sz="3600" i="0" u="none" strike="noStrike" baseline="0" dirty="0" smtClean="0">
                <a:solidFill>
                  <a:srgbClr val="00339A"/>
                </a:solidFill>
                <a:latin typeface="Times New Roman" panose="02020603050405020304" pitchFamily="18" charset="0"/>
              </a:rPr>
              <a:t>GNILOBE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Uživanje sladkih pijač je povezano s povečanim</a:t>
            </a:r>
          </a:p>
          <a:p>
            <a:pPr marL="0" indent="0">
              <a:buNone/>
            </a:pPr>
            <a:r>
              <a:rPr lang="pl-PL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tveganjem za pojav zobnega kariesa.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953" y="2876918"/>
            <a:ext cx="4019126" cy="284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POMEN VODE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62857" y="1335314"/>
            <a:ext cx="11829143" cy="55226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• </a:t>
            </a:r>
            <a:r>
              <a:rPr lang="sl-SI" b="1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Osnovna sestavina človeškega telesa.</a:t>
            </a:r>
          </a:p>
          <a:p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 </a:t>
            </a:r>
            <a:r>
              <a:rPr lang="sl-SI" b="1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Idealna pijača za odžejanje in </a:t>
            </a:r>
            <a:r>
              <a:rPr lang="sl-SI" b="1" i="0" u="none" strike="noStrike" baseline="0" dirty="0" err="1" smtClean="0">
                <a:solidFill>
                  <a:srgbClr val="33339A"/>
                </a:solidFill>
                <a:latin typeface="Times New Roman" panose="02020603050405020304" pitchFamily="18" charset="0"/>
              </a:rPr>
              <a:t>rehidracijo</a:t>
            </a:r>
            <a:r>
              <a:rPr lang="sl-SI" b="1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 telesa.</a:t>
            </a:r>
          </a:p>
          <a:p>
            <a:r>
              <a:rPr lang="sl-SI" b="1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Zagotavlja vse kar potrebujemo za napolnitev</a:t>
            </a:r>
          </a:p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izgubljene tekočine (obnovo tekočin, ki se porabijo pri</a:t>
            </a:r>
          </a:p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presnovi, dihanju, potenju in odstranjevanju odpadnih</a:t>
            </a:r>
          </a:p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snovi).</a:t>
            </a:r>
          </a:p>
          <a:p>
            <a:r>
              <a:rPr lang="sl-SI" b="1" i="0" u="none" strike="noStrike" baseline="0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Strateška surovina. </a:t>
            </a:r>
          </a:p>
          <a:p>
            <a:r>
              <a:rPr lang="sl-SI" b="1" i="0" u="none" strike="noStrike" baseline="0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Pomanjkanje vode občuti 2,7milijarde ljudi. </a:t>
            </a:r>
          </a:p>
          <a:p>
            <a:r>
              <a:rPr lang="sl-SI" b="1" i="0" u="none" strike="noStrike" baseline="0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Leta 2025 bo čutilo pomanjkanje vode</a:t>
            </a:r>
            <a:r>
              <a:rPr lang="sl-SI" b="1" i="0" u="none" strike="noStrike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 </a:t>
            </a:r>
            <a:r>
              <a:rPr lang="it-IT" b="1" i="0" u="none" strike="noStrike" baseline="0" dirty="0" err="1" smtClean="0">
                <a:solidFill>
                  <a:srgbClr val="C10000"/>
                </a:solidFill>
                <a:latin typeface="Times New Roman" panose="02020603050405020304" pitchFamily="18" charset="0"/>
              </a:rPr>
              <a:t>dve</a:t>
            </a:r>
            <a:r>
              <a:rPr lang="it-IT" b="1" i="0" u="none" strike="noStrike" baseline="0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 </a:t>
            </a:r>
            <a:r>
              <a:rPr lang="it-IT" b="1" i="0" u="none" strike="noStrike" baseline="0" dirty="0" err="1" smtClean="0">
                <a:solidFill>
                  <a:srgbClr val="C10000"/>
                </a:solidFill>
                <a:latin typeface="Times New Roman" panose="02020603050405020304" pitchFamily="18" charset="0"/>
              </a:rPr>
              <a:t>tretjini</a:t>
            </a:r>
            <a:endParaRPr lang="sl-SI" b="1" i="0" u="none" strike="noStrike" baseline="0" dirty="0" smtClean="0">
              <a:solidFill>
                <a:srgbClr val="C1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b="1" i="0" u="none" strike="noStrike" baseline="0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 </a:t>
            </a:r>
            <a:r>
              <a:rPr lang="it-IT" b="1" i="0" u="none" strike="noStrike" baseline="0" dirty="0" err="1" smtClean="0">
                <a:solidFill>
                  <a:srgbClr val="C10000"/>
                </a:solidFill>
                <a:latin typeface="Times New Roman" panose="02020603050405020304" pitchFamily="18" charset="0"/>
              </a:rPr>
              <a:t>prebivalcev</a:t>
            </a:r>
            <a:r>
              <a:rPr lang="it-IT" b="1" i="0" u="none" strike="noStrike" baseline="0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. To ne bo </a:t>
            </a:r>
            <a:r>
              <a:rPr lang="it-IT" b="1" i="0" u="none" strike="noStrike" baseline="0" dirty="0" err="1" smtClean="0">
                <a:solidFill>
                  <a:srgbClr val="C10000"/>
                </a:solidFill>
                <a:latin typeface="Times New Roman" panose="02020603050405020304" pitchFamily="18" charset="0"/>
              </a:rPr>
              <a:t>povzročilo</a:t>
            </a:r>
            <a:r>
              <a:rPr lang="it-IT" b="1" i="0" u="none" strike="noStrike" baseline="0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 le</a:t>
            </a:r>
          </a:p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socialnih težav, temveč tudi izrazito povečanje</a:t>
            </a:r>
          </a:p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varnostnih tveganj.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141" y="2014189"/>
            <a:ext cx="4624459" cy="47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112001" cy="343761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7619"/>
            <a:ext cx="7112001" cy="342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8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KOLIKO TEKOČINE POTREBUJEJO</a:t>
            </a:r>
            <a:br>
              <a:rPr lang="sl-SI" sz="360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</a:br>
            <a:r>
              <a:rPr lang="sl-SI" sz="360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OTROCI IN MLADOSTNIKI?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4560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Starost           Priporočena količina popite vode</a:t>
            </a:r>
            <a:r>
              <a:rPr lang="sl-SI" sz="1800" dirty="0">
                <a:solidFill>
                  <a:srgbClr val="33339A"/>
                </a:solidFill>
                <a:latin typeface="Times New Roman" panose="02020603050405020304" pitchFamily="18" charset="0"/>
              </a:rPr>
              <a:t> </a:t>
            </a:r>
            <a:r>
              <a:rPr lang="sl-SI" sz="180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(ml)     </a:t>
            </a:r>
            <a:r>
              <a:rPr lang="sl-SI" sz="1800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 </a:t>
            </a:r>
            <a:r>
              <a:rPr lang="sl-SI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Preračunano v kozarce*</a:t>
            </a:r>
          </a:p>
          <a:p>
            <a:pPr marL="0" indent="0">
              <a:buNone/>
            </a:pPr>
            <a:r>
              <a:rPr lang="pl-PL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1 do 4                       800                                                okrog 4</a:t>
            </a:r>
          </a:p>
          <a:p>
            <a:pPr marL="0" indent="0">
              <a:buNone/>
            </a:pPr>
            <a:r>
              <a:rPr lang="pl-PL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4 do 7                       950                                                okrog 5</a:t>
            </a:r>
          </a:p>
          <a:p>
            <a:pPr marL="0" indent="0">
              <a:buNone/>
            </a:pPr>
            <a:r>
              <a:rPr lang="pl-PL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7 do 10                </a:t>
            </a:r>
            <a:r>
              <a:rPr lang="pl-PL" b="0" i="0" u="none" strike="noStrike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   </a:t>
            </a:r>
            <a:r>
              <a:rPr lang="pl-PL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 1.000                                              okrog 5,5</a:t>
            </a:r>
          </a:p>
          <a:p>
            <a:pPr marL="0" indent="0">
              <a:buNone/>
            </a:pPr>
            <a:r>
              <a:rPr lang="pl-PL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10 do 13                  1.200                                              okrog 6</a:t>
            </a:r>
          </a:p>
          <a:p>
            <a:pPr marL="0" indent="0">
              <a:buNone/>
            </a:pPr>
            <a:r>
              <a:rPr lang="pl-PL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13 do 15                  1.300                                              okrog 6,5</a:t>
            </a:r>
          </a:p>
          <a:p>
            <a:pPr marL="0" indent="0">
              <a:buNone/>
            </a:pPr>
            <a:endParaRPr lang="pl-PL" dirty="0">
              <a:solidFill>
                <a:srgbClr val="33339A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1 kozarec = 2dcl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192" y="3721332"/>
            <a:ext cx="2668702" cy="266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PRIPOROČENA KOLIČINA VODE ZA</a:t>
            </a:r>
            <a:br>
              <a:rPr lang="sl-SI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</a:br>
            <a:r>
              <a:rPr lang="sl-SI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10 - 13 LETNE OTROK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b="0" i="0" u="none" strike="noStrike" baseline="0" dirty="0" smtClean="0">
              <a:solidFill>
                <a:srgbClr val="33339A"/>
              </a:solidFill>
              <a:latin typeface="Arial" panose="020B0604020202020204" pitchFamily="34" charset="0"/>
            </a:endParaRPr>
          </a:p>
          <a:p>
            <a:endParaRPr lang="sl-SI" dirty="0">
              <a:solidFill>
                <a:srgbClr val="33339A"/>
              </a:solidFill>
              <a:latin typeface="Arial" panose="020B0604020202020204" pitchFamily="34" charset="0"/>
            </a:endParaRPr>
          </a:p>
          <a:p>
            <a:endParaRPr lang="sl-SI" b="0" i="0" u="none" strike="noStrike" baseline="0" dirty="0" smtClean="0">
              <a:solidFill>
                <a:srgbClr val="33339A"/>
              </a:solidFill>
              <a:latin typeface="Arial" panose="020B0604020202020204" pitchFamily="34" charset="0"/>
            </a:endParaRPr>
          </a:p>
          <a:p>
            <a:endParaRPr lang="sl-SI" dirty="0">
              <a:solidFill>
                <a:srgbClr val="33339A"/>
              </a:solidFill>
              <a:latin typeface="Arial" panose="020B0604020202020204" pitchFamily="34" charset="0"/>
            </a:endParaRPr>
          </a:p>
          <a:p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1                 2                3</a:t>
            </a:r>
            <a:r>
              <a:rPr lang="sl-SI" b="0" i="0" u="none" strike="noStrike" dirty="0" smtClean="0">
                <a:solidFill>
                  <a:srgbClr val="33339A"/>
                </a:solidFill>
                <a:latin typeface="Arial" panose="020B0604020202020204" pitchFamily="34" charset="0"/>
              </a:rPr>
              <a:t>                 4             5                  6</a:t>
            </a:r>
            <a:endParaRPr lang="sl-SI" b="0" i="0" u="none" strike="noStrike" baseline="0" dirty="0" smtClean="0">
              <a:solidFill>
                <a:srgbClr val="33339A"/>
              </a:solidFill>
              <a:latin typeface="Arial" panose="020B0604020202020204" pitchFamily="34" charset="0"/>
            </a:endParaRPr>
          </a:p>
          <a:p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Pri telesni aktivnosti, ob vročih poletnih dneh ali pri povišani telesni</a:t>
            </a:r>
            <a:r>
              <a:rPr lang="sl-SI" b="0" i="0" u="none" strike="noStrike" dirty="0" smtClean="0">
                <a:solidFill>
                  <a:srgbClr val="33339A"/>
                </a:solidFill>
                <a:latin typeface="Arial" panose="020B0604020202020204" pitchFamily="34" charset="0"/>
              </a:rPr>
              <a:t> </a:t>
            </a:r>
            <a:r>
              <a:rPr lang="it-IT" b="0" i="0" u="none" strike="noStrike" baseline="0" dirty="0" err="1" smtClean="0">
                <a:solidFill>
                  <a:srgbClr val="33339A"/>
                </a:solidFill>
                <a:latin typeface="Arial" panose="020B0604020202020204" pitchFamily="34" charset="0"/>
              </a:rPr>
              <a:t>temperaturi</a:t>
            </a:r>
            <a:r>
              <a:rPr lang="it-IT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, se </a:t>
            </a:r>
            <a:r>
              <a:rPr lang="it-IT" b="0" i="0" u="none" strike="noStrike" baseline="0" dirty="0" err="1" smtClean="0">
                <a:solidFill>
                  <a:srgbClr val="33339A"/>
                </a:solidFill>
                <a:latin typeface="Arial" panose="020B0604020202020204" pitchFamily="34" charset="0"/>
              </a:rPr>
              <a:t>potrebe</a:t>
            </a:r>
            <a:r>
              <a:rPr lang="it-IT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 </a:t>
            </a:r>
            <a:r>
              <a:rPr lang="it-IT" b="0" i="0" u="none" strike="noStrike" baseline="0" dirty="0" err="1" smtClean="0">
                <a:solidFill>
                  <a:srgbClr val="33339A"/>
                </a:solidFill>
                <a:latin typeface="Arial" panose="020B0604020202020204" pitchFamily="34" charset="0"/>
              </a:rPr>
              <a:t>po</a:t>
            </a:r>
            <a:r>
              <a:rPr lang="it-IT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 </a:t>
            </a:r>
            <a:r>
              <a:rPr lang="it-IT" b="0" i="0" u="none" strike="noStrike" baseline="0" dirty="0" err="1" smtClean="0">
                <a:solidFill>
                  <a:srgbClr val="33339A"/>
                </a:solidFill>
                <a:latin typeface="Arial" panose="020B0604020202020204" pitchFamily="34" charset="0"/>
              </a:rPr>
              <a:t>tekočini</a:t>
            </a:r>
            <a:r>
              <a:rPr lang="it-IT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 </a:t>
            </a:r>
            <a:r>
              <a:rPr lang="it-IT" b="0" i="0" u="none" strike="noStrike" baseline="0" dirty="0" err="1" smtClean="0">
                <a:solidFill>
                  <a:srgbClr val="33339A"/>
                </a:solidFill>
                <a:latin typeface="Arial" panose="020B0604020202020204" pitchFamily="34" charset="0"/>
              </a:rPr>
              <a:t>bistveno</a:t>
            </a:r>
            <a:r>
              <a:rPr lang="it-IT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 </a:t>
            </a:r>
            <a:r>
              <a:rPr lang="it-IT" b="0" i="0" u="none" strike="noStrike" baseline="0" dirty="0" err="1" smtClean="0">
                <a:solidFill>
                  <a:srgbClr val="33339A"/>
                </a:solidFill>
                <a:latin typeface="Arial" panose="020B0604020202020204" pitchFamily="34" charset="0"/>
              </a:rPr>
              <a:t>povečajo</a:t>
            </a:r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pl-PL" b="1" i="1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Voda je najboljša tekočina za odžejanje.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25" y="1690688"/>
            <a:ext cx="10734010" cy="207337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10064495" y="1490633"/>
            <a:ext cx="2127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1 kozarec = 2 dcl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146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39" y="-999886"/>
            <a:ext cx="10529950" cy="7443814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030310" y="206062"/>
            <a:ext cx="16131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400" b="1" dirty="0" smtClean="0">
                <a:solidFill>
                  <a:srgbClr val="002060"/>
                </a:solidFill>
              </a:rPr>
              <a:t>UVOD</a:t>
            </a:r>
            <a:endParaRPr lang="sl-SI" sz="4400" b="1" dirty="0">
              <a:solidFill>
                <a:srgbClr val="002060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310" y="-681834"/>
            <a:ext cx="10423877" cy="640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PRIPOROČENE PIJAČE</a:t>
            </a:r>
            <a:endParaRPr lang="sl-SI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1" y="1526370"/>
            <a:ext cx="2067022" cy="194606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592" y="1412698"/>
            <a:ext cx="1776914" cy="217340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387" y="1561458"/>
            <a:ext cx="2067022" cy="204609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2583" y="1285636"/>
            <a:ext cx="1921968" cy="288271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7291" y="3586104"/>
            <a:ext cx="1704387" cy="672938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3243" y="1426339"/>
            <a:ext cx="1668123" cy="204609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044275"/>
            <a:ext cx="2719766" cy="277359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3771" y="4259915"/>
            <a:ext cx="2830786" cy="2335706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7299" y="4435855"/>
            <a:ext cx="3299983" cy="246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8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sl-SI" sz="3600" dirty="0" smtClean="0">
                <a:solidFill>
                  <a:srgbClr val="33339A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sl-SI" sz="3600" dirty="0" smtClean="0">
                <a:solidFill>
                  <a:srgbClr val="33339A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sl-SI" sz="3600" dirty="0" smtClean="0">
                <a:solidFill>
                  <a:srgbClr val="33339A"/>
                </a:solidFill>
                <a:latin typeface="Times New Roman" panose="02020603050405020304" pitchFamily="18" charset="0"/>
                <a:ea typeface="+mn-ea"/>
                <a:cs typeface="+mn-cs"/>
              </a:rPr>
              <a:t>PREDNOSTI </a:t>
            </a:r>
            <a:r>
              <a:rPr lang="sl-SI" sz="3600" dirty="0">
                <a:solidFill>
                  <a:srgbClr val="33339A"/>
                </a:solidFill>
                <a:latin typeface="Times New Roman" panose="02020603050405020304" pitchFamily="18" charset="0"/>
                <a:ea typeface="+mn-ea"/>
                <a:cs typeface="+mn-cs"/>
              </a:rPr>
              <a:t>PITJA VODE</a:t>
            </a:r>
            <a:br>
              <a:rPr lang="sl-SI" sz="3600" dirty="0">
                <a:solidFill>
                  <a:srgbClr val="33339A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sl-SI" sz="3600" dirty="0">
                <a:solidFill>
                  <a:srgbClr val="33339A"/>
                </a:solidFill>
                <a:latin typeface="Times New Roman" panose="02020603050405020304" pitchFamily="18" charset="0"/>
                <a:ea typeface="+mn-ea"/>
                <a:cs typeface="+mn-cs"/>
              </a:rPr>
              <a:t>NEPOSREDNO IZ VODOVODNEGA OMREŽJA</a:t>
            </a:r>
            <a:br>
              <a:rPr lang="sl-SI" sz="3600" dirty="0">
                <a:solidFill>
                  <a:srgbClr val="33339A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sl-SI" b="1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Zdravstveni vidik</a:t>
            </a:r>
          </a:p>
          <a:p>
            <a:pPr marL="514350" indent="-514350">
              <a:buAutoNum type="alphaLcParenR"/>
            </a:pPr>
            <a:endParaRPr lang="sl-SI" b="1" i="0" u="none" strike="noStrike" baseline="0" dirty="0" smtClean="0">
              <a:solidFill>
                <a:srgbClr val="33339A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b) Ekonomski vidik</a:t>
            </a:r>
          </a:p>
          <a:p>
            <a:pPr marL="0" indent="0">
              <a:buNone/>
            </a:pPr>
            <a:endParaRPr lang="sl-SI" b="1" i="0" u="none" strike="noStrike" baseline="0" dirty="0" smtClean="0">
              <a:solidFill>
                <a:srgbClr val="33339A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c) Ekološki vidik</a:t>
            </a:r>
          </a:p>
          <a:p>
            <a:pPr marL="0" indent="0">
              <a:buNone/>
            </a:pPr>
            <a:endParaRPr lang="sl-SI" b="1" i="0" u="none" strike="noStrike" baseline="0" dirty="0" smtClean="0">
              <a:solidFill>
                <a:srgbClr val="33339A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d) Socialni vidik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802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Zdravstveni vidik</a:t>
            </a:r>
          </a:p>
          <a:p>
            <a:pPr marL="0" indent="0">
              <a:buNone/>
            </a:pPr>
            <a:r>
              <a:rPr lang="pl-PL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• Slovenska zakonodaja predpisuje skoraj enako</a:t>
            </a:r>
          </a:p>
          <a:p>
            <a:pPr marL="0" indent="0">
              <a:buNone/>
            </a:pPr>
            <a:r>
              <a:rPr lang="pl-PL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kakovost tako za vodo iz pipe, kot za tisto iz steklenice.</a:t>
            </a:r>
          </a:p>
          <a:p>
            <a:pPr marL="0" indent="0">
              <a:buNone/>
            </a:pPr>
            <a:endParaRPr lang="pl-PL" b="0" i="0" u="none" strike="noStrike" baseline="0" dirty="0" smtClean="0">
              <a:solidFill>
                <a:srgbClr val="33339A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• Voda, ki priteče iz pipe je bolj sveža in bogata s kisikom</a:t>
            </a: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kot voda iz plastenke, ki je pogosto postana (zlasti voda</a:t>
            </a: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iz balonov).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718" y="1955200"/>
            <a:ext cx="2067022" cy="20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3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sz="3200" b="1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 Ekonomski vidik</a:t>
            </a:r>
          </a:p>
          <a:p>
            <a:pPr marL="0" indent="0">
              <a:buNone/>
            </a:pPr>
            <a:r>
              <a:rPr lang="pl-PL" sz="3200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• Vode iz pipe je 250 do</a:t>
            </a:r>
          </a:p>
          <a:p>
            <a:pPr marL="0" indent="0">
              <a:buNone/>
            </a:pPr>
            <a:r>
              <a:rPr lang="sl-SI" sz="3200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1.000 krat cenejša od</a:t>
            </a:r>
          </a:p>
          <a:p>
            <a:pPr marL="0" indent="0">
              <a:buNone/>
            </a:pPr>
            <a:r>
              <a:rPr lang="sl-SI" sz="3200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ustekleničene vode.</a:t>
            </a:r>
          </a:p>
          <a:p>
            <a:pPr marL="0" indent="0">
              <a:buNone/>
            </a:pPr>
            <a:endParaRPr lang="sl-SI" sz="1800" b="0" i="0" u="none" strike="noStrike" baseline="0" dirty="0" smtClean="0">
              <a:solidFill>
                <a:srgbClr val="33339A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Vsakič, ko izpraznite 1 litrsko plastenko, v njej</a:t>
            </a:r>
          </a:p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porabite 1/4 litra nafte.</a:t>
            </a:r>
          </a:p>
          <a:p>
            <a:pPr marL="0" indent="0">
              <a:buNone/>
            </a:pPr>
            <a:r>
              <a:rPr lang="it-IT" b="1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Za 1 </a:t>
            </a:r>
            <a:r>
              <a:rPr lang="it-IT" b="1" i="0" u="none" strike="noStrike" baseline="0" dirty="0" err="1" smtClean="0">
                <a:solidFill>
                  <a:srgbClr val="33339A"/>
                </a:solidFill>
                <a:latin typeface="Times New Roman" panose="02020603050405020304" pitchFamily="18" charset="0"/>
              </a:rPr>
              <a:t>liter</a:t>
            </a:r>
            <a:r>
              <a:rPr lang="it-IT" b="1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 </a:t>
            </a:r>
            <a:r>
              <a:rPr lang="it-IT" b="1" i="0" u="none" strike="noStrike" baseline="0" dirty="0" err="1" smtClean="0">
                <a:solidFill>
                  <a:srgbClr val="33339A"/>
                </a:solidFill>
                <a:latin typeface="Times New Roman" panose="02020603050405020304" pitchFamily="18" charset="0"/>
              </a:rPr>
              <a:t>ustekleničene</a:t>
            </a:r>
            <a:r>
              <a:rPr lang="it-IT" b="1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 </a:t>
            </a:r>
            <a:r>
              <a:rPr lang="it-IT" b="1" i="0" u="none" strike="noStrike" baseline="0" dirty="0" err="1" smtClean="0">
                <a:solidFill>
                  <a:srgbClr val="33339A"/>
                </a:solidFill>
                <a:latin typeface="Times New Roman" panose="02020603050405020304" pitchFamily="18" charset="0"/>
              </a:rPr>
              <a:t>vode</a:t>
            </a:r>
            <a:r>
              <a:rPr lang="it-IT" b="1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 so </a:t>
            </a:r>
            <a:r>
              <a:rPr lang="it-IT" b="1" i="0" u="none" strike="noStrike" baseline="0" dirty="0" err="1" smtClean="0">
                <a:solidFill>
                  <a:srgbClr val="33339A"/>
                </a:solidFill>
                <a:latin typeface="Times New Roman" panose="02020603050405020304" pitchFamily="18" charset="0"/>
              </a:rPr>
              <a:t>proizvajalci</a:t>
            </a:r>
            <a:endParaRPr lang="it-IT" b="1" i="0" u="none" strike="noStrike" baseline="0" dirty="0" smtClean="0">
              <a:solidFill>
                <a:srgbClr val="33339A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tekom proizvodnje porabili 3 litre vode, ki je bolj</a:t>
            </a:r>
          </a:p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končala kot odpadna voda.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036" y="1555518"/>
            <a:ext cx="3464764" cy="183013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036" y="3385655"/>
            <a:ext cx="3464764" cy="279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61257" y="391886"/>
            <a:ext cx="11092543" cy="57850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Ekološki vidik; </a:t>
            </a:r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Odpade:</a:t>
            </a: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• proizvodnja plastenk, zamaškov, nalepk</a:t>
            </a: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(prihranek energije in surovin)</a:t>
            </a: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• polnjenje vode v plastenke</a:t>
            </a: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• prevoz vode, plastenk, balonov, steklenic</a:t>
            </a:r>
          </a:p>
          <a:p>
            <a:pPr marL="0" indent="0">
              <a:buNone/>
            </a:pPr>
            <a:r>
              <a:rPr lang="pl-PL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(voda je zelo težka za prevoz)</a:t>
            </a: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• komunalni odvoz plastenk</a:t>
            </a: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• poraba energije za recikliranje plastenk.</a:t>
            </a: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Zmanjša se:</a:t>
            </a: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• promet, emisija izpušnih plinov</a:t>
            </a:r>
          </a:p>
          <a:p>
            <a:pPr marL="0" indent="0">
              <a:buNone/>
            </a:pPr>
            <a:r>
              <a:rPr lang="pl-PL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• obremenitev okolja z odpadnimi plastenkami</a:t>
            </a:r>
          </a:p>
          <a:p>
            <a:pPr marL="0" indent="0">
              <a:buNone/>
            </a:pPr>
            <a:r>
              <a:rPr lang="pt-BR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(le dobrih 20% plastične embalaže se reciklira).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563" y="0"/>
            <a:ext cx="3918237" cy="398291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556" y="4151086"/>
            <a:ext cx="3635290" cy="241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Socialni vidik</a:t>
            </a: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• večja neodvisnost od transporta</a:t>
            </a:r>
          </a:p>
          <a:p>
            <a:pPr marL="0" indent="0">
              <a:buNone/>
            </a:pPr>
            <a:r>
              <a:rPr lang="it-IT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• ni </a:t>
            </a:r>
            <a:r>
              <a:rPr lang="it-IT" b="0" i="0" u="none" strike="noStrike" baseline="0" dirty="0" err="1" smtClean="0">
                <a:solidFill>
                  <a:srgbClr val="33339A"/>
                </a:solidFill>
                <a:latin typeface="Arial" panose="020B0604020202020204" pitchFamily="34" charset="0"/>
              </a:rPr>
              <a:t>potrebno</a:t>
            </a:r>
            <a:r>
              <a:rPr lang="it-IT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 </a:t>
            </a:r>
            <a:r>
              <a:rPr lang="it-IT" b="0" i="0" u="none" strike="noStrike" baseline="0" dirty="0" err="1" smtClean="0">
                <a:solidFill>
                  <a:srgbClr val="33339A"/>
                </a:solidFill>
                <a:latin typeface="Arial" panose="020B0604020202020204" pitchFamily="34" charset="0"/>
              </a:rPr>
              <a:t>tovoriti</a:t>
            </a:r>
            <a:r>
              <a:rPr lang="it-IT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 in </a:t>
            </a:r>
            <a:r>
              <a:rPr lang="it-IT" b="0" i="0" u="none" strike="noStrike" baseline="0" dirty="0" err="1" smtClean="0">
                <a:solidFill>
                  <a:srgbClr val="33339A"/>
                </a:solidFill>
                <a:latin typeface="Arial" panose="020B0604020202020204" pitchFamily="34" charset="0"/>
              </a:rPr>
              <a:t>skladiščiti</a:t>
            </a:r>
            <a:r>
              <a:rPr lang="it-IT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 </a:t>
            </a:r>
            <a:r>
              <a:rPr lang="it-IT" b="0" i="0" u="none" strike="noStrike" baseline="0" dirty="0" err="1" smtClean="0">
                <a:solidFill>
                  <a:srgbClr val="33339A"/>
                </a:solidFill>
                <a:latin typeface="Arial" panose="020B0604020202020204" pitchFamily="34" charset="0"/>
              </a:rPr>
              <a:t>plastenk</a:t>
            </a:r>
            <a:endParaRPr lang="it-IT" b="0" i="0" u="none" strike="noStrike" baseline="0" dirty="0" smtClean="0">
              <a:solidFill>
                <a:srgbClr val="33339A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• prihranek časa.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831" y="1030514"/>
            <a:ext cx="3560969" cy="23812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3523" y="3574204"/>
            <a:ext cx="3371564" cy="244034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008" y="3904343"/>
            <a:ext cx="4249465" cy="2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ZAKLJUČEK 1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Slovenski otroci in mladostniki pijejo preveč </a:t>
            </a:r>
            <a:r>
              <a:rPr lang="sl-SI" b="1" i="0" u="none" strike="noStrike" baseline="0" dirty="0" smtClean="0">
                <a:solidFill>
                  <a:srgbClr val="CD0000"/>
                </a:solidFill>
                <a:latin typeface="Times New Roman" panose="02020603050405020304" pitchFamily="18" charset="0"/>
              </a:rPr>
              <a:t>pijač z</a:t>
            </a:r>
            <a:r>
              <a:rPr lang="sl-SI" b="1" i="0" u="none" strike="noStrike" dirty="0" smtClean="0">
                <a:solidFill>
                  <a:srgbClr val="CD0000"/>
                </a:solidFill>
                <a:latin typeface="Times New Roman" panose="02020603050405020304" pitchFamily="18" charset="0"/>
              </a:rPr>
              <a:t> </a:t>
            </a:r>
            <a:r>
              <a:rPr lang="sl-SI" b="1" i="0" u="none" strike="noStrike" baseline="0" dirty="0" smtClean="0">
                <a:solidFill>
                  <a:srgbClr val="CD0000"/>
                </a:solidFill>
                <a:latin typeface="Times New Roman" panose="02020603050405020304" pitchFamily="18" charset="0"/>
              </a:rPr>
              <a:t>dodanim sladkorjem (PDS), </a:t>
            </a:r>
            <a:r>
              <a:rPr lang="sl-SI" b="1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kar škoduje njihovemu</a:t>
            </a:r>
            <a:r>
              <a:rPr lang="sl-SI" b="1" i="0" u="none" strike="noStrike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 </a:t>
            </a:r>
            <a:r>
              <a:rPr lang="sl-SI" b="1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zdravju</a:t>
            </a:r>
            <a:r>
              <a:rPr lang="sl-SI" b="1" i="1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sv-SE" b="1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Spodbujaj</a:t>
            </a:r>
            <a:r>
              <a:rPr lang="sl-SI" b="1" i="0" u="none" strike="noStrike" baseline="0" dirty="0" err="1" smtClean="0">
                <a:solidFill>
                  <a:srgbClr val="33339A"/>
                </a:solidFill>
                <a:latin typeface="Times New Roman" panose="02020603050405020304" pitchFamily="18" charset="0"/>
              </a:rPr>
              <a:t>mo</a:t>
            </a:r>
            <a:r>
              <a:rPr lang="sv-SE" b="1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 priljubljenost vode pri otrocih.</a:t>
            </a:r>
          </a:p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Bodimo pozorni, da tekom dneva učenci popijejo dovolj</a:t>
            </a:r>
          </a:p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vode.</a:t>
            </a:r>
          </a:p>
          <a:p>
            <a:pPr marL="0" indent="0">
              <a:buNone/>
            </a:pPr>
            <a:r>
              <a:rPr lang="pl-PL" b="1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13-15 letniki potrebujejo okrog 1,2 l vode/dan.</a:t>
            </a:r>
          </a:p>
          <a:p>
            <a:pPr marL="0" indent="0">
              <a:buNone/>
            </a:pPr>
            <a:r>
              <a:rPr lang="sv-SE" b="1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Voda naj bo učencem vedno na voljo med poukom in med</a:t>
            </a:r>
          </a:p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odmori.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361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ZAKLJUČEK 2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Potrebno je izboljšati odnos do otrok in njihove prehrane.</a:t>
            </a:r>
          </a:p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V zdravo prehrano otrok je potrebno vložiti več denarja,</a:t>
            </a:r>
          </a:p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več znanja, več pozornosti.</a:t>
            </a:r>
          </a:p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O hrani moramo razmišljati kot o zdravju.</a:t>
            </a: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Potrebujejo zdravo, polnovredno, svežo, lokalno proizvedeno</a:t>
            </a: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hrano.</a:t>
            </a: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Šole naj otrokom pripravljajo/kuhajo hrano iz svežih,</a:t>
            </a: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sezonskih, lokalnih živil, </a:t>
            </a:r>
            <a:r>
              <a:rPr lang="sl-SI" b="1" i="0" u="none" strike="noStrike" baseline="0" dirty="0" smtClean="0">
                <a:solidFill>
                  <a:srgbClr val="C10000"/>
                </a:solidFill>
                <a:latin typeface="Arial" panose="020B0604020202020204" pitchFamily="34" charset="0"/>
              </a:rPr>
              <a:t>brez prekomerne uporabe</a:t>
            </a:r>
          </a:p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C10000"/>
                </a:solidFill>
                <a:latin typeface="Arial" panose="020B0604020202020204" pitchFamily="34" charset="0"/>
              </a:rPr>
              <a:t>sladkorja (6-letni otrok: &lt; 8 g/šolski dan), </a:t>
            </a:r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soli, trans</a:t>
            </a: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maščob.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4050" y="3894136"/>
            <a:ext cx="3635292" cy="241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5843" y="-9184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sz="360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ZAKLJUČEK</a:t>
            </a:r>
            <a:r>
              <a:rPr lang="sl-SI" sz="3600" i="0" u="none" strike="noStrike" dirty="0" smtClean="0">
                <a:solidFill>
                  <a:srgbClr val="33339A"/>
                </a:solidFill>
                <a:latin typeface="Arial" panose="020B0604020202020204" pitchFamily="34" charset="0"/>
              </a:rPr>
              <a:t> </a:t>
            </a:r>
            <a:r>
              <a:rPr lang="sl-SI" sz="360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3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93486" y="1233714"/>
            <a:ext cx="10860314" cy="56242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b="1" i="0" u="none" strike="noStrike" baseline="0" dirty="0" err="1" smtClean="0">
                <a:solidFill>
                  <a:srgbClr val="C10000"/>
                </a:solidFill>
                <a:latin typeface="Arial" panose="020B0604020202020204" pitchFamily="34" charset="0"/>
              </a:rPr>
              <a:t>Otrokom</a:t>
            </a:r>
            <a:r>
              <a:rPr lang="it-IT" b="1" i="0" u="none" strike="noStrike" baseline="0" dirty="0" smtClean="0">
                <a:solidFill>
                  <a:srgbClr val="C10000"/>
                </a:solidFill>
                <a:latin typeface="Arial" panose="020B0604020202020204" pitchFamily="34" charset="0"/>
              </a:rPr>
              <a:t> se ne </a:t>
            </a:r>
            <a:r>
              <a:rPr lang="it-IT" b="1" i="0" u="none" strike="noStrike" baseline="0" dirty="0" err="1" smtClean="0">
                <a:solidFill>
                  <a:srgbClr val="C10000"/>
                </a:solidFill>
                <a:latin typeface="Arial" panose="020B0604020202020204" pitchFamily="34" charset="0"/>
              </a:rPr>
              <a:t>sme</a:t>
            </a:r>
            <a:r>
              <a:rPr lang="it-IT" b="1" i="0" u="none" strike="noStrike" baseline="0" dirty="0" smtClean="0">
                <a:solidFill>
                  <a:srgbClr val="C10000"/>
                </a:solidFill>
                <a:latin typeface="Arial" panose="020B0604020202020204" pitchFamily="34" charset="0"/>
              </a:rPr>
              <a:t> dati </a:t>
            </a:r>
            <a:r>
              <a:rPr lang="it-IT" b="1" i="0" u="none" strike="noStrike" baseline="0" dirty="0" err="1" smtClean="0">
                <a:solidFill>
                  <a:srgbClr val="C10000"/>
                </a:solidFill>
                <a:latin typeface="Arial" panose="020B0604020202020204" pitchFamily="34" charset="0"/>
              </a:rPr>
              <a:t>industrijsko</a:t>
            </a:r>
            <a:r>
              <a:rPr lang="it-IT" b="1" i="0" u="none" strike="noStrike" baseline="0" dirty="0" smtClean="0">
                <a:solidFill>
                  <a:srgbClr val="C10000"/>
                </a:solidFill>
                <a:latin typeface="Arial" panose="020B0604020202020204" pitchFamily="34" charset="0"/>
              </a:rPr>
              <a:t> </a:t>
            </a:r>
            <a:r>
              <a:rPr lang="it-IT" b="1" i="0" u="none" strike="noStrike" baseline="0" dirty="0" err="1" smtClean="0">
                <a:solidFill>
                  <a:srgbClr val="C10000"/>
                </a:solidFill>
                <a:latin typeface="Arial" panose="020B0604020202020204" pitchFamily="34" charset="0"/>
              </a:rPr>
              <a:t>pripravljene</a:t>
            </a:r>
            <a:r>
              <a:rPr lang="it-IT" b="1" i="0" u="none" strike="noStrike" baseline="0" dirty="0" smtClean="0">
                <a:solidFill>
                  <a:srgbClr val="C10000"/>
                </a:solidFill>
                <a:latin typeface="Arial" panose="020B0604020202020204" pitchFamily="34" charset="0"/>
              </a:rPr>
              <a:t> </a:t>
            </a:r>
            <a:r>
              <a:rPr lang="it-IT" b="1" i="0" u="none" strike="noStrike" baseline="0" dirty="0" err="1" smtClean="0">
                <a:solidFill>
                  <a:srgbClr val="C10000"/>
                </a:solidFill>
                <a:latin typeface="Arial" panose="020B0604020202020204" pitchFamily="34" charset="0"/>
              </a:rPr>
              <a:t>hrane</a:t>
            </a:r>
            <a:r>
              <a:rPr lang="it-IT" b="1" i="0" u="none" strike="noStrike" baseline="0" dirty="0" smtClean="0">
                <a:solidFill>
                  <a:srgbClr val="C10000"/>
                </a:solidFill>
                <a:latin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C10000"/>
                </a:solidFill>
                <a:latin typeface="Arial" panose="020B0604020202020204" pitchFamily="34" charset="0"/>
              </a:rPr>
              <a:t>polne sladkorjev, soli, trans maščob, konzervansov, barvil,</a:t>
            </a:r>
          </a:p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C10000"/>
                </a:solidFill>
                <a:latin typeface="Arial" panose="020B0604020202020204" pitchFamily="34" charset="0"/>
              </a:rPr>
              <a:t>arom, škropiv, antibiotikov, gensko spremenjenih živil. Ob</a:t>
            </a:r>
          </a:p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C10000"/>
                </a:solidFill>
                <a:latin typeface="Arial" panose="020B0604020202020204" pitchFamily="34" charset="0"/>
              </a:rPr>
              <a:t>uživanju take hrane se ne morejo učiti. Taka hrana vodi v</a:t>
            </a:r>
          </a:p>
          <a:p>
            <a:pPr marL="0" indent="0">
              <a:buNone/>
            </a:pPr>
            <a:r>
              <a:rPr lang="pl-PL" b="1" i="0" u="none" strike="noStrike" baseline="0" dirty="0" smtClean="0">
                <a:solidFill>
                  <a:srgbClr val="C10000"/>
                </a:solidFill>
                <a:latin typeface="Arial" panose="020B0604020202020204" pitchFamily="34" charset="0"/>
              </a:rPr>
              <a:t>bolezni in povečuje stroške za zdravstvo.</a:t>
            </a:r>
          </a:p>
          <a:p>
            <a:pPr marL="0" indent="0">
              <a:buNone/>
            </a:pPr>
            <a:endParaRPr lang="pl-PL" b="1" i="0" u="none" strike="noStrike" baseline="0" dirty="0" smtClean="0">
              <a:solidFill>
                <a:srgbClr val="C1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Otrokom moramo dati zdravo hrano in jim pojasniti, da je za njih</a:t>
            </a:r>
          </a:p>
          <a:p>
            <a:pPr marL="0" indent="0">
              <a:buNone/>
            </a:pPr>
            <a:r>
              <a:rPr lang="pt-BR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zelo pomembna. Dolžni smo, da jim damo osnove za zdravo</a:t>
            </a: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življenje in čut za varovanje okolja.</a:t>
            </a:r>
          </a:p>
          <a:p>
            <a:pPr marL="0" indent="0">
              <a:buNone/>
            </a:pPr>
            <a:r>
              <a:rPr lang="it-IT" b="0" i="0" u="none" strike="noStrike" baseline="0" dirty="0" err="1" smtClean="0">
                <a:solidFill>
                  <a:srgbClr val="33339A"/>
                </a:solidFill>
                <a:latin typeface="Arial" panose="020B0604020202020204" pitchFamily="34" charset="0"/>
              </a:rPr>
              <a:t>Otrokom</a:t>
            </a:r>
            <a:r>
              <a:rPr lang="it-IT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 </a:t>
            </a:r>
            <a:r>
              <a:rPr lang="it-IT" b="0" i="0" u="none" strike="noStrike" baseline="0" dirty="0" err="1" smtClean="0">
                <a:solidFill>
                  <a:srgbClr val="33339A"/>
                </a:solidFill>
                <a:latin typeface="Arial" panose="020B0604020202020204" pitchFamily="34" charset="0"/>
              </a:rPr>
              <a:t>moramo</a:t>
            </a:r>
            <a:r>
              <a:rPr lang="it-IT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 dati </a:t>
            </a:r>
            <a:r>
              <a:rPr lang="it-IT" b="0" i="0" u="none" strike="noStrike" baseline="0" dirty="0" err="1" smtClean="0">
                <a:solidFill>
                  <a:srgbClr val="33339A"/>
                </a:solidFill>
                <a:latin typeface="Arial" panose="020B0604020202020204" pitchFamily="34" charset="0"/>
              </a:rPr>
              <a:t>znanje</a:t>
            </a:r>
            <a:r>
              <a:rPr lang="it-IT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 in </a:t>
            </a:r>
            <a:r>
              <a:rPr lang="it-IT" b="0" i="0" u="none" strike="noStrike" baseline="0" dirty="0" err="1" smtClean="0">
                <a:solidFill>
                  <a:srgbClr val="33339A"/>
                </a:solidFill>
                <a:latin typeface="Arial" panose="020B0604020202020204" pitchFamily="34" charset="0"/>
              </a:rPr>
              <a:t>orodja</a:t>
            </a:r>
            <a:r>
              <a:rPr lang="it-IT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, da bodo </a:t>
            </a:r>
            <a:r>
              <a:rPr lang="it-IT" b="0" i="0" u="none" strike="noStrike" baseline="0" dirty="0" err="1" smtClean="0">
                <a:solidFill>
                  <a:srgbClr val="33339A"/>
                </a:solidFill>
                <a:latin typeface="Arial" panose="020B0604020202020204" pitchFamily="34" charset="0"/>
              </a:rPr>
              <a:t>znali</a:t>
            </a:r>
            <a:r>
              <a:rPr lang="it-IT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 </a:t>
            </a:r>
            <a:r>
              <a:rPr lang="it-IT" b="0" i="0" u="none" strike="noStrike" baseline="0" dirty="0" err="1" smtClean="0">
                <a:solidFill>
                  <a:srgbClr val="33339A"/>
                </a:solidFill>
                <a:latin typeface="Arial" panose="020B0604020202020204" pitchFamily="34" charset="0"/>
              </a:rPr>
              <a:t>varovati</a:t>
            </a:r>
            <a:endParaRPr lang="it-IT" b="0" i="0" u="none" strike="noStrike" baseline="0" dirty="0" smtClean="0">
              <a:solidFill>
                <a:srgbClr val="33339A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svoje zdravje in zdravje planeta. Potrebujejo tudi več gibanja.</a:t>
            </a:r>
          </a:p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Izobraziti moramo otroke, osebje, starše.</a:t>
            </a:r>
          </a:p>
          <a:p>
            <a:pPr marL="0" indent="0">
              <a:buNone/>
            </a:pPr>
            <a:r>
              <a:rPr lang="pl-PL" b="1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Vsak od nas lahko naredi spremembo.</a:t>
            </a:r>
          </a:p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Za zdravje naših otrok.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2319" y="998443"/>
            <a:ext cx="1414278" cy="100031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2319" y="1998756"/>
            <a:ext cx="1414278" cy="918469"/>
          </a:xfrm>
          <a:prstGeom prst="rect">
            <a:avLst/>
          </a:prstGeom>
        </p:spPr>
      </p:pic>
      <p:cxnSp>
        <p:nvCxnSpPr>
          <p:cNvPr id="7" name="Raven povezovalnik 6"/>
          <p:cNvCxnSpPr/>
          <p:nvPr/>
        </p:nvCxnSpPr>
        <p:spPr>
          <a:xfrm>
            <a:off x="8897257" y="998443"/>
            <a:ext cx="2148114" cy="19187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ovezovalnik 7"/>
          <p:cNvCxnSpPr/>
          <p:nvPr/>
        </p:nvCxnSpPr>
        <p:spPr>
          <a:xfrm>
            <a:off x="9049657" y="1150843"/>
            <a:ext cx="2148114" cy="19187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ovezovalnik 9"/>
          <p:cNvCxnSpPr/>
          <p:nvPr/>
        </p:nvCxnSpPr>
        <p:spPr>
          <a:xfrm flipH="1">
            <a:off x="9033330" y="846043"/>
            <a:ext cx="1643267" cy="22405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4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5" y="-334406"/>
            <a:ext cx="10174310" cy="7192406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266903" y="359466"/>
            <a:ext cx="101721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400" dirty="0" smtClean="0">
                <a:solidFill>
                  <a:srgbClr val="002060"/>
                </a:solidFill>
              </a:rPr>
              <a:t>NAGNJENJE ZA SLADEK OKUS JE PRIROJENO</a:t>
            </a:r>
            <a:endParaRPr lang="sl-SI" sz="4400" dirty="0">
              <a:solidFill>
                <a:srgbClr val="002060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068188"/>
              </p:ext>
            </p:extLst>
          </p:nvPr>
        </p:nvGraphicFramePr>
        <p:xfrm>
          <a:off x="266903" y="5408432"/>
          <a:ext cx="4884646" cy="1174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84646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50" dirty="0">
                          <a:effectLst/>
                        </a:rPr>
                        <a:t>            </a:t>
                      </a:r>
                      <a:r>
                        <a:rPr lang="sl-SI" sz="2400" dirty="0">
                          <a:effectLst/>
                        </a:rPr>
                        <a:t>grenak okus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     (ekstrakt makovega zrnja)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effectLst/>
                        </a:rPr>
                        <a:t>zmanjša pogostost požiranja pri fetusu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624747"/>
              </p:ext>
            </p:extLst>
          </p:nvPr>
        </p:nvGraphicFramePr>
        <p:xfrm>
          <a:off x="5763295" y="5394858"/>
          <a:ext cx="4314423" cy="1174052"/>
        </p:xfrm>
        <a:graphic>
          <a:graphicData uri="http://schemas.openxmlformats.org/drawingml/2006/table">
            <a:tbl>
              <a:tblPr/>
              <a:tblGrid>
                <a:gridCol w="4314423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250" dirty="0">
                          <a:solidFill>
                            <a:srgbClr val="32329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sladek okus</a:t>
                      </a:r>
                      <a:endParaRPr lang="sl-SI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(</a:t>
                      </a:r>
                      <a:r>
                        <a:rPr lang="sl-SI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saharozna</a:t>
                      </a: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raztopina)</a:t>
                      </a:r>
                      <a:endParaRPr lang="sl-SI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spodbuja požiranje pri fetusu</a:t>
                      </a:r>
                      <a:endParaRPr lang="sl-SI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3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</a:rPr>
              <a:t>POGLED V ZGODOVINO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400" dirty="0" smtClean="0"/>
              <a:t>Pred 10 tisoč leti so sladkorni trs začeli gojiti na Novi Gvineji. Takrat je veljal kot zdravilo za vse bolezni.</a:t>
            </a:r>
          </a:p>
          <a:p>
            <a:pPr marL="0" indent="0" algn="just">
              <a:buNone/>
            </a:pPr>
            <a:endParaRPr lang="sl-SI" sz="2400" dirty="0" smtClean="0"/>
          </a:p>
          <a:p>
            <a:pPr marL="0" indent="0" algn="just">
              <a:buNone/>
            </a:pPr>
            <a:r>
              <a:rPr lang="sl-SI" sz="2400" dirty="0" smtClean="0"/>
              <a:t>Leta 1.100 je prišel v Evropo. Takrat je veljal za začimbo kot poper, muškatni orešček, ingver ali kardamom. V prvih kuharskih knjigah je njegova uporaba omejena na izredno majhne količine, saj so si ga lahko privoščili le kralji.</a:t>
            </a:r>
          </a:p>
          <a:p>
            <a:pPr marL="0" indent="0" algn="just">
              <a:buNone/>
            </a:pPr>
            <a:endParaRPr lang="sl-SI" sz="2400" dirty="0" smtClean="0"/>
          </a:p>
          <a:p>
            <a:pPr marL="0" indent="0" algn="just">
              <a:buNone/>
            </a:pPr>
            <a:r>
              <a:rPr lang="sl-SI" sz="2400" dirty="0" smtClean="0">
                <a:solidFill>
                  <a:srgbClr val="FF0000"/>
                </a:solidFill>
              </a:rPr>
              <a:t>Danes je zaradi pretiranega uživanja eden</a:t>
            </a:r>
          </a:p>
          <a:p>
            <a:pPr marL="0" indent="0" algn="just">
              <a:buNone/>
            </a:pPr>
            <a:r>
              <a:rPr lang="sl-SI" sz="2400" dirty="0" smtClean="0">
                <a:solidFill>
                  <a:srgbClr val="FF0000"/>
                </a:solidFill>
              </a:rPr>
              <a:t> največjih sovražnikov zdravja.</a:t>
            </a:r>
          </a:p>
          <a:p>
            <a:pPr marL="0" indent="0" algn="just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1775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8265"/>
            <a:ext cx="10592963" cy="749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942803"/>
              </p:ext>
            </p:extLst>
          </p:nvPr>
        </p:nvGraphicFramePr>
        <p:xfrm>
          <a:off x="1081825" y="1634510"/>
          <a:ext cx="6181860" cy="23481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1860"/>
              </a:tblGrid>
              <a:tr h="17429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500" dirty="0" smtClean="0">
                          <a:effectLst/>
                        </a:rPr>
                        <a:t>  </a:t>
                      </a:r>
                      <a:r>
                        <a:rPr lang="sl-SI" sz="2400" dirty="0" smtClean="0">
                          <a:effectLst/>
                        </a:rPr>
                        <a:t>monosaharidi </a:t>
                      </a:r>
                      <a:r>
                        <a:rPr lang="sl-SI" sz="2400" dirty="0">
                          <a:effectLst/>
                        </a:rPr>
                        <a:t>in disaharidi dodani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effectLst/>
                        </a:rPr>
                        <a:t>  v </a:t>
                      </a:r>
                      <a:r>
                        <a:rPr lang="sl-SI" sz="2400" dirty="0">
                          <a:effectLst/>
                        </a:rPr>
                        <a:t>hrano s strani proizvajalca, kuharja ali potrošnika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effectLst/>
                        </a:rPr>
                        <a:t>  +</a:t>
                      </a:r>
                      <a:endParaRPr lang="sl-SI" sz="24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effectLst/>
                        </a:rPr>
                        <a:t>  naravno </a:t>
                      </a:r>
                      <a:r>
                        <a:rPr lang="sl-SI" sz="2400" dirty="0">
                          <a:effectLst/>
                        </a:rPr>
                        <a:t>prisotni sladkorji v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400" dirty="0" smtClean="0">
                          <a:effectLst/>
                        </a:rPr>
                        <a:t>  medu</a:t>
                      </a:r>
                      <a:r>
                        <a:rPr lang="sl-SI" sz="2400" dirty="0">
                          <a:effectLst/>
                        </a:rPr>
                        <a:t>, sirupih in sadnih sokovih</a:t>
                      </a:r>
                      <a:endParaRPr lang="sl-SI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PoljeZBesedilom 6"/>
          <p:cNvSpPr txBox="1"/>
          <p:nvPr/>
        </p:nvSpPr>
        <p:spPr>
          <a:xfrm>
            <a:off x="1081826" y="502276"/>
            <a:ext cx="5061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>
                <a:solidFill>
                  <a:schemeClr val="accent1">
                    <a:lumMod val="75000"/>
                  </a:schemeClr>
                </a:solidFill>
              </a:rPr>
              <a:t>Sladkorji </a:t>
            </a:r>
            <a:r>
              <a:rPr lang="sl-SI" sz="3600" smtClean="0">
                <a:solidFill>
                  <a:schemeClr val="accent1">
                    <a:lumMod val="75000"/>
                  </a:schemeClr>
                </a:solidFill>
              </a:rPr>
              <a:t>v hrani</a:t>
            </a:r>
            <a:endParaRPr lang="sl-SI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75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/>
          <p:cNvSpPr/>
          <p:nvPr/>
        </p:nvSpPr>
        <p:spPr>
          <a:xfrm>
            <a:off x="291920" y="404439"/>
            <a:ext cx="11440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ENERGIJSKA VREDNOST IN VSEBNOST DODANEGA SLADKORJA V</a:t>
            </a:r>
          </a:p>
          <a:p>
            <a:pPr algn="ctr"/>
            <a:r>
              <a:rPr lang="sl-SI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SLADKIH PIJAČAH, KI SO V PRODAJI V SLOVENIJI</a:t>
            </a:r>
            <a:endParaRPr lang="sl-SI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05893"/>
            <a:ext cx="12608417" cy="7129061"/>
          </a:xfrm>
          <a:prstGeom prst="rect">
            <a:avLst/>
          </a:prstGeom>
        </p:spPr>
      </p:pic>
      <p:sp>
        <p:nvSpPr>
          <p:cNvPr id="16" name="Pravokotnik 15"/>
          <p:cNvSpPr/>
          <p:nvPr/>
        </p:nvSpPr>
        <p:spPr>
          <a:xfrm>
            <a:off x="5218090" y="3080077"/>
            <a:ext cx="15883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 energija</a:t>
            </a:r>
          </a:p>
          <a:p>
            <a:r>
              <a:rPr lang="sl-SI" dirty="0" smtClean="0"/>
              <a:t> (kcal/100 ml)</a:t>
            </a:r>
            <a:endParaRPr lang="sl-SI" dirty="0"/>
          </a:p>
        </p:txBody>
      </p:sp>
      <p:sp>
        <p:nvSpPr>
          <p:cNvPr id="17" name="Pravokotnik 16"/>
          <p:cNvSpPr/>
          <p:nvPr/>
        </p:nvSpPr>
        <p:spPr>
          <a:xfrm>
            <a:off x="8186670" y="3080077"/>
            <a:ext cx="1382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sladkor</a:t>
            </a:r>
          </a:p>
          <a:p>
            <a:r>
              <a:rPr lang="sl-SI" dirty="0" smtClean="0"/>
              <a:t>   (g/100 ml)</a:t>
            </a:r>
            <a:endParaRPr lang="sl-SI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4765183" y="3627533"/>
            <a:ext cx="112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min</a:t>
            </a:r>
            <a:endParaRPr lang="sl-SI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6190444" y="3653548"/>
            <a:ext cx="107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max</a:t>
            </a:r>
            <a:endParaRPr lang="sl-SI" dirty="0"/>
          </a:p>
        </p:txBody>
      </p:sp>
      <p:sp>
        <p:nvSpPr>
          <p:cNvPr id="24" name="PoljeZBesedilom 23"/>
          <p:cNvSpPr txBox="1"/>
          <p:nvPr/>
        </p:nvSpPr>
        <p:spPr>
          <a:xfrm>
            <a:off x="7797083" y="3627586"/>
            <a:ext cx="112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min</a:t>
            </a:r>
            <a:endParaRPr lang="sl-SI" dirty="0"/>
          </a:p>
        </p:txBody>
      </p:sp>
      <p:pic>
        <p:nvPicPr>
          <p:cNvPr id="21" name="Slika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873" y="3627533"/>
            <a:ext cx="1127858" cy="493819"/>
          </a:xfrm>
          <a:prstGeom prst="rect">
            <a:avLst/>
          </a:prstGeom>
        </p:spPr>
      </p:pic>
      <p:sp>
        <p:nvSpPr>
          <p:cNvPr id="22" name="Pravokotnik 21"/>
          <p:cNvSpPr/>
          <p:nvPr/>
        </p:nvSpPr>
        <p:spPr>
          <a:xfrm>
            <a:off x="1991089" y="3689776"/>
            <a:ext cx="1393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 smtClean="0"/>
              <a:t>Sladke pijače</a:t>
            </a:r>
            <a:endParaRPr lang="sl-SI" dirty="0"/>
          </a:p>
        </p:txBody>
      </p:sp>
      <p:sp>
        <p:nvSpPr>
          <p:cNvPr id="23" name="Pravokotnik 22"/>
          <p:cNvSpPr/>
          <p:nvPr/>
        </p:nvSpPr>
        <p:spPr>
          <a:xfrm>
            <a:off x="1991089" y="39354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 smtClean="0"/>
              <a:t>Pijače z dodanim</a:t>
            </a:r>
          </a:p>
          <a:p>
            <a:r>
              <a:rPr lang="sl-SI" dirty="0" smtClean="0"/>
              <a:t>sladkorjem</a:t>
            </a:r>
            <a:endParaRPr lang="sl-SI" dirty="0"/>
          </a:p>
        </p:txBody>
      </p:sp>
      <p:sp>
        <p:nvSpPr>
          <p:cNvPr id="25" name="Pravokotnik 24"/>
          <p:cNvSpPr/>
          <p:nvPr/>
        </p:nvSpPr>
        <p:spPr>
          <a:xfrm>
            <a:off x="1811628" y="445736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b="1" dirty="0" smtClean="0"/>
              <a:t>voda z okusom</a:t>
            </a:r>
          </a:p>
          <a:p>
            <a:r>
              <a:rPr lang="sl-SI" b="1" dirty="0" smtClean="0"/>
              <a:t>pijače za športnike</a:t>
            </a:r>
          </a:p>
          <a:p>
            <a:r>
              <a:rPr lang="sl-SI" b="1" dirty="0" smtClean="0"/>
              <a:t> ledeni čaj</a:t>
            </a:r>
          </a:p>
          <a:p>
            <a:r>
              <a:rPr lang="sl-SI" b="1" dirty="0" smtClean="0"/>
              <a:t> energijska pijača</a:t>
            </a:r>
          </a:p>
          <a:p>
            <a:r>
              <a:rPr lang="sl-SI" b="1" dirty="0" smtClean="0"/>
              <a:t> sladke gazirane pijače</a:t>
            </a:r>
          </a:p>
          <a:p>
            <a:r>
              <a:rPr lang="sl-SI" b="1" dirty="0" smtClean="0"/>
              <a:t> sadni nektarji</a:t>
            </a:r>
          </a:p>
          <a:p>
            <a:r>
              <a:rPr lang="sl-SI" b="1" dirty="0"/>
              <a:t>s</a:t>
            </a:r>
            <a:r>
              <a:rPr lang="sl-SI" b="1" dirty="0" smtClean="0"/>
              <a:t>adni sokovi</a:t>
            </a:r>
            <a:endParaRPr lang="sl-SI" b="1" dirty="0"/>
          </a:p>
        </p:txBody>
      </p:sp>
      <p:pic>
        <p:nvPicPr>
          <p:cNvPr id="26" name="Slika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371" y="1013639"/>
            <a:ext cx="12765787" cy="54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34" y="0"/>
            <a:ext cx="10702343" cy="6858000"/>
          </a:xfrm>
          <a:prstGeom prst="rect">
            <a:avLst/>
          </a:prstGeom>
        </p:spPr>
      </p:pic>
      <p:sp>
        <p:nvSpPr>
          <p:cNvPr id="9" name="Pravokotnik 8"/>
          <p:cNvSpPr/>
          <p:nvPr/>
        </p:nvSpPr>
        <p:spPr>
          <a:xfrm>
            <a:off x="3537397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 smtClean="0">
                <a:solidFill>
                  <a:srgbClr val="B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Glavni sladkorji v sadnih sokovih: saharoza, glukoza, fruktoza in </a:t>
            </a:r>
            <a:r>
              <a:rPr lang="sl-SI" dirty="0" err="1" smtClean="0">
                <a:solidFill>
                  <a:srgbClr val="B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sorbitol</a:t>
            </a:r>
            <a:endParaRPr lang="sl-SI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169827"/>
              </p:ext>
            </p:extLst>
          </p:nvPr>
        </p:nvGraphicFramePr>
        <p:xfrm>
          <a:off x="7328079" y="5293217"/>
          <a:ext cx="4863919" cy="782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3919"/>
              </a:tblGrid>
              <a:tr h="6681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</a:rPr>
                        <a:t>Voda zmaga! Zmanjšanje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</a:rPr>
                        <a:t> </a:t>
                      </a:r>
                      <a:r>
                        <a:rPr lang="sl-SI" sz="1600" dirty="0">
                          <a:effectLst/>
                        </a:rPr>
                        <a:t>pitja </a:t>
                      </a:r>
                      <a:r>
                        <a:rPr lang="sl-SI" sz="1600" dirty="0" smtClean="0">
                          <a:effectLst/>
                        </a:rPr>
                        <a:t>pijač </a:t>
                      </a:r>
                      <a:r>
                        <a:rPr lang="sl-SI" sz="1600" dirty="0">
                          <a:effectLst/>
                        </a:rPr>
                        <a:t>z dodanim sladkorjem pri otrocih</a:t>
                      </a:r>
                      <a:r>
                        <a:rPr lang="sl-SI" sz="1600" dirty="0" smtClean="0">
                          <a:effectLst/>
                        </a:rPr>
                        <a:t>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1600" dirty="0" smtClean="0">
                          <a:effectLst/>
                        </a:rPr>
                        <a:t> </a:t>
                      </a:r>
                      <a:r>
                        <a:rPr lang="sl-SI" sz="1600" dirty="0">
                          <a:effectLst/>
                        </a:rPr>
                        <a:t>mladostnikih in ogroženih odraslih</a:t>
                      </a:r>
                      <a:r>
                        <a:rPr lang="sl-SI" sz="1150" dirty="0">
                          <a:effectLst/>
                        </a:rPr>
                        <a:t>.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571" y="1927982"/>
            <a:ext cx="2067022" cy="16368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709" y="1827951"/>
            <a:ext cx="2067022" cy="1736906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0" y="151675"/>
            <a:ext cx="1034173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600" b="1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PRIMERJAVA POMARANČE IN</a:t>
            </a:r>
          </a:p>
          <a:p>
            <a:pPr algn="ctr"/>
            <a:r>
              <a:rPr lang="sl-SI" sz="3600" b="1" i="0" u="none" strike="noStrike" baseline="0" dirty="0" smtClean="0">
                <a:solidFill>
                  <a:srgbClr val="33339A"/>
                </a:solidFill>
                <a:latin typeface="Arial" panose="020B0604020202020204" pitchFamily="34" charset="0"/>
              </a:rPr>
              <a:t>POMARANČNEGA SOKA</a:t>
            </a:r>
          </a:p>
          <a:p>
            <a:r>
              <a:rPr lang="sl-SI" sz="1400" b="0" i="0" u="none" strike="noStrike" baseline="0" dirty="0" smtClean="0">
                <a:solidFill>
                  <a:srgbClr val="33339A"/>
                </a:solidFill>
                <a:latin typeface="Times New Roman" panose="02020603050405020304" pitchFamily="18" charset="0"/>
              </a:rPr>
              <a:t>22</a:t>
            </a:r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502276" y="3825361"/>
            <a:ext cx="107667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Sestava/100 g             Pomaranča brez olupka                                                  sveže stisnjen 100% pomarančni sok</a:t>
            </a:r>
          </a:p>
          <a:p>
            <a:r>
              <a:rPr lang="sl-SI" sz="16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                                                                                                  (»brez dodanega sladkorja«)</a:t>
            </a:r>
          </a:p>
          <a:p>
            <a:r>
              <a:rPr lang="sl-SI" sz="16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Energija (kcal)                               42                                                                                                   45</a:t>
            </a:r>
          </a:p>
          <a:p>
            <a:r>
              <a:rPr lang="sl-SI" sz="16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Sladkor (g)                                    8,3*                                                                                                8,4**</a:t>
            </a:r>
          </a:p>
          <a:p>
            <a:r>
              <a:rPr lang="sl-SI" sz="16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Vlaknine                                        1,6                                                                                                  0,2</a:t>
            </a:r>
          </a:p>
          <a:p>
            <a:r>
              <a:rPr lang="sl-SI" sz="1600" b="0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Voda                                               86                                                                                                   88</a:t>
            </a:r>
          </a:p>
          <a:p>
            <a:r>
              <a:rPr lang="sl-SI" dirty="0" smtClean="0">
                <a:solidFill>
                  <a:srgbClr val="33339A"/>
                </a:solidFill>
                <a:latin typeface="Arial" panose="020B0604020202020204" pitchFamily="34" charset="0"/>
              </a:rPr>
              <a:t>*  Naravno </a:t>
            </a:r>
            <a:r>
              <a:rPr lang="sl-SI" dirty="0">
                <a:solidFill>
                  <a:srgbClr val="33339A"/>
                </a:solidFill>
                <a:latin typeface="Arial" panose="020B0604020202020204" pitchFamily="34" charset="0"/>
              </a:rPr>
              <a:t>prisotni </a:t>
            </a:r>
            <a:r>
              <a:rPr lang="sl-SI" dirty="0" smtClean="0">
                <a:solidFill>
                  <a:srgbClr val="33339A"/>
                </a:solidFill>
                <a:latin typeface="Arial" panose="020B0604020202020204" pitchFamily="34" charset="0"/>
              </a:rPr>
              <a:t>sladkor                                                       </a:t>
            </a:r>
            <a:r>
              <a:rPr lang="sl-SI" b="1" dirty="0">
                <a:solidFill>
                  <a:srgbClr val="C10000"/>
                </a:solidFill>
                <a:latin typeface="Arial" panose="020B0604020202020204" pitchFamily="34" charset="0"/>
              </a:rPr>
              <a:t>**Prosti/dodani sladkor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4878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95459" y="141669"/>
            <a:ext cx="10658341" cy="154902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sl-SI" sz="4000" b="1" dirty="0" smtClean="0">
                <a:solidFill>
                  <a:srgbClr val="00339A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sl-SI" sz="4000" b="1" dirty="0" smtClean="0">
                <a:solidFill>
                  <a:srgbClr val="00339A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sl-SI" sz="4000" b="1" dirty="0" smtClean="0">
                <a:solidFill>
                  <a:srgbClr val="00339A"/>
                </a:solidFill>
                <a:latin typeface="Times New Roman" panose="02020603050405020304" pitchFamily="18" charset="0"/>
                <a:ea typeface="+mn-ea"/>
                <a:cs typeface="+mn-cs"/>
              </a:rPr>
              <a:t>POGOSTOST </a:t>
            </a:r>
            <a:r>
              <a:rPr lang="sl-SI" sz="4000" b="1" dirty="0">
                <a:solidFill>
                  <a:srgbClr val="00339A"/>
                </a:solidFill>
                <a:latin typeface="Times New Roman" panose="02020603050405020304" pitchFamily="18" charset="0"/>
                <a:ea typeface="+mn-ea"/>
                <a:cs typeface="+mn-cs"/>
              </a:rPr>
              <a:t>PITJA PDS PRI</a:t>
            </a:r>
            <a:br>
              <a:rPr lang="sl-SI" sz="4000" b="1" dirty="0">
                <a:solidFill>
                  <a:srgbClr val="00339A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sl-SI" sz="4000" b="1" dirty="0">
                <a:solidFill>
                  <a:srgbClr val="00339A"/>
                </a:solidFill>
                <a:latin typeface="Times New Roman" panose="02020603050405020304" pitchFamily="18" charset="0"/>
                <a:ea typeface="+mn-ea"/>
                <a:cs typeface="+mn-cs"/>
              </a:rPr>
              <a:t>SLOVENSKIH MLADOSTNIKIH V</a:t>
            </a:r>
            <a:br>
              <a:rPr lang="sl-SI" sz="4000" b="1" dirty="0">
                <a:solidFill>
                  <a:srgbClr val="00339A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lang="sl-SI" sz="4000" b="1" dirty="0">
                <a:solidFill>
                  <a:srgbClr val="00339A"/>
                </a:solidFill>
                <a:latin typeface="Times New Roman" panose="02020603050405020304" pitchFamily="18" charset="0"/>
                <a:ea typeface="+mn-ea"/>
                <a:cs typeface="+mn-cs"/>
              </a:rPr>
              <a:t>PRIMERJAVI Z DRUGIMI DRŽAVAMI</a:t>
            </a:r>
            <a:r>
              <a:rPr lang="sl-SI" sz="3600" b="1" dirty="0">
                <a:solidFill>
                  <a:srgbClr val="00339A"/>
                </a:solidFill>
                <a:latin typeface="Times New Roman" panose="02020603050405020304" pitchFamily="18" charset="0"/>
                <a:ea typeface="+mn-ea"/>
                <a:cs typeface="+mn-cs"/>
              </a:rPr>
              <a:t/>
            </a:r>
            <a:br>
              <a:rPr lang="sl-SI" sz="3600" b="1" dirty="0">
                <a:solidFill>
                  <a:srgbClr val="00339A"/>
                </a:solidFill>
                <a:latin typeface="Times New Roman" panose="02020603050405020304" pitchFamily="18" charset="0"/>
                <a:ea typeface="+mn-ea"/>
                <a:cs typeface="+mn-cs"/>
              </a:rPr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b="0" i="0" u="none" strike="noStrike" baseline="0" dirty="0" smtClean="0">
                <a:solidFill>
                  <a:srgbClr val="C10000"/>
                </a:solidFill>
                <a:latin typeface="Arial" panose="020B0604020202020204" pitchFamily="34" charset="0"/>
              </a:rPr>
              <a:t>• </a:t>
            </a:r>
            <a:r>
              <a:rPr lang="sl-SI" b="1" i="0" u="none" strike="noStrike" baseline="0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Izmed 41 sodelujočih držav iz Evrope, Amerike in</a:t>
            </a:r>
          </a:p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Azije so:</a:t>
            </a:r>
          </a:p>
          <a:p>
            <a:pPr marL="0" indent="0">
              <a:buNone/>
            </a:pPr>
            <a:r>
              <a:rPr lang="pl-PL" b="1" i="0" u="none" strike="noStrike" baseline="0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- 15-letniki iz Slovenije na 1. mestu;</a:t>
            </a:r>
          </a:p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- 11-letniki 2. mestu</a:t>
            </a:r>
          </a:p>
          <a:p>
            <a:pPr marL="0" indent="0">
              <a:buNone/>
            </a:pPr>
            <a:r>
              <a:rPr lang="sl-SI" b="1" i="0" u="none" strike="noStrike" baseline="0" dirty="0" smtClean="0">
                <a:solidFill>
                  <a:srgbClr val="C10000"/>
                </a:solidFill>
                <a:latin typeface="Times New Roman" panose="02020603050405020304" pitchFamily="18" charset="0"/>
              </a:rPr>
              <a:t>- 13-letniki 3. mestu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2467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1335</Words>
  <Application>Microsoft Office PowerPoint</Application>
  <PresentationFormat>Širokozaslonsko</PresentationFormat>
  <Paragraphs>208</Paragraphs>
  <Slides>28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Tahoma</vt:lpstr>
      <vt:lpstr>Times New Roman</vt:lpstr>
      <vt:lpstr>Officeova tema</vt:lpstr>
      <vt:lpstr>PowerPointova predstavitev</vt:lpstr>
      <vt:lpstr>PowerPointova predstavitev</vt:lpstr>
      <vt:lpstr>PowerPointova predstavitev</vt:lpstr>
      <vt:lpstr>POGLED V ZGODOVINO</vt:lpstr>
      <vt:lpstr>PowerPointova predstavitev</vt:lpstr>
      <vt:lpstr>PowerPointova predstavitev</vt:lpstr>
      <vt:lpstr>PowerPointova predstavitev</vt:lpstr>
      <vt:lpstr>PowerPointova predstavitev</vt:lpstr>
      <vt:lpstr> POGOSTOST PITJA PDS PRI SLOVENSKIH MLADOSTNIKIH V PRIMERJAVI Z DRUGIMI DRŽAVAMI </vt:lpstr>
      <vt:lpstr>PowerPointova predstavitev</vt:lpstr>
      <vt:lpstr>ŠKODLJIVI UČINKI PITJA PDS</vt:lpstr>
      <vt:lpstr>PowerPointova predstavitev</vt:lpstr>
      <vt:lpstr>RAZVOJ NAGNJENJA ZA UŽIVANJE SLADKE HRANE</vt:lpstr>
      <vt:lpstr>ZMANJŠANJE KOSTNE GOSTOTE</vt:lpstr>
      <vt:lpstr>POJAV ZOBNIH RAZJED TER ZOBNE GNILOBE</vt:lpstr>
      <vt:lpstr>POMEN VODE</vt:lpstr>
      <vt:lpstr>PowerPointova predstavitev</vt:lpstr>
      <vt:lpstr>KOLIKO TEKOČINE POTREBUJEJO OTROCI IN MLADOSTNIKI?</vt:lpstr>
      <vt:lpstr>PRIPOROČENA KOLIČINA VODE ZA 10 - 13 LETNE OTROK</vt:lpstr>
      <vt:lpstr>PRIPOROČENE PIJAČE</vt:lpstr>
      <vt:lpstr> PREDNOSTI PITJA VODE NEPOSREDNO IZ VODOVODNEGA OMREŽJA </vt:lpstr>
      <vt:lpstr>PowerPointova predstavitev</vt:lpstr>
      <vt:lpstr>PowerPointova predstavitev</vt:lpstr>
      <vt:lpstr>PowerPointova predstavitev</vt:lpstr>
      <vt:lpstr>PowerPointova predstavitev</vt:lpstr>
      <vt:lpstr>ZAKLJUČEK 1</vt:lpstr>
      <vt:lpstr>ZAKLJUČEK 2</vt:lpstr>
      <vt:lpstr>ZAKLJUČEK 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Admin</dc:creator>
  <cp:lastModifiedBy>Admin</cp:lastModifiedBy>
  <cp:revision>25</cp:revision>
  <dcterms:created xsi:type="dcterms:W3CDTF">2016-03-21T09:38:30Z</dcterms:created>
  <dcterms:modified xsi:type="dcterms:W3CDTF">2016-03-31T10:58:43Z</dcterms:modified>
</cp:coreProperties>
</file>