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9" autoAdjust="0"/>
    <p:restoredTop sz="94660"/>
  </p:normalViewPr>
  <p:slideViewPr>
    <p:cSldViewPr snapToGrid="0">
      <p:cViewPr varScale="1">
        <p:scale>
          <a:sx n="84" d="100"/>
          <a:sy n="84" d="100"/>
        </p:scale>
        <p:origin x="49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sl-SI" smtClean="0"/>
              <a:t>Uredite slog naslova matrice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sl-SI" smtClean="0"/>
              <a:t>Kliknite ikono, če želite dodati sliko</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sl-SI" smtClean="0"/>
              <a:t>Uredite slog naslova matrice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sl-SI" smtClean="0"/>
              <a:t>Uredite slog naslova matrice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sl-SI" smtClean="0"/>
              <a:t>Kliknite ikono, če želite dodati sliko</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1410" y="3073397"/>
            <a:ext cx="4878391" cy="2717801"/>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073397"/>
            <a:ext cx="4875210" cy="2717801"/>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12/6/2021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f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8.jfif"/><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876424" y="-235382"/>
            <a:ext cx="8791575" cy="2387600"/>
          </a:xfrm>
        </p:spPr>
        <p:txBody>
          <a:bodyPr/>
          <a:lstStyle/>
          <a:p>
            <a:endParaRPr lang="sl-SI"/>
          </a:p>
        </p:txBody>
      </p:sp>
      <p:sp>
        <p:nvSpPr>
          <p:cNvPr id="3" name="Podnaslov 2"/>
          <p:cNvSpPr>
            <a:spLocks noGrp="1"/>
          </p:cNvSpPr>
          <p:nvPr>
            <p:ph type="subTitle" idx="1"/>
          </p:nvPr>
        </p:nvSpPr>
        <p:spPr/>
        <p:txBody>
          <a:bodyPr/>
          <a:lstStyle/>
          <a:p>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013" y="0"/>
            <a:ext cx="10232448" cy="6858000"/>
          </a:xfrm>
          <a:prstGeom prst="rect">
            <a:avLst/>
          </a:prstGeom>
          <a:ln>
            <a:noFill/>
          </a:ln>
          <a:effectLst>
            <a:softEdge rad="112500"/>
          </a:effectLst>
        </p:spPr>
      </p:pic>
      <p:sp>
        <p:nvSpPr>
          <p:cNvPr id="6" name="PoljeZBesedilom 5"/>
          <p:cNvSpPr txBox="1"/>
          <p:nvPr/>
        </p:nvSpPr>
        <p:spPr>
          <a:xfrm>
            <a:off x="3344275" y="2295950"/>
            <a:ext cx="6132945" cy="1569660"/>
          </a:xfrm>
          <a:prstGeom prst="rect">
            <a:avLst/>
          </a:prstGeom>
          <a:noFill/>
        </p:spPr>
        <p:txBody>
          <a:bodyPr wrap="square" rtlCol="0">
            <a:spAutoFit/>
          </a:bodyPr>
          <a:lstStyle/>
          <a:p>
            <a:r>
              <a:rPr lang="sl-SI" sz="9600" dirty="0" smtClean="0"/>
              <a:t>ZIMA</a:t>
            </a:r>
            <a:endParaRPr lang="sl-SI" sz="9600" dirty="0"/>
          </a:p>
        </p:txBody>
      </p:sp>
      <p:sp>
        <p:nvSpPr>
          <p:cNvPr id="4" name="PoljeZBesedilom 3"/>
          <p:cNvSpPr txBox="1"/>
          <p:nvPr/>
        </p:nvSpPr>
        <p:spPr>
          <a:xfrm>
            <a:off x="8862646" y="6300316"/>
            <a:ext cx="2502040" cy="369332"/>
          </a:xfrm>
          <a:prstGeom prst="rect">
            <a:avLst/>
          </a:prstGeom>
          <a:noFill/>
        </p:spPr>
        <p:txBody>
          <a:bodyPr wrap="square" rtlCol="0">
            <a:spAutoFit/>
          </a:bodyPr>
          <a:lstStyle/>
          <a:p>
            <a:r>
              <a:rPr lang="sl-SI" dirty="0" smtClean="0"/>
              <a:t>Štefka ZAVOLOVŠEK</a:t>
            </a:r>
            <a:endParaRPr lang="sl-SI" dirty="0"/>
          </a:p>
        </p:txBody>
      </p:sp>
    </p:spTree>
    <p:extLst>
      <p:ext uri="{BB962C8B-B14F-4D97-AF65-F5344CB8AC3E}">
        <p14:creationId xmlns:p14="http://schemas.microsoft.com/office/powerpoint/2010/main" val="287050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01918" y="866129"/>
            <a:ext cx="4833864" cy="5808862"/>
          </a:xfrm>
          <a:prstGeom prst="rect">
            <a:avLst/>
          </a:prstGeom>
          <a:ln>
            <a:noFill/>
          </a:ln>
          <a:effectLst>
            <a:softEdge rad="112500"/>
          </a:effectLst>
        </p:spPr>
      </p:pic>
      <p:sp>
        <p:nvSpPr>
          <p:cNvPr id="5" name="PoljeZBesedilom 4"/>
          <p:cNvSpPr txBox="1"/>
          <p:nvPr/>
        </p:nvSpPr>
        <p:spPr>
          <a:xfrm>
            <a:off x="6289964" y="378690"/>
            <a:ext cx="5043054" cy="5970865"/>
          </a:xfrm>
          <a:prstGeom prst="rect">
            <a:avLst/>
          </a:prstGeom>
          <a:noFill/>
        </p:spPr>
        <p:txBody>
          <a:bodyPr wrap="square" rtlCol="0">
            <a:spAutoFit/>
          </a:bodyPr>
          <a:lstStyle/>
          <a:p>
            <a:endParaRPr lang="sl-SI" sz="2800" dirty="0" smtClean="0">
              <a:latin typeface="Arial" panose="020B0604020202020204" pitchFamily="34" charset="0"/>
              <a:cs typeface="Arial" panose="020B0604020202020204" pitchFamily="34" charset="0"/>
            </a:endParaRPr>
          </a:p>
          <a:p>
            <a:endParaRPr lang="sl-SI" dirty="0"/>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Kakšna je narava?</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Kaj delajo otroci?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Kako so oblečeni?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Kaj delajo odrasli?</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Katere živali opaziš?</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Zakaj je postavljena ptičja krmilnica?</a:t>
            </a:r>
          </a:p>
          <a:p>
            <a:pPr marL="342900" indent="-342900">
              <a:buFont typeface="Courier New" panose="02070309020205020404" pitchFamily="49" charset="0"/>
              <a:buChar char="o"/>
            </a:pPr>
            <a:endParaRPr lang="sl-SI"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sl-SI" sz="2400" dirty="0" smtClean="0">
                <a:latin typeface="Arial" panose="020B0604020202020204" pitchFamily="34" charset="0"/>
                <a:cs typeface="Arial" panose="020B0604020202020204" pitchFamily="34" charset="0"/>
              </a:rPr>
              <a:t>Zakaj je hiša okrašena?</a:t>
            </a:r>
            <a:endParaRPr lang="sl-SI" sz="2400" dirty="0">
              <a:latin typeface="Arial" panose="020B0604020202020204" pitchFamily="34" charset="0"/>
              <a:cs typeface="Arial" panose="020B0604020202020204" pitchFamily="34" charset="0"/>
            </a:endParaRPr>
          </a:p>
        </p:txBody>
      </p:sp>
      <p:sp>
        <p:nvSpPr>
          <p:cNvPr id="6" name="PoljeZBesedilom 5"/>
          <p:cNvSpPr txBox="1"/>
          <p:nvPr/>
        </p:nvSpPr>
        <p:spPr>
          <a:xfrm>
            <a:off x="1305680" y="281354"/>
            <a:ext cx="10581520" cy="584775"/>
          </a:xfrm>
          <a:prstGeom prst="rect">
            <a:avLst/>
          </a:prstGeom>
          <a:noFill/>
        </p:spPr>
        <p:txBody>
          <a:bodyPr wrap="square" rtlCol="0">
            <a:spAutoFit/>
          </a:bodyPr>
          <a:lstStyle/>
          <a:p>
            <a:r>
              <a:rPr lang="sl-SI" sz="3200" dirty="0" smtClean="0">
                <a:latin typeface="Arial" panose="020B0604020202020204" pitchFamily="34" charset="0"/>
                <a:cs typeface="Arial" panose="020B0604020202020204" pitchFamily="34" charset="0"/>
              </a:rPr>
              <a:t>OGLEJ SI ILUSTRACIJO IN USTNO ODGOVARJAJ</a:t>
            </a:r>
            <a:r>
              <a:rPr lang="sl-SI" sz="2400" dirty="0" smtClean="0">
                <a:latin typeface="Arial" panose="020B0604020202020204" pitchFamily="34" charset="0"/>
                <a:cs typeface="Arial" panose="020B0604020202020204" pitchFamily="34" charset="0"/>
              </a:rPr>
              <a:t>.</a:t>
            </a:r>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03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ZIMA SE ZAČNE DECEMBRA. POZIMI NARAVA počiva. Dnevi so kratki in noči </a:t>
            </a:r>
            <a:r>
              <a:rPr lang="sl-SI" dirty="0" err="1" smtClean="0"/>
              <a:t>dOlge</a:t>
            </a:r>
            <a:r>
              <a:rPr lang="sl-SI" dirty="0" smtClean="0"/>
              <a:t>. ZUNAJ JE HLADNO. LJUDJE OGREVAMO STANOVANJA IN SMO TOPLO OBLEČENI. SKRBIMO ZA ŽIVALI.</a:t>
            </a:r>
            <a:endParaRPr lang="sl-SI" dirty="0"/>
          </a:p>
        </p:txBody>
      </p:sp>
      <p:sp>
        <p:nvSpPr>
          <p:cNvPr id="3" name="Označba mesta vsebine 2"/>
          <p:cNvSpPr>
            <a:spLocks noGrp="1"/>
          </p:cNvSpPr>
          <p:nvPr>
            <p:ph idx="1"/>
          </p:nvPr>
        </p:nvSpPr>
        <p:spPr/>
        <p:txBody>
          <a:bodyPr/>
          <a:lstStyle/>
          <a:p>
            <a:endParaRPr lang="sl-SI" dirty="0" smtClean="0"/>
          </a:p>
          <a:p>
            <a:endParaRPr lang="sl-SI" dirty="0"/>
          </a:p>
          <a:p>
            <a:endParaRPr lang="sl-SI" dirty="0"/>
          </a:p>
        </p:txBody>
      </p:sp>
      <p:sp>
        <p:nvSpPr>
          <p:cNvPr id="4" name="AutoShape 2" descr="Zima, zima bela, je tako bolela! - RTVSLO.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4" descr="Zima, zima bela, je tako bolela! - RTVSLO.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6" name="PoljeZBesedilom 5"/>
          <p:cNvSpPr txBox="1"/>
          <p:nvPr/>
        </p:nvSpPr>
        <p:spPr>
          <a:xfrm>
            <a:off x="5163128" y="9206269"/>
            <a:ext cx="2792564" cy="1078496"/>
          </a:xfrm>
          <a:prstGeom prst="rect">
            <a:avLst/>
          </a:prstGeom>
          <a:noFill/>
        </p:spPr>
        <p:txBody>
          <a:bodyPr wrap="square" rtlCol="0">
            <a:spAutoFit/>
          </a:bodyPr>
          <a:lstStyle/>
          <a:p>
            <a:endParaRPr lang="sl-SI" dirty="0"/>
          </a:p>
        </p:txBody>
      </p:sp>
      <p:pic>
        <p:nvPicPr>
          <p:cNvPr id="7" name="Slika 6"/>
          <p:cNvPicPr>
            <a:picLocks noChangeAspect="1"/>
          </p:cNvPicPr>
          <p:nvPr/>
        </p:nvPicPr>
        <p:blipFill>
          <a:blip r:embed="rId2"/>
          <a:stretch>
            <a:fillRect/>
          </a:stretch>
        </p:blipFill>
        <p:spPr>
          <a:xfrm>
            <a:off x="746125" y="3319245"/>
            <a:ext cx="3032484" cy="2359170"/>
          </a:xfrm>
          <a:prstGeom prst="rect">
            <a:avLst/>
          </a:prstGeom>
          <a:ln>
            <a:noFill/>
          </a:ln>
          <a:effectLst>
            <a:softEdge rad="112500"/>
          </a:effectLst>
        </p:spPr>
      </p:pic>
      <p:pic>
        <p:nvPicPr>
          <p:cNvPr id="1030" name="Picture 6" descr="Zimski športi | HIT Alpi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201" y="2530491"/>
            <a:ext cx="3525207" cy="1787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Zimske počitnice v Avstriji"/>
          <p:cNvPicPr>
            <a:picLocks noChangeAspect="1" noChangeArrowheads="1"/>
          </p:cNvPicPr>
          <p:nvPr/>
        </p:nvPicPr>
        <p:blipFill rotWithShape="1">
          <a:blip r:embed="rId4">
            <a:extLst>
              <a:ext uri="{28A0092B-C50C-407E-A947-70E740481C1C}">
                <a14:useLocalDpi xmlns:a14="http://schemas.microsoft.com/office/drawing/2010/main" val="0"/>
              </a:ext>
            </a:extLst>
          </a:blip>
          <a:srcRect r="36168"/>
          <a:stretch/>
        </p:blipFill>
        <p:spPr bwMode="auto">
          <a:xfrm>
            <a:off x="4415459" y="4598987"/>
            <a:ext cx="2826690" cy="1738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AutoShape 10" descr="3/2016 LOVE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9" name="AutoShape 12" descr="3/2016 LOVE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0" name="AutoShape 14" descr="3/2016 LOVE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1" name="AutoShape 16" descr="3/2016 LOVEC"/>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2" name="Slika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22" y="3258038"/>
            <a:ext cx="2900808" cy="2212289"/>
          </a:xfrm>
          <a:prstGeom prst="rect">
            <a:avLst/>
          </a:prstGeom>
          <a:ln>
            <a:noFill/>
          </a:ln>
          <a:effectLst>
            <a:softEdge rad="112500"/>
          </a:effectLst>
        </p:spPr>
      </p:pic>
    </p:spTree>
    <p:extLst>
      <p:ext uri="{BB962C8B-B14F-4D97-AF65-F5344CB8AC3E}">
        <p14:creationId xmlns:p14="http://schemas.microsoft.com/office/powerpoint/2010/main" val="285876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2893925" y="1636115"/>
            <a:ext cx="5841188" cy="1634359"/>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b="1" dirty="0" smtClean="0">
                <a:solidFill>
                  <a:schemeClr val="tx1"/>
                </a:solidFill>
                <a:latin typeface="Arial" panose="020B0604020202020204" pitchFamily="34" charset="0"/>
                <a:cs typeface="Arial" panose="020B0604020202020204" pitchFamily="34" charset="0"/>
              </a:rPr>
              <a:t>ZIMSKI MESECI SO</a:t>
            </a:r>
            <a:endParaRPr lang="sl-SI" sz="3200" b="1" dirty="0">
              <a:solidFill>
                <a:schemeClr val="tx1"/>
              </a:solidFill>
              <a:latin typeface="Arial" panose="020B0604020202020204" pitchFamily="34" charset="0"/>
              <a:cs typeface="Arial" panose="020B0604020202020204" pitchFamily="34" charset="0"/>
            </a:endParaRPr>
          </a:p>
        </p:txBody>
      </p:sp>
      <p:cxnSp>
        <p:nvCxnSpPr>
          <p:cNvPr id="15" name="Raven puščični povezovalnik 14"/>
          <p:cNvCxnSpPr>
            <a:stCxn id="4" idx="4"/>
            <a:endCxn id="4" idx="4"/>
          </p:cNvCxnSpPr>
          <p:nvPr/>
        </p:nvCxnSpPr>
        <p:spPr>
          <a:xfrm>
            <a:off x="5814519" y="327047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p:cNvCxnSpPr>
            <a:stCxn id="4" idx="4"/>
          </p:cNvCxnSpPr>
          <p:nvPr/>
        </p:nvCxnSpPr>
        <p:spPr>
          <a:xfrm flipH="1">
            <a:off x="5709679" y="3270474"/>
            <a:ext cx="104840" cy="1131113"/>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ven puščični povezovalnik 19"/>
          <p:cNvCxnSpPr>
            <a:stCxn id="4" idx="5"/>
          </p:cNvCxnSpPr>
          <p:nvPr/>
        </p:nvCxnSpPr>
        <p:spPr>
          <a:xfrm>
            <a:off x="7879691" y="3031128"/>
            <a:ext cx="993004" cy="614049"/>
          </a:xfrm>
          <a:prstGeom prst="straightConnector1">
            <a:avLst/>
          </a:prstGeom>
          <a:ln w="57150">
            <a:solidFill>
              <a:schemeClr val="accent4">
                <a:lumMod val="20000"/>
                <a:lumOff val="8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Raven puščični povezovalnik 21"/>
          <p:cNvCxnSpPr/>
          <p:nvPr/>
        </p:nvCxnSpPr>
        <p:spPr>
          <a:xfrm flipH="1">
            <a:off x="2161339" y="3042460"/>
            <a:ext cx="1483168" cy="602717"/>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PoljeZBesedilom 31"/>
          <p:cNvSpPr txBox="1"/>
          <p:nvPr/>
        </p:nvSpPr>
        <p:spPr>
          <a:xfrm>
            <a:off x="4706734" y="4239491"/>
            <a:ext cx="2358806" cy="646331"/>
          </a:xfrm>
          <a:prstGeom prst="rect">
            <a:avLst/>
          </a:prstGeom>
          <a:noFill/>
        </p:spPr>
        <p:txBody>
          <a:bodyPr wrap="square" rtlCol="0">
            <a:spAutoFit/>
          </a:bodyPr>
          <a:lstStyle/>
          <a:p>
            <a:r>
              <a:rPr lang="sl-SI" sz="3600" dirty="0" smtClean="0"/>
              <a:t>JANUAR</a:t>
            </a:r>
            <a:endParaRPr lang="sl-SI" sz="3600" dirty="0"/>
          </a:p>
        </p:txBody>
      </p:sp>
      <p:sp>
        <p:nvSpPr>
          <p:cNvPr id="33" name="PoljeZBesedilom 32"/>
          <p:cNvSpPr txBox="1"/>
          <p:nvPr/>
        </p:nvSpPr>
        <p:spPr>
          <a:xfrm>
            <a:off x="1065676" y="3645177"/>
            <a:ext cx="2358806" cy="646331"/>
          </a:xfrm>
          <a:prstGeom prst="rect">
            <a:avLst/>
          </a:prstGeom>
          <a:noFill/>
        </p:spPr>
        <p:txBody>
          <a:bodyPr wrap="square" rtlCol="0">
            <a:spAutoFit/>
          </a:bodyPr>
          <a:lstStyle/>
          <a:p>
            <a:r>
              <a:rPr lang="sl-SI" sz="3600" dirty="0" smtClean="0"/>
              <a:t>DECEMBER</a:t>
            </a:r>
            <a:endParaRPr lang="sl-SI" sz="3600" dirty="0"/>
          </a:p>
        </p:txBody>
      </p:sp>
      <p:sp>
        <p:nvSpPr>
          <p:cNvPr id="34" name="PoljeZBesedilom 33"/>
          <p:cNvSpPr txBox="1"/>
          <p:nvPr/>
        </p:nvSpPr>
        <p:spPr>
          <a:xfrm>
            <a:off x="8650863" y="3593159"/>
            <a:ext cx="2358806" cy="646331"/>
          </a:xfrm>
          <a:prstGeom prst="rect">
            <a:avLst/>
          </a:prstGeom>
          <a:noFill/>
        </p:spPr>
        <p:txBody>
          <a:bodyPr wrap="square" rtlCol="0">
            <a:spAutoFit/>
          </a:bodyPr>
          <a:lstStyle/>
          <a:p>
            <a:r>
              <a:rPr lang="sl-SI" sz="3600" dirty="0" smtClean="0"/>
              <a:t>FEBRUAR</a:t>
            </a:r>
            <a:endParaRPr lang="sl-SI" sz="3600" dirty="0"/>
          </a:p>
        </p:txBody>
      </p:sp>
      <p:sp>
        <p:nvSpPr>
          <p:cNvPr id="35" name="PoljeZBesedilom 34"/>
          <p:cNvSpPr txBox="1"/>
          <p:nvPr/>
        </p:nvSpPr>
        <p:spPr>
          <a:xfrm>
            <a:off x="743578" y="4562656"/>
            <a:ext cx="1748413" cy="1717564"/>
          </a:xfrm>
          <a:prstGeom prst="rect">
            <a:avLst/>
          </a:prstGeom>
          <a:noFill/>
        </p:spPr>
        <p:txBody>
          <a:bodyPr wrap="square" rtlCol="0">
            <a:spAutoFit/>
          </a:bodyPr>
          <a:lstStyle/>
          <a:p>
            <a:endParaRPr lang="sl-SI" dirty="0"/>
          </a:p>
        </p:txBody>
      </p:sp>
      <p:sp>
        <p:nvSpPr>
          <p:cNvPr id="36" name="AutoShape 2" descr="Ispis kalendara, jedrilica, planiranje unosa na Januar 2021 - A4, A3 i A5  formatu u PDF i PNG - 7calend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7" name="Slika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93" y="4239490"/>
            <a:ext cx="2903110" cy="1940245"/>
          </a:xfrm>
          <a:prstGeom prst="rect">
            <a:avLst/>
          </a:prstGeom>
          <a:ln>
            <a:noFill/>
          </a:ln>
          <a:effectLst>
            <a:softEdge rad="112500"/>
          </a:effectLst>
        </p:spPr>
      </p:pic>
      <p:pic>
        <p:nvPicPr>
          <p:cNvPr id="38" name="Slika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49" y="5028849"/>
            <a:ext cx="2807491" cy="1633483"/>
          </a:xfrm>
          <a:prstGeom prst="rect">
            <a:avLst/>
          </a:prstGeom>
          <a:ln>
            <a:noFill/>
          </a:ln>
          <a:effectLst>
            <a:softEdge rad="112500"/>
          </a:effectLst>
        </p:spPr>
      </p:pic>
      <p:pic>
        <p:nvPicPr>
          <p:cNvPr id="39" name="Slika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526" y="4239491"/>
            <a:ext cx="3123480" cy="1729230"/>
          </a:xfrm>
          <a:prstGeom prst="rect">
            <a:avLst/>
          </a:prstGeom>
          <a:ln>
            <a:noFill/>
          </a:ln>
          <a:effectLst>
            <a:softEdge rad="112500"/>
          </a:effectLst>
        </p:spPr>
      </p:pic>
      <p:sp>
        <p:nvSpPr>
          <p:cNvPr id="60" name="PoljeZBesedilom 59"/>
          <p:cNvSpPr txBox="1"/>
          <p:nvPr/>
        </p:nvSpPr>
        <p:spPr>
          <a:xfrm>
            <a:off x="954593" y="168658"/>
            <a:ext cx="10259367" cy="1384995"/>
          </a:xfrm>
          <a:prstGeom prst="rect">
            <a:avLst/>
          </a:prstGeom>
          <a:noFill/>
        </p:spPr>
        <p:txBody>
          <a:bodyPr wrap="square" rtlCol="0">
            <a:spAutoFit/>
          </a:bodyPr>
          <a:lstStyle/>
          <a:p>
            <a:r>
              <a:rPr lang="sl-SI" sz="2800" dirty="0" smtClean="0"/>
              <a:t>Zima se začne 21. decembra. Ta dan je NOČ najdaljša, DAN pa najkrajši. Nato se začnejo dnevi daljšati do 21. marca, ko sta DAN in NOČ enako dolga. Začne se POMLAD. </a:t>
            </a:r>
            <a:endParaRPr lang="sl-SI" sz="2800" dirty="0"/>
          </a:p>
        </p:txBody>
      </p:sp>
    </p:spTree>
    <p:extLst>
      <p:ext uri="{BB962C8B-B14F-4D97-AF65-F5344CB8AC3E}">
        <p14:creationId xmlns:p14="http://schemas.microsoft.com/office/powerpoint/2010/main" val="407351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p:cNvSpPr/>
          <p:nvPr/>
        </p:nvSpPr>
        <p:spPr>
          <a:xfrm>
            <a:off x="3275762" y="2371410"/>
            <a:ext cx="5436158" cy="159768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smtClean="0">
                <a:latin typeface="Arial" panose="020B0604020202020204" pitchFamily="34" charset="0"/>
                <a:cs typeface="Arial" panose="020B0604020202020204" pitchFamily="34" charset="0"/>
              </a:rPr>
              <a:t>ZNAČILNOSTI ZIME</a:t>
            </a:r>
            <a:endParaRPr lang="sl-SI" sz="3200" dirty="0">
              <a:latin typeface="Arial" panose="020B0604020202020204" pitchFamily="34" charset="0"/>
              <a:cs typeface="Arial" panose="020B0604020202020204" pitchFamily="34" charset="0"/>
            </a:endParaRPr>
          </a:p>
        </p:txBody>
      </p:sp>
      <p:sp>
        <p:nvSpPr>
          <p:cNvPr id="6" name="PoljeZBesedilom 5"/>
          <p:cNvSpPr txBox="1"/>
          <p:nvPr/>
        </p:nvSpPr>
        <p:spPr>
          <a:xfrm>
            <a:off x="2092571" y="4755045"/>
            <a:ext cx="1758462" cy="461665"/>
          </a:xfrm>
          <a:prstGeom prst="rect">
            <a:avLst/>
          </a:prstGeom>
          <a:noFill/>
        </p:spPr>
        <p:txBody>
          <a:bodyPr wrap="square" rtlCol="0">
            <a:spAutoFit/>
          </a:bodyPr>
          <a:lstStyle/>
          <a:p>
            <a:r>
              <a:rPr lang="sl-SI" sz="2400" dirty="0" smtClean="0"/>
              <a:t>mraz</a:t>
            </a:r>
            <a:endParaRPr lang="sl-SI" sz="2400" dirty="0"/>
          </a:p>
        </p:txBody>
      </p:sp>
      <p:sp>
        <p:nvSpPr>
          <p:cNvPr id="7" name="PoljeZBesedilom 6"/>
          <p:cNvSpPr txBox="1"/>
          <p:nvPr/>
        </p:nvSpPr>
        <p:spPr>
          <a:xfrm>
            <a:off x="3708985" y="5260192"/>
            <a:ext cx="1783581" cy="830997"/>
          </a:xfrm>
          <a:prstGeom prst="rect">
            <a:avLst/>
          </a:prstGeom>
          <a:noFill/>
        </p:spPr>
        <p:txBody>
          <a:bodyPr wrap="square" rtlCol="0">
            <a:spAutoFit/>
          </a:bodyPr>
          <a:lstStyle/>
          <a:p>
            <a:r>
              <a:rPr lang="sl-SI" sz="2400" dirty="0" smtClean="0"/>
              <a:t>sneg, led, </a:t>
            </a:r>
          </a:p>
          <a:p>
            <a:r>
              <a:rPr lang="sl-SI" sz="2400" dirty="0"/>
              <a:t>l</a:t>
            </a:r>
            <a:r>
              <a:rPr lang="sl-SI" sz="2400" dirty="0" smtClean="0"/>
              <a:t>edene sveče</a:t>
            </a:r>
            <a:endParaRPr lang="sl-SI" sz="2400" dirty="0"/>
          </a:p>
        </p:txBody>
      </p:sp>
      <p:sp>
        <p:nvSpPr>
          <p:cNvPr id="8" name="PoljeZBesedilom 7"/>
          <p:cNvSpPr txBox="1"/>
          <p:nvPr/>
        </p:nvSpPr>
        <p:spPr>
          <a:xfrm>
            <a:off x="9123903" y="3924048"/>
            <a:ext cx="1336431" cy="830997"/>
          </a:xfrm>
          <a:prstGeom prst="rect">
            <a:avLst/>
          </a:prstGeom>
          <a:noFill/>
        </p:spPr>
        <p:txBody>
          <a:bodyPr wrap="square" rtlCol="0">
            <a:spAutoFit/>
          </a:bodyPr>
          <a:lstStyle/>
          <a:p>
            <a:r>
              <a:rPr lang="sl-SI" sz="2400" dirty="0"/>
              <a:t>t</a:t>
            </a:r>
            <a:r>
              <a:rPr lang="sl-SI" sz="2400" dirty="0" smtClean="0"/>
              <a:t>opla oblačila</a:t>
            </a:r>
            <a:endParaRPr lang="sl-SI" sz="2400" dirty="0"/>
          </a:p>
        </p:txBody>
      </p:sp>
      <p:sp>
        <p:nvSpPr>
          <p:cNvPr id="10" name="PoljeZBesedilom 9"/>
          <p:cNvSpPr txBox="1"/>
          <p:nvPr/>
        </p:nvSpPr>
        <p:spPr>
          <a:xfrm>
            <a:off x="9405255" y="1955911"/>
            <a:ext cx="1627833" cy="830997"/>
          </a:xfrm>
          <a:prstGeom prst="rect">
            <a:avLst/>
          </a:prstGeom>
          <a:noFill/>
        </p:spPr>
        <p:txBody>
          <a:bodyPr wrap="square" rtlCol="0">
            <a:spAutoFit/>
          </a:bodyPr>
          <a:lstStyle/>
          <a:p>
            <a:r>
              <a:rPr lang="sl-SI" sz="2400" dirty="0"/>
              <a:t>o</a:t>
            </a:r>
            <a:r>
              <a:rPr lang="sl-SI" sz="2400" dirty="0" smtClean="0"/>
              <a:t>grevamo stanovanja</a:t>
            </a:r>
            <a:endParaRPr lang="sl-SI" sz="2400" dirty="0"/>
          </a:p>
        </p:txBody>
      </p:sp>
      <p:sp>
        <p:nvSpPr>
          <p:cNvPr id="11" name="PoljeZBesedilom 10"/>
          <p:cNvSpPr txBox="1"/>
          <p:nvPr/>
        </p:nvSpPr>
        <p:spPr>
          <a:xfrm>
            <a:off x="1090227" y="3469438"/>
            <a:ext cx="1969477" cy="830997"/>
          </a:xfrm>
          <a:prstGeom prst="rect">
            <a:avLst/>
          </a:prstGeom>
          <a:noFill/>
        </p:spPr>
        <p:txBody>
          <a:bodyPr wrap="square" rtlCol="0">
            <a:spAutoFit/>
          </a:bodyPr>
          <a:lstStyle/>
          <a:p>
            <a:r>
              <a:rPr lang="sl-SI" sz="2400" dirty="0" smtClean="0"/>
              <a:t>narava</a:t>
            </a:r>
          </a:p>
          <a:p>
            <a:r>
              <a:rPr lang="sl-SI" sz="2400" dirty="0" smtClean="0"/>
              <a:t> počiva</a:t>
            </a:r>
            <a:endParaRPr lang="sl-SI" sz="2400" dirty="0"/>
          </a:p>
        </p:txBody>
      </p:sp>
      <p:sp>
        <p:nvSpPr>
          <p:cNvPr id="12" name="PoljeZBesedilom 11"/>
          <p:cNvSpPr txBox="1"/>
          <p:nvPr/>
        </p:nvSpPr>
        <p:spPr>
          <a:xfrm>
            <a:off x="6388242" y="4894064"/>
            <a:ext cx="1517301" cy="830997"/>
          </a:xfrm>
          <a:prstGeom prst="rect">
            <a:avLst/>
          </a:prstGeom>
          <a:noFill/>
        </p:spPr>
        <p:txBody>
          <a:bodyPr wrap="square" rtlCol="0">
            <a:spAutoFit/>
          </a:bodyPr>
          <a:lstStyle/>
          <a:p>
            <a:r>
              <a:rPr lang="sl-SI" sz="2400" dirty="0"/>
              <a:t>k</a:t>
            </a:r>
            <a:r>
              <a:rPr lang="sl-SI" sz="2400" dirty="0" smtClean="0"/>
              <a:t>rajši dan,</a:t>
            </a:r>
          </a:p>
          <a:p>
            <a:r>
              <a:rPr lang="sl-SI" sz="2400" dirty="0"/>
              <a:t>d</a:t>
            </a:r>
            <a:r>
              <a:rPr lang="sl-SI" sz="2400" dirty="0" smtClean="0"/>
              <a:t>aljša noč</a:t>
            </a:r>
            <a:endParaRPr lang="sl-SI" sz="2400" dirty="0"/>
          </a:p>
        </p:txBody>
      </p:sp>
      <p:sp>
        <p:nvSpPr>
          <p:cNvPr id="13" name="PoljeZBesedilom 12"/>
          <p:cNvSpPr txBox="1"/>
          <p:nvPr/>
        </p:nvSpPr>
        <p:spPr>
          <a:xfrm>
            <a:off x="5031715" y="274908"/>
            <a:ext cx="1637881" cy="1200329"/>
          </a:xfrm>
          <a:prstGeom prst="rect">
            <a:avLst/>
          </a:prstGeom>
          <a:noFill/>
        </p:spPr>
        <p:txBody>
          <a:bodyPr wrap="square" rtlCol="0">
            <a:spAutoFit/>
          </a:bodyPr>
          <a:lstStyle/>
          <a:p>
            <a:r>
              <a:rPr lang="sl-SI" sz="2400" dirty="0" smtClean="0">
                <a:latin typeface="+mj-lt"/>
                <a:cs typeface="Arial" panose="020B0604020202020204" pitchFamily="34" charset="0"/>
              </a:rPr>
              <a:t>skrb za divje živali in ptice</a:t>
            </a:r>
            <a:endParaRPr lang="sl-SI" sz="2400" dirty="0">
              <a:latin typeface="+mj-lt"/>
              <a:cs typeface="Arial" panose="020B0604020202020204" pitchFamily="34" charset="0"/>
            </a:endParaRPr>
          </a:p>
        </p:txBody>
      </p:sp>
      <p:sp>
        <p:nvSpPr>
          <p:cNvPr id="14" name="PoljeZBesedilom 13"/>
          <p:cNvSpPr txBox="1"/>
          <p:nvPr/>
        </p:nvSpPr>
        <p:spPr>
          <a:xfrm>
            <a:off x="2092571" y="1055362"/>
            <a:ext cx="2059912" cy="830997"/>
          </a:xfrm>
          <a:prstGeom prst="rect">
            <a:avLst/>
          </a:prstGeom>
          <a:noFill/>
        </p:spPr>
        <p:txBody>
          <a:bodyPr wrap="square" rtlCol="0">
            <a:spAutoFit/>
          </a:bodyPr>
          <a:lstStyle/>
          <a:p>
            <a:r>
              <a:rPr lang="sl-SI" sz="2400" dirty="0"/>
              <a:t>z</a:t>
            </a:r>
            <a:r>
              <a:rPr lang="sl-SI" sz="2400" dirty="0" smtClean="0"/>
              <a:t>imski športi, igre na snegu</a:t>
            </a:r>
            <a:endParaRPr lang="sl-SI" sz="2400" dirty="0"/>
          </a:p>
        </p:txBody>
      </p:sp>
      <p:cxnSp>
        <p:nvCxnSpPr>
          <p:cNvPr id="17" name="Raven puščični povezovalnik 16"/>
          <p:cNvCxnSpPr/>
          <p:nvPr/>
        </p:nvCxnSpPr>
        <p:spPr>
          <a:xfrm flipH="1">
            <a:off x="2121463" y="3280786"/>
            <a:ext cx="1154300" cy="37394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ven puščični povezovalnik 18"/>
          <p:cNvCxnSpPr>
            <a:stCxn id="5" idx="3"/>
          </p:cNvCxnSpPr>
          <p:nvPr/>
        </p:nvCxnSpPr>
        <p:spPr>
          <a:xfrm flipH="1">
            <a:off x="2713055" y="3735122"/>
            <a:ext cx="1358814" cy="1154622"/>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ven puščični povezovalnik 20"/>
          <p:cNvCxnSpPr/>
          <p:nvPr/>
        </p:nvCxnSpPr>
        <p:spPr>
          <a:xfrm flipH="1">
            <a:off x="4602145" y="3924048"/>
            <a:ext cx="429570" cy="1292661"/>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p:cNvCxnSpPr/>
          <p:nvPr/>
        </p:nvCxnSpPr>
        <p:spPr>
          <a:xfrm>
            <a:off x="6641960" y="3969098"/>
            <a:ext cx="321548" cy="92064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p:cNvCxnSpPr/>
          <p:nvPr/>
        </p:nvCxnSpPr>
        <p:spPr>
          <a:xfrm>
            <a:off x="8400422" y="3516923"/>
            <a:ext cx="904352" cy="532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3275762" y="2390339"/>
            <a:ext cx="5436158" cy="1597688"/>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200" dirty="0" smtClean="0">
                <a:latin typeface="Arial" panose="020B0604020202020204" pitchFamily="34" charset="0"/>
                <a:cs typeface="Arial" panose="020B0604020202020204" pitchFamily="34" charset="0"/>
              </a:rPr>
              <a:t>ZNAČILNOSTI ZIME</a:t>
            </a:r>
            <a:endParaRPr lang="sl-SI" sz="3200" dirty="0">
              <a:latin typeface="Arial" panose="020B0604020202020204" pitchFamily="34" charset="0"/>
              <a:cs typeface="Arial" panose="020B0604020202020204" pitchFamily="34" charset="0"/>
            </a:endParaRPr>
          </a:p>
        </p:txBody>
      </p:sp>
      <p:cxnSp>
        <p:nvCxnSpPr>
          <p:cNvPr id="27" name="Raven puščični povezovalnik 26"/>
          <p:cNvCxnSpPr/>
          <p:nvPr/>
        </p:nvCxnSpPr>
        <p:spPr>
          <a:xfrm>
            <a:off x="8400422" y="3535852"/>
            <a:ext cx="904352" cy="532563"/>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ven puščični povezovalnik 28"/>
          <p:cNvCxnSpPr/>
          <p:nvPr/>
        </p:nvCxnSpPr>
        <p:spPr>
          <a:xfrm flipV="1">
            <a:off x="8490857" y="2468710"/>
            <a:ext cx="984739" cy="41273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ven puščični povezovalnik 30"/>
          <p:cNvCxnSpPr/>
          <p:nvPr/>
        </p:nvCxnSpPr>
        <p:spPr>
          <a:xfrm flipV="1">
            <a:off x="5998866" y="1655526"/>
            <a:ext cx="80387" cy="635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aven puščični povezovalnik 32"/>
          <p:cNvCxnSpPr>
            <a:stCxn id="5" idx="1"/>
            <a:endCxn id="26" idx="1"/>
          </p:cNvCxnSpPr>
          <p:nvPr/>
        </p:nvCxnSpPr>
        <p:spPr>
          <a:xfrm>
            <a:off x="4071869" y="2605386"/>
            <a:ext cx="0" cy="1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Raven puščični povezovalnik 34"/>
          <p:cNvCxnSpPr>
            <a:stCxn id="26" idx="1"/>
          </p:cNvCxnSpPr>
          <p:nvPr/>
        </p:nvCxnSpPr>
        <p:spPr>
          <a:xfrm flipH="1" flipV="1">
            <a:off x="3386295" y="1886359"/>
            <a:ext cx="685574" cy="73795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aven puščični povezovalnik 35"/>
          <p:cNvCxnSpPr/>
          <p:nvPr/>
        </p:nvCxnSpPr>
        <p:spPr>
          <a:xfrm flipH="1" flipV="1">
            <a:off x="5581019" y="1392702"/>
            <a:ext cx="38287" cy="978708"/>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ven puščični povezovalnik 36"/>
          <p:cNvCxnSpPr/>
          <p:nvPr/>
        </p:nvCxnSpPr>
        <p:spPr>
          <a:xfrm flipH="1" flipV="1">
            <a:off x="3366198" y="1886357"/>
            <a:ext cx="685574" cy="737956"/>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Slika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683" y="975063"/>
            <a:ext cx="2122912" cy="1415276"/>
          </a:xfrm>
          <a:prstGeom prst="rect">
            <a:avLst/>
          </a:prstGeom>
          <a:ln>
            <a:noFill/>
          </a:ln>
          <a:effectLst>
            <a:softEdge rad="112500"/>
          </a:effectLst>
        </p:spPr>
      </p:pic>
      <p:pic>
        <p:nvPicPr>
          <p:cNvPr id="39" name="Slika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4" y="159784"/>
            <a:ext cx="1964450" cy="1311076"/>
          </a:xfrm>
          <a:prstGeom prst="rect">
            <a:avLst/>
          </a:prstGeom>
          <a:ln>
            <a:noFill/>
          </a:ln>
          <a:effectLst>
            <a:softEdge rad="112500"/>
          </a:effectLst>
        </p:spPr>
      </p:pic>
      <p:pic>
        <p:nvPicPr>
          <p:cNvPr id="40" name="Slika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1" y="1955910"/>
            <a:ext cx="2246885" cy="1513527"/>
          </a:xfrm>
          <a:prstGeom prst="rect">
            <a:avLst/>
          </a:prstGeom>
          <a:ln>
            <a:noFill/>
          </a:ln>
          <a:effectLst>
            <a:softEdge rad="112500"/>
          </a:effectLst>
        </p:spPr>
      </p:pic>
      <p:pic>
        <p:nvPicPr>
          <p:cNvPr id="41" name="Slika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4787" y="5175790"/>
            <a:ext cx="2054246" cy="1540685"/>
          </a:xfrm>
          <a:prstGeom prst="rect">
            <a:avLst/>
          </a:prstGeom>
          <a:ln>
            <a:noFill/>
          </a:ln>
          <a:effectLst>
            <a:softEdge rad="112500"/>
          </a:effectLst>
        </p:spPr>
      </p:pic>
      <p:pic>
        <p:nvPicPr>
          <p:cNvPr id="42" name="Slika 41"/>
          <p:cNvPicPr>
            <a:picLocks noChangeAspect="1"/>
          </p:cNvPicPr>
          <p:nvPr/>
        </p:nvPicPr>
        <p:blipFill rotWithShape="1">
          <a:blip r:embed="rId6">
            <a:extLst>
              <a:ext uri="{28A0092B-C50C-407E-A947-70E740481C1C}">
                <a14:useLocalDpi xmlns:a14="http://schemas.microsoft.com/office/drawing/2010/main" val="0"/>
              </a:ext>
            </a:extLst>
          </a:blip>
          <a:srcRect r="47167" b="49158"/>
          <a:stretch/>
        </p:blipFill>
        <p:spPr>
          <a:xfrm>
            <a:off x="7790924" y="5335675"/>
            <a:ext cx="1340847" cy="1290337"/>
          </a:xfrm>
          <a:prstGeom prst="rect">
            <a:avLst/>
          </a:prstGeom>
        </p:spPr>
      </p:pic>
      <p:pic>
        <p:nvPicPr>
          <p:cNvPr id="43" name="Slika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1564" y="3516923"/>
            <a:ext cx="1776128" cy="1899139"/>
          </a:xfrm>
          <a:prstGeom prst="rect">
            <a:avLst/>
          </a:prstGeom>
          <a:ln>
            <a:noFill/>
          </a:ln>
          <a:effectLst>
            <a:softEdge rad="112500"/>
          </a:effectLst>
        </p:spPr>
      </p:pic>
      <p:pic>
        <p:nvPicPr>
          <p:cNvPr id="44" name="Slika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7241" y="125784"/>
            <a:ext cx="2059908" cy="1859155"/>
          </a:xfrm>
          <a:prstGeom prst="rect">
            <a:avLst/>
          </a:prstGeom>
          <a:ln>
            <a:noFill/>
          </a:ln>
          <a:effectLst>
            <a:softEdge rad="112500"/>
          </a:effectLst>
        </p:spPr>
      </p:pic>
    </p:spTree>
    <p:extLst>
      <p:ext uri="{BB962C8B-B14F-4D97-AF65-F5344CB8AC3E}">
        <p14:creationId xmlns:p14="http://schemas.microsoft.com/office/powerpoint/2010/main" val="369903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a 3"/>
          <p:cNvSpPr/>
          <p:nvPr/>
        </p:nvSpPr>
        <p:spPr>
          <a:xfrm>
            <a:off x="3476729" y="535242"/>
            <a:ext cx="4160018" cy="135652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600" dirty="0" smtClean="0">
                <a:latin typeface="Arial" panose="020B0604020202020204" pitchFamily="34" charset="0"/>
                <a:cs typeface="Arial" panose="020B0604020202020204" pitchFamily="34" charset="0"/>
              </a:rPr>
              <a:t>PRAZNIKI</a:t>
            </a:r>
            <a:endParaRPr lang="sl-SI" sz="3600" dirty="0">
              <a:latin typeface="Arial" panose="020B0604020202020204" pitchFamily="34" charset="0"/>
              <a:cs typeface="Arial" panose="020B0604020202020204" pitchFamily="34" charset="0"/>
            </a:endParaRPr>
          </a:p>
        </p:txBody>
      </p:sp>
      <p:sp>
        <p:nvSpPr>
          <p:cNvPr id="5" name="PoljeZBesedilom 4"/>
          <p:cNvSpPr txBox="1"/>
          <p:nvPr/>
        </p:nvSpPr>
        <p:spPr>
          <a:xfrm>
            <a:off x="723481" y="2752689"/>
            <a:ext cx="2713055" cy="738664"/>
          </a:xfrm>
          <a:prstGeom prst="rect">
            <a:avLst/>
          </a:prstGeom>
          <a:noFill/>
        </p:spPr>
        <p:txBody>
          <a:bodyPr wrap="square" rtlCol="0">
            <a:spAutoFit/>
          </a:bodyPr>
          <a:lstStyle/>
          <a:p>
            <a:r>
              <a:rPr lang="sl-SI" sz="2400" dirty="0" smtClean="0">
                <a:latin typeface="Arial" panose="020B0604020202020204" pitchFamily="34" charset="0"/>
                <a:cs typeface="Arial" panose="020B0604020202020204" pitchFamily="34" charset="0"/>
              </a:rPr>
              <a:t>     </a:t>
            </a:r>
            <a:r>
              <a:rPr lang="sl-SI" sz="2400" b="1" dirty="0" smtClean="0">
                <a:latin typeface="Arial" panose="020B0604020202020204" pitchFamily="34" charset="0"/>
                <a:cs typeface="Arial" panose="020B0604020202020204" pitchFamily="34" charset="0"/>
              </a:rPr>
              <a:t>BOŽIČ</a:t>
            </a:r>
          </a:p>
          <a:p>
            <a:r>
              <a:rPr lang="sl-SI" dirty="0" smtClean="0"/>
              <a:t>    </a:t>
            </a:r>
            <a:r>
              <a:rPr lang="sl-SI" dirty="0" smtClean="0">
                <a:latin typeface="Arial" panose="020B0604020202020204" pitchFamily="34" charset="0"/>
                <a:cs typeface="Arial" panose="020B0604020202020204" pitchFamily="34" charset="0"/>
              </a:rPr>
              <a:t>25. december</a:t>
            </a:r>
            <a:endParaRPr lang="sl-SI" dirty="0">
              <a:latin typeface="Arial" panose="020B0604020202020204" pitchFamily="34" charset="0"/>
              <a:cs typeface="Arial" panose="020B0604020202020204" pitchFamily="34" charset="0"/>
            </a:endParaRPr>
          </a:p>
        </p:txBody>
      </p:sp>
      <p:sp>
        <p:nvSpPr>
          <p:cNvPr id="6" name="PoljeZBesedilom 5"/>
          <p:cNvSpPr txBox="1"/>
          <p:nvPr/>
        </p:nvSpPr>
        <p:spPr>
          <a:xfrm>
            <a:off x="3842321" y="3662625"/>
            <a:ext cx="3853544" cy="1107996"/>
          </a:xfrm>
          <a:prstGeom prst="rect">
            <a:avLst/>
          </a:prstGeom>
          <a:noFill/>
        </p:spPr>
        <p:txBody>
          <a:bodyPr wrap="square" rtlCol="0">
            <a:spAutoFit/>
          </a:bodyPr>
          <a:lstStyle/>
          <a:p>
            <a:r>
              <a:rPr lang="sl-SI" sz="2400" b="1" dirty="0" smtClean="0">
                <a:latin typeface="Arial" panose="020B0604020202020204" pitchFamily="34" charset="0"/>
                <a:cs typeface="Arial" panose="020B0604020202020204" pitchFamily="34" charset="0"/>
              </a:rPr>
              <a:t>DAN SAMOSTOJNOSTI </a:t>
            </a:r>
          </a:p>
          <a:p>
            <a:r>
              <a:rPr lang="sl-SI" sz="2400" b="1" dirty="0" smtClean="0">
                <a:latin typeface="Arial" panose="020B0604020202020204" pitchFamily="34" charset="0"/>
                <a:cs typeface="Arial" panose="020B0604020202020204" pitchFamily="34" charset="0"/>
              </a:rPr>
              <a:t>       IN ENOTNOSTI</a:t>
            </a:r>
          </a:p>
          <a:p>
            <a:r>
              <a:rPr lang="sl-SI" dirty="0" smtClean="0">
                <a:latin typeface="Arial" panose="020B0604020202020204" pitchFamily="34" charset="0"/>
                <a:cs typeface="Arial" panose="020B0604020202020204" pitchFamily="34" charset="0"/>
              </a:rPr>
              <a:t>               26. december</a:t>
            </a:r>
            <a:endParaRPr lang="sl-SI" dirty="0">
              <a:latin typeface="Arial" panose="020B0604020202020204" pitchFamily="34" charset="0"/>
              <a:cs typeface="Arial" panose="020B0604020202020204" pitchFamily="34" charset="0"/>
            </a:endParaRPr>
          </a:p>
        </p:txBody>
      </p:sp>
      <p:sp>
        <p:nvSpPr>
          <p:cNvPr id="8" name="PoljeZBesedilom 7"/>
          <p:cNvSpPr txBox="1"/>
          <p:nvPr/>
        </p:nvSpPr>
        <p:spPr>
          <a:xfrm>
            <a:off x="9194242" y="2291024"/>
            <a:ext cx="2210637" cy="738664"/>
          </a:xfrm>
          <a:prstGeom prst="rect">
            <a:avLst/>
          </a:prstGeom>
          <a:noFill/>
        </p:spPr>
        <p:txBody>
          <a:bodyPr wrap="square" rtlCol="0">
            <a:spAutoFit/>
          </a:bodyPr>
          <a:lstStyle/>
          <a:p>
            <a:r>
              <a:rPr lang="sl-SI" sz="2400" b="1" dirty="0" smtClean="0">
                <a:latin typeface="Arial" panose="020B0604020202020204" pitchFamily="34" charset="0"/>
                <a:cs typeface="Arial" panose="020B0604020202020204" pitchFamily="34" charset="0"/>
              </a:rPr>
              <a:t>NOVO LETO</a:t>
            </a:r>
          </a:p>
          <a:p>
            <a:r>
              <a:rPr lang="sl-SI"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   1. januar</a:t>
            </a:r>
            <a:endParaRPr lang="sl-SI" dirty="0">
              <a:latin typeface="Arial" panose="020B0604020202020204" pitchFamily="34" charset="0"/>
              <a:cs typeface="Arial" panose="020B0604020202020204" pitchFamily="34" charset="0"/>
            </a:endParaRPr>
          </a:p>
        </p:txBody>
      </p:sp>
      <p:cxnSp>
        <p:nvCxnSpPr>
          <p:cNvPr id="10" name="Raven puščični povezovalnik 9"/>
          <p:cNvCxnSpPr/>
          <p:nvPr/>
        </p:nvCxnSpPr>
        <p:spPr>
          <a:xfrm flipH="1">
            <a:off x="2259412" y="1647930"/>
            <a:ext cx="1530594" cy="1352172"/>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a:stCxn id="4" idx="4"/>
          </p:cNvCxnSpPr>
          <p:nvPr/>
        </p:nvCxnSpPr>
        <p:spPr>
          <a:xfrm flipH="1">
            <a:off x="5556737" y="1891769"/>
            <a:ext cx="1" cy="1654740"/>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p:cNvCxnSpPr>
            <a:stCxn id="4" idx="6"/>
          </p:cNvCxnSpPr>
          <p:nvPr/>
        </p:nvCxnSpPr>
        <p:spPr>
          <a:xfrm>
            <a:off x="7636747" y="1213506"/>
            <a:ext cx="1766731" cy="1110510"/>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Slika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68" y="3546509"/>
            <a:ext cx="2748246" cy="1809262"/>
          </a:xfrm>
          <a:prstGeom prst="rect">
            <a:avLst/>
          </a:prstGeom>
          <a:ln>
            <a:noFill/>
          </a:ln>
          <a:effectLst>
            <a:softEdge rad="112500"/>
          </a:effectLst>
        </p:spPr>
      </p:pic>
      <p:pic>
        <p:nvPicPr>
          <p:cNvPr id="17" name="Slika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062" y="3104941"/>
            <a:ext cx="3163765" cy="1992499"/>
          </a:xfrm>
          <a:prstGeom prst="rect">
            <a:avLst/>
          </a:prstGeom>
          <a:ln>
            <a:noFill/>
          </a:ln>
          <a:effectLst>
            <a:softEdge rad="112500"/>
          </a:effectLst>
        </p:spPr>
      </p:pic>
      <p:pic>
        <p:nvPicPr>
          <p:cNvPr id="18" name="Slika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601" y="4755548"/>
            <a:ext cx="3174985" cy="1785929"/>
          </a:xfrm>
          <a:prstGeom prst="rect">
            <a:avLst/>
          </a:prstGeom>
          <a:ln>
            <a:noFill/>
          </a:ln>
          <a:effectLst>
            <a:softEdge rad="112500"/>
          </a:effectLst>
        </p:spPr>
      </p:pic>
    </p:spTree>
    <p:extLst>
      <p:ext uri="{BB962C8B-B14F-4D97-AF65-F5344CB8AC3E}">
        <p14:creationId xmlns:p14="http://schemas.microsoft.com/office/powerpoint/2010/main" val="3784053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zj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TM04033919[[fn=Vezje]]</Template>
  <TotalTime>231</TotalTime>
  <Words>175</Words>
  <Application>Microsoft Office PowerPoint</Application>
  <PresentationFormat>Širokozaslonsko</PresentationFormat>
  <Paragraphs>46</Paragraphs>
  <Slides>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vt:i4>
      </vt:variant>
    </vt:vector>
  </HeadingPairs>
  <TitlesOfParts>
    <vt:vector size="11" baseType="lpstr">
      <vt:lpstr>Arial</vt:lpstr>
      <vt:lpstr>Courier New</vt:lpstr>
      <vt:lpstr>Trebuchet MS</vt:lpstr>
      <vt:lpstr>Tw Cen MT</vt:lpstr>
      <vt:lpstr>Vezje</vt:lpstr>
      <vt:lpstr>PowerPointova predstavitev</vt:lpstr>
      <vt:lpstr>PowerPointova predstavitev</vt:lpstr>
      <vt:lpstr>ZIMA SE ZAČNE DECEMBRA. POZIMI NARAVA počiva. Dnevi so kratki in noči dOlge. ZUNAJ JE HLADNO. LJUDJE OGREVAMO STANOVANJA IN SMO TOPLO OBLEČENI. SKRBIMO ZA ŽIVALI.</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MARJETKA</cp:lastModifiedBy>
  <cp:revision>43</cp:revision>
  <dcterms:created xsi:type="dcterms:W3CDTF">2020-12-08T09:19:45Z</dcterms:created>
  <dcterms:modified xsi:type="dcterms:W3CDTF">2021-12-06T07:59:51Z</dcterms:modified>
</cp:coreProperties>
</file>