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0512CA-8D9B-4F46-8514-41AF286F0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F64DCBE-DDA0-4045-A89C-3E5A2A7F4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89EFACA-26A3-4448-992B-C3DD131F1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FD8C74D-914F-49FD-994A-E3F3C584F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96F9918-FF19-4424-A771-FC3A6A3D9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6543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CD6728-98C2-445C-AF20-D26B2E520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60FCDA2-810D-4EB8-864C-88F26F3B6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DC8B5B9-9709-4985-8780-E5732EAAE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6CC9789-6774-4835-804A-4BA3C54D4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87C58BC-C31D-4DF5-B426-F2D2603E3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4150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4E503692-93E7-4E0D-8E56-7F6069D0C9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683AC043-D5A3-4A32-995F-B99FD5FBD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045F7A8-A480-4BF0-A934-601A6CAF5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6458947-6D17-42AF-9F8D-1D8678CAA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83287CF-241B-48A7-B88E-08CAC7B43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502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F31660-8CAF-427A-9B75-B2FF9EC40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F6228BF-56C6-4CC9-AA84-39B454618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720AA4F-79A1-48DB-BCA5-CD611C273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445A126-DA77-4E31-9748-B9824A88C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8C7A128-A41F-443B-A7F5-FE2EF28FC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224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0BF8AC-121D-4654-A972-4C1422CA5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C4CAA54-9990-4F98-9AEA-7888238E6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EEDB8CD-FD91-4031-9555-6A449348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242FDB6-4E01-4AA1-871F-2A0A61214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16AA23-EA61-48A4-9F1E-9036FEE2E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21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049654-D5E9-4EAC-9F67-495AF59C2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89BE3F0-0E76-47CD-B985-4610288E71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767A394-B965-43DA-A57D-B901BDC65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D3A69CC-8EEF-46B2-B5B7-99EEB76BD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62CB87A-2E02-4D89-88D9-394FD818C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9EFB08B-E3B2-4D36-95FD-296CBA86E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244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B1A44F-1C7C-4EAD-8684-615502350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0E56342-72E9-4146-B9F6-BF84E4B71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367B786-8C4D-450E-BB2F-D649AD391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1F5EA15-A203-4DBD-B78E-13D32CA619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4FC55DE-77B3-4EE1-BA20-77DB08CB45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A031EA46-F8EB-43C9-AB73-5028A830F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3648291B-B46A-4C48-BC5F-5FC29B2B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E832146-BA2A-4D9B-92B6-9DA49595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662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50B2AF-4514-44BE-98E0-29EF3B5F8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76F1E92-A10C-491B-88AD-5E9B1E273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3DAFDC08-5239-43E6-ACAC-334FB8696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6F5DD510-8079-4349-A894-63804F84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7316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5BEC797B-0AF2-46EC-9721-75D2110E4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987D79A6-C86E-4671-803D-A9D53617D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91097DE-E93E-4DA6-B3D6-41D2F780C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8591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901AE9-F47B-44F7-AC27-1EC1E578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38E60DF-EE8E-4749-845E-0FD459FEF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100B3A8-EC46-4068-8EF9-75B17A720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F71FE08-73F5-475F-91C5-D15BC7AD0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B10A194-7125-4F65-A625-6C14CFFFC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0879590-56B5-4729-B16E-58A552CD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901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F5FC24-1FFF-4519-AA6A-883514BCA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CF4D27C-3921-4FD6-A584-01F8CA52A4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E257920D-C5C5-4D48-B457-25AA0DDC4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689C3F4-69A4-47A4-A556-84B17137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0292E57-9493-4163-BC5C-55EFACD04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466D73C-CD0C-4ED5-88D8-2EDFA8160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414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A0417C7F-0492-4F00-A93F-E4CDB730E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08DCEE1-7A4C-4EED-B974-8BD0F6A2F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1FDCE42-0CDB-41BD-948A-7F03B8FDD2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959A-26E3-4C8F-BA56-D74400D21ACE}" type="datetimeFigureOut">
              <a:rPr lang="sl-SI" smtClean="0"/>
              <a:t>16.12.2021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C967BA0-C16C-45E5-AFC8-25EA380DDF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FBD8BB3-C15C-40C4-B860-49C7E9E153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ED2A3-9273-42B4-AEA1-6C7293139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797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3" Type="http://schemas.openxmlformats.org/officeDocument/2006/relationships/image" Target="../media/image26.png"/><Relationship Id="rId21" Type="http://schemas.openxmlformats.org/officeDocument/2006/relationships/image" Target="../media/image4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25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5" Type="http://schemas.openxmlformats.org/officeDocument/2006/relationships/image" Target="../media/image5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373CCD-8286-4B1B-AF2A-C88D7161B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5704" y="952707"/>
            <a:ext cx="9144000" cy="647493"/>
          </a:xfrm>
        </p:spPr>
        <p:txBody>
          <a:bodyPr>
            <a:normAutofit fontScale="90000"/>
          </a:bodyPr>
          <a:lstStyle/>
          <a:p>
            <a:r>
              <a:rPr lang="sl-SI" sz="4800" b="1" dirty="0">
                <a:solidFill>
                  <a:srgbClr val="FF0000"/>
                </a:solidFill>
              </a:rPr>
              <a:t>PRAVILA</a:t>
            </a:r>
            <a:r>
              <a:rPr lang="sl-SI" sz="4800" dirty="0">
                <a:solidFill>
                  <a:srgbClr val="FF0000"/>
                </a:solidFill>
              </a:rPr>
              <a:t> </a:t>
            </a:r>
            <a:r>
              <a:rPr lang="sl-SI" sz="4800" b="1" dirty="0">
                <a:solidFill>
                  <a:srgbClr val="FF0000"/>
                </a:solidFill>
              </a:rPr>
              <a:t>POTENCIRANJA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DACE83E-073D-45FA-B206-69A7ADE67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313" y="1773237"/>
            <a:ext cx="6347792" cy="647493"/>
          </a:xfrm>
        </p:spPr>
        <p:txBody>
          <a:bodyPr>
            <a:normAutofit/>
          </a:bodyPr>
          <a:lstStyle/>
          <a:p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1. Množenje potenc z enako osnovo</a:t>
            </a:r>
          </a:p>
        </p:txBody>
      </p:sp>
      <p:sp>
        <p:nvSpPr>
          <p:cNvPr id="4" name="Podnaslov 2">
            <a:extLst>
              <a:ext uri="{FF2B5EF4-FFF2-40B4-BE49-F238E27FC236}">
                <a16:creationId xmlns:a16="http://schemas.microsoft.com/office/drawing/2014/main" id="{B4BEA174-2F7B-4500-9E1D-CD77BCCAA155}"/>
              </a:ext>
            </a:extLst>
          </p:cNvPr>
          <p:cNvSpPr txBox="1">
            <a:spLocks/>
          </p:cNvSpPr>
          <p:nvPr/>
        </p:nvSpPr>
        <p:spPr>
          <a:xfrm>
            <a:off x="384313" y="2420730"/>
            <a:ext cx="7460974" cy="64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2000" dirty="0">
                <a:solidFill>
                  <a:schemeClr val="accent6">
                    <a:lumMod val="50000"/>
                  </a:schemeClr>
                </a:solidFill>
              </a:rPr>
              <a:t>Pravilo: </a:t>
            </a:r>
            <a:r>
              <a:rPr lang="sl-SI" sz="2600" b="1" dirty="0">
                <a:solidFill>
                  <a:schemeClr val="accent2">
                    <a:lumMod val="75000"/>
                  </a:schemeClr>
                </a:solidFill>
              </a:rPr>
              <a:t>Osnovo</a:t>
            </a:r>
            <a:r>
              <a:rPr lang="sl-SI" sz="2600" b="1" dirty="0">
                <a:solidFill>
                  <a:schemeClr val="accent6">
                    <a:lumMod val="50000"/>
                  </a:schemeClr>
                </a:solidFill>
              </a:rPr>
              <a:t> prepišemo, </a:t>
            </a:r>
            <a:r>
              <a:rPr lang="sl-SI" sz="2600" b="1" dirty="0">
                <a:solidFill>
                  <a:srgbClr val="00B050"/>
                </a:solidFill>
              </a:rPr>
              <a:t>eksponente</a:t>
            </a:r>
            <a:r>
              <a:rPr lang="sl-SI" sz="2600" b="1" dirty="0">
                <a:solidFill>
                  <a:schemeClr val="accent6">
                    <a:lumMod val="50000"/>
                  </a:schemeClr>
                </a:solidFill>
              </a:rPr>
              <a:t> pa seštejemo</a:t>
            </a:r>
            <a:r>
              <a:rPr lang="sl-SI" sz="2800" b="1" dirty="0">
                <a:solidFill>
                  <a:schemeClr val="accent6">
                    <a:lumMod val="50000"/>
                  </a:schemeClr>
                </a:solidFill>
              </a:rPr>
              <a:t>. 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C50DF2BE-9A77-4846-885F-051540FF99E2}"/>
              </a:ext>
            </a:extLst>
          </p:cNvPr>
          <p:cNvSpPr txBox="1"/>
          <p:nvPr/>
        </p:nvSpPr>
        <p:spPr>
          <a:xfrm>
            <a:off x="8136835" y="2319130"/>
            <a:ext cx="21226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sl-SI" sz="2800" baseline="30000" dirty="0">
                <a:solidFill>
                  <a:srgbClr val="00B050"/>
                </a:solidFill>
              </a:rPr>
              <a:t>3</a:t>
            </a:r>
            <a:r>
              <a:rPr lang="sl-SI" sz="2800" dirty="0"/>
              <a:t> ·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sl-SI" sz="2800" dirty="0"/>
              <a:t> ·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sl-SI" sz="2800" baseline="30000" dirty="0">
                <a:solidFill>
                  <a:srgbClr val="00B050"/>
                </a:solidFill>
              </a:rPr>
              <a:t>4</a:t>
            </a:r>
            <a:r>
              <a:rPr lang="sl-SI" sz="2800" baseline="30000" dirty="0"/>
              <a:t> </a:t>
            </a:r>
            <a:r>
              <a:rPr lang="sl-SI" sz="2800" dirty="0"/>
              <a:t> =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E69CBB8E-FA08-4E46-9194-E318035B8352}"/>
              </a:ext>
            </a:extLst>
          </p:cNvPr>
          <p:cNvSpPr txBox="1"/>
          <p:nvPr/>
        </p:nvSpPr>
        <p:spPr>
          <a:xfrm>
            <a:off x="10018562" y="2319129"/>
            <a:ext cx="489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sl-SI" sz="2800" b="1" baseline="30000" dirty="0">
                <a:solidFill>
                  <a:srgbClr val="00B050"/>
                </a:solidFill>
              </a:rPr>
              <a:t>8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DA29155B-5E1E-4008-804F-A4D810C15DA9}"/>
              </a:ext>
            </a:extLst>
          </p:cNvPr>
          <p:cNvSpPr txBox="1"/>
          <p:nvPr/>
        </p:nvSpPr>
        <p:spPr>
          <a:xfrm>
            <a:off x="8878956" y="2278985"/>
            <a:ext cx="278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Podnaslov 2">
            <a:extLst>
              <a:ext uri="{FF2B5EF4-FFF2-40B4-BE49-F238E27FC236}">
                <a16:creationId xmlns:a16="http://schemas.microsoft.com/office/drawing/2014/main" id="{60FEB7D6-1B40-4B01-B2F8-13BD0EBE414D}"/>
              </a:ext>
            </a:extLst>
          </p:cNvPr>
          <p:cNvSpPr txBox="1">
            <a:spLocks/>
          </p:cNvSpPr>
          <p:nvPr/>
        </p:nvSpPr>
        <p:spPr>
          <a:xfrm>
            <a:off x="384313" y="3105253"/>
            <a:ext cx="6347792" cy="64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2800" b="1" dirty="0"/>
              <a:t>2. Deljenje potenc z enako osnovo</a:t>
            </a:r>
          </a:p>
        </p:txBody>
      </p:sp>
      <p:cxnSp>
        <p:nvCxnSpPr>
          <p:cNvPr id="10" name="Raven povezovalnik 9">
            <a:extLst>
              <a:ext uri="{FF2B5EF4-FFF2-40B4-BE49-F238E27FC236}">
                <a16:creationId xmlns:a16="http://schemas.microsoft.com/office/drawing/2014/main" id="{744881FA-60EB-4232-AF56-33730A6D84E5}"/>
              </a:ext>
            </a:extLst>
          </p:cNvPr>
          <p:cNvCxnSpPr/>
          <p:nvPr/>
        </p:nvCxnSpPr>
        <p:spPr>
          <a:xfrm>
            <a:off x="0" y="2903904"/>
            <a:ext cx="119402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odnaslov 2">
            <a:extLst>
              <a:ext uri="{FF2B5EF4-FFF2-40B4-BE49-F238E27FC236}">
                <a16:creationId xmlns:a16="http://schemas.microsoft.com/office/drawing/2014/main" id="{64045351-9A8C-482C-B393-5A0F2A7CF291}"/>
              </a:ext>
            </a:extLst>
          </p:cNvPr>
          <p:cNvSpPr txBox="1">
            <a:spLocks/>
          </p:cNvSpPr>
          <p:nvPr/>
        </p:nvSpPr>
        <p:spPr>
          <a:xfrm>
            <a:off x="390939" y="3654551"/>
            <a:ext cx="7460974" cy="64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2000" dirty="0">
                <a:solidFill>
                  <a:schemeClr val="accent6">
                    <a:lumMod val="50000"/>
                  </a:schemeClr>
                </a:solidFill>
              </a:rPr>
              <a:t>Pravilo: </a:t>
            </a:r>
            <a:r>
              <a:rPr lang="sl-SI" sz="2600" b="1" dirty="0">
                <a:solidFill>
                  <a:schemeClr val="accent2">
                    <a:lumMod val="75000"/>
                  </a:schemeClr>
                </a:solidFill>
              </a:rPr>
              <a:t>Osnovo</a:t>
            </a:r>
            <a:r>
              <a:rPr lang="sl-SI" sz="2600" b="1" dirty="0">
                <a:solidFill>
                  <a:schemeClr val="accent6">
                    <a:lumMod val="50000"/>
                  </a:schemeClr>
                </a:solidFill>
              </a:rPr>
              <a:t> prepišemo, </a:t>
            </a:r>
            <a:r>
              <a:rPr lang="sl-SI" sz="2600" b="1" dirty="0">
                <a:solidFill>
                  <a:srgbClr val="00B050"/>
                </a:solidFill>
              </a:rPr>
              <a:t>eksponente</a:t>
            </a:r>
            <a:r>
              <a:rPr lang="sl-SI" sz="2600" b="1" dirty="0">
                <a:solidFill>
                  <a:schemeClr val="accent6">
                    <a:lumMod val="50000"/>
                  </a:schemeClr>
                </a:solidFill>
              </a:rPr>
              <a:t> pa odštejemo.  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331DFC06-1A2E-4E7F-BAA1-86FAADF9DF62}"/>
              </a:ext>
            </a:extLst>
          </p:cNvPr>
          <p:cNvSpPr txBox="1"/>
          <p:nvPr/>
        </p:nvSpPr>
        <p:spPr>
          <a:xfrm>
            <a:off x="8136834" y="3506174"/>
            <a:ext cx="16300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r>
              <a:rPr lang="sl-SI" sz="2800" baseline="30000" dirty="0">
                <a:solidFill>
                  <a:srgbClr val="00B050"/>
                </a:solidFill>
              </a:rPr>
              <a:t>7</a:t>
            </a:r>
            <a:r>
              <a:rPr lang="sl-SI" sz="2800" dirty="0"/>
              <a:t> :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r>
              <a:rPr lang="sl-SI" sz="2800" baseline="30000" dirty="0">
                <a:solidFill>
                  <a:srgbClr val="00B050"/>
                </a:solidFill>
              </a:rPr>
              <a:t>4</a:t>
            </a:r>
            <a:r>
              <a:rPr lang="sl-SI" sz="2800" baseline="30000" dirty="0"/>
              <a:t> </a:t>
            </a:r>
            <a:r>
              <a:rPr lang="sl-SI" sz="2800" dirty="0"/>
              <a:t> = 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7BC28592-AD4D-4B4E-82CA-4A7F07758152}"/>
              </a:ext>
            </a:extLst>
          </p:cNvPr>
          <p:cNvSpPr txBox="1"/>
          <p:nvPr/>
        </p:nvSpPr>
        <p:spPr>
          <a:xfrm>
            <a:off x="9490481" y="3482327"/>
            <a:ext cx="561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r>
              <a:rPr lang="sl-SI" sz="2800" b="1" baseline="30000" dirty="0">
                <a:solidFill>
                  <a:srgbClr val="00B050"/>
                </a:solidFill>
              </a:rPr>
              <a:t>3</a:t>
            </a:r>
            <a:endParaRPr lang="sl-SI" sz="28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E23AEB86-F7A7-45C3-ADB2-B7578DCB370F}"/>
                  </a:ext>
                </a:extLst>
              </p:cNvPr>
              <p:cNvSpPr txBox="1"/>
              <p:nvPr/>
            </p:nvSpPr>
            <p:spPr>
              <a:xfrm>
                <a:off x="1010864" y="4324595"/>
                <a:ext cx="1003466" cy="7654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sl-SI" sz="32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11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sl-SI" sz="32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E23AEB86-F7A7-45C3-ADB2-B7578DCB37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864" y="4324595"/>
                <a:ext cx="1003466" cy="765466"/>
              </a:xfrm>
              <a:prstGeom prst="rect">
                <a:avLst/>
              </a:prstGeom>
              <a:blipFill>
                <a:blip r:embed="rId2"/>
                <a:stretch>
                  <a:fillRect l="-610" r="-9756" b="-190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27608100-A85F-4DC6-B149-DEAC498EABF0}"/>
              </a:ext>
            </a:extLst>
          </p:cNvPr>
          <p:cNvSpPr txBox="1"/>
          <p:nvPr/>
        </p:nvSpPr>
        <p:spPr>
          <a:xfrm>
            <a:off x="1835426" y="4435536"/>
            <a:ext cx="15902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sl-SI" sz="2800" baseline="30000" dirty="0">
                <a:solidFill>
                  <a:srgbClr val="00B050"/>
                </a:solidFill>
              </a:rPr>
              <a:t>11</a:t>
            </a:r>
            <a:r>
              <a:rPr lang="sl-SI" sz="2800" dirty="0"/>
              <a:t> :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sl-SI" sz="2800" baseline="30000" dirty="0">
                <a:solidFill>
                  <a:srgbClr val="00B050"/>
                </a:solidFill>
              </a:rPr>
              <a:t>7</a:t>
            </a:r>
            <a:r>
              <a:rPr lang="sl-SI" sz="2800" baseline="30000" dirty="0"/>
              <a:t> </a:t>
            </a:r>
            <a:r>
              <a:rPr lang="sl-SI" sz="2800" dirty="0"/>
              <a:t> </a:t>
            </a:r>
            <a:r>
              <a:rPr lang="sl-SI" sz="3200" dirty="0"/>
              <a:t>= 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9190406F-E985-45A6-A31F-5CC45ADBA04A}"/>
              </a:ext>
            </a:extLst>
          </p:cNvPr>
          <p:cNvSpPr txBox="1"/>
          <p:nvPr/>
        </p:nvSpPr>
        <p:spPr>
          <a:xfrm>
            <a:off x="3291950" y="4435535"/>
            <a:ext cx="5325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sl-SI" sz="3200" b="1" baseline="30000" dirty="0">
                <a:solidFill>
                  <a:srgbClr val="00B050"/>
                </a:solidFill>
              </a:rPr>
              <a:t>4</a:t>
            </a:r>
            <a:endParaRPr lang="sl-SI" sz="3200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DBEF085C-D176-44D7-8B98-D88E7E22200E}"/>
                  </a:ext>
                </a:extLst>
              </p:cNvPr>
              <p:cNvSpPr txBox="1"/>
              <p:nvPr/>
            </p:nvSpPr>
            <p:spPr>
              <a:xfrm>
                <a:off x="4293703" y="4245219"/>
                <a:ext cx="1311967" cy="8370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l-SI" sz="32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sl-SI" sz="32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8)</m:t>
                            </m:r>
                          </m:e>
                          <m:sup>
                            <m:r>
                              <a:rPr lang="sl-SI" sz="32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sl-SI" sz="32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−8)</m:t>
                            </m:r>
                          </m:e>
                          <m:sup>
                            <m:r>
                              <a:rPr lang="sl-SI" sz="32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3200" dirty="0"/>
                  <a:t> =</a:t>
                </a:r>
              </a:p>
            </p:txBody>
          </p:sp>
        </mc:Choice>
        <mc:Fallback xmlns="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DBEF085C-D176-44D7-8B98-D88E7E2220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703" y="4245219"/>
                <a:ext cx="1311967" cy="837089"/>
              </a:xfrm>
              <a:prstGeom prst="rect">
                <a:avLst/>
              </a:prstGeom>
              <a:blipFill>
                <a:blip r:embed="rId3"/>
                <a:stretch>
                  <a:fillRect r="-6481" b="-869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278C9DB8-F809-4CB4-A173-F72C7A636511}"/>
              </a:ext>
            </a:extLst>
          </p:cNvPr>
          <p:cNvSpPr txBox="1"/>
          <p:nvPr/>
        </p:nvSpPr>
        <p:spPr>
          <a:xfrm>
            <a:off x="5516574" y="4416428"/>
            <a:ext cx="1070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(- 8)</a:t>
            </a:r>
            <a:r>
              <a:rPr lang="sl-SI" sz="2800" baseline="30000" dirty="0">
                <a:solidFill>
                  <a:srgbClr val="00B050"/>
                </a:solidFill>
              </a:rPr>
              <a:t>6</a:t>
            </a:r>
            <a:endParaRPr lang="sl-SI" sz="2800" b="1" dirty="0">
              <a:solidFill>
                <a:srgbClr val="00B050"/>
              </a:solidFill>
            </a:endParaRPr>
          </a:p>
        </p:txBody>
      </p:sp>
      <p:cxnSp>
        <p:nvCxnSpPr>
          <p:cNvPr id="21" name="Raven povezovalnik 20">
            <a:extLst>
              <a:ext uri="{FF2B5EF4-FFF2-40B4-BE49-F238E27FC236}">
                <a16:creationId xmlns:a16="http://schemas.microsoft.com/office/drawing/2014/main" id="{1AAB3302-E5CD-4BC8-9165-432944F0A4D3}"/>
              </a:ext>
            </a:extLst>
          </p:cNvPr>
          <p:cNvCxnSpPr>
            <a:cxnSpLocks/>
          </p:cNvCxnSpPr>
          <p:nvPr/>
        </p:nvCxnSpPr>
        <p:spPr>
          <a:xfrm>
            <a:off x="4114800" y="4108174"/>
            <a:ext cx="0" cy="1139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2C18581E-ACC3-4E09-BEA2-54D029B490C2}"/>
              </a:ext>
            </a:extLst>
          </p:cNvPr>
          <p:cNvCxnSpPr>
            <a:cxnSpLocks/>
          </p:cNvCxnSpPr>
          <p:nvPr/>
        </p:nvCxnSpPr>
        <p:spPr>
          <a:xfrm>
            <a:off x="6732105" y="4108174"/>
            <a:ext cx="0" cy="1139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2F641325-0241-41BB-A62E-621EF9A7A741}"/>
              </a:ext>
            </a:extLst>
          </p:cNvPr>
          <p:cNvCxnSpPr/>
          <p:nvPr/>
        </p:nvCxnSpPr>
        <p:spPr>
          <a:xfrm>
            <a:off x="43677" y="5247861"/>
            <a:ext cx="119402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53A00962-CB34-46A4-B050-C8AD577D5017}"/>
              </a:ext>
            </a:extLst>
          </p:cNvPr>
          <p:cNvSpPr txBox="1"/>
          <p:nvPr/>
        </p:nvSpPr>
        <p:spPr>
          <a:xfrm>
            <a:off x="7427843" y="4347859"/>
            <a:ext cx="1590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sl-SI" sz="2800" baseline="30000" dirty="0">
                <a:solidFill>
                  <a:srgbClr val="00B050"/>
                </a:solidFill>
              </a:rPr>
              <a:t>5</a:t>
            </a:r>
            <a:r>
              <a:rPr lang="sl-SI" sz="2800" dirty="0"/>
              <a:t> : </a:t>
            </a:r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sl-SI" sz="2800" baseline="30000" dirty="0">
                <a:solidFill>
                  <a:srgbClr val="00B050"/>
                </a:solidFill>
              </a:rPr>
              <a:t>7</a:t>
            </a:r>
            <a:r>
              <a:rPr lang="sl-SI" sz="2800" baseline="30000" dirty="0"/>
              <a:t> </a:t>
            </a:r>
            <a:r>
              <a:rPr lang="sl-SI" sz="2800" dirty="0"/>
              <a:t>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C0B48C71-B542-4EDE-82D1-094DB6240FA5}"/>
                  </a:ext>
                </a:extLst>
              </p:cNvPr>
              <p:cNvSpPr txBox="1"/>
              <p:nvPr/>
            </p:nvSpPr>
            <p:spPr>
              <a:xfrm>
                <a:off x="8477512" y="4399020"/>
                <a:ext cx="108118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l-SI" sz="2800" b="0" i="1" smtClean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sl-SI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7" name="PoljeZBesedilom 26">
                <a:extLst>
                  <a:ext uri="{FF2B5EF4-FFF2-40B4-BE49-F238E27FC236}">
                    <a16:creationId xmlns:a16="http://schemas.microsoft.com/office/drawing/2014/main" id="{C0B48C71-B542-4EDE-82D1-094DB6240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7512" y="4399020"/>
                <a:ext cx="108118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4EBCD99C-D24E-494F-ABFA-4ACB90E6B519}"/>
                  </a:ext>
                </a:extLst>
              </p:cNvPr>
              <p:cNvSpPr txBox="1"/>
              <p:nvPr/>
            </p:nvSpPr>
            <p:spPr>
              <a:xfrm>
                <a:off x="596232" y="5579442"/>
                <a:ext cx="108118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4EBCD99C-D24E-494F-ABFA-4ACB90E6B5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32" y="5579442"/>
                <a:ext cx="1081185" cy="523220"/>
              </a:xfrm>
              <a:prstGeom prst="rect">
                <a:avLst/>
              </a:prstGeom>
              <a:blipFill>
                <a:blip r:embed="rId5"/>
                <a:stretch>
                  <a:fillRect t="-10465" r="-10734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AFB15A91-018D-477E-914F-91D1E3D97BB3}"/>
                  </a:ext>
                </a:extLst>
              </p:cNvPr>
              <p:cNvSpPr txBox="1"/>
              <p:nvPr/>
            </p:nvSpPr>
            <p:spPr>
              <a:xfrm>
                <a:off x="1512597" y="5461161"/>
                <a:ext cx="915084" cy="702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chemeClr val="accent2">
                        <a:lumMod val="75000"/>
                      </a:schemeClr>
                    </a:solidFill>
                  </a:rPr>
                  <a:t>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28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:r>
                  <a:rPr lang="sl-SI" sz="3200" dirty="0">
                    <a:solidFill>
                      <a:schemeClr val="accent2">
                        <a:lumMod val="75000"/>
                      </a:schemeClr>
                    </a:solidFill>
                  </a:rPr>
                  <a:t>)</a:t>
                </a:r>
                <a:r>
                  <a:rPr lang="sl-SI" sz="3200" baseline="30000" dirty="0">
                    <a:solidFill>
                      <a:srgbClr val="00B050"/>
                    </a:solidFill>
                  </a:rPr>
                  <a:t>2</a:t>
                </a:r>
                <a:endParaRPr lang="sl-SI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AFB15A91-018D-477E-914F-91D1E3D97B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597" y="5461161"/>
                <a:ext cx="915084" cy="702885"/>
              </a:xfrm>
              <a:prstGeom prst="rect">
                <a:avLst/>
              </a:prstGeom>
              <a:blipFill>
                <a:blip r:embed="rId6"/>
                <a:stretch>
                  <a:fillRect l="-16667" t="-4348" r="-5333" b="-182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EB7AC2CB-73BD-457A-A978-7FACBED1BBBA}"/>
                  </a:ext>
                </a:extLst>
              </p:cNvPr>
              <p:cNvSpPr txBox="1"/>
              <p:nvPr/>
            </p:nvSpPr>
            <p:spPr>
              <a:xfrm>
                <a:off x="2347380" y="5449363"/>
                <a:ext cx="944570" cy="7146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chemeClr val="accent2">
                        <a:lumMod val="75000"/>
                      </a:schemeClr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:endParaRPr lang="sl-SI" sz="32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EB7AC2CB-73BD-457A-A978-7FACBED1BB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7380" y="5449363"/>
                <a:ext cx="944570" cy="714683"/>
              </a:xfrm>
              <a:prstGeom prst="rect">
                <a:avLst/>
              </a:prstGeom>
              <a:blipFill>
                <a:blip r:embed="rId7"/>
                <a:stretch>
                  <a:fillRect l="-16129" t="-3419" b="-1709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73F6DB1D-1D92-4E6D-85C0-9CD8009AA0CD}"/>
              </a:ext>
            </a:extLst>
          </p:cNvPr>
          <p:cNvSpPr txBox="1"/>
          <p:nvPr/>
        </p:nvSpPr>
        <p:spPr>
          <a:xfrm>
            <a:off x="563961" y="6236613"/>
            <a:ext cx="865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Če izpustimo znak </a:t>
            </a:r>
            <a:r>
              <a:rPr lang="sl-SI" sz="2000" dirty="0">
                <a:solidFill>
                  <a:srgbClr val="00B050"/>
                </a:solidFill>
              </a:rPr>
              <a:t>minus v eksponentu </a:t>
            </a:r>
            <a:r>
              <a:rPr lang="sl-SI" sz="2000" dirty="0"/>
              <a:t>moramo zapisati 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obratno vrednost osnove</a:t>
            </a:r>
            <a:r>
              <a:rPr lang="sl-SI" sz="2000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9DAEAD68-41F5-41BB-838D-AEFA6FC516BE}"/>
                  </a:ext>
                </a:extLst>
              </p:cNvPr>
              <p:cNvSpPr txBox="1"/>
              <p:nvPr/>
            </p:nvSpPr>
            <p:spPr>
              <a:xfrm>
                <a:off x="4631632" y="5324576"/>
                <a:ext cx="1795672" cy="788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chemeClr val="accent2">
                        <a:lumMod val="75000"/>
                      </a:schemeClr>
                    </a:solidFill>
                  </a:rPr>
                  <a:t>(-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320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32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sl-SI" sz="32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sl-SI" sz="32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)</m:t>
                        </m:r>
                      </m:e>
                      <m:sup>
                        <m:r>
                          <a:rPr lang="sl-SI" sz="32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sl-SI" sz="3600" dirty="0">
                    <a:solidFill>
                      <a:schemeClr val="accent2">
                        <a:lumMod val="75000"/>
                      </a:schemeClr>
                    </a:solidFill>
                  </a:rPr>
                  <a:t> </a:t>
                </a:r>
                <a:r>
                  <a:rPr lang="sl-SI" sz="3600" dirty="0"/>
                  <a:t>=</a:t>
                </a:r>
              </a:p>
            </p:txBody>
          </p:sp>
        </mc:Choice>
        <mc:Fallback xmlns="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9DAEAD68-41F5-41BB-838D-AEFA6FC516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1632" y="5324576"/>
                <a:ext cx="1795672" cy="788742"/>
              </a:xfrm>
              <a:prstGeom prst="rect">
                <a:avLst/>
              </a:prstGeom>
              <a:blipFill>
                <a:blip r:embed="rId8"/>
                <a:stretch>
                  <a:fillRect l="-8844" t="-3846" r="-4422" b="-1769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59BF4BFF-67D9-4456-A88A-5EBDC343D80D}"/>
                  </a:ext>
                </a:extLst>
              </p:cNvPr>
              <p:cNvSpPr txBox="1"/>
              <p:nvPr/>
            </p:nvSpPr>
            <p:spPr>
              <a:xfrm>
                <a:off x="6215267" y="5307113"/>
                <a:ext cx="1551719" cy="7912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>
                    <a:solidFill>
                      <a:schemeClr val="accent2">
                        <a:lumMod val="75000"/>
                      </a:schemeClr>
                    </a:solidFill>
                  </a:rPr>
                  <a:t>(-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320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32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sl-SI" sz="32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sl-SI" sz="32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)</m:t>
                        </m:r>
                      </m:e>
                      <m:sup>
                        <m:r>
                          <a:rPr lang="sl-SI" sz="32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3600" dirty="0">
                    <a:solidFill>
                      <a:schemeClr val="accent2">
                        <a:lumMod val="75000"/>
                      </a:schemeClr>
                    </a:solidFill>
                  </a:rPr>
                  <a:t> </a:t>
                </a:r>
                <a:r>
                  <a:rPr lang="sl-SI" sz="3600" dirty="0"/>
                  <a:t>=</a:t>
                </a:r>
              </a:p>
            </p:txBody>
          </p:sp>
        </mc:Choice>
        <mc:Fallback xmlns="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59BF4BFF-67D9-4456-A88A-5EBDC343D8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5267" y="5307113"/>
                <a:ext cx="1551719" cy="791242"/>
              </a:xfrm>
              <a:prstGeom prst="rect">
                <a:avLst/>
              </a:prstGeom>
              <a:blipFill>
                <a:blip r:embed="rId9"/>
                <a:stretch>
                  <a:fillRect l="-10236" t="-4651" r="-6693" b="-1860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PoljeZBesedilom 37">
                <a:extLst>
                  <a:ext uri="{FF2B5EF4-FFF2-40B4-BE49-F238E27FC236}">
                    <a16:creationId xmlns:a16="http://schemas.microsoft.com/office/drawing/2014/main" id="{9582802E-5EC7-4F7F-86FC-14E8FB169A9A}"/>
                  </a:ext>
                </a:extLst>
              </p:cNvPr>
              <p:cNvSpPr txBox="1"/>
              <p:nvPr/>
            </p:nvSpPr>
            <p:spPr>
              <a:xfrm>
                <a:off x="7611666" y="5350458"/>
                <a:ext cx="798546" cy="7045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den>
                    </m:f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38" name="PoljeZBesedilom 37">
                <a:extLst>
                  <a:ext uri="{FF2B5EF4-FFF2-40B4-BE49-F238E27FC236}">
                    <a16:creationId xmlns:a16="http://schemas.microsoft.com/office/drawing/2014/main" id="{9582802E-5EC7-4F7F-86FC-14E8FB169A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1666" y="5350458"/>
                <a:ext cx="798546" cy="704552"/>
              </a:xfrm>
              <a:prstGeom prst="rect">
                <a:avLst/>
              </a:prstGeom>
              <a:blipFill>
                <a:blip r:embed="rId10"/>
                <a:stretch>
                  <a:fillRect l="-16031" b="-121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086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6" grpId="0"/>
      <p:bldP spid="27" grpId="0"/>
      <p:bldP spid="29" grpId="0"/>
      <p:bldP spid="30" grpId="0"/>
      <p:bldP spid="32" grpId="0"/>
      <p:bldP spid="33" grpId="0"/>
      <p:bldP spid="35" grpId="0"/>
      <p:bldP spid="36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90E3FBDD-614D-47DE-9AAB-9E74D1655D3D}"/>
                  </a:ext>
                </a:extLst>
              </p:cNvPr>
              <p:cNvSpPr txBox="1"/>
              <p:nvPr/>
            </p:nvSpPr>
            <p:spPr>
              <a:xfrm>
                <a:off x="987285" y="613033"/>
                <a:ext cx="137822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sl-SI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90E3FBDD-614D-47DE-9AAB-9E74D1655D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285" y="613033"/>
                <a:ext cx="1378226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0D0D8C41-5AFA-4906-851C-95AEE601DC76}"/>
                  </a:ext>
                </a:extLst>
              </p:cNvPr>
              <p:cNvSpPr txBox="1"/>
              <p:nvPr/>
            </p:nvSpPr>
            <p:spPr>
              <a:xfrm>
                <a:off x="2756451" y="613033"/>
                <a:ext cx="23522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( −7)</m:t>
                          </m:r>
                        </m:e>
                        <m:sup>
                          <m:r>
                            <a:rPr lang="sl-SI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0D0D8C41-5AFA-4906-851C-95AEE601DC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451" y="613033"/>
                <a:ext cx="235226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29C4179E-9B91-4DE7-A678-56368114388D}"/>
                  </a:ext>
                </a:extLst>
              </p:cNvPr>
              <p:cNvSpPr txBox="1"/>
              <p:nvPr/>
            </p:nvSpPr>
            <p:spPr>
              <a:xfrm>
                <a:off x="5158409" y="613033"/>
                <a:ext cx="232907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l-SI" sz="28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sl-SI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  <m:r>
                        <a:rPr lang="sl-SI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29C4179E-9B91-4DE7-A678-5636811438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8409" y="613033"/>
                <a:ext cx="2329070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A5225D62-2D14-4AE1-9EBC-F8966F5655DB}"/>
                  </a:ext>
                </a:extLst>
              </p:cNvPr>
              <p:cNvSpPr txBox="1"/>
              <p:nvPr/>
            </p:nvSpPr>
            <p:spPr>
              <a:xfrm>
                <a:off x="8269359" y="666041"/>
                <a:ext cx="174928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sl-SI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A5225D62-2D14-4AE1-9EBC-F8966F5655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9359" y="666041"/>
                <a:ext cx="1749285" cy="523220"/>
              </a:xfrm>
              <a:prstGeom prst="rect">
                <a:avLst/>
              </a:prstGeom>
              <a:blipFill>
                <a:blip r:embed="rId5"/>
                <a:stretch>
                  <a:fillRect l="-7343" t="-1046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E5641A6-4D29-44C2-926A-DC5D44F7949C}"/>
              </a:ext>
            </a:extLst>
          </p:cNvPr>
          <p:cNvSpPr txBox="1"/>
          <p:nvPr/>
        </p:nvSpPr>
        <p:spPr>
          <a:xfrm>
            <a:off x="970718" y="1325217"/>
            <a:ext cx="6880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Če je </a:t>
            </a:r>
            <a:r>
              <a:rPr lang="sl-SI" sz="2400" dirty="0">
                <a:solidFill>
                  <a:srgbClr val="00B050"/>
                </a:solidFill>
              </a:rPr>
              <a:t>stopnja</a:t>
            </a:r>
            <a:r>
              <a:rPr lang="sl-SI" sz="2400" dirty="0"/>
              <a:t> potence </a:t>
            </a:r>
            <a:r>
              <a:rPr lang="sl-SI" sz="2400" dirty="0">
                <a:solidFill>
                  <a:srgbClr val="00B050"/>
                </a:solidFill>
              </a:rPr>
              <a:t>0</a:t>
            </a:r>
            <a:r>
              <a:rPr lang="sl-SI" sz="2400" dirty="0"/>
              <a:t> je </a:t>
            </a:r>
            <a:r>
              <a:rPr lang="sl-SI" sz="2400" dirty="0">
                <a:solidFill>
                  <a:srgbClr val="0070C0"/>
                </a:solidFill>
              </a:rPr>
              <a:t>vrednost potence vedno 1. </a:t>
            </a:r>
          </a:p>
        </p:txBody>
      </p: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D6E6365F-B97C-4FEE-9B75-C971D0EE0AC3}"/>
              </a:ext>
            </a:extLst>
          </p:cNvPr>
          <p:cNvCxnSpPr/>
          <p:nvPr/>
        </p:nvCxnSpPr>
        <p:spPr>
          <a:xfrm>
            <a:off x="437322" y="1987826"/>
            <a:ext cx="114763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687B32B4-C5FC-443F-B052-257C4CFA6178}"/>
              </a:ext>
            </a:extLst>
          </p:cNvPr>
          <p:cNvSpPr txBox="1"/>
          <p:nvPr/>
        </p:nvSpPr>
        <p:spPr>
          <a:xfrm>
            <a:off x="808382" y="2216115"/>
            <a:ext cx="4384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3. VAJA:  Izračunaj vrednost izraza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2D784B8F-80C4-4B52-8794-6546457D40AA}"/>
                  </a:ext>
                </a:extLst>
              </p:cNvPr>
              <p:cNvSpPr txBox="1"/>
              <p:nvPr/>
            </p:nvSpPr>
            <p:spPr>
              <a:xfrm>
                <a:off x="1325217" y="2972439"/>
                <a:ext cx="1700272" cy="860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p>
                        </m:sSup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·</m:t>
                        </m:r>
                        <m:sSup>
                          <m:sSupPr>
                            <m:ctrlP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·</m:t>
                        </m:r>
                        <m:sSup>
                          <m:sSupPr>
                            <m:ctrlP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·</m:t>
                        </m:r>
                        <m:sSup>
                          <m:sSupPr>
                            <m:ctrlP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2D784B8F-80C4-4B52-8794-6546457D40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5217" y="2972439"/>
                <a:ext cx="1700272" cy="860877"/>
              </a:xfrm>
              <a:prstGeom prst="rect">
                <a:avLst/>
              </a:prstGeom>
              <a:blipFill>
                <a:blip r:embed="rId6"/>
                <a:stretch>
                  <a:fillRect r="-10753" b="-113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CA261AA4-E90C-4EA2-81EC-CC97CE988ECE}"/>
                  </a:ext>
                </a:extLst>
              </p:cNvPr>
              <p:cNvSpPr txBox="1"/>
              <p:nvPr/>
            </p:nvSpPr>
            <p:spPr>
              <a:xfrm>
                <a:off x="3025489" y="2888584"/>
                <a:ext cx="1135694" cy="8597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14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11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CA261AA4-E90C-4EA2-81EC-CC97CE988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489" y="2888584"/>
                <a:ext cx="1135694" cy="859787"/>
              </a:xfrm>
              <a:prstGeom prst="rect">
                <a:avLst/>
              </a:prstGeom>
              <a:blipFill>
                <a:blip r:embed="rId7"/>
                <a:stretch>
                  <a:fillRect r="-5882" b="-1134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0FFBF83A-0E14-4615-A09C-3E017C972120}"/>
                  </a:ext>
                </a:extLst>
              </p:cNvPr>
              <p:cNvSpPr txBox="1"/>
              <p:nvPr/>
            </p:nvSpPr>
            <p:spPr>
              <a:xfrm>
                <a:off x="3932581" y="3072666"/>
                <a:ext cx="8936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0FFBF83A-0E14-4615-A09C-3E017C972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2581" y="3072666"/>
                <a:ext cx="893643" cy="523220"/>
              </a:xfrm>
              <a:prstGeom prst="rect">
                <a:avLst/>
              </a:prstGeom>
              <a:blipFill>
                <a:blip r:embed="rId8"/>
                <a:stretch>
                  <a:fillRect t="-10465" r="-1292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18BEDD4B-84E8-4A3C-B292-88D664634CC6}"/>
              </a:ext>
            </a:extLst>
          </p:cNvPr>
          <p:cNvSpPr txBox="1"/>
          <p:nvPr/>
        </p:nvSpPr>
        <p:spPr>
          <a:xfrm>
            <a:off x="4765517" y="3103444"/>
            <a:ext cx="8146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216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F33EC75F-2E87-4C01-B56C-817DD0D04459}"/>
                  </a:ext>
                </a:extLst>
              </p:cNvPr>
              <p:cNvSpPr txBox="1"/>
              <p:nvPr/>
            </p:nvSpPr>
            <p:spPr>
              <a:xfrm>
                <a:off x="1153333" y="4140419"/>
                <a:ext cx="3743740" cy="9239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(−0,3)</m:t>
                            </m:r>
                          </m:e>
                          <m:sup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·(−0,3)·</m:t>
                        </m:r>
                        <m:sSup>
                          <m:sSupPr>
                            <m:ctrlP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(−0,3)</m:t>
                            </m:r>
                          </m:e>
                          <m:sup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(−0,3)</m:t>
                            </m:r>
                          </m:e>
                          <m:sup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sup>
                        </m:sSup>
                        <m: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d>
                          <m:dPr>
                            <m:ctrlP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−0,3</m:t>
                            </m:r>
                          </m:e>
                        </m:d>
                        <m: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sl-SI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(−0,3)</m:t>
                        </m:r>
                      </m:den>
                    </m:f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 = </a:t>
                </a:r>
                <a:endParaRPr lang="sl-SI" sz="3200" dirty="0"/>
              </a:p>
            </p:txBody>
          </p:sp>
        </mc:Choice>
        <mc:Fallback xmlns="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F33EC75F-2E87-4C01-B56C-817DD0D044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333" y="4140419"/>
                <a:ext cx="3743740" cy="923971"/>
              </a:xfrm>
              <a:prstGeom prst="rect">
                <a:avLst/>
              </a:prstGeom>
              <a:blipFill>
                <a:blip r:embed="rId9"/>
                <a:stretch>
                  <a:fillRect r="-4397" b="-32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8D358ABA-5B55-4682-A535-4AB9BD939789}"/>
                  </a:ext>
                </a:extLst>
              </p:cNvPr>
              <p:cNvSpPr txBox="1"/>
              <p:nvPr/>
            </p:nvSpPr>
            <p:spPr>
              <a:xfrm>
                <a:off x="4818003" y="4127245"/>
                <a:ext cx="2030218" cy="9228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32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(−0,3)</m:t>
                            </m:r>
                          </m:e>
                          <m:sup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(−0,3)</m:t>
                            </m:r>
                          </m:e>
                          <m:sup>
                            <m:r>
                              <a:rPr lang="sl-SI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3200" dirty="0">
                    <a:solidFill>
                      <a:srgbClr val="002060"/>
                    </a:solidFill>
                  </a:rPr>
                  <a:t> = </a:t>
                </a:r>
                <a:endParaRPr lang="sl-SI" sz="3200" dirty="0"/>
              </a:p>
            </p:txBody>
          </p:sp>
        </mc:Choice>
        <mc:Fallback xmlns="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8D358ABA-5B55-4682-A535-4AB9BD9397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8003" y="4127245"/>
                <a:ext cx="2030218" cy="922881"/>
              </a:xfrm>
              <a:prstGeom prst="rect">
                <a:avLst/>
              </a:prstGeom>
              <a:blipFill>
                <a:blip r:embed="rId10"/>
                <a:stretch>
                  <a:fillRect b="-397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ECD5E34F-FBA8-400D-B79E-98DB067846F3}"/>
                  </a:ext>
                </a:extLst>
              </p:cNvPr>
              <p:cNvSpPr txBox="1"/>
              <p:nvPr/>
            </p:nvSpPr>
            <p:spPr>
              <a:xfrm>
                <a:off x="6451980" y="4317136"/>
                <a:ext cx="1685897" cy="543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(−0,3)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 </a:t>
                </a:r>
                <a:endParaRPr lang="sl-SI" sz="2800" dirty="0"/>
              </a:p>
            </p:txBody>
          </p:sp>
        </mc:Choice>
        <mc:Fallback xmlns="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ECD5E34F-FBA8-400D-B79E-98DB067846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1980" y="4317136"/>
                <a:ext cx="1685897" cy="543098"/>
              </a:xfrm>
              <a:prstGeom prst="rect">
                <a:avLst/>
              </a:prstGeom>
              <a:blipFill>
                <a:blip r:embed="rId11"/>
                <a:stretch>
                  <a:fillRect t="-10112" r="-9386" b="-2809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58E6B0FE-D2E0-4A53-ACC0-DC1A4CC78509}"/>
              </a:ext>
            </a:extLst>
          </p:cNvPr>
          <p:cNvSpPr txBox="1"/>
          <p:nvPr/>
        </p:nvSpPr>
        <p:spPr>
          <a:xfrm>
            <a:off x="8005198" y="4317136"/>
            <a:ext cx="1528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+ 0,09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3D0FE12-FF32-4C5C-8314-8BF06826949A}"/>
                  </a:ext>
                </a:extLst>
              </p:cNvPr>
              <p:cNvSpPr txBox="1"/>
              <p:nvPr/>
            </p:nvSpPr>
            <p:spPr>
              <a:xfrm>
                <a:off x="1152454" y="5414020"/>
                <a:ext cx="3008729" cy="9239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(−2)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sup>
                        </m:sSup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·</m:t>
                        </m:r>
                        <m:sSup>
                          <m:sSupPr>
                            <m:ctrlP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(−2)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·(−2)</m:t>
                        </m:r>
                      </m:num>
                      <m:den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(−2)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·</m:t>
                        </m:r>
                        <m:sSup>
                          <m:sSupPr>
                            <m:ctrlP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(−2)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43D0FE12-FF32-4C5C-8314-8BF0682694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454" y="5414020"/>
                <a:ext cx="3008729" cy="923971"/>
              </a:xfrm>
              <a:prstGeom prst="rect">
                <a:avLst/>
              </a:prstGeom>
              <a:blipFill>
                <a:blip r:embed="rId12"/>
                <a:stretch>
                  <a:fillRect r="-3644" b="-32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B1567F98-4B17-4648-9D92-A4E1F4C1848F}"/>
                  </a:ext>
                </a:extLst>
              </p:cNvPr>
              <p:cNvSpPr txBox="1"/>
              <p:nvPr/>
            </p:nvSpPr>
            <p:spPr>
              <a:xfrm>
                <a:off x="4075799" y="5371493"/>
                <a:ext cx="1656261" cy="9228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(−2)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11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(−2)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14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B1567F98-4B17-4648-9D92-A4E1F4C184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799" y="5371493"/>
                <a:ext cx="1656261" cy="922881"/>
              </a:xfrm>
              <a:prstGeom prst="rect">
                <a:avLst/>
              </a:prstGeom>
              <a:blipFill>
                <a:blip r:embed="rId13"/>
                <a:stretch>
                  <a:fillRect r="-738" b="-328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28583EE8-8892-4DF1-8E0A-04686C9CBA00}"/>
                  </a:ext>
                </a:extLst>
              </p:cNvPr>
              <p:cNvSpPr txBox="1"/>
              <p:nvPr/>
            </p:nvSpPr>
            <p:spPr>
              <a:xfrm>
                <a:off x="5428267" y="5565211"/>
                <a:ext cx="187328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(−2)</m:t>
                        </m:r>
                      </m:e>
                      <m:sup>
                        <m:r>
                          <a:rPr lang="sl-SI" sz="32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3200" dirty="0"/>
                  <a:t> = </a:t>
                </a:r>
              </a:p>
            </p:txBody>
          </p:sp>
        </mc:Choice>
        <mc:Fallback xmlns="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28583EE8-8892-4DF1-8E0A-04686C9CB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267" y="5565211"/>
                <a:ext cx="1873285" cy="584775"/>
              </a:xfrm>
              <a:prstGeom prst="rect">
                <a:avLst/>
              </a:prstGeom>
              <a:blipFill>
                <a:blip r:embed="rId14"/>
                <a:stretch>
                  <a:fillRect t="-12500" r="-6494" b="-3437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8E28236E-850D-434C-B0DF-934023A297A3}"/>
                  </a:ext>
                </a:extLst>
              </p:cNvPr>
              <p:cNvSpPr txBox="1"/>
              <p:nvPr/>
            </p:nvSpPr>
            <p:spPr>
              <a:xfrm>
                <a:off x="7139498" y="5414020"/>
                <a:ext cx="1428703" cy="787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/>
                  <a:t>(</a:t>
                </a:r>
                <a:r>
                  <a:rPr lang="sl-SI" sz="2400" dirty="0"/>
                  <a:t> </a:t>
                </a:r>
                <a:r>
                  <a:rPr lang="sl-SI" sz="3200" dirty="0"/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3200" dirty="0"/>
                  <a:t> =</a:t>
                </a:r>
              </a:p>
            </p:txBody>
          </p:sp>
        </mc:Choice>
        <mc:Fallback xmlns="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8E28236E-850D-434C-B0DF-934023A297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9498" y="5414020"/>
                <a:ext cx="1428703" cy="787716"/>
              </a:xfrm>
              <a:prstGeom prst="rect">
                <a:avLst/>
              </a:prstGeom>
              <a:blipFill>
                <a:blip r:embed="rId15"/>
                <a:stretch>
                  <a:fillRect l="-10638" r="-9787" b="-1240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E61791DA-A00E-401D-950E-8868D1419085}"/>
                  </a:ext>
                </a:extLst>
              </p:cNvPr>
              <p:cNvSpPr txBox="1"/>
              <p:nvPr/>
            </p:nvSpPr>
            <p:spPr>
              <a:xfrm>
                <a:off x="8568202" y="5352692"/>
                <a:ext cx="575799" cy="7911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3200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E61791DA-A00E-401D-950E-8868D14190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8202" y="5352692"/>
                <a:ext cx="575799" cy="791114"/>
              </a:xfrm>
              <a:prstGeom prst="rect">
                <a:avLst/>
              </a:prstGeom>
              <a:blipFill>
                <a:blip r:embed="rId16"/>
                <a:stretch>
                  <a:fillRect l="-27660" b="-1153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Prostoročno: oblika 28">
            <a:extLst>
              <a:ext uri="{FF2B5EF4-FFF2-40B4-BE49-F238E27FC236}">
                <a16:creationId xmlns:a16="http://schemas.microsoft.com/office/drawing/2014/main" id="{591D414D-1AA7-4C10-AFDB-35659B23C345}"/>
              </a:ext>
            </a:extLst>
          </p:cNvPr>
          <p:cNvSpPr/>
          <p:nvPr/>
        </p:nvSpPr>
        <p:spPr>
          <a:xfrm>
            <a:off x="6472293" y="5275385"/>
            <a:ext cx="1105468" cy="368489"/>
          </a:xfrm>
          <a:custGeom>
            <a:avLst/>
            <a:gdLst>
              <a:gd name="connsiteX0" fmla="*/ 0 w 1105468"/>
              <a:gd name="connsiteY0" fmla="*/ 368489 h 368489"/>
              <a:gd name="connsiteX1" fmla="*/ 95534 w 1105468"/>
              <a:gd name="connsiteY1" fmla="*/ 204716 h 368489"/>
              <a:gd name="connsiteX2" fmla="*/ 136477 w 1105468"/>
              <a:gd name="connsiteY2" fmla="*/ 163773 h 368489"/>
              <a:gd name="connsiteX3" fmla="*/ 232012 w 1105468"/>
              <a:gd name="connsiteY3" fmla="*/ 109182 h 368489"/>
              <a:gd name="connsiteX4" fmla="*/ 341194 w 1105468"/>
              <a:gd name="connsiteY4" fmla="*/ 13647 h 368489"/>
              <a:gd name="connsiteX5" fmla="*/ 409432 w 1105468"/>
              <a:gd name="connsiteY5" fmla="*/ 0 h 368489"/>
              <a:gd name="connsiteX6" fmla="*/ 627797 w 1105468"/>
              <a:gd name="connsiteY6" fmla="*/ 13647 h 368489"/>
              <a:gd name="connsiteX7" fmla="*/ 750626 w 1105468"/>
              <a:gd name="connsiteY7" fmla="*/ 68238 h 368489"/>
              <a:gd name="connsiteX8" fmla="*/ 791570 w 1105468"/>
              <a:gd name="connsiteY8" fmla="*/ 81886 h 368489"/>
              <a:gd name="connsiteX9" fmla="*/ 832513 w 1105468"/>
              <a:gd name="connsiteY9" fmla="*/ 109182 h 368489"/>
              <a:gd name="connsiteX10" fmla="*/ 928047 w 1105468"/>
              <a:gd name="connsiteY10" fmla="*/ 136477 h 368489"/>
              <a:gd name="connsiteX11" fmla="*/ 1009934 w 1105468"/>
              <a:gd name="connsiteY11" fmla="*/ 177420 h 368489"/>
              <a:gd name="connsiteX12" fmla="*/ 1091821 w 1105468"/>
              <a:gd name="connsiteY12" fmla="*/ 245659 h 368489"/>
              <a:gd name="connsiteX13" fmla="*/ 1105468 w 1105468"/>
              <a:gd name="connsiteY13" fmla="*/ 272955 h 368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05468" h="368489">
                <a:moveTo>
                  <a:pt x="0" y="368489"/>
                </a:moveTo>
                <a:cubicBezTo>
                  <a:pt x="22348" y="323793"/>
                  <a:pt x="59775" y="240475"/>
                  <a:pt x="95534" y="204716"/>
                </a:cubicBezTo>
                <a:cubicBezTo>
                  <a:pt x="109182" y="191068"/>
                  <a:pt x="120771" y="174991"/>
                  <a:pt x="136477" y="163773"/>
                </a:cubicBezTo>
                <a:cubicBezTo>
                  <a:pt x="213916" y="108459"/>
                  <a:pt x="167547" y="164437"/>
                  <a:pt x="232012" y="109182"/>
                </a:cubicBezTo>
                <a:cubicBezTo>
                  <a:pt x="264177" y="81612"/>
                  <a:pt x="300054" y="31932"/>
                  <a:pt x="341194" y="13647"/>
                </a:cubicBezTo>
                <a:cubicBezTo>
                  <a:pt x="362391" y="4226"/>
                  <a:pt x="386686" y="4549"/>
                  <a:pt x="409432" y="0"/>
                </a:cubicBezTo>
                <a:cubicBezTo>
                  <a:pt x="482220" y="4549"/>
                  <a:pt x="555535" y="3793"/>
                  <a:pt x="627797" y="13647"/>
                </a:cubicBezTo>
                <a:cubicBezTo>
                  <a:pt x="724621" y="26850"/>
                  <a:pt x="686098" y="35974"/>
                  <a:pt x="750626" y="68238"/>
                </a:cubicBezTo>
                <a:cubicBezTo>
                  <a:pt x="763493" y="74672"/>
                  <a:pt x="777922" y="77337"/>
                  <a:pt x="791570" y="81886"/>
                </a:cubicBezTo>
                <a:cubicBezTo>
                  <a:pt x="805218" y="90985"/>
                  <a:pt x="817437" y="102721"/>
                  <a:pt x="832513" y="109182"/>
                </a:cubicBezTo>
                <a:cubicBezTo>
                  <a:pt x="893747" y="135425"/>
                  <a:pt x="874919" y="109912"/>
                  <a:pt x="928047" y="136477"/>
                </a:cubicBezTo>
                <a:cubicBezTo>
                  <a:pt x="1033865" y="189387"/>
                  <a:pt x="907031" y="143121"/>
                  <a:pt x="1009934" y="177420"/>
                </a:cubicBezTo>
                <a:cubicBezTo>
                  <a:pt x="1047797" y="202663"/>
                  <a:pt x="1061800" y="208132"/>
                  <a:pt x="1091821" y="245659"/>
                </a:cubicBezTo>
                <a:cubicBezTo>
                  <a:pt x="1098176" y="253602"/>
                  <a:pt x="1100919" y="263856"/>
                  <a:pt x="1105468" y="2729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0" name="PoljeZBesedilom 29">
            <a:extLst>
              <a:ext uri="{FF2B5EF4-FFF2-40B4-BE49-F238E27FC236}">
                <a16:creationId xmlns:a16="http://schemas.microsoft.com/office/drawing/2014/main" id="{A4942CDA-760B-4097-B2E5-9FA116D12D09}"/>
              </a:ext>
            </a:extLst>
          </p:cNvPr>
          <p:cNvSpPr txBox="1"/>
          <p:nvPr/>
        </p:nvSpPr>
        <p:spPr>
          <a:xfrm>
            <a:off x="6175513" y="5017880"/>
            <a:ext cx="1831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00B050"/>
                </a:solidFill>
              </a:rPr>
              <a:t>obratna vrednost</a:t>
            </a:r>
          </a:p>
        </p:txBody>
      </p:sp>
    </p:spTree>
    <p:extLst>
      <p:ext uri="{BB962C8B-B14F-4D97-AF65-F5344CB8AC3E}">
        <p14:creationId xmlns:p14="http://schemas.microsoft.com/office/powerpoint/2010/main" val="110787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2" grpId="0"/>
      <p:bldP spid="25" grpId="0"/>
      <p:bldP spid="28" grpId="0"/>
      <p:bldP spid="29" grpId="0" animBg="1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32AF6739-5F22-4A74-B73A-364AB857E5DC}"/>
              </a:ext>
            </a:extLst>
          </p:cNvPr>
          <p:cNvSpPr txBox="1"/>
          <p:nvPr/>
        </p:nvSpPr>
        <p:spPr>
          <a:xfrm>
            <a:off x="368489" y="354841"/>
            <a:ext cx="3864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4. Potenciranje produkta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EBA62E73-2D00-4D84-A47F-A66A08B1DA74}"/>
                  </a:ext>
                </a:extLst>
              </p:cNvPr>
              <p:cNvSpPr txBox="1"/>
              <p:nvPr/>
            </p:nvSpPr>
            <p:spPr>
              <a:xfrm>
                <a:off x="912804" y="996287"/>
                <a:ext cx="277614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rgbClr val="C00000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endParaRPr lang="sl-SI" sz="2800" b="1" dirty="0"/>
              </a:p>
            </p:txBody>
          </p:sp>
        </mc:Choice>
        <mc:Fallback xmlns="">
          <p:sp>
            <p:nvSpPr>
              <p:cNvPr id="3" name="PoljeZBesedilom 2">
                <a:extLst>
                  <a:ext uri="{FF2B5EF4-FFF2-40B4-BE49-F238E27FC236}">
                    <a16:creationId xmlns:a16="http://schemas.microsoft.com/office/drawing/2014/main" id="{EBA62E73-2D00-4D84-A47F-A66A08B1DA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804" y="996287"/>
                <a:ext cx="2776145" cy="523220"/>
              </a:xfrm>
              <a:prstGeom prst="rect">
                <a:avLst/>
              </a:prstGeom>
              <a:blipFill>
                <a:blip r:embed="rId2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jeZBesedilom 3">
            <a:extLst>
              <a:ext uri="{FF2B5EF4-FFF2-40B4-BE49-F238E27FC236}">
                <a16:creationId xmlns:a16="http://schemas.microsoft.com/office/drawing/2014/main" id="{30096CDB-3AED-418F-8F41-DDEA7492D7C2}"/>
              </a:ext>
            </a:extLst>
          </p:cNvPr>
          <p:cNvSpPr txBox="1"/>
          <p:nvPr/>
        </p:nvSpPr>
        <p:spPr>
          <a:xfrm>
            <a:off x="4233265" y="413954"/>
            <a:ext cx="5250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- </a:t>
            </a:r>
            <a:r>
              <a:rPr lang="sl-SI" sz="2800" dirty="0"/>
              <a:t>Potenciramo vsak faktor posebej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439DDA76-C371-4D31-B8D8-60E2DA12CDD4}"/>
                  </a:ext>
                </a:extLst>
              </p:cNvPr>
              <p:cNvSpPr txBox="1"/>
              <p:nvPr/>
            </p:nvSpPr>
            <p:spPr>
              <a:xfrm>
                <a:off x="937298" y="1615043"/>
                <a:ext cx="1710368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chemeClr val="tx1"/>
                    </a:solidFill>
                  </a:rPr>
                  <a:t>=</a:t>
                </a:r>
                <a:endParaRPr lang="sl-SI" sz="2800" b="1" dirty="0"/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439DDA76-C371-4D31-B8D8-60E2DA12CD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298" y="1615043"/>
                <a:ext cx="1710368" cy="532966"/>
              </a:xfrm>
              <a:prstGeom prst="rect">
                <a:avLst/>
              </a:prstGeom>
              <a:blipFill>
                <a:blip r:embed="rId3"/>
                <a:stretch>
                  <a:fillRect t="-9195" r="-3571" b="-33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447AA165-7983-4625-A555-753AF7CDF1E0}"/>
                  </a:ext>
                </a:extLst>
              </p:cNvPr>
              <p:cNvSpPr txBox="1"/>
              <p:nvPr/>
            </p:nvSpPr>
            <p:spPr>
              <a:xfrm>
                <a:off x="4788242" y="1615043"/>
                <a:ext cx="1936428" cy="5393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chemeClr val="tx1"/>
                    </a:solidFill>
                  </a:rPr>
                  <a:t>=</a:t>
                </a:r>
                <a:endParaRPr lang="sl-SI" sz="2800" b="1" dirty="0"/>
              </a:p>
            </p:txBody>
          </p:sp>
        </mc:Choice>
        <mc:Fallback xmlns="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447AA165-7983-4625-A555-753AF7CDF1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242" y="1615043"/>
                <a:ext cx="1936428" cy="539315"/>
              </a:xfrm>
              <a:prstGeom prst="rect">
                <a:avLst/>
              </a:prstGeom>
              <a:blipFill>
                <a:blip r:embed="rId4"/>
                <a:stretch>
                  <a:fillRect t="-7955" r="-5346" b="-3295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53303818-E206-482F-93E8-D644FE6F1259}"/>
                  </a:ext>
                </a:extLst>
              </p:cNvPr>
              <p:cNvSpPr txBox="1"/>
              <p:nvPr/>
            </p:nvSpPr>
            <p:spPr>
              <a:xfrm>
                <a:off x="6724670" y="1611868"/>
                <a:ext cx="2004972" cy="5393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/>
                  <a:t>=</a:t>
                </a:r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53303818-E206-482F-93E8-D644FE6F12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670" y="1611868"/>
                <a:ext cx="2004972" cy="539315"/>
              </a:xfrm>
              <a:prstGeom prst="rect">
                <a:avLst/>
              </a:prstGeom>
              <a:blipFill>
                <a:blip r:embed="rId5"/>
                <a:stretch>
                  <a:fillRect t="-6742" r="-5471" b="-3146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536F1B87-3223-4432-A199-FA27A16DB40E}"/>
                  </a:ext>
                </a:extLst>
              </p:cNvPr>
              <p:cNvSpPr txBox="1"/>
              <p:nvPr/>
            </p:nvSpPr>
            <p:spPr>
              <a:xfrm>
                <a:off x="2562311" y="1615043"/>
                <a:ext cx="1257717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sl-SI" sz="2800" b="1" dirty="0"/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536F1B87-3223-4432-A199-FA27A16DB4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11" y="1615043"/>
                <a:ext cx="1257717" cy="532966"/>
              </a:xfrm>
              <a:prstGeom prst="rect">
                <a:avLst/>
              </a:prstGeom>
              <a:blipFill>
                <a:blip r:embed="rId6"/>
                <a:stretch>
                  <a:fillRect t="-9195" b="-3333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02F8E64D-F9F3-4A5E-B1BC-B7EB577C94D3}"/>
                  </a:ext>
                </a:extLst>
              </p:cNvPr>
              <p:cNvSpPr txBox="1"/>
              <p:nvPr/>
            </p:nvSpPr>
            <p:spPr>
              <a:xfrm>
                <a:off x="8661098" y="1572671"/>
                <a:ext cx="1539011" cy="5904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3200" dirty="0">
                    <a:solidFill>
                      <a:schemeClr val="tx1"/>
                    </a:solidFill>
                  </a:rPr>
                  <a:t>- 32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l-SI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02F8E64D-F9F3-4A5E-B1BC-B7EB577C94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1098" y="1572671"/>
                <a:ext cx="1539011" cy="590418"/>
              </a:xfrm>
              <a:prstGeom prst="rect">
                <a:avLst/>
              </a:prstGeom>
              <a:blipFill>
                <a:blip r:embed="rId7"/>
                <a:stretch>
                  <a:fillRect l="-10317" t="-11340" b="-3402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7F14B3D1-54FD-4AA9-970A-8204AD7D8C74}"/>
              </a:ext>
            </a:extLst>
          </p:cNvPr>
          <p:cNvCxnSpPr>
            <a:cxnSpLocks/>
          </p:cNvCxnSpPr>
          <p:nvPr/>
        </p:nvCxnSpPr>
        <p:spPr>
          <a:xfrm>
            <a:off x="559558" y="2306472"/>
            <a:ext cx="1130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4B8495CA-FFF6-479E-B182-0296295E2A38}"/>
                  </a:ext>
                </a:extLst>
              </p:cNvPr>
              <p:cNvSpPr txBox="1"/>
              <p:nvPr/>
            </p:nvSpPr>
            <p:spPr>
              <a:xfrm>
                <a:off x="937298" y="2522221"/>
                <a:ext cx="28558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rgbClr val="C00000"/>
                    </a:solidFill>
                  </a:rPr>
                  <a:t>·</a:t>
                </a:r>
                <a:r>
                  <a:rPr lang="sl-SI" sz="28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·</m:t>
                        </m:r>
                        <m: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l-SI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sl-SI" sz="2800" b="1" dirty="0"/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4B8495CA-FFF6-479E-B182-0296295E2A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298" y="2522221"/>
                <a:ext cx="2855846" cy="523220"/>
              </a:xfrm>
              <a:prstGeom prst="rect">
                <a:avLst/>
              </a:prstGeom>
              <a:blipFill>
                <a:blip r:embed="rId8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BD260A9B-AA3B-477B-8706-5357DD07318A}"/>
                  </a:ext>
                </a:extLst>
              </p:cNvPr>
              <p:cNvSpPr txBox="1"/>
              <p:nvPr/>
            </p:nvSpPr>
            <p:spPr>
              <a:xfrm>
                <a:off x="912804" y="3180220"/>
                <a:ext cx="1875512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3 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 =</a:t>
                </a:r>
                <a:endParaRPr lang="sl-SI" sz="2800" dirty="0"/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BD260A9B-AA3B-477B-8706-5357DD0731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804" y="3180220"/>
                <a:ext cx="1875512" cy="532966"/>
              </a:xfrm>
              <a:prstGeom prst="rect">
                <a:avLst/>
              </a:prstGeom>
              <a:blipFill>
                <a:blip r:embed="rId9"/>
                <a:stretch>
                  <a:fillRect t="-11494" b="-3103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8299AF73-D639-4BEA-B605-1A46285374E3}"/>
                  </a:ext>
                </a:extLst>
              </p:cNvPr>
              <p:cNvSpPr txBox="1"/>
              <p:nvPr/>
            </p:nvSpPr>
            <p:spPr>
              <a:xfrm>
                <a:off x="2455535" y="3162517"/>
                <a:ext cx="1875513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(25 ·4)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3 </m:t>
                        </m:r>
                      </m:sup>
                    </m:sSup>
                  </m:oMath>
                </a14:m>
                <a:r>
                  <a:rPr lang="sl-SI" sz="2800" b="1" dirty="0"/>
                  <a:t>=</a:t>
                </a:r>
              </a:p>
            </p:txBody>
          </p:sp>
        </mc:Choice>
        <mc:Fallback xmlns="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8299AF73-D639-4BEA-B605-1A46285374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5535" y="3162517"/>
                <a:ext cx="1875513" cy="532966"/>
              </a:xfrm>
              <a:prstGeom prst="rect">
                <a:avLst/>
              </a:prstGeom>
              <a:blipFill>
                <a:blip r:embed="rId10"/>
                <a:stretch>
                  <a:fillRect t="-11494" r="-2932" b="-3103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A6D0FD4E-8D8B-4BF8-B9AF-D4E8C7B1E95F}"/>
                  </a:ext>
                </a:extLst>
              </p:cNvPr>
              <p:cNvSpPr txBox="1"/>
              <p:nvPr/>
            </p:nvSpPr>
            <p:spPr>
              <a:xfrm>
                <a:off x="4233265" y="3164424"/>
                <a:ext cx="118538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3 </m:t>
                        </m:r>
                      </m:sup>
                    </m:sSup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 xmlns="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A6D0FD4E-8D8B-4BF8-B9AF-D4E8C7B1E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265" y="3164424"/>
                <a:ext cx="1185389" cy="523220"/>
              </a:xfrm>
              <a:prstGeom prst="rect">
                <a:avLst/>
              </a:prstGeom>
              <a:blipFill>
                <a:blip r:embed="rId11"/>
                <a:stretch>
                  <a:fillRect t="-10465" r="-9231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7DC9969F-A5D7-4D3D-BD02-2752EE39AFFD}"/>
              </a:ext>
            </a:extLst>
          </p:cNvPr>
          <p:cNvSpPr txBox="1"/>
          <p:nvPr/>
        </p:nvSpPr>
        <p:spPr>
          <a:xfrm>
            <a:off x="5454177" y="3136612"/>
            <a:ext cx="17363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/>
              <a:t>1000 000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48573A12-1CC8-44FF-A6ED-BDDC2389BEC2}"/>
                  </a:ext>
                </a:extLst>
              </p:cNvPr>
              <p:cNvSpPr txBox="1"/>
              <p:nvPr/>
            </p:nvSpPr>
            <p:spPr>
              <a:xfrm>
                <a:off x="937298" y="3919188"/>
                <a:ext cx="187993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0,25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6 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B050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B050"/>
                    </a:solidFill>
                  </a:rPr>
                  <a:t>=</a:t>
                </a:r>
                <a:r>
                  <a:rPr lang="sl-SI" sz="2800" dirty="0"/>
                  <a:t> </a:t>
                </a:r>
              </a:p>
            </p:txBody>
          </p:sp>
        </mc:Choice>
        <mc:Fallback xmlns="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48573A12-1CC8-44FF-A6ED-BDDC2389BE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298" y="3919188"/>
                <a:ext cx="1879938" cy="523220"/>
              </a:xfrm>
              <a:prstGeom prst="rect">
                <a:avLst/>
              </a:prstGeom>
              <a:blipFill>
                <a:blip r:embed="rId12"/>
                <a:stretch>
                  <a:fillRect t="-11628" r="-974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396F7373-C05D-4ABC-9A3C-E25EF94CD78E}"/>
              </a:ext>
            </a:extLst>
          </p:cNvPr>
          <p:cNvSpPr txBox="1"/>
          <p:nvPr/>
        </p:nvSpPr>
        <p:spPr>
          <a:xfrm>
            <a:off x="3607340" y="2684936"/>
            <a:ext cx="8566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C00000"/>
                </a:solidFill>
              </a:rPr>
              <a:t>Množenje</a:t>
            </a:r>
            <a:r>
              <a:rPr lang="sl-SI" sz="2000" dirty="0"/>
              <a:t> potenc, ki imajo </a:t>
            </a:r>
            <a:r>
              <a:rPr lang="sl-SI" sz="2000" dirty="0">
                <a:solidFill>
                  <a:srgbClr val="C00000"/>
                </a:solidFill>
              </a:rPr>
              <a:t>enako stopnjo (eksponent)__</a:t>
            </a:r>
            <a:r>
              <a:rPr lang="sl-SI" sz="2000" dirty="0"/>
              <a:t>SPRETNO RAČUNANJE</a:t>
            </a:r>
            <a:r>
              <a:rPr lang="sl-SI" sz="2000" dirty="0">
                <a:solidFill>
                  <a:srgbClr val="C00000"/>
                </a:solidFill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95A6DB1A-D142-4E6B-A443-0E6A489D7BBD}"/>
                  </a:ext>
                </a:extLst>
              </p:cNvPr>
              <p:cNvSpPr txBox="1"/>
              <p:nvPr/>
            </p:nvSpPr>
            <p:spPr>
              <a:xfrm>
                <a:off x="2788316" y="3919188"/>
                <a:ext cx="222041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( 0,25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B050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8 )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sl-SI" sz="2800" dirty="0"/>
                  <a:t> </a:t>
                </a:r>
                <a:r>
                  <a:rPr lang="sl-SI" sz="2800" dirty="0">
                    <a:solidFill>
                      <a:srgbClr val="00B050"/>
                    </a:solidFill>
                  </a:rPr>
                  <a:t>=</a:t>
                </a:r>
              </a:p>
            </p:txBody>
          </p:sp>
        </mc:Choice>
        <mc:Fallback xmlns="">
          <p:sp>
            <p:nvSpPr>
              <p:cNvPr id="24" name="PoljeZBesedilom 23">
                <a:extLst>
                  <a:ext uri="{FF2B5EF4-FFF2-40B4-BE49-F238E27FC236}">
                    <a16:creationId xmlns:a16="http://schemas.microsoft.com/office/drawing/2014/main" id="{95A6DB1A-D142-4E6B-A443-0E6A489D7B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8316" y="3919188"/>
                <a:ext cx="2220412" cy="523220"/>
              </a:xfrm>
              <a:prstGeom prst="rect">
                <a:avLst/>
              </a:prstGeom>
              <a:blipFill>
                <a:blip r:embed="rId13"/>
                <a:stretch>
                  <a:fillRect t="-11628" r="-2740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6C438E2F-430F-4386-9614-25B7CDBF6103}"/>
                  </a:ext>
                </a:extLst>
              </p:cNvPr>
              <p:cNvSpPr txBox="1"/>
              <p:nvPr/>
            </p:nvSpPr>
            <p:spPr>
              <a:xfrm>
                <a:off x="4899589" y="3873211"/>
                <a:ext cx="956565" cy="583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32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l-SI" sz="32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B050"/>
                    </a:solidFill>
                  </a:rPr>
                  <a:t>=</a:t>
                </a:r>
              </a:p>
            </p:txBody>
          </p:sp>
        </mc:Choice>
        <mc:Fallback xmlns="">
          <p:sp>
            <p:nvSpPr>
              <p:cNvPr id="26" name="PoljeZBesedilom 25">
                <a:extLst>
                  <a:ext uri="{FF2B5EF4-FFF2-40B4-BE49-F238E27FC236}">
                    <a16:creationId xmlns:a16="http://schemas.microsoft.com/office/drawing/2014/main" id="{6C438E2F-430F-4386-9614-25B7CDBF61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9589" y="3873211"/>
                <a:ext cx="956565" cy="583365"/>
              </a:xfrm>
              <a:prstGeom prst="rect">
                <a:avLst/>
              </a:prstGeom>
              <a:blipFill>
                <a:blip r:embed="rId14"/>
                <a:stretch>
                  <a:fillRect r="-1911" b="-2812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AF320C42-DD69-42BD-BF75-1B32FB0F07B8}"/>
              </a:ext>
            </a:extLst>
          </p:cNvPr>
          <p:cNvSpPr txBox="1"/>
          <p:nvPr/>
        </p:nvSpPr>
        <p:spPr>
          <a:xfrm>
            <a:off x="5627646" y="3871801"/>
            <a:ext cx="956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 </a:t>
            </a:r>
            <a:r>
              <a:rPr lang="sl-SI" sz="3200" dirty="0">
                <a:solidFill>
                  <a:srgbClr val="00B050"/>
                </a:solidFill>
              </a:rPr>
              <a:t>64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903E367E-9F3F-4E97-89F3-4BB753DE889E}"/>
                  </a:ext>
                </a:extLst>
              </p:cNvPr>
              <p:cNvSpPr txBox="1"/>
              <p:nvPr/>
            </p:nvSpPr>
            <p:spPr>
              <a:xfrm>
                <a:off x="368489" y="4895008"/>
                <a:ext cx="422442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0,25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7 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0,002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1000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= </a:t>
                </a:r>
                <a:endParaRPr lang="sl-SI" sz="2800" dirty="0"/>
              </a:p>
            </p:txBody>
          </p:sp>
        </mc:Choice>
        <mc:Fallback xmlns="">
          <p:sp>
            <p:nvSpPr>
              <p:cNvPr id="28" name="PoljeZBesedilom 27">
                <a:extLst>
                  <a:ext uri="{FF2B5EF4-FFF2-40B4-BE49-F238E27FC236}">
                    <a16:creationId xmlns:a16="http://schemas.microsoft.com/office/drawing/2014/main" id="{903E367E-9F3F-4E97-89F3-4BB753DE88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89" y="4895008"/>
                <a:ext cx="4224426" cy="523220"/>
              </a:xfrm>
              <a:prstGeom prst="rect">
                <a:avLst/>
              </a:prstGeom>
              <a:blipFill>
                <a:blip r:embed="rId15"/>
                <a:stretch>
                  <a:fillRect t="-11628" r="-1876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BF589845-9E0C-4F37-89C1-C3003AF0BFF5}"/>
                  </a:ext>
                </a:extLst>
              </p:cNvPr>
              <p:cNvSpPr txBox="1"/>
              <p:nvPr/>
            </p:nvSpPr>
            <p:spPr>
              <a:xfrm>
                <a:off x="4346673" y="4885915"/>
                <a:ext cx="44750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0,25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sl-SI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,002</m:t>
                    </m:r>
                    <m:r>
                      <a:rPr lang="sl-SI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·</m:t>
                    </m:r>
                    <m:r>
                      <a:rPr lang="sl-SI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1000</m:t>
                    </m:r>
                    <m:r>
                      <a:rPr lang="sl-SI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·</m:t>
                    </m:r>
                    <m:r>
                      <a:rPr lang="sl-SI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sl-SI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sl-SI" sz="2800" b="0" i="1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sl-SI" sz="2800" baseline="30000" dirty="0"/>
                  <a:t>  </a:t>
                </a:r>
                <a:r>
                  <a:rPr lang="sl-SI" sz="2800" dirty="0"/>
                  <a:t>=</a:t>
                </a:r>
              </a:p>
            </p:txBody>
          </p:sp>
        </mc:Choice>
        <mc:Fallback xmlns="">
          <p:sp>
            <p:nvSpPr>
              <p:cNvPr id="29" name="PoljeZBesedilom 28">
                <a:extLst>
                  <a:ext uri="{FF2B5EF4-FFF2-40B4-BE49-F238E27FC236}">
                    <a16:creationId xmlns:a16="http://schemas.microsoft.com/office/drawing/2014/main" id="{BF589845-9E0C-4F37-89C1-C3003AF0B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673" y="4885915"/>
                <a:ext cx="4475076" cy="523220"/>
              </a:xfrm>
              <a:prstGeom prst="rect">
                <a:avLst/>
              </a:prstGeom>
              <a:blipFill>
                <a:blip r:embed="rId1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2055C909-14A7-46D3-ADD5-7EF6D9A192C2}"/>
                  </a:ext>
                </a:extLst>
              </p:cNvPr>
              <p:cNvSpPr txBox="1"/>
              <p:nvPr/>
            </p:nvSpPr>
            <p:spPr>
              <a:xfrm>
                <a:off x="8653818" y="4895008"/>
                <a:ext cx="155357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l-SI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chemeClr val="tx1"/>
                    </a:solidFill>
                  </a:rPr>
                  <a:t>· </a:t>
                </a:r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sl-SI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sl-SI" sz="2800" b="0" i="1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sl-SI" sz="2800" baseline="30000" dirty="0"/>
                  <a:t>  </a:t>
                </a:r>
                <a:r>
                  <a:rPr lang="sl-SI" sz="2800" dirty="0"/>
                  <a:t>=</a:t>
                </a:r>
              </a:p>
            </p:txBody>
          </p:sp>
        </mc:Choice>
        <mc:Fallback xmlns="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2055C909-14A7-46D3-ADD5-7EF6D9A192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3818" y="4895008"/>
                <a:ext cx="1553570" cy="523220"/>
              </a:xfrm>
              <a:prstGeom prst="rect">
                <a:avLst/>
              </a:prstGeom>
              <a:blipFill>
                <a:blip r:embed="rId17"/>
                <a:stretch>
                  <a:fillRect t="-11628" r="-6693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F482EBF2-716C-41A2-A112-B7E1C6DA37D2}"/>
                  </a:ext>
                </a:extLst>
              </p:cNvPr>
              <p:cNvSpPr txBox="1"/>
              <p:nvPr/>
            </p:nvSpPr>
            <p:spPr>
              <a:xfrm>
                <a:off x="10049983" y="4895008"/>
                <a:ext cx="105929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sl-SI" sz="2800" b="0" i="1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sl-SI" sz="2800" baseline="30000" dirty="0"/>
                  <a:t> </a:t>
                </a:r>
                <a:r>
                  <a:rPr lang="sl-SI" sz="2800" dirty="0"/>
                  <a:t>=</a:t>
                </a:r>
              </a:p>
            </p:txBody>
          </p:sp>
        </mc:Choice>
        <mc:Fallback xmlns="">
          <p:sp>
            <p:nvSpPr>
              <p:cNvPr id="31" name="PoljeZBesedilom 30">
                <a:extLst>
                  <a:ext uri="{FF2B5EF4-FFF2-40B4-BE49-F238E27FC236}">
                    <a16:creationId xmlns:a16="http://schemas.microsoft.com/office/drawing/2014/main" id="{F482EBF2-716C-41A2-A112-B7E1C6DA37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9983" y="4895008"/>
                <a:ext cx="1059294" cy="523220"/>
              </a:xfrm>
              <a:prstGeom prst="rect">
                <a:avLst/>
              </a:prstGeom>
              <a:blipFill>
                <a:blip r:embed="rId18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6EAC1E98-1962-46D3-9BA0-361044567C61}"/>
              </a:ext>
            </a:extLst>
          </p:cNvPr>
          <p:cNvSpPr txBox="1"/>
          <p:nvPr/>
        </p:nvSpPr>
        <p:spPr>
          <a:xfrm>
            <a:off x="10866946" y="4885915"/>
            <a:ext cx="956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 </a:t>
            </a:r>
            <a:r>
              <a:rPr lang="sl-SI" sz="3200" dirty="0"/>
              <a:t>128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PoljeZBesedilom 32">
                <a:extLst>
                  <a:ext uri="{FF2B5EF4-FFF2-40B4-BE49-F238E27FC236}">
                    <a16:creationId xmlns:a16="http://schemas.microsoft.com/office/drawing/2014/main" id="{9EFD8088-4F43-40D1-9008-6A2DDDB8289F}"/>
                  </a:ext>
                </a:extLst>
              </p:cNvPr>
              <p:cNvSpPr txBox="1"/>
              <p:nvPr/>
            </p:nvSpPr>
            <p:spPr>
              <a:xfrm>
                <a:off x="869305" y="5788408"/>
                <a:ext cx="19625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7 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(−5)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</a:t>
                </a:r>
                <a:endParaRPr lang="sl-SI" sz="2800" dirty="0"/>
              </a:p>
            </p:txBody>
          </p:sp>
        </mc:Choice>
        <mc:Fallback xmlns="">
          <p:sp>
            <p:nvSpPr>
              <p:cNvPr id="33" name="PoljeZBesedilom 32">
                <a:extLst>
                  <a:ext uri="{FF2B5EF4-FFF2-40B4-BE49-F238E27FC236}">
                    <a16:creationId xmlns:a16="http://schemas.microsoft.com/office/drawing/2014/main" id="{9EFD8088-4F43-40D1-9008-6A2DDDB828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305" y="5788408"/>
                <a:ext cx="1962510" cy="523220"/>
              </a:xfrm>
              <a:prstGeom prst="rect">
                <a:avLst/>
              </a:prstGeom>
              <a:blipFill>
                <a:blip r:embed="rId19"/>
                <a:stretch>
                  <a:fillRect t="-11765" r="-5590" b="-3411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0B82CA5E-B591-416E-89C0-DE538D631C1C}"/>
                  </a:ext>
                </a:extLst>
              </p:cNvPr>
              <p:cNvSpPr txBox="1"/>
              <p:nvPr/>
            </p:nvSpPr>
            <p:spPr>
              <a:xfrm>
                <a:off x="2707694" y="5778501"/>
                <a:ext cx="230103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(2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(−5))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</a:t>
                </a:r>
                <a:endParaRPr lang="sl-SI" sz="2800" dirty="0"/>
              </a:p>
            </p:txBody>
          </p:sp>
        </mc:Choice>
        <mc:Fallback xmlns="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0B82CA5E-B591-416E-89C0-DE538D631C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7694" y="5778501"/>
                <a:ext cx="2301034" cy="523220"/>
              </a:xfrm>
              <a:prstGeom prst="rect">
                <a:avLst/>
              </a:prstGeom>
              <a:blipFill>
                <a:blip r:embed="rId20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FDB28960-94AD-49B4-BD84-6369EDAB1C50}"/>
                  </a:ext>
                </a:extLst>
              </p:cNvPr>
              <p:cNvSpPr txBox="1"/>
              <p:nvPr/>
            </p:nvSpPr>
            <p:spPr>
              <a:xfrm>
                <a:off x="4381537" y="5786702"/>
                <a:ext cx="214527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/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(−10)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 =</a:t>
                </a:r>
              </a:p>
            </p:txBody>
          </p:sp>
        </mc:Choice>
        <mc:Fallback xmlns="">
          <p:sp>
            <p:nvSpPr>
              <p:cNvPr id="35" name="PoljeZBesedilom 34">
                <a:extLst>
                  <a:ext uri="{FF2B5EF4-FFF2-40B4-BE49-F238E27FC236}">
                    <a16:creationId xmlns:a16="http://schemas.microsoft.com/office/drawing/2014/main" id="{FDB28960-94AD-49B4-BD84-6369EDAB1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1537" y="5786702"/>
                <a:ext cx="2145279" cy="523220"/>
              </a:xfrm>
              <a:prstGeom prst="rect">
                <a:avLst/>
              </a:prstGeom>
              <a:blipFill>
                <a:blip r:embed="rId21"/>
                <a:stretch>
                  <a:fillRect t="-10465" r="-852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8A4D25E6-5CB4-4DE6-91E7-156312838CF8}"/>
              </a:ext>
            </a:extLst>
          </p:cNvPr>
          <p:cNvSpPr txBox="1"/>
          <p:nvPr/>
        </p:nvSpPr>
        <p:spPr>
          <a:xfrm>
            <a:off x="6429893" y="5798975"/>
            <a:ext cx="3053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>
                <a:solidFill>
                  <a:srgbClr val="002060"/>
                </a:solidFill>
              </a:rPr>
              <a:t>– 10 000 000</a:t>
            </a:r>
          </a:p>
        </p:txBody>
      </p:sp>
      <p:sp>
        <p:nvSpPr>
          <p:cNvPr id="41" name="Pravokotnik 40">
            <a:extLst>
              <a:ext uri="{FF2B5EF4-FFF2-40B4-BE49-F238E27FC236}">
                <a16:creationId xmlns:a16="http://schemas.microsoft.com/office/drawing/2014/main" id="{660420D7-67A8-42FE-94EC-5929D05DF2FF}"/>
              </a:ext>
            </a:extLst>
          </p:cNvPr>
          <p:cNvSpPr/>
          <p:nvPr/>
        </p:nvSpPr>
        <p:spPr>
          <a:xfrm>
            <a:off x="806219" y="985740"/>
            <a:ext cx="2882730" cy="501680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2" name="Pravokotnik 41">
            <a:extLst>
              <a:ext uri="{FF2B5EF4-FFF2-40B4-BE49-F238E27FC236}">
                <a16:creationId xmlns:a16="http://schemas.microsoft.com/office/drawing/2014/main" id="{3A35D60B-2E2E-4799-96AC-B26754794EEA}"/>
              </a:ext>
            </a:extLst>
          </p:cNvPr>
          <p:cNvSpPr/>
          <p:nvPr/>
        </p:nvSpPr>
        <p:spPr>
          <a:xfrm>
            <a:off x="806219" y="2475747"/>
            <a:ext cx="2882730" cy="501680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443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3" grpId="0"/>
      <p:bldP spid="15" grpId="0"/>
      <p:bldP spid="16" grpId="0"/>
      <p:bldP spid="17" grpId="0"/>
      <p:bldP spid="20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C3027852-C6C2-4DB9-8515-A9594BA28BFC}"/>
              </a:ext>
            </a:extLst>
          </p:cNvPr>
          <p:cNvSpPr txBox="1"/>
          <p:nvPr/>
        </p:nvSpPr>
        <p:spPr>
          <a:xfrm>
            <a:off x="344556" y="357809"/>
            <a:ext cx="3810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4. Potenciranje količnika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904EBB4-1946-401C-A73C-FFD14E319E25}"/>
                  </a:ext>
                </a:extLst>
              </p:cNvPr>
              <p:cNvSpPr txBox="1"/>
              <p:nvPr/>
            </p:nvSpPr>
            <p:spPr>
              <a:xfrm>
                <a:off x="939165" y="902569"/>
                <a:ext cx="1203534" cy="806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  <m:r>
                          <a:rPr lang="sl-SI" sz="32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sl-SI" sz="3200" dirty="0"/>
                  <a:t>= </a:t>
                </a:r>
              </a:p>
            </p:txBody>
          </p:sp>
        </mc:Choice>
        <mc:Fallback xmlns="">
          <p:sp>
            <p:nvSpPr>
              <p:cNvPr id="5" name="PoljeZBesedilom 4">
                <a:extLst>
                  <a:ext uri="{FF2B5EF4-FFF2-40B4-BE49-F238E27FC236}">
                    <a16:creationId xmlns:a16="http://schemas.microsoft.com/office/drawing/2014/main" id="{E904EBB4-1946-401C-A73C-FFD14E319E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165" y="902569"/>
                <a:ext cx="1203534" cy="806311"/>
              </a:xfrm>
              <a:prstGeom prst="rect">
                <a:avLst/>
              </a:prstGeom>
              <a:blipFill>
                <a:blip r:embed="rId2"/>
                <a:stretch>
                  <a:fillRect l="-12690" t="-1515" r="-11675" b="-530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3E092140-B884-4FB2-AA52-6565390C8FF4}"/>
                  </a:ext>
                </a:extLst>
              </p:cNvPr>
              <p:cNvSpPr txBox="1"/>
              <p:nvPr/>
            </p:nvSpPr>
            <p:spPr>
              <a:xfrm>
                <a:off x="2012003" y="743454"/>
                <a:ext cx="673646" cy="9954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sl-SI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sl-SI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sl-SI" sz="2800" dirty="0"/>
              </a:p>
            </p:txBody>
          </p:sp>
        </mc:Choice>
        <mc:Fallback xmlns="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3E092140-B884-4FB2-AA52-6565390C8F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003" y="743454"/>
                <a:ext cx="673646" cy="9954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Pravokotnik 6">
            <a:extLst>
              <a:ext uri="{FF2B5EF4-FFF2-40B4-BE49-F238E27FC236}">
                <a16:creationId xmlns:a16="http://schemas.microsoft.com/office/drawing/2014/main" id="{630AB096-2E5B-438F-88FB-9F62A32BB075}"/>
              </a:ext>
            </a:extLst>
          </p:cNvPr>
          <p:cNvSpPr/>
          <p:nvPr/>
        </p:nvSpPr>
        <p:spPr>
          <a:xfrm>
            <a:off x="469908" y="2682934"/>
            <a:ext cx="2142047" cy="972203"/>
          </a:xfrm>
          <a:prstGeom prst="rect">
            <a:avLst/>
          </a:prstGeom>
          <a:solidFill>
            <a:schemeClr val="accent1">
              <a:alpha val="8000"/>
            </a:schemeClr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E73AC183-816A-4C4B-BA56-7DF541F1466C}"/>
                  </a:ext>
                </a:extLst>
              </p:cNvPr>
              <p:cNvSpPr txBox="1"/>
              <p:nvPr/>
            </p:nvSpPr>
            <p:spPr>
              <a:xfrm>
                <a:off x="5527098" y="950177"/>
                <a:ext cx="1203534" cy="788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sl-SI" sz="32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3200" dirty="0"/>
                  <a:t>= </a:t>
                </a:r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E73AC183-816A-4C4B-BA56-7DF541F146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098" y="950177"/>
                <a:ext cx="1203534" cy="788742"/>
              </a:xfrm>
              <a:prstGeom prst="rect">
                <a:avLst/>
              </a:prstGeom>
              <a:blipFill>
                <a:blip r:embed="rId4"/>
                <a:stretch>
                  <a:fillRect l="-13198" r="-7107" b="-1317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5498D773-D47D-4071-B317-1E97304382A6}"/>
                  </a:ext>
                </a:extLst>
              </p:cNvPr>
              <p:cNvSpPr txBox="1"/>
              <p:nvPr/>
            </p:nvSpPr>
            <p:spPr>
              <a:xfrm>
                <a:off x="6569259" y="915359"/>
                <a:ext cx="597856" cy="8583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sl-SI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2800" dirty="0"/>
                  <a:t> </a:t>
                </a:r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5498D773-D47D-4071-B317-1E97304382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9259" y="915359"/>
                <a:ext cx="597856" cy="8583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4927D941-C057-4847-AB15-51BCA23A0864}"/>
                  </a:ext>
                </a:extLst>
              </p:cNvPr>
              <p:cNvSpPr txBox="1"/>
              <p:nvPr/>
            </p:nvSpPr>
            <p:spPr>
              <a:xfrm>
                <a:off x="2806002" y="1014817"/>
                <a:ext cx="2230022" cy="5410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y </a:t>
                </a:r>
                <a14:m>
                  <m:oMath xmlns:m="http://schemas.openxmlformats.org/officeDocument/2006/math">
                    <m:r>
                      <a:rPr lang="sl-SI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sl-SI" sz="2800" dirty="0"/>
                  <a:t>0 in n </a:t>
                </a:r>
                <a14:m>
                  <m:oMath xmlns:m="http://schemas.openxmlformats.org/officeDocument/2006/math">
                    <m:r>
                      <a:rPr lang="sl-SI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l-SI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4927D941-C057-4847-AB15-51BCA23A08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002" y="1014817"/>
                <a:ext cx="2230022" cy="541027"/>
              </a:xfrm>
              <a:prstGeom prst="rect">
                <a:avLst/>
              </a:prstGeom>
              <a:blipFill>
                <a:blip r:embed="rId6"/>
                <a:stretch>
                  <a:fillRect l="-5464" t="-10112" b="-2809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149C1D51-D124-45B2-B246-FD0A52FE02A3}"/>
              </a:ext>
            </a:extLst>
          </p:cNvPr>
          <p:cNvSpPr txBox="1"/>
          <p:nvPr/>
        </p:nvSpPr>
        <p:spPr>
          <a:xfrm>
            <a:off x="558491" y="2075453"/>
            <a:ext cx="8188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Velja tudi obratno, če imata števec in imenovalec </a:t>
            </a:r>
            <a:r>
              <a:rPr lang="sl-SI" sz="2400" dirty="0">
                <a:solidFill>
                  <a:srgbClr val="00B050"/>
                </a:solidFill>
              </a:rPr>
              <a:t>enako stopnjo</a:t>
            </a:r>
            <a:r>
              <a:rPr lang="sl-SI" sz="2400" dirty="0"/>
              <a:t>. </a:t>
            </a:r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324BECBA-9663-431C-8AED-DD8B7A651FEB}"/>
              </a:ext>
            </a:extLst>
          </p:cNvPr>
          <p:cNvSpPr/>
          <p:nvPr/>
        </p:nvSpPr>
        <p:spPr>
          <a:xfrm>
            <a:off x="675003" y="755911"/>
            <a:ext cx="4374669" cy="1235471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5C260460-D099-4B1E-B261-C7F37E540D1F}"/>
                  </a:ext>
                </a:extLst>
              </p:cNvPr>
              <p:cNvSpPr txBox="1"/>
              <p:nvPr/>
            </p:nvSpPr>
            <p:spPr>
              <a:xfrm>
                <a:off x="846497" y="2714311"/>
                <a:ext cx="867802" cy="7927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5C260460-D099-4B1E-B261-C7F37E540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497" y="2714311"/>
                <a:ext cx="867802" cy="792718"/>
              </a:xfrm>
              <a:prstGeom prst="rect">
                <a:avLst/>
              </a:prstGeom>
              <a:blipFill>
                <a:blip r:embed="rId7"/>
                <a:stretch>
                  <a:fillRect r="-13380" b="-384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848EAF13-14CE-4F55-BE38-4950B83B0BB1}"/>
                  </a:ext>
                </a:extLst>
              </p:cNvPr>
              <p:cNvSpPr txBox="1"/>
              <p:nvPr/>
            </p:nvSpPr>
            <p:spPr>
              <a:xfrm>
                <a:off x="1485093" y="2765879"/>
                <a:ext cx="1203534" cy="806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3200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32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sl-SI" sz="32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  <m:r>
                          <a:rPr lang="sl-SI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32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sl-SI" sz="3200" dirty="0">
                    <a:solidFill>
                      <a:srgbClr val="00B050"/>
                    </a:solidFill>
                  </a:rPr>
                  <a:t> </a:t>
                </a:r>
                <a:endParaRPr lang="sl-SI" sz="3200" dirty="0"/>
              </a:p>
            </p:txBody>
          </p:sp>
        </mc:Choice>
        <mc:Fallback xmlns="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848EAF13-14CE-4F55-BE38-4950B83B0B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093" y="2765879"/>
                <a:ext cx="1203534" cy="806311"/>
              </a:xfrm>
              <a:prstGeom prst="rect">
                <a:avLst/>
              </a:prstGeom>
              <a:blipFill>
                <a:blip r:embed="rId8"/>
                <a:stretch>
                  <a:fillRect l="-13198" t="-1515" b="-530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AB2A6AF6-274D-4FE1-86F8-BDBAF8488AE8}"/>
              </a:ext>
            </a:extLst>
          </p:cNvPr>
          <p:cNvSpPr txBox="1"/>
          <p:nvPr/>
        </p:nvSpPr>
        <p:spPr>
          <a:xfrm>
            <a:off x="2611955" y="3031505"/>
            <a:ext cx="55409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To pravilo uporabimo za spretno računanje.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7B82909B-5564-4432-9DD3-80643EBD752E}"/>
                  </a:ext>
                </a:extLst>
              </p:cNvPr>
              <p:cNvSpPr txBox="1"/>
              <p:nvPr/>
            </p:nvSpPr>
            <p:spPr>
              <a:xfrm>
                <a:off x="831583" y="3974655"/>
                <a:ext cx="971356" cy="7629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15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45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16" name="PoljeZBesedilom 15">
                <a:extLst>
                  <a:ext uri="{FF2B5EF4-FFF2-40B4-BE49-F238E27FC236}">
                    <a16:creationId xmlns:a16="http://schemas.microsoft.com/office/drawing/2014/main" id="{7B82909B-5564-4432-9DD3-80643EBD75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583" y="3974655"/>
                <a:ext cx="971356" cy="762901"/>
              </a:xfrm>
              <a:prstGeom prst="rect">
                <a:avLst/>
              </a:prstGeom>
              <a:blipFill>
                <a:blip r:embed="rId9"/>
                <a:stretch>
                  <a:fillRect r="-11875" b="-1040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91765097-128E-475B-8C4A-8B65F7C168AF}"/>
                  </a:ext>
                </a:extLst>
              </p:cNvPr>
              <p:cNvSpPr txBox="1"/>
              <p:nvPr/>
            </p:nvSpPr>
            <p:spPr>
              <a:xfrm>
                <a:off x="1674377" y="4058952"/>
                <a:ext cx="1341778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28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15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45</m:t>
                            </m:r>
                          </m:den>
                        </m:f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 xmlns="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91765097-128E-475B-8C4A-8B65F7C168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377" y="4058952"/>
                <a:ext cx="1341778" cy="710451"/>
              </a:xfrm>
              <a:prstGeom prst="rect">
                <a:avLst/>
              </a:prstGeom>
              <a:blipFill>
                <a:blip r:embed="rId10"/>
                <a:stretch>
                  <a:fillRect l="-3636" r="-8182" b="-120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439DED3F-8A69-4B55-9E28-F6F35CA8EA9B}"/>
              </a:ext>
            </a:extLst>
          </p:cNvPr>
          <p:cNvSpPr txBox="1"/>
          <p:nvPr/>
        </p:nvSpPr>
        <p:spPr>
          <a:xfrm>
            <a:off x="777922" y="4920003"/>
            <a:ext cx="34938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rgbClr val="0070C0"/>
                </a:solidFill>
              </a:rPr>
              <a:t>Ulomek krajšamo s številom 15</a:t>
            </a:r>
            <a:r>
              <a:rPr lang="sl-SI" sz="2000" dirty="0"/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10EA23C3-29C8-49FE-9254-2AF8F3D7B141}"/>
                  </a:ext>
                </a:extLst>
              </p:cNvPr>
              <p:cNvSpPr txBox="1"/>
              <p:nvPr/>
            </p:nvSpPr>
            <p:spPr>
              <a:xfrm>
                <a:off x="2745825" y="4047585"/>
                <a:ext cx="1341778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 xmlns="">
          <p:sp>
            <p:nvSpPr>
              <p:cNvPr id="19" name="PoljeZBesedilom 18">
                <a:extLst>
                  <a:ext uri="{FF2B5EF4-FFF2-40B4-BE49-F238E27FC236}">
                    <a16:creationId xmlns:a16="http://schemas.microsoft.com/office/drawing/2014/main" id="{10EA23C3-29C8-49FE-9254-2AF8F3D7B1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5825" y="4047585"/>
                <a:ext cx="1341778" cy="710451"/>
              </a:xfrm>
              <a:prstGeom prst="rect">
                <a:avLst/>
              </a:prstGeom>
              <a:blipFill>
                <a:blip r:embed="rId11"/>
                <a:stretch>
                  <a:fillRect l="-3167" b="-1025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6B6D63CE-68EF-4AC0-9782-3ADF0776D5E2}"/>
                  </a:ext>
                </a:extLst>
              </p:cNvPr>
              <p:cNvSpPr txBox="1"/>
              <p:nvPr/>
            </p:nvSpPr>
            <p:spPr>
              <a:xfrm>
                <a:off x="3790968" y="3987557"/>
                <a:ext cx="593269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81</m:t>
                          </m:r>
                        </m:den>
                      </m:f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6B6D63CE-68EF-4AC0-9782-3ADF0776D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0968" y="3987557"/>
                <a:ext cx="593269" cy="7861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Raven povezovalnik 21">
            <a:extLst>
              <a:ext uri="{FF2B5EF4-FFF2-40B4-BE49-F238E27FC236}">
                <a16:creationId xmlns:a16="http://schemas.microsoft.com/office/drawing/2014/main" id="{CF454F11-0E8E-47B3-AA3B-9F5ECD2297E5}"/>
              </a:ext>
            </a:extLst>
          </p:cNvPr>
          <p:cNvCxnSpPr/>
          <p:nvPr/>
        </p:nvCxnSpPr>
        <p:spPr>
          <a:xfrm flipV="1">
            <a:off x="344556" y="2016584"/>
            <a:ext cx="9413593" cy="58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>
            <a:extLst>
              <a:ext uri="{FF2B5EF4-FFF2-40B4-BE49-F238E27FC236}">
                <a16:creationId xmlns:a16="http://schemas.microsoft.com/office/drawing/2014/main" id="{CFF8A73C-C500-46CF-8627-2A9926FDB05A}"/>
              </a:ext>
            </a:extLst>
          </p:cNvPr>
          <p:cNvCxnSpPr/>
          <p:nvPr/>
        </p:nvCxnSpPr>
        <p:spPr>
          <a:xfrm flipV="1">
            <a:off x="226363" y="5336281"/>
            <a:ext cx="9413593" cy="58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B285D074-96CB-4937-BF27-6DB75D7275E6}"/>
                  </a:ext>
                </a:extLst>
              </p:cNvPr>
              <p:cNvSpPr txBox="1"/>
              <p:nvPr/>
            </p:nvSpPr>
            <p:spPr>
              <a:xfrm>
                <a:off x="939165" y="5620971"/>
                <a:ext cx="971356" cy="7629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l-SI" sz="280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56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28</m:t>
                            </m:r>
                          </m:e>
                          <m:sup>
                            <m:r>
                              <a:rPr lang="sl-SI" sz="28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den>
                    </m:f>
                  </m:oMath>
                </a14:m>
                <a:r>
                  <a:rPr lang="sl-SI" sz="2800" dirty="0"/>
                  <a:t> = </a:t>
                </a:r>
              </a:p>
            </p:txBody>
          </p:sp>
        </mc:Choice>
        <mc:Fallback xmlns="">
          <p:sp>
            <p:nvSpPr>
              <p:cNvPr id="30" name="PoljeZBesedilom 29">
                <a:extLst>
                  <a:ext uri="{FF2B5EF4-FFF2-40B4-BE49-F238E27FC236}">
                    <a16:creationId xmlns:a16="http://schemas.microsoft.com/office/drawing/2014/main" id="{B285D074-96CB-4937-BF27-6DB75D727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165" y="5620971"/>
                <a:ext cx="971356" cy="762901"/>
              </a:xfrm>
              <a:prstGeom prst="rect">
                <a:avLst/>
              </a:prstGeom>
              <a:blipFill>
                <a:blip r:embed="rId13"/>
                <a:stretch>
                  <a:fillRect r="-12579" b="-1120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83DBB3CF-57F7-429E-B972-EC20228F0D27}"/>
                  </a:ext>
                </a:extLst>
              </p:cNvPr>
              <p:cNvSpPr txBox="1"/>
              <p:nvPr/>
            </p:nvSpPr>
            <p:spPr>
              <a:xfrm>
                <a:off x="1674377" y="5673414"/>
                <a:ext cx="1341778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280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56</m:t>
                            </m:r>
                          </m:num>
                          <m:den>
                            <m:r>
                              <a:rPr lang="sl-SI" sz="2800" b="0" i="1" smtClean="0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28</m:t>
                            </m:r>
                          </m:den>
                        </m:f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 xmlns="">
          <p:sp>
            <p:nvSpPr>
              <p:cNvPr id="32" name="PoljeZBesedilom 31">
                <a:extLst>
                  <a:ext uri="{FF2B5EF4-FFF2-40B4-BE49-F238E27FC236}">
                    <a16:creationId xmlns:a16="http://schemas.microsoft.com/office/drawing/2014/main" id="{83DBB3CF-57F7-429E-B972-EC20228F0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4377" y="5673414"/>
                <a:ext cx="1341778" cy="710451"/>
              </a:xfrm>
              <a:prstGeom prst="rect">
                <a:avLst/>
              </a:prstGeom>
              <a:blipFill>
                <a:blip r:embed="rId14"/>
                <a:stretch>
                  <a:fillRect l="-3636" r="-8182" b="-120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A7494516-E444-4AC7-9EEC-6525147291AD}"/>
              </a:ext>
            </a:extLst>
          </p:cNvPr>
          <p:cNvSpPr txBox="1"/>
          <p:nvPr/>
        </p:nvSpPr>
        <p:spPr>
          <a:xfrm>
            <a:off x="928294" y="6436308"/>
            <a:ext cx="5936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Ulomek spremenimo v cele dele.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312E286A-7F7F-48E5-A0FF-8BB5445AD6C9}"/>
                  </a:ext>
                </a:extLst>
              </p:cNvPr>
              <p:cNvSpPr txBox="1"/>
              <p:nvPr/>
            </p:nvSpPr>
            <p:spPr>
              <a:xfrm>
                <a:off x="2864017" y="5797946"/>
                <a:ext cx="811889" cy="5280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 xmlns="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312E286A-7F7F-48E5-A0FF-8BB5445AD6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017" y="5797946"/>
                <a:ext cx="811889" cy="528093"/>
              </a:xfrm>
              <a:prstGeom prst="rect">
                <a:avLst/>
              </a:prstGeom>
              <a:blipFill>
                <a:blip r:embed="rId15"/>
                <a:stretch>
                  <a:fillRect t="-9195" r="-13534" b="-3218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0F1D08C3-15E4-4D89-9160-8247A882106B}"/>
              </a:ext>
            </a:extLst>
          </p:cNvPr>
          <p:cNvSpPr txBox="1"/>
          <p:nvPr/>
        </p:nvSpPr>
        <p:spPr>
          <a:xfrm>
            <a:off x="3595444" y="584318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28895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9" grpId="0"/>
      <p:bldP spid="10" grpId="0"/>
      <p:bldP spid="11" grpId="0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30" grpId="0"/>
      <p:bldP spid="3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8A9CB16F-B393-4E85-8595-BB623034F3E7}"/>
                  </a:ext>
                </a:extLst>
              </p:cNvPr>
              <p:cNvSpPr txBox="1"/>
              <p:nvPr/>
            </p:nvSpPr>
            <p:spPr>
              <a:xfrm>
                <a:off x="727380" y="495224"/>
                <a:ext cx="27404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rgbClr val="C00000"/>
                    </a:solidFill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endParaRPr lang="sl-SI" sz="2800" b="1" dirty="0"/>
              </a:p>
            </p:txBody>
          </p:sp>
        </mc:Choice>
        <mc:Fallback xmlns="">
          <p:sp>
            <p:nvSpPr>
              <p:cNvPr id="2" name="PoljeZBesedilom 1">
                <a:extLst>
                  <a:ext uri="{FF2B5EF4-FFF2-40B4-BE49-F238E27FC236}">
                    <a16:creationId xmlns:a16="http://schemas.microsoft.com/office/drawing/2014/main" id="{8A9CB16F-B393-4E85-8595-BB623034F3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380" y="495224"/>
                <a:ext cx="2740449" cy="523220"/>
              </a:xfrm>
              <a:prstGeom prst="rect">
                <a:avLst/>
              </a:prstGeom>
              <a:blipFill>
                <a:blip r:embed="rId2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ravokotnik 3">
            <a:extLst>
              <a:ext uri="{FF2B5EF4-FFF2-40B4-BE49-F238E27FC236}">
                <a16:creationId xmlns:a16="http://schemas.microsoft.com/office/drawing/2014/main" id="{C2641A7A-654D-41AA-8077-471A67BF4FF3}"/>
              </a:ext>
            </a:extLst>
          </p:cNvPr>
          <p:cNvSpPr/>
          <p:nvPr/>
        </p:nvSpPr>
        <p:spPr>
          <a:xfrm>
            <a:off x="727380" y="495224"/>
            <a:ext cx="2882730" cy="501680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269E5A0-3329-4412-B789-B40D5C04D5C5}"/>
              </a:ext>
            </a:extLst>
          </p:cNvPr>
          <p:cNvSpPr txBox="1"/>
          <p:nvPr/>
        </p:nvSpPr>
        <p:spPr>
          <a:xfrm>
            <a:off x="4011099" y="547905"/>
            <a:ext cx="5373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in </a:t>
            </a: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7742398E-B3C0-4653-AA10-2335D17B94DB}"/>
              </a:ext>
            </a:extLst>
          </p:cNvPr>
          <p:cNvSpPr/>
          <p:nvPr/>
        </p:nvSpPr>
        <p:spPr>
          <a:xfrm>
            <a:off x="4504087" y="547905"/>
            <a:ext cx="2882730" cy="501680"/>
          </a:xfrm>
          <a:prstGeom prst="rect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A3FF0FC2-294B-4AFB-81CA-F34A46019F27}"/>
                  </a:ext>
                </a:extLst>
              </p:cNvPr>
              <p:cNvSpPr txBox="1"/>
              <p:nvPr/>
            </p:nvSpPr>
            <p:spPr>
              <a:xfrm>
                <a:off x="4575228" y="508558"/>
                <a:ext cx="27404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rgbClr val="C00000"/>
                    </a:solidFill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sl-SI" sz="2800" b="1" dirty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: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sl-SI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sl-SI" sz="2800" b="1" dirty="0"/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A3FF0FC2-294B-4AFB-81CA-F34A46019F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5228" y="508558"/>
                <a:ext cx="2740449" cy="523220"/>
              </a:xfrm>
              <a:prstGeom prst="rect">
                <a:avLst/>
              </a:prstGeom>
              <a:blipFill>
                <a:blip r:embed="rId3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91C54C24-B2AB-4DFC-90E1-36303985068A}"/>
                  </a:ext>
                </a:extLst>
              </p:cNvPr>
              <p:cNvSpPr txBox="1"/>
              <p:nvPr/>
            </p:nvSpPr>
            <p:spPr>
              <a:xfrm>
                <a:off x="8565357" y="508558"/>
                <a:ext cx="2230022" cy="5410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y </a:t>
                </a:r>
                <a14:m>
                  <m:oMath xmlns:m="http://schemas.openxmlformats.org/officeDocument/2006/math">
                    <m:r>
                      <a:rPr lang="sl-SI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sl-SI" sz="2800" dirty="0"/>
                  <a:t>0 in n </a:t>
                </a:r>
                <a14:m>
                  <m:oMath xmlns:m="http://schemas.openxmlformats.org/officeDocument/2006/math">
                    <m:r>
                      <a:rPr lang="sl-SI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l-SI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endParaRPr lang="sl-SI" sz="2800" dirty="0"/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91C54C24-B2AB-4DFC-90E1-3630398506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5357" y="508558"/>
                <a:ext cx="2230022" cy="541027"/>
              </a:xfrm>
              <a:prstGeom prst="rect">
                <a:avLst/>
              </a:prstGeom>
              <a:blipFill>
                <a:blip r:embed="rId4"/>
                <a:stretch>
                  <a:fillRect l="-5464" t="-10112" b="-2809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F7B06855-8ECB-4877-BD37-2404C1DC8F68}"/>
                  </a:ext>
                </a:extLst>
              </p:cNvPr>
              <p:cNvSpPr txBox="1"/>
              <p:nvPr/>
            </p:nvSpPr>
            <p:spPr>
              <a:xfrm flipH="1">
                <a:off x="849687" y="1446663"/>
                <a:ext cx="17024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  <m:sup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28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 xmlns="">
          <p:sp>
            <p:nvSpPr>
              <p:cNvPr id="9" name="PoljeZBesedilom 8">
                <a:extLst>
                  <a:ext uri="{FF2B5EF4-FFF2-40B4-BE49-F238E27FC236}">
                    <a16:creationId xmlns:a16="http://schemas.microsoft.com/office/drawing/2014/main" id="{F7B06855-8ECB-4877-BD37-2404C1DC8F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49687" y="1446663"/>
                <a:ext cx="1702444" cy="523220"/>
              </a:xfrm>
              <a:prstGeom prst="rect">
                <a:avLst/>
              </a:prstGeom>
              <a:blipFill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6B145C9B-F1D4-49C6-99C8-068080989B0E}"/>
                  </a:ext>
                </a:extLst>
              </p:cNvPr>
              <p:cNvSpPr txBox="1"/>
              <p:nvPr/>
            </p:nvSpPr>
            <p:spPr>
              <a:xfrm flipH="1">
                <a:off x="2308655" y="1453543"/>
                <a:ext cx="17024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(15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5)</m:t>
                        </m:r>
                      </m:e>
                      <m:sup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6B145C9B-F1D4-49C6-99C8-068080989B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308655" y="1453543"/>
                <a:ext cx="1702444" cy="523220"/>
              </a:xfrm>
              <a:prstGeom prst="rect">
                <a:avLst/>
              </a:prstGeom>
              <a:blipFill>
                <a:blip r:embed="rId6"/>
                <a:stretch>
                  <a:fillRect l="-7527" t="-10465" r="-6093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4FF9EF68-2993-4DB0-A844-F78D14F03D16}"/>
                  </a:ext>
                </a:extLst>
              </p:cNvPr>
              <p:cNvSpPr txBox="1"/>
              <p:nvPr/>
            </p:nvSpPr>
            <p:spPr>
              <a:xfrm flipH="1">
                <a:off x="3767623" y="1432003"/>
                <a:ext cx="7364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sl-SI" sz="2800" dirty="0"/>
                  <a:t>= </a:t>
                </a:r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4FF9EF68-2993-4DB0-A844-F78D14F03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767623" y="1432003"/>
                <a:ext cx="736464" cy="523220"/>
              </a:xfrm>
              <a:prstGeom prst="rect">
                <a:avLst/>
              </a:prstGeom>
              <a:blipFill>
                <a:blip r:embed="rId7"/>
                <a:stretch>
                  <a:fillRect t="-11628" r="-25620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C85C22D5-7406-4382-8F05-0A9FDB345806}"/>
              </a:ext>
            </a:extLst>
          </p:cNvPr>
          <p:cNvSpPr txBox="1"/>
          <p:nvPr/>
        </p:nvSpPr>
        <p:spPr>
          <a:xfrm flipH="1">
            <a:off x="4484659" y="1453543"/>
            <a:ext cx="73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27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6B22BF4-808B-4A1B-A70C-4E0CF5CE68AD}"/>
                  </a:ext>
                </a:extLst>
              </p:cNvPr>
              <p:cNvSpPr txBox="1"/>
              <p:nvPr/>
            </p:nvSpPr>
            <p:spPr>
              <a:xfrm flipH="1">
                <a:off x="878074" y="2281451"/>
                <a:ext cx="18514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2,5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= </a:t>
                </a:r>
                <a:endParaRPr lang="sl-SI" sz="2800" dirty="0"/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6B22BF4-808B-4A1B-A70C-4E0CF5CE68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78074" y="2281451"/>
                <a:ext cx="1851478" cy="523220"/>
              </a:xfrm>
              <a:prstGeom prst="rect">
                <a:avLst/>
              </a:prstGeom>
              <a:blipFill>
                <a:blip r:embed="rId8"/>
                <a:stretch>
                  <a:fillRect t="-10465" r="-4605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C9A100EA-FF45-4D7A-ACA6-43421B0996EA}"/>
                  </a:ext>
                </a:extLst>
              </p:cNvPr>
              <p:cNvSpPr txBox="1"/>
              <p:nvPr/>
            </p:nvSpPr>
            <p:spPr>
              <a:xfrm flipH="1">
                <a:off x="2498838" y="2288331"/>
                <a:ext cx="198582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>
                    <a:solidFill>
                      <a:srgbClr val="002060"/>
                    </a:solidFill>
                  </a:rPr>
                  <a:t>(10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2,5)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= </a:t>
                </a:r>
              </a:p>
            </p:txBody>
          </p:sp>
        </mc:Choice>
        <mc:Fallback xmlns="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C9A100EA-FF45-4D7A-ACA6-43421B0996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498838" y="2288331"/>
                <a:ext cx="1985821" cy="523220"/>
              </a:xfrm>
              <a:prstGeom prst="rect">
                <a:avLst/>
              </a:prstGeom>
              <a:blipFill>
                <a:blip r:embed="rId9"/>
                <a:stretch>
                  <a:fillRect l="-6442" t="-10465" r="-4294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4762F5F5-E30B-4000-8C32-6FD04BB2FC53}"/>
              </a:ext>
            </a:extLst>
          </p:cNvPr>
          <p:cNvSpPr txBox="1"/>
          <p:nvPr/>
        </p:nvSpPr>
        <p:spPr>
          <a:xfrm>
            <a:off x="6278621" y="2103665"/>
            <a:ext cx="1276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100 : 25 = 4</a:t>
            </a:r>
          </a:p>
        </p:txBody>
      </p:sp>
      <p:sp>
        <p:nvSpPr>
          <p:cNvPr id="16" name="Miselni oblaček: oblak 15">
            <a:extLst>
              <a:ext uri="{FF2B5EF4-FFF2-40B4-BE49-F238E27FC236}">
                <a16:creationId xmlns:a16="http://schemas.microsoft.com/office/drawing/2014/main" id="{49B5C927-58C1-4B4B-96E8-5A86EF2FE2C8}"/>
              </a:ext>
            </a:extLst>
          </p:cNvPr>
          <p:cNvSpPr/>
          <p:nvPr/>
        </p:nvSpPr>
        <p:spPr>
          <a:xfrm>
            <a:off x="6239863" y="1933264"/>
            <a:ext cx="1555845" cy="636867"/>
          </a:xfrm>
          <a:prstGeom prst="cloudCallout">
            <a:avLst>
              <a:gd name="adj1" fmla="val -75219"/>
              <a:gd name="adj2" fmla="val -1788"/>
            </a:avLst>
          </a:pr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7220965B-0B0F-494A-AC0B-44E5EE86C770}"/>
                  </a:ext>
                </a:extLst>
              </p:cNvPr>
              <p:cNvSpPr txBox="1"/>
              <p:nvPr/>
            </p:nvSpPr>
            <p:spPr>
              <a:xfrm>
                <a:off x="4227211" y="2288331"/>
                <a:ext cx="7364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sl-SI" sz="2800" dirty="0">
                    <a:solidFill>
                      <a:srgbClr val="002060"/>
                    </a:solidFill>
                  </a:rPr>
                  <a:t>=</a:t>
                </a:r>
              </a:p>
            </p:txBody>
          </p:sp>
        </mc:Choice>
        <mc:Fallback xmlns="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7220965B-0B0F-494A-AC0B-44E5EE86C7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211" y="2288331"/>
                <a:ext cx="736464" cy="523220"/>
              </a:xfrm>
              <a:prstGeom prst="rect">
                <a:avLst/>
              </a:prstGeom>
              <a:blipFill>
                <a:blip r:embed="rId10"/>
                <a:stretch>
                  <a:fillRect t="-10465" r="-14876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Miselni oblaček: oblak 17">
            <a:extLst>
              <a:ext uri="{FF2B5EF4-FFF2-40B4-BE49-F238E27FC236}">
                <a16:creationId xmlns:a16="http://schemas.microsoft.com/office/drawing/2014/main" id="{F2D38AE2-EB44-4B5E-8F11-E2F35272E04F}"/>
              </a:ext>
            </a:extLst>
          </p:cNvPr>
          <p:cNvSpPr/>
          <p:nvPr/>
        </p:nvSpPr>
        <p:spPr>
          <a:xfrm>
            <a:off x="6447801" y="2611384"/>
            <a:ext cx="1555845" cy="636867"/>
          </a:xfrm>
          <a:prstGeom prst="cloudCallout">
            <a:avLst>
              <a:gd name="adj1" fmla="val -75219"/>
              <a:gd name="adj2" fmla="val -1788"/>
            </a:avLst>
          </a:pr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FB484503-2523-460E-8AD0-C178793E85A6}"/>
              </a:ext>
            </a:extLst>
          </p:cNvPr>
          <p:cNvSpPr txBox="1"/>
          <p:nvPr/>
        </p:nvSpPr>
        <p:spPr>
          <a:xfrm>
            <a:off x="6531462" y="2725738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16 · 16 = 256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7E4CEDA1-BCAC-4ADF-8A2E-A69405194752}"/>
              </a:ext>
            </a:extLst>
          </p:cNvPr>
          <p:cNvSpPr txBox="1"/>
          <p:nvPr/>
        </p:nvSpPr>
        <p:spPr>
          <a:xfrm flipH="1">
            <a:off x="4894398" y="2281451"/>
            <a:ext cx="73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256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E9F8D8D0-2307-4E0A-A156-73C3BBEB4F83}"/>
                  </a:ext>
                </a:extLst>
              </p:cNvPr>
              <p:cNvSpPr txBox="1"/>
              <p:nvPr/>
            </p:nvSpPr>
            <p:spPr>
              <a:xfrm>
                <a:off x="1160060" y="4011450"/>
                <a:ext cx="2607563" cy="7083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(–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sl-SI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sup>
                    </m:sSup>
                  </m:oMath>
                </a14:m>
                <a:r>
                  <a:rPr lang="sl-SI" sz="2800" dirty="0"/>
                  <a:t> ·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(1</m:t>
                        </m:r>
                        <m:f>
                          <m:fPr>
                            <m:ctrlP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sup>
                    </m:sSup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E9F8D8D0-2307-4E0A-A156-73C3BBEB4F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060" y="4011450"/>
                <a:ext cx="2607563" cy="708399"/>
              </a:xfrm>
              <a:prstGeom prst="rect">
                <a:avLst/>
              </a:prstGeom>
              <a:blipFill>
                <a:blip r:embed="rId11"/>
                <a:stretch>
                  <a:fillRect l="-4673" b="-112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8E492742-28FA-411B-BCC6-46029F4D2EDA}"/>
                  </a:ext>
                </a:extLst>
              </p:cNvPr>
              <p:cNvSpPr txBox="1"/>
              <p:nvPr/>
            </p:nvSpPr>
            <p:spPr>
              <a:xfrm>
                <a:off x="3439687" y="4063875"/>
                <a:ext cx="1885470" cy="707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(–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sl-SI" sz="2800" dirty="0"/>
                  <a:t>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f>
                          <m:fPr>
                            <m:ctrlP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sl-SI" sz="2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sup>
                    </m:sSup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 xmlns="">
          <p:sp>
            <p:nvSpPr>
              <p:cNvPr id="22" name="PoljeZBesedilom 21">
                <a:extLst>
                  <a:ext uri="{FF2B5EF4-FFF2-40B4-BE49-F238E27FC236}">
                    <a16:creationId xmlns:a16="http://schemas.microsoft.com/office/drawing/2014/main" id="{8E492742-28FA-411B-BCC6-46029F4D2E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687" y="4063875"/>
                <a:ext cx="1885470" cy="707758"/>
              </a:xfrm>
              <a:prstGeom prst="rect">
                <a:avLst/>
              </a:prstGeom>
              <a:blipFill>
                <a:blip r:embed="rId12"/>
                <a:stretch>
                  <a:fillRect l="-6452" r="-5161" b="-1120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48B61CB6-8E69-41C0-800A-DAE07C7A4582}"/>
                  </a:ext>
                </a:extLst>
              </p:cNvPr>
              <p:cNvSpPr txBox="1"/>
              <p:nvPr/>
            </p:nvSpPr>
            <p:spPr>
              <a:xfrm>
                <a:off x="5190501" y="4053330"/>
                <a:ext cx="1885470" cy="707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800" dirty="0"/>
                  <a:t>(–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5·7  </m:t>
                        </m:r>
                      </m:num>
                      <m:den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7·5  </m:t>
                        </m:r>
                      </m:den>
                    </m:f>
                  </m:oMath>
                </a14:m>
                <a:r>
                  <a:rPr lang="sl-SI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sl-SI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sup>
                    </m:sSup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 xmlns="">
          <p:sp>
            <p:nvSpPr>
              <p:cNvPr id="23" name="PoljeZBesedilom 22">
                <a:extLst>
                  <a:ext uri="{FF2B5EF4-FFF2-40B4-BE49-F238E27FC236}">
                    <a16:creationId xmlns:a16="http://schemas.microsoft.com/office/drawing/2014/main" id="{48B61CB6-8E69-41C0-800A-DAE07C7A45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501" y="4053330"/>
                <a:ext cx="1885470" cy="707758"/>
              </a:xfrm>
              <a:prstGeom prst="rect">
                <a:avLst/>
              </a:prstGeom>
              <a:blipFill>
                <a:blip r:embed="rId13"/>
                <a:stretch>
                  <a:fillRect l="-6452" b="-12069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A24F4D97-BB65-4E10-B32D-EFE7765F0566}"/>
              </a:ext>
            </a:extLst>
          </p:cNvPr>
          <p:cNvSpPr txBox="1"/>
          <p:nvPr/>
        </p:nvSpPr>
        <p:spPr>
          <a:xfrm>
            <a:off x="4847485" y="4824058"/>
            <a:ext cx="19937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Ulomke krajšamo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5E71DF58-0B24-4FC3-9124-FB674F7BD3C5}"/>
                  </a:ext>
                </a:extLst>
              </p:cNvPr>
              <p:cNvSpPr txBox="1"/>
              <p:nvPr/>
            </p:nvSpPr>
            <p:spPr>
              <a:xfrm>
                <a:off x="6748035" y="4145599"/>
                <a:ext cx="13697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sl-SI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 xmlns="">
          <p:sp>
            <p:nvSpPr>
              <p:cNvPr id="25" name="PoljeZBesedilom 24">
                <a:extLst>
                  <a:ext uri="{FF2B5EF4-FFF2-40B4-BE49-F238E27FC236}">
                    <a16:creationId xmlns:a16="http://schemas.microsoft.com/office/drawing/2014/main" id="{5E71DF58-0B24-4FC3-9124-FB674F7BD3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8035" y="4145599"/>
                <a:ext cx="1369734" cy="523220"/>
              </a:xfrm>
              <a:prstGeom prst="rect">
                <a:avLst/>
              </a:prstGeom>
              <a:blipFill>
                <a:blip r:embed="rId14"/>
                <a:stretch>
                  <a:fillRect t="-10465" r="-7556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947DD9F8-327C-4F5A-80CF-DA8EBB4FAE1A}"/>
              </a:ext>
            </a:extLst>
          </p:cNvPr>
          <p:cNvSpPr txBox="1"/>
          <p:nvPr/>
        </p:nvSpPr>
        <p:spPr>
          <a:xfrm>
            <a:off x="7853894" y="4145599"/>
            <a:ext cx="792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  – 1</a:t>
            </a:r>
          </a:p>
        </p:txBody>
      </p:sp>
    </p:spTree>
    <p:extLst>
      <p:ext uri="{BB962C8B-B14F-4D97-AF65-F5344CB8AC3E}">
        <p14:creationId xmlns:p14="http://schemas.microsoft.com/office/powerpoint/2010/main" val="287487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91FAB0D5-BE88-4A5C-8300-95E375B6390C}"/>
              </a:ext>
            </a:extLst>
          </p:cNvPr>
          <p:cNvSpPr txBox="1"/>
          <p:nvPr/>
        </p:nvSpPr>
        <p:spPr>
          <a:xfrm>
            <a:off x="504967" y="532263"/>
            <a:ext cx="3530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/>
              <a:t>5. Potenciranje potenc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9DA0013B-F36D-4847-B829-2AF9975D1544}"/>
                  </a:ext>
                </a:extLst>
              </p:cNvPr>
              <p:cNvSpPr txBox="1"/>
              <p:nvPr/>
            </p:nvSpPr>
            <p:spPr>
              <a:xfrm>
                <a:off x="982639" y="1269242"/>
                <a:ext cx="140571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32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l-SI" sz="32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l-SI" sz="32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3200" dirty="0"/>
                  <a:t>)   = </a:t>
                </a:r>
              </a:p>
            </p:txBody>
          </p:sp>
        </mc:Choice>
        <mc:Fallback xmlns="">
          <p:sp>
            <p:nvSpPr>
              <p:cNvPr id="4" name="PoljeZBesedilom 3">
                <a:extLst>
                  <a:ext uri="{FF2B5EF4-FFF2-40B4-BE49-F238E27FC236}">
                    <a16:creationId xmlns:a16="http://schemas.microsoft.com/office/drawing/2014/main" id="{9DA0013B-F36D-4847-B829-2AF9975D1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639" y="1269242"/>
                <a:ext cx="1405719" cy="584775"/>
              </a:xfrm>
              <a:prstGeom prst="rect">
                <a:avLst/>
              </a:prstGeom>
              <a:blipFill>
                <a:blip r:embed="rId2"/>
                <a:stretch>
                  <a:fillRect t="-12500" r="-14719" b="-3437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PoljeZBesedilom 4">
            <a:extLst>
              <a:ext uri="{FF2B5EF4-FFF2-40B4-BE49-F238E27FC236}">
                <a16:creationId xmlns:a16="http://schemas.microsoft.com/office/drawing/2014/main" id="{DE821C24-928B-4D37-A254-8E69FFE03D9F}"/>
              </a:ext>
            </a:extLst>
          </p:cNvPr>
          <p:cNvSpPr txBox="1"/>
          <p:nvPr/>
        </p:nvSpPr>
        <p:spPr>
          <a:xfrm>
            <a:off x="1722809" y="116151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7030A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54718009-7630-4897-B704-71195DAAB813}"/>
                  </a:ext>
                </a:extLst>
              </p:cNvPr>
              <p:cNvSpPr txBox="1"/>
              <p:nvPr/>
            </p:nvSpPr>
            <p:spPr>
              <a:xfrm>
                <a:off x="504967" y="1871145"/>
                <a:ext cx="636940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l-SI" sz="2000" dirty="0"/>
                  <a:t>Potenčna </a:t>
                </a:r>
                <a:r>
                  <a:rPr lang="sl-SI" sz="2000" dirty="0">
                    <a:solidFill>
                      <a:schemeClr val="accent2">
                        <a:lumMod val="75000"/>
                      </a:schemeClr>
                    </a:solidFill>
                  </a:rPr>
                  <a:t>osnova </a:t>
                </a:r>
                <a:r>
                  <a:rPr lang="sl-SI" sz="2000" dirty="0"/>
                  <a:t>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l-SI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000" dirty="0"/>
                  <a:t>, zapišemo jo štirikrat.</a:t>
                </a:r>
              </a:p>
            </p:txBody>
          </p:sp>
        </mc:Choice>
        <mc:Fallback xmlns="">
          <p:sp>
            <p:nvSpPr>
              <p:cNvPr id="6" name="PoljeZBesedilom 5">
                <a:extLst>
                  <a:ext uri="{FF2B5EF4-FFF2-40B4-BE49-F238E27FC236}">
                    <a16:creationId xmlns:a16="http://schemas.microsoft.com/office/drawing/2014/main" id="{54718009-7630-4897-B704-71195DAAB8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967" y="1871145"/>
                <a:ext cx="6369406" cy="400110"/>
              </a:xfrm>
              <a:prstGeom prst="rect">
                <a:avLst/>
              </a:prstGeom>
              <a:blipFill>
                <a:blip r:embed="rId3"/>
                <a:stretch>
                  <a:fillRect l="-1053" t="-9091" b="-257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E0CAA796-81CE-4816-B979-F55531000BA9}"/>
                  </a:ext>
                </a:extLst>
              </p:cNvPr>
              <p:cNvSpPr txBox="1"/>
              <p:nvPr/>
            </p:nvSpPr>
            <p:spPr>
              <a:xfrm>
                <a:off x="2306435" y="1277806"/>
                <a:ext cx="244298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/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/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/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800" b="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l-SI" sz="2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800" dirty="0"/>
                  <a:t>=</a:t>
                </a:r>
              </a:p>
            </p:txBody>
          </p:sp>
        </mc:Choice>
        <mc:Fallback xmlns="">
          <p:sp>
            <p:nvSpPr>
              <p:cNvPr id="7" name="PoljeZBesedilom 6">
                <a:extLst>
                  <a:ext uri="{FF2B5EF4-FFF2-40B4-BE49-F238E27FC236}">
                    <a16:creationId xmlns:a16="http://schemas.microsoft.com/office/drawing/2014/main" id="{E0CAA796-81CE-4816-B979-F55531000B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6435" y="1277806"/>
                <a:ext cx="2442985" cy="523220"/>
              </a:xfrm>
              <a:prstGeom prst="rect">
                <a:avLst/>
              </a:prstGeom>
              <a:blipFill>
                <a:blip r:embed="rId4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8A562889-F95C-46CB-A7FF-C027096F1CE6}"/>
                  </a:ext>
                </a:extLst>
              </p:cNvPr>
              <p:cNvSpPr txBox="1"/>
              <p:nvPr/>
            </p:nvSpPr>
            <p:spPr>
              <a:xfrm>
                <a:off x="4517409" y="1216251"/>
                <a:ext cx="76654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l-SI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sl-SI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sl-SI" sz="3200" dirty="0"/>
              </a:p>
            </p:txBody>
          </p:sp>
        </mc:Choice>
        <mc:Fallback xmlns="">
          <p:sp>
            <p:nvSpPr>
              <p:cNvPr id="8" name="PoljeZBesedilom 7">
                <a:extLst>
                  <a:ext uri="{FF2B5EF4-FFF2-40B4-BE49-F238E27FC236}">
                    <a16:creationId xmlns:a16="http://schemas.microsoft.com/office/drawing/2014/main" id="{8A562889-F95C-46CB-A7FF-C027096F1C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7409" y="1216251"/>
                <a:ext cx="766549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PoljeZBesedilom 8">
            <a:extLst>
              <a:ext uri="{FF2B5EF4-FFF2-40B4-BE49-F238E27FC236}">
                <a16:creationId xmlns:a16="http://schemas.microsoft.com/office/drawing/2014/main" id="{C737C866-BD60-49DA-A8B6-6306D172BD87}"/>
              </a:ext>
            </a:extLst>
          </p:cNvPr>
          <p:cNvSpPr txBox="1"/>
          <p:nvPr/>
        </p:nvSpPr>
        <p:spPr>
          <a:xfrm>
            <a:off x="504967" y="2377291"/>
            <a:ext cx="11300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Potenco potenciramo tako, da </a:t>
            </a:r>
            <a:r>
              <a:rPr lang="sl-SI" sz="2400" dirty="0">
                <a:solidFill>
                  <a:srgbClr val="FFC000"/>
                </a:solidFill>
              </a:rPr>
              <a:t>osnovo</a:t>
            </a:r>
            <a:r>
              <a:rPr lang="sl-SI" sz="2400" dirty="0"/>
              <a:t> prepišemo, </a:t>
            </a:r>
            <a:r>
              <a:rPr lang="sl-SI" sz="2400" dirty="0">
                <a:solidFill>
                  <a:srgbClr val="00B050"/>
                </a:solidFill>
              </a:rPr>
              <a:t>potenčna</a:t>
            </a:r>
            <a:r>
              <a:rPr lang="sl-SI" sz="2400" dirty="0"/>
              <a:t> </a:t>
            </a:r>
            <a:r>
              <a:rPr lang="sl-SI" sz="2400" dirty="0">
                <a:solidFill>
                  <a:srgbClr val="7030A0"/>
                </a:solidFill>
              </a:rPr>
              <a:t>eksponenta</a:t>
            </a:r>
            <a:r>
              <a:rPr lang="sl-SI" sz="2400" dirty="0"/>
              <a:t> pa pomnožimo.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F9FDC38-06E5-4FEC-83DA-DCE690260FD1}"/>
              </a:ext>
            </a:extLst>
          </p:cNvPr>
          <p:cNvSpPr txBox="1"/>
          <p:nvPr/>
        </p:nvSpPr>
        <p:spPr>
          <a:xfrm>
            <a:off x="7820167" y="1811049"/>
            <a:ext cx="1157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B050"/>
                </a:solidFill>
              </a:rPr>
              <a:t>2</a:t>
            </a:r>
            <a:r>
              <a:rPr lang="sl-SI" sz="2400" dirty="0"/>
              <a:t> · </a:t>
            </a:r>
            <a:r>
              <a:rPr lang="sl-SI" sz="2400" dirty="0">
                <a:solidFill>
                  <a:srgbClr val="7030A0"/>
                </a:solidFill>
              </a:rPr>
              <a:t>4</a:t>
            </a:r>
            <a:r>
              <a:rPr lang="sl-SI" sz="2400" dirty="0"/>
              <a:t> = 8</a:t>
            </a:r>
          </a:p>
        </p:txBody>
      </p:sp>
      <p:sp>
        <p:nvSpPr>
          <p:cNvPr id="11" name="Miselni oblaček: oblak 10">
            <a:extLst>
              <a:ext uri="{FF2B5EF4-FFF2-40B4-BE49-F238E27FC236}">
                <a16:creationId xmlns:a16="http://schemas.microsoft.com/office/drawing/2014/main" id="{01C12962-90A0-4F63-8C43-CC7036832A8E}"/>
              </a:ext>
            </a:extLst>
          </p:cNvPr>
          <p:cNvSpPr/>
          <p:nvPr/>
        </p:nvSpPr>
        <p:spPr>
          <a:xfrm>
            <a:off x="7554778" y="1703164"/>
            <a:ext cx="1651379" cy="598253"/>
          </a:xfrm>
          <a:prstGeom prst="cloudCallout">
            <a:avLst/>
          </a:prstGeom>
          <a:solidFill>
            <a:schemeClr val="accent1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0976E279-8DB0-4DA8-83C1-FB90E2B74F23}"/>
              </a:ext>
            </a:extLst>
          </p:cNvPr>
          <p:cNvSpPr txBox="1"/>
          <p:nvPr/>
        </p:nvSpPr>
        <p:spPr>
          <a:xfrm>
            <a:off x="262816" y="3134550"/>
            <a:ext cx="4014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VAJA: Izračunaj vrednost izraza</a:t>
            </a:r>
          </a:p>
        </p:txBody>
      </p: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6EDEA113-DFC4-4954-9659-20DB784AAEBE}"/>
              </a:ext>
            </a:extLst>
          </p:cNvPr>
          <p:cNvCxnSpPr/>
          <p:nvPr/>
        </p:nvCxnSpPr>
        <p:spPr>
          <a:xfrm flipV="1">
            <a:off x="395785" y="3084452"/>
            <a:ext cx="11559654" cy="55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PoljeZBesedilom 32">
                <a:extLst>
                  <a:ext uri="{FF2B5EF4-FFF2-40B4-BE49-F238E27FC236}">
                    <a16:creationId xmlns:a16="http://schemas.microsoft.com/office/drawing/2014/main" id="{212FC758-2075-480D-A139-F755C072776D}"/>
                  </a:ext>
                </a:extLst>
              </p:cNvPr>
              <p:cNvSpPr txBox="1"/>
              <p:nvPr/>
            </p:nvSpPr>
            <p:spPr>
              <a:xfrm>
                <a:off x="648516" y="3882986"/>
                <a:ext cx="3041154" cy="9464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sl-SI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l-SI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sl-SI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num>
                                        <m:den>
                                          <m:r>
                                            <a:rPr lang="sl-SI" i="0">
                                              <a:latin typeface="Cambria Math" panose="02040503050406030204" pitchFamily="18" charset="0"/>
                                            </a:rPr>
                                            <m:t>9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sl-SI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sl-SI" i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sl-SI" i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sl-SI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sl-SI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sl-SI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f>
                                        <m:fPr>
                                          <m:ctrlPr>
                                            <a:rPr lang="sl-SI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sl-SI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lang="sl-SI" i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sl-SI" i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sl-SI" i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l-SI" i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sl-SI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sl-SI" i="0" dirty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i="0" dirty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sl-SI" i="0" dirty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dirty="0"/>
              </a:p>
            </p:txBody>
          </p:sp>
        </mc:Choice>
        <mc:Fallback xmlns="">
          <p:sp>
            <p:nvSpPr>
              <p:cNvPr id="33" name="PoljeZBesedilom 32">
                <a:extLst>
                  <a:ext uri="{FF2B5EF4-FFF2-40B4-BE49-F238E27FC236}">
                    <a16:creationId xmlns:a16="http://schemas.microsoft.com/office/drawing/2014/main" id="{212FC758-2075-480D-A139-F755C07277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516" y="3882986"/>
                <a:ext cx="3041154" cy="9464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B0EEE49B-4B35-471B-9E1E-4E48B909CA59}"/>
                  </a:ext>
                </a:extLst>
              </p:cNvPr>
              <p:cNvSpPr txBox="1"/>
              <p:nvPr/>
            </p:nvSpPr>
            <p:spPr>
              <a:xfrm>
                <a:off x="3757343" y="3953131"/>
                <a:ext cx="2440796" cy="844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20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sz="2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sl-SI" sz="2000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sl-SI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 i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sz="2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sl-SI" sz="2000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sl-SI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 i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sz="2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sl-SI" sz="2000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sz="2000" dirty="0"/>
              </a:p>
            </p:txBody>
          </p:sp>
        </mc:Choice>
        <mc:Fallback xmlns="">
          <p:sp>
            <p:nvSpPr>
              <p:cNvPr id="34" name="PoljeZBesedilom 33">
                <a:extLst>
                  <a:ext uri="{FF2B5EF4-FFF2-40B4-BE49-F238E27FC236}">
                    <a16:creationId xmlns:a16="http://schemas.microsoft.com/office/drawing/2014/main" id="{B0EEE49B-4B35-471B-9E1E-4E48B909C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343" y="3953131"/>
                <a:ext cx="2440796" cy="84465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F0F784A2-6CC3-4D65-8D7C-11B42A6BA6E4}"/>
                  </a:ext>
                </a:extLst>
              </p:cNvPr>
              <p:cNvSpPr txBox="1"/>
              <p:nvPr/>
            </p:nvSpPr>
            <p:spPr>
              <a:xfrm>
                <a:off x="6096000" y="3953131"/>
                <a:ext cx="2135776" cy="844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sl-SI" sz="20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sl-SI" sz="2000" i="0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f>
                                <m:fPr>
                                  <m:ctrlPr>
                                    <a:rPr lang="sl-SI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 i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sz="2000" i="0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sl-SI" sz="2000" i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sl-SI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sz="2000" i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sl-SI" sz="2000" i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sz="2000" dirty="0"/>
              </a:p>
            </p:txBody>
          </p:sp>
        </mc:Choice>
        <mc:Fallback xmlns="">
          <p:sp>
            <p:nvSpPr>
              <p:cNvPr id="36" name="PoljeZBesedilom 35">
                <a:extLst>
                  <a:ext uri="{FF2B5EF4-FFF2-40B4-BE49-F238E27FC236}">
                    <a16:creationId xmlns:a16="http://schemas.microsoft.com/office/drawing/2014/main" id="{F0F784A2-6CC3-4D65-8D7C-11B42A6BA6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953131"/>
                <a:ext cx="2135776" cy="84465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C0988303-C061-45A2-B531-A6A8FB05F443}"/>
                  </a:ext>
                </a:extLst>
              </p:cNvPr>
              <p:cNvSpPr txBox="1"/>
              <p:nvPr/>
            </p:nvSpPr>
            <p:spPr>
              <a:xfrm>
                <a:off x="8399010" y="3930914"/>
                <a:ext cx="3039037" cy="844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sl-SI" sz="2000" i="0">
                                      <a:latin typeface="Cambria Math" panose="02040503050406030204" pitchFamily="18" charset="0"/>
                                    </a:rPr>
                                    <m:t>⋅3</m:t>
                                  </m:r>
                                  <m:r>
                                    <a:rPr lang="sl-SI" sz="2000" i="1" smtClean="0">
                                      <a:latin typeface="Cambria Math" panose="02040503050406030204" pitchFamily="18" charset="0"/>
                                    </a:rPr>
                                    <m:t>·</m:t>
                                  </m:r>
                                  <m:r>
                                    <a:rPr lang="sl-SI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sl-SI" sz="20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sl-SI" sz="2000" b="0" i="1" smtClean="0">
                                      <a:latin typeface="Cambria Math" panose="02040503050406030204" pitchFamily="18" charset="0"/>
                                    </a:rPr>
                                    <m:t>·</m:t>
                                  </m:r>
                                  <m:r>
                                    <a:rPr lang="sl-SI" sz="2000" b="0" i="0" smtClean="0">
                                      <a:latin typeface="Cambria Math" panose="02040503050406030204" pitchFamily="18" charset="0"/>
                                    </a:rPr>
                                    <m:t>1    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latin typeface="Cambria Math" panose="02040503050406030204" pitchFamily="18" charset="0"/>
                                    </a:rPr>
                                    <m:t>9⋅8</m:t>
                                  </m:r>
                                  <m:r>
                                    <a:rPr lang="sl-SI" sz="2000" b="0" i="0" smtClean="0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  <m:r>
                                    <a:rPr lang="sl-SI" sz="2000" b="0" i="1" smtClean="0">
                                      <a:latin typeface="Cambria Math" panose="02040503050406030204" pitchFamily="18" charset="0"/>
                                    </a:rPr>
                                    <m:t>·</m:t>
                                  </m:r>
                                  <m:r>
                                    <a:rPr lang="sl-SI" sz="2000" b="0" i="0" smtClean="0">
                                      <a:latin typeface="Cambria Math" panose="02040503050406030204" pitchFamily="18" charset="0"/>
                                    </a:rPr>
                                    <m:t>2 </m:t>
                                  </m:r>
                                  <m:r>
                                    <a:rPr lang="sl-SI" sz="2000" b="0" i="1" smtClean="0">
                                      <a:latin typeface="Cambria Math" panose="02040503050406030204" pitchFamily="18" charset="0"/>
                                    </a:rPr>
                                    <m:t>·</m:t>
                                  </m:r>
                                  <m:r>
                                    <a:rPr lang="sl-SI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sl-SI" sz="20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sz="2000" i="0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sl-SI" sz="2000" i="0"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sl-SI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sz="2000" i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sl-SI" sz="2000" i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sz="2000" dirty="0"/>
              </a:p>
            </p:txBody>
          </p:sp>
        </mc:Choice>
        <mc:Fallback>
          <p:sp>
            <p:nvSpPr>
              <p:cNvPr id="37" name="PoljeZBesedilom 36">
                <a:extLst>
                  <a:ext uri="{FF2B5EF4-FFF2-40B4-BE49-F238E27FC236}">
                    <a16:creationId xmlns:a16="http://schemas.microsoft.com/office/drawing/2014/main" id="{C0988303-C061-45A2-B531-A6A8FB05F4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9010" y="3930914"/>
                <a:ext cx="3039037" cy="84465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Raven povezovalnik 38">
            <a:extLst>
              <a:ext uri="{FF2B5EF4-FFF2-40B4-BE49-F238E27FC236}">
                <a16:creationId xmlns:a16="http://schemas.microsoft.com/office/drawing/2014/main" id="{513D1BD7-E28D-4969-922D-3B6EF257317A}"/>
              </a:ext>
            </a:extLst>
          </p:cNvPr>
          <p:cNvCxnSpPr/>
          <p:nvPr/>
        </p:nvCxnSpPr>
        <p:spPr>
          <a:xfrm flipV="1">
            <a:off x="8639033" y="4053385"/>
            <a:ext cx="232012" cy="299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9F390FC1-E5DD-4D88-9C92-45F64AF899FB}"/>
              </a:ext>
            </a:extLst>
          </p:cNvPr>
          <p:cNvCxnSpPr/>
          <p:nvPr/>
        </p:nvCxnSpPr>
        <p:spPr>
          <a:xfrm flipV="1">
            <a:off x="8977856" y="4492169"/>
            <a:ext cx="246844" cy="1091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51C6D67F-FFD8-40B5-835E-AD9EA458BB71}"/>
              </a:ext>
            </a:extLst>
          </p:cNvPr>
          <p:cNvCxnSpPr/>
          <p:nvPr/>
        </p:nvCxnSpPr>
        <p:spPr>
          <a:xfrm flipV="1">
            <a:off x="8977856" y="4053385"/>
            <a:ext cx="246844" cy="1499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en povezovalnik 44">
            <a:extLst>
              <a:ext uri="{FF2B5EF4-FFF2-40B4-BE49-F238E27FC236}">
                <a16:creationId xmlns:a16="http://schemas.microsoft.com/office/drawing/2014/main" id="{D344E086-6E4C-4CF4-8EEC-7B73B9AE0351}"/>
              </a:ext>
            </a:extLst>
          </p:cNvPr>
          <p:cNvCxnSpPr>
            <a:cxnSpLocks/>
          </p:cNvCxnSpPr>
          <p:nvPr/>
        </p:nvCxnSpPr>
        <p:spPr>
          <a:xfrm flipV="1">
            <a:off x="8634138" y="4475712"/>
            <a:ext cx="236907" cy="22398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PoljeZBesedilom 46">
                <a:extLst>
                  <a:ext uri="{FF2B5EF4-FFF2-40B4-BE49-F238E27FC236}">
                    <a16:creationId xmlns:a16="http://schemas.microsoft.com/office/drawing/2014/main" id="{8F5AC7A1-9457-477C-A041-05A886E0CBC8}"/>
                  </a:ext>
                </a:extLst>
              </p:cNvPr>
              <p:cNvSpPr txBox="1"/>
              <p:nvPr/>
            </p:nvSpPr>
            <p:spPr>
              <a:xfrm>
                <a:off x="648516" y="5274152"/>
                <a:ext cx="1772088" cy="844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20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sz="2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sl-SI" sz="2000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p>
                        <m:sSupPr>
                          <m:ctrlPr>
                            <a:rPr lang="sl-SI" sz="20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l-SI" sz="2000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l-SI" sz="2000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l-SI" sz="2000" i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sl-SI" sz="2000" i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l-SI" sz="2000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sl-SI" sz="2000" i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sl-SI" sz="2000" dirty="0"/>
              </a:p>
            </p:txBody>
          </p:sp>
        </mc:Choice>
        <mc:Fallback xmlns="">
          <p:sp>
            <p:nvSpPr>
              <p:cNvPr id="47" name="PoljeZBesedilom 46">
                <a:extLst>
                  <a:ext uri="{FF2B5EF4-FFF2-40B4-BE49-F238E27FC236}">
                    <a16:creationId xmlns:a16="http://schemas.microsoft.com/office/drawing/2014/main" id="{8F5AC7A1-9457-477C-A041-05A886E0CB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516" y="5274152"/>
                <a:ext cx="1772088" cy="84465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PoljeZBesedilom 48">
                <a:extLst>
                  <a:ext uri="{FF2B5EF4-FFF2-40B4-BE49-F238E27FC236}">
                    <a16:creationId xmlns:a16="http://schemas.microsoft.com/office/drawing/2014/main" id="{66CC2B6F-EDE5-48D1-BCE1-3A7557728851}"/>
                  </a:ext>
                </a:extLst>
              </p:cNvPr>
              <p:cNvSpPr txBox="1"/>
              <p:nvPr/>
            </p:nvSpPr>
            <p:spPr>
              <a:xfrm>
                <a:off x="2382801" y="5312721"/>
                <a:ext cx="1138897" cy="7180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sl-SI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l-SI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l-SI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l-SI" sz="240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l-SI" sz="2400" i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l-SI" sz="2400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sl-SI" sz="2400" dirty="0"/>
                  <a:t>=</a:t>
                </a:r>
              </a:p>
            </p:txBody>
          </p:sp>
        </mc:Choice>
        <mc:Fallback xmlns="">
          <p:sp>
            <p:nvSpPr>
              <p:cNvPr id="49" name="PoljeZBesedilom 48">
                <a:extLst>
                  <a:ext uri="{FF2B5EF4-FFF2-40B4-BE49-F238E27FC236}">
                    <a16:creationId xmlns:a16="http://schemas.microsoft.com/office/drawing/2014/main" id="{66CC2B6F-EDE5-48D1-BCE1-3A75577288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2801" y="5312721"/>
                <a:ext cx="1138897" cy="718017"/>
              </a:xfrm>
              <a:prstGeom prst="rect">
                <a:avLst/>
              </a:prstGeom>
              <a:blipFill>
                <a:blip r:embed="rId11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PoljeZBesedilom 49">
                <a:extLst>
                  <a:ext uri="{FF2B5EF4-FFF2-40B4-BE49-F238E27FC236}">
                    <a16:creationId xmlns:a16="http://schemas.microsoft.com/office/drawing/2014/main" id="{452E387E-07F4-4C0C-97C9-03898C48FFE7}"/>
                  </a:ext>
                </a:extLst>
              </p:cNvPr>
              <p:cNvSpPr txBox="1"/>
              <p:nvPr/>
            </p:nvSpPr>
            <p:spPr>
              <a:xfrm>
                <a:off x="3257843" y="5347890"/>
                <a:ext cx="527709" cy="6705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sz="20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sz="20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sl-SI" sz="2000" dirty="0"/>
              </a:p>
            </p:txBody>
          </p:sp>
        </mc:Choice>
        <mc:Fallback xmlns="">
          <p:sp>
            <p:nvSpPr>
              <p:cNvPr id="50" name="PoljeZBesedilom 49">
                <a:extLst>
                  <a:ext uri="{FF2B5EF4-FFF2-40B4-BE49-F238E27FC236}">
                    <a16:creationId xmlns:a16="http://schemas.microsoft.com/office/drawing/2014/main" id="{452E387E-07F4-4C0C-97C9-03898C48FF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843" y="5347890"/>
                <a:ext cx="527709" cy="67056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AE1AC264-9E39-4517-831F-B43E2EED29CA}"/>
              </a:ext>
            </a:extLst>
          </p:cNvPr>
          <p:cNvSpPr txBox="1"/>
          <p:nvPr/>
        </p:nvSpPr>
        <p:spPr>
          <a:xfrm>
            <a:off x="4198839" y="432009"/>
            <a:ext cx="55435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Množenje potenc z enako osnovo.</a:t>
            </a:r>
          </a:p>
          <a:p>
            <a:r>
              <a:rPr lang="sl-SI" sz="2000" dirty="0"/>
              <a:t>Potenčno </a:t>
            </a:r>
            <a:r>
              <a:rPr lang="sl-SI" sz="2000" dirty="0">
                <a:solidFill>
                  <a:schemeClr val="accent2">
                    <a:lumMod val="75000"/>
                  </a:schemeClr>
                </a:solidFill>
              </a:rPr>
              <a:t>osnovo</a:t>
            </a:r>
            <a:r>
              <a:rPr lang="sl-SI" sz="2000" dirty="0"/>
              <a:t> prepišemo, </a:t>
            </a:r>
            <a:r>
              <a:rPr lang="sl-SI" sz="2000" dirty="0">
                <a:solidFill>
                  <a:srgbClr val="00B050"/>
                </a:solidFill>
              </a:rPr>
              <a:t>stopnje</a:t>
            </a:r>
            <a:r>
              <a:rPr lang="sl-SI" sz="2000" dirty="0"/>
              <a:t> pa seštejemo</a:t>
            </a:r>
            <a:r>
              <a:rPr lang="sl-SI" dirty="0"/>
              <a:t>.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EA3B4DF5-1257-47EA-B5FF-98FCE524D690}"/>
              </a:ext>
            </a:extLst>
          </p:cNvPr>
          <p:cNvSpPr txBox="1"/>
          <p:nvPr/>
        </p:nvSpPr>
        <p:spPr>
          <a:xfrm>
            <a:off x="3797345" y="3549182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2· 4 = 8</a:t>
            </a:r>
          </a:p>
        </p:txBody>
      </p:sp>
      <p:sp>
        <p:nvSpPr>
          <p:cNvPr id="13" name="Miselni oblaček: oblak 12">
            <a:extLst>
              <a:ext uri="{FF2B5EF4-FFF2-40B4-BE49-F238E27FC236}">
                <a16:creationId xmlns:a16="http://schemas.microsoft.com/office/drawing/2014/main" id="{C49B3CDB-03B6-4989-88D0-872C84408E28}"/>
              </a:ext>
            </a:extLst>
          </p:cNvPr>
          <p:cNvSpPr/>
          <p:nvPr/>
        </p:nvSpPr>
        <p:spPr>
          <a:xfrm>
            <a:off x="3671489" y="3534050"/>
            <a:ext cx="1106914" cy="374338"/>
          </a:xfrm>
          <a:prstGeom prst="cloudCallout">
            <a:avLst/>
          </a:prstGeom>
          <a:solidFill>
            <a:schemeClr val="accent1">
              <a:alpha val="1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6" name="Povezovalnik: kolenski 15">
            <a:extLst>
              <a:ext uri="{FF2B5EF4-FFF2-40B4-BE49-F238E27FC236}">
                <a16:creationId xmlns:a16="http://schemas.microsoft.com/office/drawing/2014/main" id="{C8859BE4-7A81-444A-9853-2C634EE4870E}"/>
              </a:ext>
            </a:extLst>
          </p:cNvPr>
          <p:cNvCxnSpPr>
            <a:cxnSpLocks/>
          </p:cNvCxnSpPr>
          <p:nvPr/>
        </p:nvCxnSpPr>
        <p:spPr>
          <a:xfrm flipV="1">
            <a:off x="1685498" y="3718066"/>
            <a:ext cx="1949328" cy="191282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ovezovalnik: ukrivljeno 19">
            <a:extLst>
              <a:ext uri="{FF2B5EF4-FFF2-40B4-BE49-F238E27FC236}">
                <a16:creationId xmlns:a16="http://schemas.microsoft.com/office/drawing/2014/main" id="{3030D445-1C02-4286-BE68-24B6743ED5D9}"/>
              </a:ext>
            </a:extLst>
          </p:cNvPr>
          <p:cNvCxnSpPr>
            <a:cxnSpLocks/>
          </p:cNvCxnSpPr>
          <p:nvPr/>
        </p:nvCxnSpPr>
        <p:spPr>
          <a:xfrm flipV="1">
            <a:off x="2952249" y="3824695"/>
            <a:ext cx="682577" cy="84653"/>
          </a:xfrm>
          <a:prstGeom prst="curved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A4BA147F-7E0F-418A-8375-805A0080FC52}"/>
              </a:ext>
            </a:extLst>
          </p:cNvPr>
          <p:cNvSpPr txBox="1"/>
          <p:nvPr/>
        </p:nvSpPr>
        <p:spPr>
          <a:xfrm>
            <a:off x="1322761" y="4874142"/>
            <a:ext cx="4397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solidFill>
                  <a:srgbClr val="FF0000"/>
                </a:solidFill>
              </a:rPr>
              <a:t>Zapis celih delov in ulomka samo z ulomkom.</a:t>
            </a:r>
          </a:p>
        </p:txBody>
      </p:sp>
      <p:cxnSp>
        <p:nvCxnSpPr>
          <p:cNvPr id="24" name="Raven povezovalnik 23">
            <a:extLst>
              <a:ext uri="{FF2B5EF4-FFF2-40B4-BE49-F238E27FC236}">
                <a16:creationId xmlns:a16="http://schemas.microsoft.com/office/drawing/2014/main" id="{F3CB9092-1F53-41C7-BFC1-135EF1FE8BD6}"/>
              </a:ext>
            </a:extLst>
          </p:cNvPr>
          <p:cNvCxnSpPr/>
          <p:nvPr/>
        </p:nvCxnSpPr>
        <p:spPr>
          <a:xfrm>
            <a:off x="1880064" y="4775569"/>
            <a:ext cx="5027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en povezovalnik 37">
            <a:extLst>
              <a:ext uri="{FF2B5EF4-FFF2-40B4-BE49-F238E27FC236}">
                <a16:creationId xmlns:a16="http://schemas.microsoft.com/office/drawing/2014/main" id="{CAA72098-8791-42DC-83C9-3A74DBCB7835}"/>
              </a:ext>
            </a:extLst>
          </p:cNvPr>
          <p:cNvCxnSpPr/>
          <p:nvPr/>
        </p:nvCxnSpPr>
        <p:spPr>
          <a:xfrm>
            <a:off x="4473319" y="4738705"/>
            <a:ext cx="5027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oljeZBesedilom 39">
            <a:extLst>
              <a:ext uri="{FF2B5EF4-FFF2-40B4-BE49-F238E27FC236}">
                <a16:creationId xmlns:a16="http://schemas.microsoft.com/office/drawing/2014/main" id="{FE7ABCD2-3043-4DE0-8DD6-93FEFAF70A83}"/>
              </a:ext>
            </a:extLst>
          </p:cNvPr>
          <p:cNvSpPr txBox="1"/>
          <p:nvPr/>
        </p:nvSpPr>
        <p:spPr>
          <a:xfrm>
            <a:off x="648516" y="6245302"/>
            <a:ext cx="10260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Potenčno osnovo prepišemo, stopnjo pa odštejemo, ker imamo deljenje potenc z enako osnovo</a:t>
            </a:r>
            <a:r>
              <a:rPr lang="sl-SI" dirty="0">
                <a:solidFill>
                  <a:srgbClr val="00B050"/>
                </a:solidFill>
              </a:rPr>
              <a:t>. .</a:t>
            </a:r>
          </a:p>
        </p:txBody>
      </p:sp>
      <p:cxnSp>
        <p:nvCxnSpPr>
          <p:cNvPr id="26" name="Raven povezovalnik 25">
            <a:extLst>
              <a:ext uri="{FF2B5EF4-FFF2-40B4-BE49-F238E27FC236}">
                <a16:creationId xmlns:a16="http://schemas.microsoft.com/office/drawing/2014/main" id="{FC4EFF90-4BAF-4ED1-B891-8571E92183CE}"/>
              </a:ext>
            </a:extLst>
          </p:cNvPr>
          <p:cNvCxnSpPr/>
          <p:nvPr/>
        </p:nvCxnSpPr>
        <p:spPr>
          <a:xfrm>
            <a:off x="628359" y="6095046"/>
            <a:ext cx="1388803" cy="1228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E0A25C34-7C56-4F98-A9E6-176C3E65025A}"/>
              </a:ext>
            </a:extLst>
          </p:cNvPr>
          <p:cNvSpPr txBox="1"/>
          <p:nvPr/>
        </p:nvSpPr>
        <p:spPr>
          <a:xfrm>
            <a:off x="4867433" y="3306721"/>
            <a:ext cx="75334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err="1">
                <a:solidFill>
                  <a:srgbClr val="7030A0"/>
                </a:solidFill>
              </a:rPr>
              <a:t>Delenje</a:t>
            </a:r>
            <a:r>
              <a:rPr lang="sl-SI" sz="2000" dirty="0">
                <a:solidFill>
                  <a:srgbClr val="7030A0"/>
                </a:solidFill>
              </a:rPr>
              <a:t> potenc, ki imajo enak potenčni eksponent –spretno računanje</a:t>
            </a:r>
            <a:r>
              <a:rPr lang="sl-SI" dirty="0"/>
              <a:t>.</a:t>
            </a:r>
          </a:p>
        </p:txBody>
      </p:sp>
      <p:cxnSp>
        <p:nvCxnSpPr>
          <p:cNvPr id="29" name="Raven povezovalnik 28">
            <a:extLst>
              <a:ext uri="{FF2B5EF4-FFF2-40B4-BE49-F238E27FC236}">
                <a16:creationId xmlns:a16="http://schemas.microsoft.com/office/drawing/2014/main" id="{52B612EA-56F3-4960-AF2B-498B53A4159A}"/>
              </a:ext>
            </a:extLst>
          </p:cNvPr>
          <p:cNvCxnSpPr/>
          <p:nvPr/>
        </p:nvCxnSpPr>
        <p:spPr>
          <a:xfrm flipV="1">
            <a:off x="3919862" y="4003258"/>
            <a:ext cx="115302" cy="15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ovezovalnik: kolenski 30">
            <a:extLst>
              <a:ext uri="{FF2B5EF4-FFF2-40B4-BE49-F238E27FC236}">
                <a16:creationId xmlns:a16="http://schemas.microsoft.com/office/drawing/2014/main" id="{5ACA6BDE-4090-435A-9D2C-1C83654D9F74}"/>
              </a:ext>
            </a:extLst>
          </p:cNvPr>
          <p:cNvCxnSpPr/>
          <p:nvPr/>
        </p:nvCxnSpPr>
        <p:spPr>
          <a:xfrm flipV="1">
            <a:off x="3919862" y="3718066"/>
            <a:ext cx="1970679" cy="321058"/>
          </a:xfrm>
          <a:prstGeom prst="bentConnector3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75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/>
      <p:bldP spid="33" grpId="0"/>
      <p:bldP spid="34" grpId="0"/>
      <p:bldP spid="36" grpId="0"/>
      <p:bldP spid="37" grpId="0"/>
      <p:bldP spid="47" grpId="0"/>
      <p:bldP spid="49" grpId="0"/>
      <p:bldP spid="50" grpId="0"/>
      <p:bldP spid="51" grpId="0"/>
      <p:bldP spid="3" grpId="0"/>
      <p:bldP spid="13" grpId="0" animBg="1"/>
      <p:bldP spid="22" grpId="0"/>
      <p:bldP spid="40" grpId="0"/>
      <p:bldP spid="27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541</Words>
  <Application>Microsoft Office PowerPoint</Application>
  <PresentationFormat>Širokozaslonsko</PresentationFormat>
  <Paragraphs>133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Officeova tema</vt:lpstr>
      <vt:lpstr>PRAVILA POTENCIRANJA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PRAVILA POTENCIRANJA</dc:title>
  <dc:creator>Irena</dc:creator>
  <cp:lastModifiedBy>Irena</cp:lastModifiedBy>
  <cp:revision>37</cp:revision>
  <dcterms:created xsi:type="dcterms:W3CDTF">2021-12-15T17:51:18Z</dcterms:created>
  <dcterms:modified xsi:type="dcterms:W3CDTF">2021-12-16T05:47:59Z</dcterms:modified>
</cp:coreProperties>
</file>