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rena" initials="I" lastIdx="1" clrIdx="0">
    <p:extLst>
      <p:ext uri="{19B8F6BF-5375-455C-9EA6-DF929625EA0E}">
        <p15:presenceInfo xmlns:p15="http://schemas.microsoft.com/office/powerpoint/2012/main" userId="Ire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72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7EB429-76BD-4903-BAFB-CEAC851D9C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36FAAB2-9FF6-4D8E-9BD1-EAB522366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60FB855-AFFA-42EA-9A40-69460C06C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11463B9-65A3-4900-A595-E4369375E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C6387BB-B462-49C1-AB86-02AE971C1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0548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9F733D-AB67-42CE-9874-2787216A8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253C6070-3584-4465-8081-14C696A8F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3DE7189-BC3F-4F85-9581-54062CC49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E5E33CD-B866-4808-B685-A8406BCC4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BE41127-4031-4615-AE8E-749332F95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4124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E1C6216E-0DDF-4DF7-A9F3-DD20CE1B14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D219A45F-4331-4A83-A7A5-9EB91B59A8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3EC9371-9CC1-4B67-96FE-33564C94B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F56985B-9025-4E21-A19D-2A83538D9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E94F73D-4AD0-48A4-BFCC-5C1DEACF6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4863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B4A9CDF-FA9B-4E61-A14F-DCFB6416B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58BADFD-0342-4865-91CF-D846AA546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0595094-3E9A-43C9-988F-15CFBDE3B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117A863-DB75-468C-BF60-1EAA1C36B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5FC416D-B033-4274-B965-53D810D74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1408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ACA8587-3C02-4155-8DE1-81E232954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EA6C89A9-6A92-4CFC-9828-31C243A86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5FD934A-19C9-49D9-A27B-600152129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5F13E0F-4BD0-4742-B288-9A9FBD6C6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464693E-F9D8-405B-A4B6-953B7D5B4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08527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9E7C2D3-5717-4EB8-8241-4FB3E1F54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3799443-71C0-4687-84E5-5B9986A1C4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FB53F45-0468-4A11-A8CF-D6BCB64CD2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37431B1-DD31-4CF1-BF93-730F03785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A04E0A9-9F6D-4ADA-B0DE-0CD6927E8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0707C37-6A3A-4CE5-AAA2-0A18ACBAA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2421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1568BE5-563B-4DC8-874C-3DB84C17A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AD200F4-4451-45A3-B421-CEB2D7634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7B5036D-0546-4DF8-A6C5-AAA87A7D84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CB8E9628-80FD-4E30-8A7B-67689B8996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D319599A-1CE5-4018-A01C-C45283BE7D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B6C9EFB3-5BCB-4784-BA85-5206998C7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03C354E8-59EF-42E1-8730-3D69E894B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7437F190-E5B0-46C8-9A90-BBDCA00A2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2516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7677966-E00E-4292-8036-EE78A467A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1BFB010F-9238-4D34-8A6D-4FEBF9C94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C56B578A-8797-44B9-8E16-F5E81DC1C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F157DA5B-BCC4-4DBA-A792-1354B4815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7574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2291B11A-A516-4862-ABB1-331A02AEA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5F1FB5F1-C159-418E-AD35-6CB99DD88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8EAAFA37-193D-4BE9-A526-6B739B092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72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E7CD0E-ADF5-4824-956F-5C352D6D7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CB09B87-05B8-49F5-B401-B5A0030F0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C89E32D-A2A4-4EEF-AFB1-AE92E4660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FFEF78D-5310-4C07-ABE8-F7B4BD363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DCDE0DB-8142-44CE-B3ED-7E1BCD765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82C0E2B-02A3-4889-AA2B-5E769DD6A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250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F4FBC95-8673-4A29-AB90-4AAED3D46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865BC30-BAB4-4D40-BCD1-3EB7FC87B9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68A02D3-C268-4777-874B-4021A0EA7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14838A3-B875-48C5-B2D5-36CCF0148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A5D1-21D8-47D5-AEB3-DD60184F2597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1609423-5253-48FD-B085-1068B4B1C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F61F521-50F1-4DB0-A657-F182C86FC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9655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45B47DF2-D0AC-4D29-ADE0-962DAA7B0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7856C94C-751A-4B0A-A0DF-E8FC19D46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A8D16DC-9766-49CF-9CAB-115BE48C06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6A5D1-21D8-47D5-AEB3-DD60184F2597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716B379-C116-447D-8FB0-CAED4B2BDB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B52EA79-7DAC-4800-9E46-1CCDA5A72E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3F89D-27A0-43CA-ABCE-A96520113C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2295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Naslov 1">
                <a:extLst>
                  <a:ext uri="{FF2B5EF4-FFF2-40B4-BE49-F238E27FC236}">
                    <a16:creationId xmlns:a16="http://schemas.microsoft.com/office/drawing/2014/main" id="{1826376C-F3AA-4A13-B459-AD524F4A0426}"/>
                  </a:ext>
                </a:extLst>
              </p:cNvPr>
              <p:cNvSpPr>
                <a:spLocks noGrp="1"/>
              </p:cNvSpPr>
              <p:nvPr>
                <p:ph type="ctrTitle"/>
              </p:nvPr>
            </p:nvSpPr>
            <p:spPr>
              <a:xfrm>
                <a:off x="728869" y="437322"/>
                <a:ext cx="9144000" cy="896316"/>
              </a:xfrm>
            </p:spPr>
            <p:txBody>
              <a:bodyPr>
                <a:normAutofit/>
              </a:bodyPr>
              <a:lstStyle/>
              <a:p>
                <a:r>
                  <a:rPr lang="sl-SI" sz="5400" b="1" dirty="0">
                    <a:solidFill>
                      <a:srgbClr val="FF0000"/>
                    </a:solidFill>
                  </a:rPr>
                  <a:t>KORENJENJE  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rad>
                  </m:oMath>
                </a14:m>
                <a:r>
                  <a:rPr lang="sl-SI" sz="4400" b="1" dirty="0">
                    <a:solidFill>
                      <a:srgbClr val="FF0000"/>
                    </a:solidFill>
                  </a:rPr>
                  <a:t>,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sl-SI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sl-SI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sl-SI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g>
                      <m:e>
                        <m:r>
                          <a:rPr lang="sl-SI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e>
                    </m:rad>
                  </m:oMath>
                </a14:m>
                <a:r>
                  <a:rPr lang="sl-SI" sz="4400" b="1" dirty="0">
                    <a:solidFill>
                      <a:srgbClr val="FF0000"/>
                    </a:solidFill>
                  </a:rPr>
                  <a:t>, </a:t>
                </a:r>
              </a:p>
            </p:txBody>
          </p:sp>
        </mc:Choice>
        <mc:Fallback>
          <p:sp>
            <p:nvSpPr>
              <p:cNvPr id="2" name="Naslov 1">
                <a:extLst>
                  <a:ext uri="{FF2B5EF4-FFF2-40B4-BE49-F238E27FC236}">
                    <a16:creationId xmlns:a16="http://schemas.microsoft.com/office/drawing/2014/main" id="{1826376C-F3AA-4A13-B459-AD524F4A04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728869" y="437322"/>
                <a:ext cx="9144000" cy="896316"/>
              </a:xfrm>
              <a:blipFill>
                <a:blip r:embed="rId2"/>
                <a:stretch>
                  <a:fillRect t="-21088" b="-4149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oljeZBesedilom 3">
            <a:extLst>
              <a:ext uri="{FF2B5EF4-FFF2-40B4-BE49-F238E27FC236}">
                <a16:creationId xmlns:a16="http://schemas.microsoft.com/office/drawing/2014/main" id="{7862DD51-7F34-48F3-A2FE-66E1F9CB4EEC}"/>
              </a:ext>
            </a:extLst>
          </p:cNvPr>
          <p:cNvSpPr txBox="1"/>
          <p:nvPr/>
        </p:nvSpPr>
        <p:spPr>
          <a:xfrm>
            <a:off x="477077" y="1590261"/>
            <a:ext cx="10959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err="1"/>
              <a:t>Korenjenje</a:t>
            </a:r>
            <a:r>
              <a:rPr lang="sl-SI" sz="2800" dirty="0"/>
              <a:t> je matematična operacija, ki je nasprotna od potenciranja.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5703A81-E990-4873-9867-9A21E54D0B57}"/>
              </a:ext>
            </a:extLst>
          </p:cNvPr>
          <p:cNvSpPr txBox="1"/>
          <p:nvPr/>
        </p:nvSpPr>
        <p:spPr>
          <a:xfrm flipH="1">
            <a:off x="728869" y="2383356"/>
            <a:ext cx="3008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5</a:t>
            </a:r>
            <a:r>
              <a:rPr lang="sl-SI" sz="2800" dirty="0">
                <a:solidFill>
                  <a:srgbClr val="00B050"/>
                </a:solidFill>
              </a:rPr>
              <a:t>²</a:t>
            </a:r>
            <a:r>
              <a:rPr lang="sl-SI" sz="2800" dirty="0"/>
              <a:t> = 5 · 5 = 25 in  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FC79903E-A1AE-4DA8-B926-F5555FD94B82}"/>
                  </a:ext>
                </a:extLst>
              </p:cNvPr>
              <p:cNvSpPr txBox="1"/>
              <p:nvPr/>
            </p:nvSpPr>
            <p:spPr>
              <a:xfrm>
                <a:off x="3376385" y="2383356"/>
                <a:ext cx="1198533" cy="4758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g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rad>
                  </m:oMath>
                </a14:m>
                <a:r>
                  <a:rPr lang="sl-SI" sz="2800" dirty="0"/>
                  <a:t> = 5</a:t>
                </a:r>
              </a:p>
            </p:txBody>
          </p:sp>
        </mc:Choice>
        <mc:Fallback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FC79903E-A1AE-4DA8-B926-F5555FD94B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6385" y="2383356"/>
                <a:ext cx="1198533" cy="475836"/>
              </a:xfrm>
              <a:prstGeom prst="rect">
                <a:avLst/>
              </a:prstGeom>
              <a:blipFill>
                <a:blip r:embed="rId3"/>
                <a:stretch>
                  <a:fillRect t="-12821" r="-16837" b="-4487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PoljeZBesedilom 6">
            <a:extLst>
              <a:ext uri="{FF2B5EF4-FFF2-40B4-BE49-F238E27FC236}">
                <a16:creationId xmlns:a16="http://schemas.microsoft.com/office/drawing/2014/main" id="{02413BF7-ADAA-44CB-B5A9-DF5119E2B4D2}"/>
              </a:ext>
            </a:extLst>
          </p:cNvPr>
          <p:cNvSpPr txBox="1"/>
          <p:nvPr/>
        </p:nvSpPr>
        <p:spPr>
          <a:xfrm flipH="1">
            <a:off x="752060" y="2995270"/>
            <a:ext cx="2773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9² = 9 · 9 = 81 in  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DF868F35-2CCE-479F-8AF4-B838CF9E001C}"/>
                  </a:ext>
                </a:extLst>
              </p:cNvPr>
              <p:cNvSpPr txBox="1"/>
              <p:nvPr/>
            </p:nvSpPr>
            <p:spPr>
              <a:xfrm>
                <a:off x="3376385" y="2995270"/>
                <a:ext cx="1198533" cy="4714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sl-SI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g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81</m:t>
                        </m:r>
                      </m:e>
                    </m:rad>
                  </m:oMath>
                </a14:m>
                <a:r>
                  <a:rPr lang="sl-SI" sz="2800" dirty="0"/>
                  <a:t> = 9</a:t>
                </a:r>
              </a:p>
            </p:txBody>
          </p:sp>
        </mc:Choice>
        <mc:Fallback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DF868F35-2CCE-479F-8AF4-B838CF9E0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6385" y="2995270"/>
                <a:ext cx="1198533" cy="471411"/>
              </a:xfrm>
              <a:prstGeom prst="rect">
                <a:avLst/>
              </a:prstGeom>
              <a:blipFill>
                <a:blip r:embed="rId4"/>
                <a:stretch>
                  <a:fillRect t="-12821" r="-16837" b="-4615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4ABD1E49-82DF-4D35-8B9A-63A6BFE9FFFE}"/>
                  </a:ext>
                </a:extLst>
              </p:cNvPr>
              <p:cNvSpPr txBox="1"/>
              <p:nvPr/>
            </p:nvSpPr>
            <p:spPr>
              <a:xfrm>
                <a:off x="9747346" y="2800212"/>
                <a:ext cx="1524002" cy="4980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sl-SI" sz="3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sl-SI" sz="3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g>
                        <m:e>
                          <m:r>
                            <a:rPr lang="sl-SI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rad>
                    </m:oMath>
                  </m:oMathPara>
                </a14:m>
                <a:endParaRPr lang="sl-SI" sz="3200" dirty="0"/>
              </a:p>
            </p:txBody>
          </p:sp>
        </mc:Choice>
        <mc:Fallback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4ABD1E49-82DF-4D35-8B9A-63A6BFE9FF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7346" y="2800212"/>
                <a:ext cx="1524002" cy="49802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BA290E6F-7AD2-4156-8693-62188600CC3B}"/>
              </a:ext>
            </a:extLst>
          </p:cNvPr>
          <p:cNvSpPr txBox="1"/>
          <p:nvPr/>
        </p:nvSpPr>
        <p:spPr>
          <a:xfrm>
            <a:off x="10509347" y="3154823"/>
            <a:ext cx="13379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err="1">
                <a:solidFill>
                  <a:srgbClr val="0070C0"/>
                </a:solidFill>
              </a:rPr>
              <a:t>korenjenec</a:t>
            </a:r>
            <a:endParaRPr lang="sl-SI" sz="2000" dirty="0">
              <a:solidFill>
                <a:srgbClr val="0070C0"/>
              </a:solidFill>
            </a:endParaRP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8BD8C41A-A9F2-406B-95D3-32B141F4DF2B}"/>
              </a:ext>
            </a:extLst>
          </p:cNvPr>
          <p:cNvSpPr txBox="1"/>
          <p:nvPr/>
        </p:nvSpPr>
        <p:spPr>
          <a:xfrm>
            <a:off x="8448635" y="2063285"/>
            <a:ext cx="22678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stopnja korena ali </a:t>
            </a:r>
          </a:p>
          <a:p>
            <a:r>
              <a:rPr lang="sl-SI" sz="2000" dirty="0" err="1">
                <a:solidFill>
                  <a:srgbClr val="00B050"/>
                </a:solidFill>
              </a:rPr>
              <a:t>korenjski</a:t>
            </a:r>
            <a:r>
              <a:rPr lang="sl-SI" sz="2000" dirty="0">
                <a:solidFill>
                  <a:srgbClr val="00B050"/>
                </a:solidFill>
              </a:rPr>
              <a:t> eksponent</a:t>
            </a:r>
          </a:p>
        </p:txBody>
      </p:sp>
      <p:cxnSp>
        <p:nvCxnSpPr>
          <p:cNvPr id="13" name="Raven puščični povezovalnik 12">
            <a:extLst>
              <a:ext uri="{FF2B5EF4-FFF2-40B4-BE49-F238E27FC236}">
                <a16:creationId xmlns:a16="http://schemas.microsoft.com/office/drawing/2014/main" id="{24E47198-4233-4407-95CE-60F1C3011DF2}"/>
              </a:ext>
            </a:extLst>
          </p:cNvPr>
          <p:cNvCxnSpPr>
            <a:cxnSpLocks/>
          </p:cNvCxnSpPr>
          <p:nvPr/>
        </p:nvCxnSpPr>
        <p:spPr>
          <a:xfrm flipH="1" flipV="1">
            <a:off x="10004109" y="2666109"/>
            <a:ext cx="212035" cy="239166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ovezovalnik 16">
            <a:extLst>
              <a:ext uri="{FF2B5EF4-FFF2-40B4-BE49-F238E27FC236}">
                <a16:creationId xmlns:a16="http://schemas.microsoft.com/office/drawing/2014/main" id="{1CFB51DA-F745-4601-A7B3-A8E4F44E7EA5}"/>
              </a:ext>
            </a:extLst>
          </p:cNvPr>
          <p:cNvCxnSpPr>
            <a:cxnSpLocks/>
          </p:cNvCxnSpPr>
          <p:nvPr/>
        </p:nvCxnSpPr>
        <p:spPr>
          <a:xfrm>
            <a:off x="1391478" y="2859192"/>
            <a:ext cx="747091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9B43DC15-7F42-4A61-BC77-264A0A909BA3}"/>
              </a:ext>
            </a:extLst>
          </p:cNvPr>
          <p:cNvSpPr txBox="1"/>
          <p:nvPr/>
        </p:nvSpPr>
        <p:spPr>
          <a:xfrm flipH="1">
            <a:off x="728866" y="3742936"/>
            <a:ext cx="2809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2</a:t>
            </a:r>
            <a:r>
              <a:rPr lang="sl-SI" sz="2800" baseline="30000" dirty="0">
                <a:solidFill>
                  <a:srgbClr val="C00000"/>
                </a:solidFill>
              </a:rPr>
              <a:t>3</a:t>
            </a:r>
            <a:r>
              <a:rPr lang="sl-SI" sz="2800" dirty="0"/>
              <a:t> = 2 · 2 · 2 = 8 in  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D0558BA2-483A-4732-B706-27BBAC826FF8}"/>
                  </a:ext>
                </a:extLst>
              </p:cNvPr>
              <p:cNvSpPr txBox="1"/>
              <p:nvPr/>
            </p:nvSpPr>
            <p:spPr>
              <a:xfrm>
                <a:off x="3581377" y="3672179"/>
                <a:ext cx="1337995" cy="4714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sl-SI" sz="2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g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</m:rad>
                  </m:oMath>
                </a14:m>
                <a:r>
                  <a:rPr lang="sl-SI" sz="2800" dirty="0"/>
                  <a:t> = 2</a:t>
                </a:r>
              </a:p>
            </p:txBody>
          </p:sp>
        </mc:Choice>
        <mc:Fallback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D0558BA2-483A-4732-B706-27BBAC826F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377" y="3672179"/>
                <a:ext cx="1337995" cy="471411"/>
              </a:xfrm>
              <a:prstGeom prst="rect">
                <a:avLst/>
              </a:prstGeom>
              <a:blipFill>
                <a:blip r:embed="rId6"/>
                <a:stretch>
                  <a:fillRect t="-12821" b="-4615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Raven povezovalnik 20">
            <a:extLst>
              <a:ext uri="{FF2B5EF4-FFF2-40B4-BE49-F238E27FC236}">
                <a16:creationId xmlns:a16="http://schemas.microsoft.com/office/drawing/2014/main" id="{2BF3696B-AAA9-46E2-A076-7A0DBAD31C22}"/>
              </a:ext>
            </a:extLst>
          </p:cNvPr>
          <p:cNvCxnSpPr>
            <a:cxnSpLocks/>
          </p:cNvCxnSpPr>
          <p:nvPr/>
        </p:nvCxnSpPr>
        <p:spPr>
          <a:xfrm>
            <a:off x="1391478" y="4266156"/>
            <a:ext cx="1232452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8F4E3836-4296-42FE-AD62-EEE9B7A880B3}"/>
              </a:ext>
            </a:extLst>
          </p:cNvPr>
          <p:cNvSpPr txBox="1"/>
          <p:nvPr/>
        </p:nvSpPr>
        <p:spPr>
          <a:xfrm flipH="1">
            <a:off x="715614" y="4603137"/>
            <a:ext cx="35515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3</a:t>
            </a:r>
            <a:r>
              <a:rPr lang="sl-SI" sz="2800" baseline="30000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r>
              <a:rPr lang="sl-SI" sz="2800" dirty="0"/>
              <a:t> = 3 · 3 · 3 · 3 = 81 in  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A03AF900-9A42-4E8C-8CC2-4CE15B41EA5D}"/>
                  </a:ext>
                </a:extLst>
              </p:cNvPr>
              <p:cNvSpPr txBox="1"/>
              <p:nvPr/>
            </p:nvSpPr>
            <p:spPr>
              <a:xfrm>
                <a:off x="4250374" y="4543000"/>
                <a:ext cx="1337995" cy="4714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sl-SI" sz="2800" b="1" i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g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81</m:t>
                        </m:r>
                      </m:e>
                    </m:rad>
                  </m:oMath>
                </a14:m>
                <a:r>
                  <a:rPr lang="sl-SI" sz="2800" dirty="0"/>
                  <a:t> = 3</a:t>
                </a:r>
              </a:p>
            </p:txBody>
          </p:sp>
        </mc:Choice>
        <mc:Fallback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A03AF900-9A42-4E8C-8CC2-4CE15B41EA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0374" y="4543000"/>
                <a:ext cx="1337995" cy="471411"/>
              </a:xfrm>
              <a:prstGeom prst="rect">
                <a:avLst/>
              </a:prstGeom>
              <a:blipFill>
                <a:blip r:embed="rId7"/>
                <a:stretch>
                  <a:fillRect t="-12821" r="-4545" b="-4615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Raven povezovalnik 24">
            <a:extLst>
              <a:ext uri="{FF2B5EF4-FFF2-40B4-BE49-F238E27FC236}">
                <a16:creationId xmlns:a16="http://schemas.microsoft.com/office/drawing/2014/main" id="{AD4E41C0-B0C2-4573-A514-09453C2BADA4}"/>
              </a:ext>
            </a:extLst>
          </p:cNvPr>
          <p:cNvCxnSpPr>
            <a:cxnSpLocks/>
          </p:cNvCxnSpPr>
          <p:nvPr/>
        </p:nvCxnSpPr>
        <p:spPr>
          <a:xfrm>
            <a:off x="1391478" y="5126357"/>
            <a:ext cx="1524000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B7328212-46B9-49AE-B9A6-4AEE0FA69D86}"/>
              </a:ext>
            </a:extLst>
          </p:cNvPr>
          <p:cNvSpPr txBox="1"/>
          <p:nvPr/>
        </p:nvSpPr>
        <p:spPr>
          <a:xfrm>
            <a:off x="4817729" y="2400102"/>
            <a:ext cx="226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Kvadratni koren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3FC3E02D-C9EB-436B-B2F5-F5EB84E9F4E8}"/>
              </a:ext>
            </a:extLst>
          </p:cNvPr>
          <p:cNvSpPr txBox="1"/>
          <p:nvPr/>
        </p:nvSpPr>
        <p:spPr>
          <a:xfrm>
            <a:off x="4720127" y="3743130"/>
            <a:ext cx="2653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Kubični koren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6EC20387-5E7F-48F8-B186-30EBA7E25155}"/>
                  </a:ext>
                </a:extLst>
              </p:cNvPr>
              <p:cNvSpPr txBox="1"/>
              <p:nvPr/>
            </p:nvSpPr>
            <p:spPr>
              <a:xfrm>
                <a:off x="1285458" y="5600434"/>
                <a:ext cx="1696278" cy="5903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sl-SI" sz="3200" i="1" smtClean="0">
                            <a:latin typeface="Cambria Math" panose="02040503050406030204" pitchFamily="18" charset="0"/>
                          </a:rPr>
                          <m:t>2</m:t>
                        </m:r>
                      </m:deg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sl-SI" sz="3200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endParaRPr lang="sl-SI" sz="3200" dirty="0"/>
              </a:p>
            </p:txBody>
          </p:sp>
        </mc:Choice>
        <mc:Fallback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6EC20387-5E7F-48F8-B186-30EBA7E251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5458" y="5600434"/>
                <a:ext cx="1696278" cy="590354"/>
              </a:xfrm>
              <a:prstGeom prst="rect">
                <a:avLst/>
              </a:prstGeom>
              <a:blipFill>
                <a:blip r:embed="rId8"/>
                <a:stretch>
                  <a:fillRect t="-11340" b="-3402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0ABEBFA0-86D7-4F0B-9230-A8E1FC36DA07}"/>
              </a:ext>
            </a:extLst>
          </p:cNvPr>
          <p:cNvSpPr txBox="1"/>
          <p:nvPr/>
        </p:nvSpPr>
        <p:spPr>
          <a:xfrm>
            <a:off x="3124796" y="5621797"/>
            <a:ext cx="7781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Pri </a:t>
            </a:r>
            <a:r>
              <a:rPr lang="sl-SI" sz="2400" dirty="0" err="1"/>
              <a:t>kvadratnen</a:t>
            </a:r>
            <a:r>
              <a:rPr lang="sl-SI" sz="2400" dirty="0"/>
              <a:t> korenu ni potrebno zapisovati stopnje korena.</a:t>
            </a:r>
          </a:p>
        </p:txBody>
      </p:sp>
    </p:spTree>
    <p:extLst>
      <p:ext uri="{BB962C8B-B14F-4D97-AF65-F5344CB8AC3E}">
        <p14:creationId xmlns:p14="http://schemas.microsoft.com/office/powerpoint/2010/main" val="50111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9" grpId="0"/>
      <p:bldP spid="20" grpId="0"/>
      <p:bldP spid="23" grpId="0"/>
      <p:bldP spid="24" grpId="0"/>
      <p:bldP spid="28" grpId="0"/>
      <p:bldP spid="29" grpId="0"/>
      <p:bldP spid="31" grpId="0"/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B85FB546-1F7F-4ACF-92C7-052FE729293A}"/>
                  </a:ext>
                </a:extLst>
              </p:cNvPr>
              <p:cNvSpPr txBox="1"/>
              <p:nvPr/>
            </p:nvSpPr>
            <p:spPr>
              <a:xfrm>
                <a:off x="974034" y="722243"/>
                <a:ext cx="1331844" cy="54386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sl-SI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125</m:t>
                        </m:r>
                      </m:e>
                    </m:rad>
                  </m:oMath>
                </a14:m>
                <a:r>
                  <a:rPr lang="sl-SI" sz="3200" dirty="0"/>
                  <a:t> =</a:t>
                </a:r>
              </a:p>
            </p:txBody>
          </p:sp>
        </mc:Choice>
        <mc:Fallback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B85FB546-1F7F-4ACF-92C7-052FE72929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034" y="722243"/>
                <a:ext cx="1331844" cy="543867"/>
              </a:xfrm>
              <a:prstGeom prst="rect">
                <a:avLst/>
              </a:prstGeom>
              <a:blipFill>
                <a:blip r:embed="rId2"/>
                <a:stretch>
                  <a:fillRect t="-12222" r="-14679" b="-4444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oljeZBesedilom 2">
            <a:extLst>
              <a:ext uri="{FF2B5EF4-FFF2-40B4-BE49-F238E27FC236}">
                <a16:creationId xmlns:a16="http://schemas.microsoft.com/office/drawing/2014/main" id="{BF40426D-ABEC-459E-A270-EB48D4ACD823}"/>
              </a:ext>
            </a:extLst>
          </p:cNvPr>
          <p:cNvSpPr txBox="1"/>
          <p:nvPr/>
        </p:nvSpPr>
        <p:spPr>
          <a:xfrm>
            <a:off x="2305878" y="722243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/>
              <a:t>5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4AEE7801-07F4-444E-8776-2F64C7675259}"/>
              </a:ext>
            </a:extLst>
          </p:cNvPr>
          <p:cNvSpPr txBox="1"/>
          <p:nvPr/>
        </p:nvSpPr>
        <p:spPr>
          <a:xfrm>
            <a:off x="2806041" y="681335"/>
            <a:ext cx="33053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, </a:t>
            </a:r>
            <a:r>
              <a:rPr lang="sl-SI" sz="3200" dirty="0"/>
              <a:t>ker je 5· 5 ·5= 125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E2062341-EF0D-4E55-9111-CFF335D84EF1}"/>
                  </a:ext>
                </a:extLst>
              </p:cNvPr>
              <p:cNvSpPr txBox="1"/>
              <p:nvPr/>
            </p:nvSpPr>
            <p:spPr>
              <a:xfrm>
                <a:off x="3087757" y="1417982"/>
                <a:ext cx="6360331" cy="6526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3600" dirty="0">
                    <a:solidFill>
                      <a:srgbClr val="C00000"/>
                    </a:solidFill>
                  </a:rPr>
                  <a:t>KVADRATNI KOREN ŠTEVIL  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6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endParaRPr lang="sl-SI" sz="36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E2062341-EF0D-4E55-9111-CFF335D84E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7757" y="1417982"/>
                <a:ext cx="6360331" cy="652615"/>
              </a:xfrm>
              <a:prstGeom prst="rect">
                <a:avLst/>
              </a:prstGeom>
              <a:blipFill>
                <a:blip r:embed="rId3"/>
                <a:stretch>
                  <a:fillRect l="-2972" t="-13084" b="-3551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0D51E568-AA6E-4708-9F57-620C1E2EC668}"/>
                  </a:ext>
                </a:extLst>
              </p:cNvPr>
              <p:cNvSpPr txBox="1"/>
              <p:nvPr/>
            </p:nvSpPr>
            <p:spPr>
              <a:xfrm>
                <a:off x="1072318" y="2334576"/>
                <a:ext cx="1066801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49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0D51E568-AA6E-4708-9F57-620C1E2EC6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318" y="2334576"/>
                <a:ext cx="1066801" cy="538865"/>
              </a:xfrm>
              <a:prstGeom prst="rect">
                <a:avLst/>
              </a:prstGeom>
              <a:blipFill>
                <a:blip r:embed="rId4"/>
                <a:stretch>
                  <a:fillRect t="-14773" r="-26857" b="-454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PoljeZBesedilom 6">
            <a:extLst>
              <a:ext uri="{FF2B5EF4-FFF2-40B4-BE49-F238E27FC236}">
                <a16:creationId xmlns:a16="http://schemas.microsoft.com/office/drawing/2014/main" id="{4EE6D968-2DA7-4B71-B090-043AEBAE2C6A}"/>
              </a:ext>
            </a:extLst>
          </p:cNvPr>
          <p:cNvSpPr txBox="1"/>
          <p:nvPr/>
        </p:nvSpPr>
        <p:spPr>
          <a:xfrm>
            <a:off x="3326296" y="2226288"/>
            <a:ext cx="72766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Katero število pomnožimo s samim seboj, da dobimo 49?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3B9EAC94-91E4-4F0A-9D89-370ED355968D}"/>
              </a:ext>
            </a:extLst>
          </p:cNvPr>
          <p:cNvSpPr txBox="1"/>
          <p:nvPr/>
        </p:nvSpPr>
        <p:spPr>
          <a:xfrm>
            <a:off x="3326295" y="2726553"/>
            <a:ext cx="25379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Odgovor: 7 · 7 = 49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E60B78C9-EE3F-41E4-AACA-FCB9B4AA6BA9}"/>
              </a:ext>
            </a:extLst>
          </p:cNvPr>
          <p:cNvSpPr txBox="1"/>
          <p:nvPr/>
        </p:nvSpPr>
        <p:spPr>
          <a:xfrm>
            <a:off x="2324820" y="2357786"/>
            <a:ext cx="208390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l-SI" sz="3200" dirty="0"/>
              <a:t>7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F3402CBE-660A-49EF-86A3-863E69D2B784}"/>
                  </a:ext>
                </a:extLst>
              </p:cNvPr>
              <p:cNvSpPr txBox="1"/>
              <p:nvPr/>
            </p:nvSpPr>
            <p:spPr>
              <a:xfrm>
                <a:off x="1004375" y="3797802"/>
                <a:ext cx="1123454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</m:e>
                    </m:rad>
                  </m:oMath>
                </a14:m>
                <a:r>
                  <a:rPr lang="sl-SI" sz="3200" dirty="0">
                    <a:solidFill>
                      <a:srgbClr val="002060"/>
                    </a:solidFill>
                  </a:rPr>
                  <a:t> = </a:t>
                </a:r>
              </a:p>
            </p:txBody>
          </p:sp>
        </mc:Choice>
        <mc:Fallback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F3402CBE-660A-49EF-86A3-863E69D2B7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375" y="3797802"/>
                <a:ext cx="1123454" cy="538865"/>
              </a:xfrm>
              <a:prstGeom prst="rect">
                <a:avLst/>
              </a:prstGeom>
              <a:blipFill>
                <a:blip r:embed="rId5"/>
                <a:stretch>
                  <a:fillRect t="-14773" r="-20652" b="-454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0F69EAC9-BB0D-4B2E-8CDF-67D54AE09397}"/>
                  </a:ext>
                </a:extLst>
              </p:cNvPr>
              <p:cNvSpPr txBox="1"/>
              <p:nvPr/>
            </p:nvSpPr>
            <p:spPr>
              <a:xfrm>
                <a:off x="1161054" y="5163744"/>
                <a:ext cx="1123454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sl-SI" sz="3200" dirty="0">
                    <a:solidFill>
                      <a:srgbClr val="002060"/>
                    </a:solidFill>
                  </a:rPr>
                  <a:t> </a:t>
                </a:r>
                <a:r>
                  <a:rPr lang="sl-SI" sz="3200" dirty="0"/>
                  <a:t>= </a:t>
                </a:r>
              </a:p>
            </p:txBody>
          </p:sp>
        </mc:Choice>
        <mc:Fallback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0F69EAC9-BB0D-4B2E-8CDF-67D54AE093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1054" y="5163744"/>
                <a:ext cx="1123454" cy="538865"/>
              </a:xfrm>
              <a:prstGeom prst="rect">
                <a:avLst/>
              </a:prstGeom>
              <a:blipFill>
                <a:blip r:embed="rId6"/>
                <a:stretch>
                  <a:fillRect t="-13636" r="-541" b="-4659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4919D86A-D7B2-4CD7-B8E0-5BA0468081AA}"/>
                  </a:ext>
                </a:extLst>
              </p:cNvPr>
              <p:cNvSpPr txBox="1"/>
              <p:nvPr/>
            </p:nvSpPr>
            <p:spPr>
              <a:xfrm>
                <a:off x="1004375" y="4480773"/>
                <a:ext cx="1431236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4919D86A-D7B2-4CD7-B8E0-5BA0468081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375" y="4480773"/>
                <a:ext cx="1431236" cy="538865"/>
              </a:xfrm>
              <a:prstGeom prst="rect">
                <a:avLst/>
              </a:prstGeom>
              <a:blipFill>
                <a:blip r:embed="rId7"/>
                <a:stretch>
                  <a:fillRect t="-13636" r="-10213" b="-4659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C582AD93-7449-4D74-9F65-543F7157A1B3}"/>
                  </a:ext>
                </a:extLst>
              </p:cNvPr>
              <p:cNvSpPr txBox="1"/>
              <p:nvPr/>
            </p:nvSpPr>
            <p:spPr>
              <a:xfrm>
                <a:off x="1075108" y="5846715"/>
                <a:ext cx="1370111" cy="54046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144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C582AD93-7449-4D74-9F65-543F7157A1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108" y="5846715"/>
                <a:ext cx="1370111" cy="540469"/>
              </a:xfrm>
              <a:prstGeom prst="rect">
                <a:avLst/>
              </a:prstGeom>
              <a:blipFill>
                <a:blip r:embed="rId8"/>
                <a:stretch>
                  <a:fillRect t="-12360" r="-15556" b="-4606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4267A771-0435-4180-998E-6AFD9AE7C9B3}"/>
              </a:ext>
            </a:extLst>
          </p:cNvPr>
          <p:cNvSpPr txBox="1"/>
          <p:nvPr/>
        </p:nvSpPr>
        <p:spPr>
          <a:xfrm>
            <a:off x="2154967" y="5210166"/>
            <a:ext cx="208390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2FA07383-B7B3-43F4-A749-8C468E73F930}"/>
              </a:ext>
            </a:extLst>
          </p:cNvPr>
          <p:cNvSpPr txBox="1"/>
          <p:nvPr/>
        </p:nvSpPr>
        <p:spPr>
          <a:xfrm>
            <a:off x="2429015" y="4503983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/>
              <a:t>10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0548CCD8-7FCF-4780-A432-4F9404023290}"/>
              </a:ext>
            </a:extLst>
          </p:cNvPr>
          <p:cNvSpPr txBox="1"/>
          <p:nvPr/>
        </p:nvSpPr>
        <p:spPr>
          <a:xfrm flipH="1">
            <a:off x="2201452" y="3844224"/>
            <a:ext cx="208852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88B51F49-F393-434B-9F86-2655C8038B38}"/>
              </a:ext>
            </a:extLst>
          </p:cNvPr>
          <p:cNvSpPr txBox="1"/>
          <p:nvPr/>
        </p:nvSpPr>
        <p:spPr>
          <a:xfrm>
            <a:off x="2458265" y="5951361"/>
            <a:ext cx="507429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/>
              <a:t>12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8ED3DEF1-B1D2-48E7-8B36-DC3B87BC3BDE}"/>
                  </a:ext>
                </a:extLst>
              </p:cNvPr>
              <p:cNvSpPr txBox="1"/>
              <p:nvPr/>
            </p:nvSpPr>
            <p:spPr>
              <a:xfrm>
                <a:off x="3925304" y="3400350"/>
                <a:ext cx="1627357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225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8ED3DEF1-B1D2-48E7-8B36-DC3B87BC3B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5304" y="3400350"/>
                <a:ext cx="1627357" cy="538865"/>
              </a:xfrm>
              <a:prstGeom prst="rect">
                <a:avLst/>
              </a:prstGeom>
              <a:blipFill>
                <a:blip r:embed="rId9"/>
                <a:stretch>
                  <a:fillRect t="-13636" b="-4659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4B75DE46-75FC-447D-9DD0-7D6D12D5468E}"/>
                  </a:ext>
                </a:extLst>
              </p:cNvPr>
              <p:cNvSpPr txBox="1"/>
              <p:nvPr/>
            </p:nvSpPr>
            <p:spPr>
              <a:xfrm>
                <a:off x="4061863" y="4151347"/>
                <a:ext cx="1305267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324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4B75DE46-75FC-447D-9DD0-7D6D12D546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1863" y="4151347"/>
                <a:ext cx="1305267" cy="538865"/>
              </a:xfrm>
              <a:prstGeom prst="rect">
                <a:avLst/>
              </a:prstGeom>
              <a:blipFill>
                <a:blip r:embed="rId10"/>
                <a:stretch>
                  <a:fillRect t="-14773" r="-21495" b="-454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8F159FA6-106D-4A7C-852F-B27AECE6C6DC}"/>
                  </a:ext>
                </a:extLst>
              </p:cNvPr>
              <p:cNvSpPr txBox="1"/>
              <p:nvPr/>
            </p:nvSpPr>
            <p:spPr>
              <a:xfrm>
                <a:off x="4061862" y="4880217"/>
                <a:ext cx="1305267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121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8F159FA6-106D-4A7C-852F-B27AECE6C6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1862" y="4880217"/>
                <a:ext cx="1305267" cy="538865"/>
              </a:xfrm>
              <a:prstGeom prst="rect">
                <a:avLst/>
              </a:prstGeom>
              <a:blipFill>
                <a:blip r:embed="rId11"/>
                <a:stretch>
                  <a:fillRect t="-13636" r="-21495" b="-4659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D4B864A1-561C-46E7-B7E9-CF625626ABA2}"/>
                  </a:ext>
                </a:extLst>
              </p:cNvPr>
              <p:cNvSpPr txBox="1"/>
              <p:nvPr/>
            </p:nvSpPr>
            <p:spPr>
              <a:xfrm>
                <a:off x="4108649" y="5808573"/>
                <a:ext cx="1627357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289</m:t>
                        </m:r>
                      </m:e>
                    </m:rad>
                  </m:oMath>
                </a14:m>
                <a:r>
                  <a:rPr lang="sl-SI" sz="3200" dirty="0">
                    <a:solidFill>
                      <a:srgbClr val="002060"/>
                    </a:solidFill>
                  </a:rPr>
                  <a:t> = </a:t>
                </a:r>
              </a:p>
            </p:txBody>
          </p:sp>
        </mc:Choice>
        <mc:Fallback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D4B864A1-561C-46E7-B7E9-CF625626AB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8649" y="5808573"/>
                <a:ext cx="1627357" cy="538865"/>
              </a:xfrm>
              <a:prstGeom prst="rect">
                <a:avLst/>
              </a:prstGeom>
              <a:blipFill>
                <a:blip r:embed="rId12"/>
                <a:stretch>
                  <a:fillRect t="-14773" b="-454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Raven povezovalnik 26">
            <a:extLst>
              <a:ext uri="{FF2B5EF4-FFF2-40B4-BE49-F238E27FC236}">
                <a16:creationId xmlns:a16="http://schemas.microsoft.com/office/drawing/2014/main" id="{319A27A3-95F9-4FED-8AD6-4AF0481F68F1}"/>
              </a:ext>
            </a:extLst>
          </p:cNvPr>
          <p:cNvCxnSpPr/>
          <p:nvPr/>
        </p:nvCxnSpPr>
        <p:spPr>
          <a:xfrm>
            <a:off x="3525078" y="3188218"/>
            <a:ext cx="0" cy="3228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en povezovalnik 27">
            <a:extLst>
              <a:ext uri="{FF2B5EF4-FFF2-40B4-BE49-F238E27FC236}">
                <a16:creationId xmlns:a16="http://schemas.microsoft.com/office/drawing/2014/main" id="{C49B234A-FCE2-4FAD-8F0C-E13682D920AD}"/>
              </a:ext>
            </a:extLst>
          </p:cNvPr>
          <p:cNvCxnSpPr/>
          <p:nvPr/>
        </p:nvCxnSpPr>
        <p:spPr>
          <a:xfrm>
            <a:off x="7586869" y="3382169"/>
            <a:ext cx="0" cy="3228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PoljeZBesedilom 28">
                <a:extLst>
                  <a:ext uri="{FF2B5EF4-FFF2-40B4-BE49-F238E27FC236}">
                    <a16:creationId xmlns:a16="http://schemas.microsoft.com/office/drawing/2014/main" id="{5199CE89-39E5-4CFA-BEEF-0FFACE15D366}"/>
                  </a:ext>
                </a:extLst>
              </p:cNvPr>
              <p:cNvSpPr txBox="1"/>
              <p:nvPr/>
            </p:nvSpPr>
            <p:spPr>
              <a:xfrm>
                <a:off x="7858583" y="3306287"/>
                <a:ext cx="1627357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169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>
          <p:sp>
            <p:nvSpPr>
              <p:cNvPr id="29" name="PoljeZBesedilom 28">
                <a:extLst>
                  <a:ext uri="{FF2B5EF4-FFF2-40B4-BE49-F238E27FC236}">
                    <a16:creationId xmlns:a16="http://schemas.microsoft.com/office/drawing/2014/main" id="{5199CE89-39E5-4CFA-BEEF-0FFACE15D3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583" y="3306287"/>
                <a:ext cx="1627357" cy="538865"/>
              </a:xfrm>
              <a:prstGeom prst="rect">
                <a:avLst/>
              </a:prstGeom>
              <a:blipFill>
                <a:blip r:embed="rId13"/>
                <a:stretch>
                  <a:fillRect t="-13483" b="-4494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F94D28D0-644F-40F0-880A-812FE9389A7D}"/>
                  </a:ext>
                </a:extLst>
              </p:cNvPr>
              <p:cNvSpPr txBox="1"/>
              <p:nvPr/>
            </p:nvSpPr>
            <p:spPr>
              <a:xfrm>
                <a:off x="7753352" y="4234550"/>
                <a:ext cx="1627357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196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F94D28D0-644F-40F0-880A-812FE9389A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3352" y="4234550"/>
                <a:ext cx="1627357" cy="538865"/>
              </a:xfrm>
              <a:prstGeom prst="rect">
                <a:avLst/>
              </a:prstGeom>
              <a:blipFill>
                <a:blip r:embed="rId14"/>
                <a:stretch>
                  <a:fillRect t="-14773" b="-454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72A9A013-0EB2-4715-AB54-7DB6CCFD4A4A}"/>
                  </a:ext>
                </a:extLst>
              </p:cNvPr>
              <p:cNvSpPr txBox="1"/>
              <p:nvPr/>
            </p:nvSpPr>
            <p:spPr>
              <a:xfrm>
                <a:off x="7801562" y="4996426"/>
                <a:ext cx="1627357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256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72A9A013-0EB2-4715-AB54-7DB6CCFD4A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1562" y="4996426"/>
                <a:ext cx="1627357" cy="538865"/>
              </a:xfrm>
              <a:prstGeom prst="rect">
                <a:avLst/>
              </a:prstGeom>
              <a:blipFill>
                <a:blip r:embed="rId15"/>
                <a:stretch>
                  <a:fillRect t="-13636" b="-4659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PoljeZBesedilom 31">
                <a:extLst>
                  <a:ext uri="{FF2B5EF4-FFF2-40B4-BE49-F238E27FC236}">
                    <a16:creationId xmlns:a16="http://schemas.microsoft.com/office/drawing/2014/main" id="{BBB4B15D-CBE1-4B4A-996D-2136CE75698A}"/>
                  </a:ext>
                </a:extLst>
              </p:cNvPr>
              <p:cNvSpPr txBox="1"/>
              <p:nvPr/>
            </p:nvSpPr>
            <p:spPr>
              <a:xfrm>
                <a:off x="7836395" y="5781147"/>
                <a:ext cx="1627357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361</m:t>
                        </m:r>
                      </m:e>
                    </m:rad>
                  </m:oMath>
                </a14:m>
                <a:r>
                  <a:rPr lang="sl-SI" sz="3200" dirty="0">
                    <a:solidFill>
                      <a:srgbClr val="002060"/>
                    </a:solidFill>
                  </a:rPr>
                  <a:t> = </a:t>
                </a:r>
              </a:p>
            </p:txBody>
          </p:sp>
        </mc:Choice>
        <mc:Fallback>
          <p:sp>
            <p:nvSpPr>
              <p:cNvPr id="32" name="PoljeZBesedilom 31">
                <a:extLst>
                  <a:ext uri="{FF2B5EF4-FFF2-40B4-BE49-F238E27FC236}">
                    <a16:creationId xmlns:a16="http://schemas.microsoft.com/office/drawing/2014/main" id="{BBB4B15D-CBE1-4B4A-996D-2136CE7569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395" y="5781147"/>
                <a:ext cx="1627357" cy="538865"/>
              </a:xfrm>
              <a:prstGeom prst="rect">
                <a:avLst/>
              </a:prstGeom>
              <a:blipFill>
                <a:blip r:embed="rId16"/>
                <a:stretch>
                  <a:fillRect t="-13483" b="-4494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89CE4383-9CFA-40F0-ABE8-49B2FD66786E}"/>
              </a:ext>
            </a:extLst>
          </p:cNvPr>
          <p:cNvSpPr txBox="1"/>
          <p:nvPr/>
        </p:nvSpPr>
        <p:spPr>
          <a:xfrm>
            <a:off x="5526344" y="3495885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/>
              <a:t>15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9B763C22-15D2-4730-B7DF-F32B8D74CBB3}"/>
              </a:ext>
            </a:extLst>
          </p:cNvPr>
          <p:cNvSpPr txBox="1"/>
          <p:nvPr/>
        </p:nvSpPr>
        <p:spPr>
          <a:xfrm>
            <a:off x="5552661" y="4197769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18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E6ECDE25-E67A-4A8C-87FB-180349E10B16}"/>
              </a:ext>
            </a:extLst>
          </p:cNvPr>
          <p:cNvSpPr txBox="1"/>
          <p:nvPr/>
        </p:nvSpPr>
        <p:spPr>
          <a:xfrm>
            <a:off x="5564137" y="4947575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/>
              <a:t>11</a:t>
            </a: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EDE89451-F10C-4DEA-B1D9-EAF17E04C9A3}"/>
              </a:ext>
            </a:extLst>
          </p:cNvPr>
          <p:cNvSpPr txBox="1"/>
          <p:nvPr/>
        </p:nvSpPr>
        <p:spPr>
          <a:xfrm>
            <a:off x="5667728" y="5804357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17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BC9EF94A-2873-48B3-B220-971BC157F251}"/>
              </a:ext>
            </a:extLst>
          </p:cNvPr>
          <p:cNvSpPr txBox="1"/>
          <p:nvPr/>
        </p:nvSpPr>
        <p:spPr>
          <a:xfrm>
            <a:off x="9255833" y="3347712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/>
              <a:t>13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17D68494-9AC1-4D61-A19F-E1EEB3E355BB}"/>
              </a:ext>
            </a:extLst>
          </p:cNvPr>
          <p:cNvSpPr txBox="1"/>
          <p:nvPr/>
        </p:nvSpPr>
        <p:spPr>
          <a:xfrm>
            <a:off x="9247094" y="4253692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14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98693CF5-451D-4A13-97CC-FB8F19B8A802}"/>
              </a:ext>
            </a:extLst>
          </p:cNvPr>
          <p:cNvSpPr txBox="1"/>
          <p:nvPr/>
        </p:nvSpPr>
        <p:spPr>
          <a:xfrm>
            <a:off x="9263547" y="5020788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/>
              <a:t>16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2AC33298-B899-468A-9B6E-B0C7B8232615}"/>
              </a:ext>
            </a:extLst>
          </p:cNvPr>
          <p:cNvSpPr txBox="1"/>
          <p:nvPr/>
        </p:nvSpPr>
        <p:spPr>
          <a:xfrm>
            <a:off x="9278716" y="5781147"/>
            <a:ext cx="6001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19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D7D611E9-E539-4FEE-A060-E717B220FDF2}"/>
              </a:ext>
            </a:extLst>
          </p:cNvPr>
          <p:cNvSpPr txBox="1"/>
          <p:nvPr/>
        </p:nvSpPr>
        <p:spPr>
          <a:xfrm>
            <a:off x="6361043" y="722243"/>
            <a:ext cx="55887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Katero število moram imeti, da bo pri množenju treh istih </a:t>
            </a:r>
          </a:p>
          <a:p>
            <a:r>
              <a:rPr lang="sl-SI" dirty="0"/>
              <a:t>faktorjev rezultat 125?</a:t>
            </a:r>
          </a:p>
        </p:txBody>
      </p:sp>
    </p:spTree>
    <p:extLst>
      <p:ext uri="{BB962C8B-B14F-4D97-AF65-F5344CB8AC3E}">
        <p14:creationId xmlns:p14="http://schemas.microsoft.com/office/powerpoint/2010/main" val="394730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5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6EACCA6C-2BB0-4AC9-8534-A5F76CC84F5A}"/>
                  </a:ext>
                </a:extLst>
              </p:cNvPr>
              <p:cNvSpPr txBox="1"/>
              <p:nvPr/>
            </p:nvSpPr>
            <p:spPr>
              <a:xfrm>
                <a:off x="821635" y="622852"/>
                <a:ext cx="1528175" cy="6311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900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6EACCA6C-2BB0-4AC9-8534-A5F76CC84F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635" y="622852"/>
                <a:ext cx="1528175" cy="631198"/>
              </a:xfrm>
              <a:prstGeom prst="rect">
                <a:avLst/>
              </a:prstGeom>
              <a:blipFill>
                <a:blip r:embed="rId2"/>
                <a:stretch>
                  <a:fillRect t="-4808" r="-9600" b="-307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oljeZBesedilom 2">
            <a:extLst>
              <a:ext uri="{FF2B5EF4-FFF2-40B4-BE49-F238E27FC236}">
                <a16:creationId xmlns:a16="http://schemas.microsoft.com/office/drawing/2014/main" id="{5BBEE664-04CF-4916-AD1C-3A65BA922FDD}"/>
              </a:ext>
            </a:extLst>
          </p:cNvPr>
          <p:cNvSpPr txBox="1"/>
          <p:nvPr/>
        </p:nvSpPr>
        <p:spPr>
          <a:xfrm>
            <a:off x="1127717" y="1273443"/>
            <a:ext cx="10198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9 = 3·3</a:t>
            </a:r>
          </a:p>
        </p:txBody>
      </p:sp>
      <p:sp>
        <p:nvSpPr>
          <p:cNvPr id="4" name="Miselni oblaček: oblak 3">
            <a:extLst>
              <a:ext uri="{FF2B5EF4-FFF2-40B4-BE49-F238E27FC236}">
                <a16:creationId xmlns:a16="http://schemas.microsoft.com/office/drawing/2014/main" id="{0929EBFD-360E-4DB0-9DF6-147F01F2BC0E}"/>
              </a:ext>
            </a:extLst>
          </p:cNvPr>
          <p:cNvSpPr/>
          <p:nvPr/>
        </p:nvSpPr>
        <p:spPr>
          <a:xfrm>
            <a:off x="845454" y="1308023"/>
            <a:ext cx="1550504" cy="642868"/>
          </a:xfrm>
          <a:prstGeom prst="cloudCallout">
            <a:avLst>
              <a:gd name="adj1" fmla="val -40022"/>
              <a:gd name="adj2" fmla="val -110231"/>
            </a:avLst>
          </a:prstGeom>
          <a:solidFill>
            <a:schemeClr val="accent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Miselni oblaček: oblak 4">
            <a:extLst>
              <a:ext uri="{FF2B5EF4-FFF2-40B4-BE49-F238E27FC236}">
                <a16:creationId xmlns:a16="http://schemas.microsoft.com/office/drawing/2014/main" id="{728A3CC6-0398-485F-A662-ED625077070F}"/>
              </a:ext>
            </a:extLst>
          </p:cNvPr>
          <p:cNvSpPr/>
          <p:nvPr/>
        </p:nvSpPr>
        <p:spPr>
          <a:xfrm>
            <a:off x="2777706" y="1318548"/>
            <a:ext cx="2187126" cy="642868"/>
          </a:xfrm>
          <a:prstGeom prst="cloudCallout">
            <a:avLst>
              <a:gd name="adj1" fmla="val -126815"/>
              <a:gd name="adj2" fmla="val -112915"/>
            </a:avLst>
          </a:prstGeom>
          <a:solidFill>
            <a:schemeClr val="accent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F118729E-1B27-492D-BC6D-8A5792158AAA}"/>
              </a:ext>
            </a:extLst>
          </p:cNvPr>
          <p:cNvSpPr txBox="1"/>
          <p:nvPr/>
        </p:nvSpPr>
        <p:spPr>
          <a:xfrm>
            <a:off x="2994281" y="1391679"/>
            <a:ext cx="19217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900 = 30 ·30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E8D3DFA-3AFF-4BCE-A425-2AD046608B4A}"/>
              </a:ext>
            </a:extLst>
          </p:cNvPr>
          <p:cNvSpPr txBox="1"/>
          <p:nvPr/>
        </p:nvSpPr>
        <p:spPr>
          <a:xfrm>
            <a:off x="2231204" y="646064"/>
            <a:ext cx="788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30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5EFF34DB-7017-4678-86EC-FF6C20DEAE6E}"/>
                  </a:ext>
                </a:extLst>
              </p:cNvPr>
              <p:cNvSpPr txBox="1"/>
              <p:nvPr/>
            </p:nvSpPr>
            <p:spPr>
              <a:xfrm>
                <a:off x="854705" y="2585820"/>
                <a:ext cx="1923001" cy="6311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90000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5EFF34DB-7017-4678-86EC-FF6C20DEAE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705" y="2585820"/>
                <a:ext cx="1923001" cy="631198"/>
              </a:xfrm>
              <a:prstGeom prst="rect">
                <a:avLst/>
              </a:prstGeom>
              <a:blipFill>
                <a:blip r:embed="rId3"/>
                <a:stretch>
                  <a:fillRect t="-4808" r="-10443" b="-307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PoljeZBesedilom 8">
            <a:extLst>
              <a:ext uri="{FF2B5EF4-FFF2-40B4-BE49-F238E27FC236}">
                <a16:creationId xmlns:a16="http://schemas.microsoft.com/office/drawing/2014/main" id="{BAD300E6-D25E-4FD5-B5A7-1962CC962D20}"/>
              </a:ext>
            </a:extLst>
          </p:cNvPr>
          <p:cNvSpPr txBox="1"/>
          <p:nvPr/>
        </p:nvSpPr>
        <p:spPr>
          <a:xfrm>
            <a:off x="1015174" y="3355784"/>
            <a:ext cx="23424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90000 = 300 ·300</a:t>
            </a:r>
          </a:p>
        </p:txBody>
      </p:sp>
      <p:sp>
        <p:nvSpPr>
          <p:cNvPr id="10" name="Miselni oblaček: oblak 9">
            <a:extLst>
              <a:ext uri="{FF2B5EF4-FFF2-40B4-BE49-F238E27FC236}">
                <a16:creationId xmlns:a16="http://schemas.microsoft.com/office/drawing/2014/main" id="{A29C5310-D1E1-48B2-98E7-849A38D547AE}"/>
              </a:ext>
            </a:extLst>
          </p:cNvPr>
          <p:cNvSpPr/>
          <p:nvPr/>
        </p:nvSpPr>
        <p:spPr>
          <a:xfrm>
            <a:off x="786521" y="3219871"/>
            <a:ext cx="2770882" cy="728932"/>
          </a:xfrm>
          <a:prstGeom prst="cloudCallout">
            <a:avLst>
              <a:gd name="adj1" fmla="val -4154"/>
              <a:gd name="adj2" fmla="val -71259"/>
            </a:avLst>
          </a:prstGeom>
          <a:solidFill>
            <a:schemeClr val="accent2">
              <a:lumMod val="60000"/>
              <a:lumOff val="40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862D6FCB-4E70-45FD-BC85-B6E1511F2364}"/>
              </a:ext>
            </a:extLst>
          </p:cNvPr>
          <p:cNvSpPr txBox="1"/>
          <p:nvPr/>
        </p:nvSpPr>
        <p:spPr>
          <a:xfrm>
            <a:off x="2723584" y="2576087"/>
            <a:ext cx="10547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chemeClr val="accent2">
                    <a:lumMod val="75000"/>
                  </a:schemeClr>
                </a:solidFill>
              </a:rPr>
              <a:t>300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8F9EDC6E-D7C1-43C3-B763-F202F35E5317}"/>
                  </a:ext>
                </a:extLst>
              </p:cNvPr>
              <p:cNvSpPr txBox="1"/>
              <p:nvPr/>
            </p:nvSpPr>
            <p:spPr>
              <a:xfrm>
                <a:off x="894996" y="4082633"/>
                <a:ext cx="2883372" cy="6311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36 000 000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8F9EDC6E-D7C1-43C3-B763-F202F35E53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996" y="4082633"/>
                <a:ext cx="2883372" cy="631198"/>
              </a:xfrm>
              <a:prstGeom prst="rect">
                <a:avLst/>
              </a:prstGeom>
              <a:blipFill>
                <a:blip r:embed="rId4"/>
                <a:stretch>
                  <a:fillRect t="-4854" r="-6342" b="-3203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Miselni oblaček: oblak 12">
            <a:extLst>
              <a:ext uri="{FF2B5EF4-FFF2-40B4-BE49-F238E27FC236}">
                <a16:creationId xmlns:a16="http://schemas.microsoft.com/office/drawing/2014/main" id="{50F273AB-B84E-49C1-A096-5B2D41C51D4B}"/>
              </a:ext>
            </a:extLst>
          </p:cNvPr>
          <p:cNvSpPr/>
          <p:nvPr/>
        </p:nvSpPr>
        <p:spPr>
          <a:xfrm>
            <a:off x="1301390" y="4786132"/>
            <a:ext cx="1550504" cy="642868"/>
          </a:xfrm>
          <a:prstGeom prst="cloudCallout">
            <a:avLst>
              <a:gd name="adj1" fmla="val -40022"/>
              <a:gd name="adj2" fmla="val -110231"/>
            </a:avLst>
          </a:prstGeom>
          <a:solidFill>
            <a:srgbClr val="00B050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FAF958ED-DFD3-474E-BFC1-6FA63FB7880A}"/>
              </a:ext>
            </a:extLst>
          </p:cNvPr>
          <p:cNvSpPr txBox="1"/>
          <p:nvPr/>
        </p:nvSpPr>
        <p:spPr>
          <a:xfrm>
            <a:off x="1407453" y="4866651"/>
            <a:ext cx="11943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36 = 6·6</a:t>
            </a:r>
          </a:p>
        </p:txBody>
      </p:sp>
      <p:sp>
        <p:nvSpPr>
          <p:cNvPr id="15" name="Miselni oblaček: oblak 14">
            <a:extLst>
              <a:ext uri="{FF2B5EF4-FFF2-40B4-BE49-F238E27FC236}">
                <a16:creationId xmlns:a16="http://schemas.microsoft.com/office/drawing/2014/main" id="{5D94224D-B03B-4193-A2D1-C7F2D289EB8E}"/>
              </a:ext>
            </a:extLst>
          </p:cNvPr>
          <p:cNvSpPr/>
          <p:nvPr/>
        </p:nvSpPr>
        <p:spPr>
          <a:xfrm>
            <a:off x="2957957" y="4707626"/>
            <a:ext cx="3761117" cy="728932"/>
          </a:xfrm>
          <a:prstGeom prst="cloudCallout">
            <a:avLst>
              <a:gd name="adj1" fmla="val -74513"/>
              <a:gd name="adj2" fmla="val -64158"/>
            </a:avLst>
          </a:prstGeom>
          <a:solidFill>
            <a:srgbClr val="00B050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8E1D10EB-1FDE-48C2-B623-B8CE310F7124}"/>
              </a:ext>
            </a:extLst>
          </p:cNvPr>
          <p:cNvSpPr txBox="1"/>
          <p:nvPr/>
        </p:nvSpPr>
        <p:spPr>
          <a:xfrm>
            <a:off x="3384568" y="4796524"/>
            <a:ext cx="3600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36 000 000 = 6 000 ·6 000</a:t>
            </a:r>
          </a:p>
        </p:txBody>
      </p:sp>
      <p:cxnSp>
        <p:nvCxnSpPr>
          <p:cNvPr id="18" name="Raven povezovalnik 17">
            <a:extLst>
              <a:ext uri="{FF2B5EF4-FFF2-40B4-BE49-F238E27FC236}">
                <a16:creationId xmlns:a16="http://schemas.microsoft.com/office/drawing/2014/main" id="{49BA71E3-11D2-4344-8EF7-100494C3FEB5}"/>
              </a:ext>
            </a:extLst>
          </p:cNvPr>
          <p:cNvCxnSpPr>
            <a:cxnSpLocks/>
          </p:cNvCxnSpPr>
          <p:nvPr/>
        </p:nvCxnSpPr>
        <p:spPr>
          <a:xfrm>
            <a:off x="1846053" y="4606506"/>
            <a:ext cx="1511523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7C5B2E9D-7F6F-41AA-A4EA-CDA6647467D2}"/>
                  </a:ext>
                </a:extLst>
              </p:cNvPr>
              <p:cNvSpPr txBox="1"/>
              <p:nvPr/>
            </p:nvSpPr>
            <p:spPr>
              <a:xfrm>
                <a:off x="7064284" y="584887"/>
                <a:ext cx="1983428" cy="6311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14400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7C5B2E9D-7F6F-41AA-A4EA-CDA6647467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4284" y="584887"/>
                <a:ext cx="1983428" cy="631198"/>
              </a:xfrm>
              <a:prstGeom prst="rect">
                <a:avLst/>
              </a:prstGeom>
              <a:blipFill>
                <a:blip r:embed="rId5"/>
                <a:stretch>
                  <a:fillRect t="-4854" r="-7077" b="-3203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Miselni oblaček: oblak 21">
            <a:extLst>
              <a:ext uri="{FF2B5EF4-FFF2-40B4-BE49-F238E27FC236}">
                <a16:creationId xmlns:a16="http://schemas.microsoft.com/office/drawing/2014/main" id="{392A8771-B891-45EC-A099-6F2E239E3091}"/>
              </a:ext>
            </a:extLst>
          </p:cNvPr>
          <p:cNvSpPr/>
          <p:nvPr/>
        </p:nvSpPr>
        <p:spPr>
          <a:xfrm>
            <a:off x="6764233" y="1308932"/>
            <a:ext cx="1921789" cy="642868"/>
          </a:xfrm>
          <a:prstGeom prst="cloudCallout">
            <a:avLst>
              <a:gd name="adj1" fmla="val -1225"/>
              <a:gd name="adj2" fmla="val -77407"/>
            </a:avLst>
          </a:prstGeom>
          <a:solidFill>
            <a:schemeClr val="bg2">
              <a:lumMod val="25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00D522D3-DD92-4DE2-86B5-2955F7BA30D9}"/>
              </a:ext>
            </a:extLst>
          </p:cNvPr>
          <p:cNvSpPr txBox="1"/>
          <p:nvPr/>
        </p:nvSpPr>
        <p:spPr>
          <a:xfrm>
            <a:off x="6932687" y="1375195"/>
            <a:ext cx="1814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144 = 12·12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6DBAFA17-C256-41EC-B93B-BA5F67B7E6F9}"/>
              </a:ext>
            </a:extLst>
          </p:cNvPr>
          <p:cNvSpPr txBox="1"/>
          <p:nvPr/>
        </p:nvSpPr>
        <p:spPr>
          <a:xfrm>
            <a:off x="8950108" y="622852"/>
            <a:ext cx="16258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chemeClr val="tx2">
                    <a:lumMod val="75000"/>
                  </a:schemeClr>
                </a:solidFill>
              </a:rPr>
              <a:t>120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B017DD3F-CFA2-450F-9384-E43AA0A4DCB8}"/>
                  </a:ext>
                </a:extLst>
              </p:cNvPr>
              <p:cNvSpPr txBox="1"/>
              <p:nvPr/>
            </p:nvSpPr>
            <p:spPr>
              <a:xfrm>
                <a:off x="6932687" y="2656168"/>
                <a:ext cx="2438681" cy="6362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2250000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B017DD3F-CFA2-450F-9384-E43AA0A4DC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2687" y="2656168"/>
                <a:ext cx="2438681" cy="636200"/>
              </a:xfrm>
              <a:prstGeom prst="rect">
                <a:avLst/>
              </a:prstGeom>
              <a:blipFill>
                <a:blip r:embed="rId6"/>
                <a:stretch>
                  <a:fillRect t="-3846" r="-5750" b="-3173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25F649CE-1AB9-4E0D-8B65-7983BD840726}"/>
              </a:ext>
            </a:extLst>
          </p:cNvPr>
          <p:cNvSpPr txBox="1"/>
          <p:nvPr/>
        </p:nvSpPr>
        <p:spPr>
          <a:xfrm>
            <a:off x="7020141" y="3508598"/>
            <a:ext cx="1734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225 = 15·15</a:t>
            </a:r>
          </a:p>
        </p:txBody>
      </p:sp>
      <p:sp>
        <p:nvSpPr>
          <p:cNvPr id="27" name="Miselni oblaček: oblak 26">
            <a:extLst>
              <a:ext uri="{FF2B5EF4-FFF2-40B4-BE49-F238E27FC236}">
                <a16:creationId xmlns:a16="http://schemas.microsoft.com/office/drawing/2014/main" id="{2C26BFA3-1FF5-413C-9097-569DA1CF4525}"/>
              </a:ext>
            </a:extLst>
          </p:cNvPr>
          <p:cNvSpPr/>
          <p:nvPr/>
        </p:nvSpPr>
        <p:spPr>
          <a:xfrm>
            <a:off x="6844360" y="3483918"/>
            <a:ext cx="2105748" cy="579917"/>
          </a:xfrm>
          <a:prstGeom prst="cloudCallout">
            <a:avLst>
              <a:gd name="adj1" fmla="val -14703"/>
              <a:gd name="adj2" fmla="val -96884"/>
            </a:avLst>
          </a:prstGeom>
          <a:solidFill>
            <a:schemeClr val="accent4">
              <a:lumMod val="75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1267A3E9-6803-48BE-95D3-729D321195B2}"/>
              </a:ext>
            </a:extLst>
          </p:cNvPr>
          <p:cNvSpPr txBox="1"/>
          <p:nvPr/>
        </p:nvSpPr>
        <p:spPr>
          <a:xfrm>
            <a:off x="9297284" y="2691742"/>
            <a:ext cx="16258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chemeClr val="accent4">
                    <a:lumMod val="75000"/>
                  </a:schemeClr>
                </a:solidFill>
              </a:rPr>
              <a:t>1500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882F995C-2366-4CB0-AB1C-B6B619AFB989}"/>
              </a:ext>
            </a:extLst>
          </p:cNvPr>
          <p:cNvSpPr txBox="1"/>
          <p:nvPr/>
        </p:nvSpPr>
        <p:spPr>
          <a:xfrm>
            <a:off x="374914" y="5435640"/>
            <a:ext cx="1180842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Pri </a:t>
            </a:r>
            <a:r>
              <a:rPr lang="sl-SI" sz="3200" b="1" dirty="0" err="1"/>
              <a:t>korenjenju</a:t>
            </a:r>
            <a:r>
              <a:rPr lang="sl-SI" sz="3200" b="1" dirty="0"/>
              <a:t> moramo imeti na koncu </a:t>
            </a:r>
            <a:r>
              <a:rPr lang="sl-SI" sz="3200" dirty="0">
                <a:solidFill>
                  <a:srgbClr val="C00000"/>
                </a:solidFill>
              </a:rPr>
              <a:t>sodo število </a:t>
            </a:r>
            <a:r>
              <a:rPr lang="sl-SI" sz="3200" dirty="0" err="1">
                <a:solidFill>
                  <a:srgbClr val="C00000"/>
                </a:solidFill>
              </a:rPr>
              <a:t>ničl</a:t>
            </a:r>
            <a:r>
              <a:rPr lang="sl-SI" sz="3200" dirty="0">
                <a:solidFill>
                  <a:srgbClr val="C00000"/>
                </a:solidFill>
              </a:rPr>
              <a:t>, </a:t>
            </a:r>
            <a:r>
              <a:rPr lang="sl-SI" sz="3200" b="1" dirty="0"/>
              <a:t>ker se število</a:t>
            </a:r>
          </a:p>
          <a:p>
            <a:r>
              <a:rPr lang="sl-SI" sz="3200" b="1" dirty="0" err="1"/>
              <a:t>ničl</a:t>
            </a:r>
            <a:r>
              <a:rPr lang="sl-SI" sz="3200" b="1" dirty="0"/>
              <a:t> na koncu števila </a:t>
            </a:r>
            <a:r>
              <a:rPr lang="sl-SI" sz="3200" dirty="0">
                <a:solidFill>
                  <a:srgbClr val="C00000"/>
                </a:solidFill>
              </a:rPr>
              <a:t>razpolovi. 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FBAF8E2F-C42C-44CB-8CAC-1CB45A1B8D2A}"/>
              </a:ext>
            </a:extLst>
          </p:cNvPr>
          <p:cNvSpPr txBox="1"/>
          <p:nvPr/>
        </p:nvSpPr>
        <p:spPr>
          <a:xfrm>
            <a:off x="3757087" y="4120539"/>
            <a:ext cx="10182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>
                <a:solidFill>
                  <a:schemeClr val="accent6">
                    <a:lumMod val="75000"/>
                  </a:schemeClr>
                </a:solidFill>
              </a:rPr>
              <a:t>6000</a:t>
            </a:r>
          </a:p>
        </p:txBody>
      </p:sp>
      <p:cxnSp>
        <p:nvCxnSpPr>
          <p:cNvPr id="33" name="Raven povezovalnik 32">
            <a:extLst>
              <a:ext uri="{FF2B5EF4-FFF2-40B4-BE49-F238E27FC236}">
                <a16:creationId xmlns:a16="http://schemas.microsoft.com/office/drawing/2014/main" id="{68E93BA7-234E-4E68-BE95-12A9684E9F37}"/>
              </a:ext>
            </a:extLst>
          </p:cNvPr>
          <p:cNvCxnSpPr/>
          <p:nvPr/>
        </p:nvCxnSpPr>
        <p:spPr>
          <a:xfrm flipV="1">
            <a:off x="374914" y="2057400"/>
            <a:ext cx="11668697" cy="842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en povezovalnik 33">
            <a:extLst>
              <a:ext uri="{FF2B5EF4-FFF2-40B4-BE49-F238E27FC236}">
                <a16:creationId xmlns:a16="http://schemas.microsoft.com/office/drawing/2014/main" id="{E63B3E41-79B9-4385-A737-0DABB00ABA58}"/>
              </a:ext>
            </a:extLst>
          </p:cNvPr>
          <p:cNvCxnSpPr/>
          <p:nvPr/>
        </p:nvCxnSpPr>
        <p:spPr>
          <a:xfrm flipV="1">
            <a:off x="444777" y="4084143"/>
            <a:ext cx="11668697" cy="842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>
            <a:extLst>
              <a:ext uri="{FF2B5EF4-FFF2-40B4-BE49-F238E27FC236}">
                <a16:creationId xmlns:a16="http://schemas.microsoft.com/office/drawing/2014/main" id="{1DDCC0F7-F5C9-4EBC-B71E-E2B9D4B6F9F2}"/>
              </a:ext>
            </a:extLst>
          </p:cNvPr>
          <p:cNvCxnSpPr/>
          <p:nvPr/>
        </p:nvCxnSpPr>
        <p:spPr>
          <a:xfrm flipV="1">
            <a:off x="261651" y="5482805"/>
            <a:ext cx="11668697" cy="842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en povezovalnik 39">
            <a:extLst>
              <a:ext uri="{FF2B5EF4-FFF2-40B4-BE49-F238E27FC236}">
                <a16:creationId xmlns:a16="http://schemas.microsoft.com/office/drawing/2014/main" id="{FD6F3DFB-BBAA-4248-B925-CC9E61910FFC}"/>
              </a:ext>
            </a:extLst>
          </p:cNvPr>
          <p:cNvCxnSpPr/>
          <p:nvPr/>
        </p:nvCxnSpPr>
        <p:spPr>
          <a:xfrm>
            <a:off x="5835316" y="433137"/>
            <a:ext cx="0" cy="36874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43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/>
      <p:bldP spid="7" grpId="0"/>
      <p:bldP spid="8" grpId="0"/>
      <p:bldP spid="9" grpId="0"/>
      <p:bldP spid="10" grpId="0" animBg="1"/>
      <p:bldP spid="11" grpId="0"/>
      <p:bldP spid="12" grpId="0"/>
      <p:bldP spid="13" grpId="0" animBg="1"/>
      <p:bldP spid="14" grpId="0"/>
      <p:bldP spid="15" grpId="0" animBg="1"/>
      <p:bldP spid="16" grpId="0"/>
      <p:bldP spid="21" grpId="0"/>
      <p:bldP spid="22" grpId="0" animBg="1"/>
      <p:bldP spid="23" grpId="0"/>
      <p:bldP spid="24" grpId="0"/>
      <p:bldP spid="25" grpId="0"/>
      <p:bldP spid="26" grpId="0"/>
      <p:bldP spid="27" grpId="0" animBg="1"/>
      <p:bldP spid="28" grpId="0"/>
      <p:bldP spid="29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303E21B6-DECD-487F-9875-592E64550D51}"/>
              </a:ext>
            </a:extLst>
          </p:cNvPr>
          <p:cNvSpPr txBox="1"/>
          <p:nvPr/>
        </p:nvSpPr>
        <p:spPr>
          <a:xfrm>
            <a:off x="647115" y="323558"/>
            <a:ext cx="42787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err="1">
                <a:solidFill>
                  <a:srgbClr val="0070C0"/>
                </a:solidFill>
              </a:rPr>
              <a:t>Korenjenje</a:t>
            </a:r>
            <a:r>
              <a:rPr lang="sl-SI" sz="2800" dirty="0">
                <a:solidFill>
                  <a:srgbClr val="0070C0"/>
                </a:solidFill>
              </a:rPr>
              <a:t> decimalnih števil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61180611-E51A-4F2A-A003-1C175BC4AEF0}"/>
                  </a:ext>
                </a:extLst>
              </p:cNvPr>
              <p:cNvSpPr txBox="1"/>
              <p:nvPr/>
            </p:nvSpPr>
            <p:spPr>
              <a:xfrm flipH="1">
                <a:off x="647114" y="1023425"/>
                <a:ext cx="1463039" cy="5380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0,09</m:t>
                        </m:r>
                      </m:e>
                    </m:rad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61180611-E51A-4F2A-A003-1C175BC4AE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47114" y="1023425"/>
                <a:ext cx="1463039" cy="538089"/>
              </a:xfrm>
              <a:prstGeom prst="rect">
                <a:avLst/>
              </a:prstGeom>
              <a:blipFill>
                <a:blip r:embed="rId2"/>
                <a:stretch>
                  <a:fillRect t="-7955" r="-5833" b="-329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oljeZBesedilom 3">
            <a:extLst>
              <a:ext uri="{FF2B5EF4-FFF2-40B4-BE49-F238E27FC236}">
                <a16:creationId xmlns:a16="http://schemas.microsoft.com/office/drawing/2014/main" id="{22F89DC5-47CE-4599-B4BB-8E19B0DEE94F}"/>
              </a:ext>
            </a:extLst>
          </p:cNvPr>
          <p:cNvSpPr txBox="1"/>
          <p:nvPr/>
        </p:nvSpPr>
        <p:spPr>
          <a:xfrm>
            <a:off x="3383509" y="894607"/>
            <a:ext cx="67020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Množim dve enaki števili in pri množenju dobim dve decimalki</a:t>
            </a:r>
            <a:r>
              <a:rPr lang="sl-SI" sz="2000" dirty="0">
                <a:solidFill>
                  <a:srgbClr val="00B050"/>
                </a:solidFill>
              </a:rPr>
              <a:t>.</a:t>
            </a:r>
          </a:p>
          <a:p>
            <a:r>
              <a:rPr lang="sl-SI" sz="2000" dirty="0">
                <a:solidFill>
                  <a:srgbClr val="00B050"/>
                </a:solidFill>
              </a:rPr>
              <a:t>Številka s katero množim, mora imeti eno decimalko. 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1AA1D97-D3C8-43D4-A28B-BCE8FDB7E4FE}"/>
              </a:ext>
            </a:extLst>
          </p:cNvPr>
          <p:cNvSpPr txBox="1"/>
          <p:nvPr/>
        </p:nvSpPr>
        <p:spPr>
          <a:xfrm>
            <a:off x="712654" y="1602493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/>
              <a:t>9 = 3 · 3</a:t>
            </a:r>
          </a:p>
        </p:txBody>
      </p:sp>
      <p:sp>
        <p:nvSpPr>
          <p:cNvPr id="6" name="Oblaček govora: elipsa 5">
            <a:extLst>
              <a:ext uri="{FF2B5EF4-FFF2-40B4-BE49-F238E27FC236}">
                <a16:creationId xmlns:a16="http://schemas.microsoft.com/office/drawing/2014/main" id="{9EE5F4C8-4476-482A-A993-37A6433EC9DE}"/>
              </a:ext>
            </a:extLst>
          </p:cNvPr>
          <p:cNvSpPr/>
          <p:nvPr/>
        </p:nvSpPr>
        <p:spPr>
          <a:xfrm>
            <a:off x="583390" y="1583696"/>
            <a:ext cx="1083212" cy="369332"/>
          </a:xfrm>
          <a:prstGeom prst="wedgeEllipseCallout">
            <a:avLst>
              <a:gd name="adj1" fmla="val 27219"/>
              <a:gd name="adj2" fmla="val -105094"/>
            </a:avLst>
          </a:prstGeom>
          <a:solidFill>
            <a:schemeClr val="accent6">
              <a:lumMod val="60000"/>
              <a:lumOff val="40000"/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6A33BD4F-4C39-4211-A370-D8A761F6BE57}"/>
              </a:ext>
            </a:extLst>
          </p:cNvPr>
          <p:cNvSpPr txBox="1"/>
          <p:nvPr/>
        </p:nvSpPr>
        <p:spPr>
          <a:xfrm>
            <a:off x="2194560" y="1659931"/>
            <a:ext cx="4581352" cy="365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00B050"/>
                </a:solidFill>
              </a:rPr>
              <a:t>Rezultat mora imeti število 3 in eno decimalko. 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BF7E48E8-C910-47F1-BC7F-A77CF46C3ADC}"/>
              </a:ext>
            </a:extLst>
          </p:cNvPr>
          <p:cNvSpPr txBox="1"/>
          <p:nvPr/>
        </p:nvSpPr>
        <p:spPr>
          <a:xfrm>
            <a:off x="1877459" y="1025247"/>
            <a:ext cx="640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0,3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B23A855A-1269-4ED0-B6AD-9001B164073E}"/>
                  </a:ext>
                </a:extLst>
              </p:cNvPr>
              <p:cNvSpPr txBox="1"/>
              <p:nvPr/>
            </p:nvSpPr>
            <p:spPr>
              <a:xfrm flipH="1">
                <a:off x="752077" y="2250413"/>
                <a:ext cx="1765300" cy="5425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0,0009</m:t>
                        </m:r>
                      </m:e>
                    </m:rad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B23A855A-1269-4ED0-B6AD-9001B16407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52077" y="2250413"/>
                <a:ext cx="1765300" cy="542584"/>
              </a:xfrm>
              <a:prstGeom prst="rect">
                <a:avLst/>
              </a:prstGeom>
              <a:blipFill>
                <a:blip r:embed="rId3"/>
                <a:stretch>
                  <a:fillRect t="-6742" r="-10000" b="-314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8DD31070-7DDA-4DF5-ADAD-7ED7000A199C}"/>
              </a:ext>
            </a:extLst>
          </p:cNvPr>
          <p:cNvSpPr txBox="1"/>
          <p:nvPr/>
        </p:nvSpPr>
        <p:spPr>
          <a:xfrm>
            <a:off x="4075901" y="2137058"/>
            <a:ext cx="67848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Množim dve enaki števili in pri množenju dobim štiri decimalke.</a:t>
            </a:r>
          </a:p>
          <a:p>
            <a:r>
              <a:rPr lang="sl-SI" sz="2000" dirty="0">
                <a:solidFill>
                  <a:schemeClr val="accent5">
                    <a:lumMod val="75000"/>
                  </a:schemeClr>
                </a:solidFill>
              </a:rPr>
              <a:t>Številka s katero množim, mora imeti dve decimalki. 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3460DD90-0EAB-464C-95EF-E53E20E7DAA0}"/>
              </a:ext>
            </a:extLst>
          </p:cNvPr>
          <p:cNvSpPr txBox="1"/>
          <p:nvPr/>
        </p:nvSpPr>
        <p:spPr>
          <a:xfrm>
            <a:off x="1172876" y="2784978"/>
            <a:ext cx="4581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0070C0"/>
                </a:solidFill>
              </a:rPr>
              <a:t>Rezultat mora imeti število 3 in dve decimalki. 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6E997A51-8926-4E5F-B637-88A9DF785DFB}"/>
              </a:ext>
            </a:extLst>
          </p:cNvPr>
          <p:cNvSpPr txBox="1"/>
          <p:nvPr/>
        </p:nvSpPr>
        <p:spPr>
          <a:xfrm>
            <a:off x="2466152" y="2221457"/>
            <a:ext cx="938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5">
                    <a:lumMod val="75000"/>
                  </a:schemeClr>
                </a:solidFill>
              </a:rPr>
              <a:t>0,03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FB3A11AC-D2A3-46BB-B6C2-936FC9B837DF}"/>
                  </a:ext>
                </a:extLst>
              </p:cNvPr>
              <p:cNvSpPr txBox="1"/>
              <p:nvPr/>
            </p:nvSpPr>
            <p:spPr>
              <a:xfrm flipH="1">
                <a:off x="786668" y="3503907"/>
                <a:ext cx="1773652" cy="5425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0,81</m:t>
                        </m:r>
                      </m:e>
                    </m:rad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FB3A11AC-D2A3-46BB-B6C2-936FC9B837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86668" y="3503907"/>
                <a:ext cx="1773652" cy="542584"/>
              </a:xfrm>
              <a:prstGeom prst="rect">
                <a:avLst/>
              </a:prstGeom>
              <a:blipFill>
                <a:blip r:embed="rId4"/>
                <a:stretch>
                  <a:fillRect t="-7865" b="-314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blaček govora: elipsa 13">
            <a:extLst>
              <a:ext uri="{FF2B5EF4-FFF2-40B4-BE49-F238E27FC236}">
                <a16:creationId xmlns:a16="http://schemas.microsoft.com/office/drawing/2014/main" id="{E0AA30B6-0366-4072-9F13-812CF7432C66}"/>
              </a:ext>
            </a:extLst>
          </p:cNvPr>
          <p:cNvSpPr/>
          <p:nvPr/>
        </p:nvSpPr>
        <p:spPr>
          <a:xfrm>
            <a:off x="837027" y="4211422"/>
            <a:ext cx="1083212" cy="369332"/>
          </a:xfrm>
          <a:prstGeom prst="wedgeEllipseCallout">
            <a:avLst>
              <a:gd name="adj1" fmla="val 16829"/>
              <a:gd name="adj2" fmla="val -108903"/>
            </a:avLst>
          </a:prstGeom>
          <a:solidFill>
            <a:srgbClr val="7030A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9E190260-273A-4874-BB9E-8193200FF7E5}"/>
              </a:ext>
            </a:extLst>
          </p:cNvPr>
          <p:cNvSpPr txBox="1"/>
          <p:nvPr/>
        </p:nvSpPr>
        <p:spPr>
          <a:xfrm>
            <a:off x="839996" y="4245256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/>
              <a:t>81 = 9 · 9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3DF2A670-A811-45D6-B4A4-2A76537E36B0}"/>
              </a:ext>
            </a:extLst>
          </p:cNvPr>
          <p:cNvSpPr txBox="1"/>
          <p:nvPr/>
        </p:nvSpPr>
        <p:spPr>
          <a:xfrm>
            <a:off x="2466152" y="4348711"/>
            <a:ext cx="4581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7030A0"/>
                </a:solidFill>
              </a:rPr>
              <a:t>Rezultat mora imeti število 9 in eno decimalko. 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D5EE6784-3413-484A-83F3-DD762ED63557}"/>
              </a:ext>
            </a:extLst>
          </p:cNvPr>
          <p:cNvSpPr txBox="1"/>
          <p:nvPr/>
        </p:nvSpPr>
        <p:spPr>
          <a:xfrm>
            <a:off x="2048264" y="3540620"/>
            <a:ext cx="849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0,9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EFC0CBF2-E4EE-4A3A-A572-95EDE162AC77}"/>
              </a:ext>
            </a:extLst>
          </p:cNvPr>
          <p:cNvSpPr txBox="1"/>
          <p:nvPr/>
        </p:nvSpPr>
        <p:spPr>
          <a:xfrm>
            <a:off x="2786482" y="3577333"/>
            <a:ext cx="3642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, </a:t>
            </a:r>
            <a:r>
              <a:rPr lang="sl-SI" sz="2400" dirty="0">
                <a:solidFill>
                  <a:srgbClr val="7030A0"/>
                </a:solidFill>
              </a:rPr>
              <a:t>ker je  0,9 · 0,9 = 0,81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4A0BD894-7149-46E8-A9E7-1C0D8E5FBE8E}"/>
                  </a:ext>
                </a:extLst>
              </p:cNvPr>
              <p:cNvSpPr txBox="1"/>
              <p:nvPr/>
            </p:nvSpPr>
            <p:spPr>
              <a:xfrm flipH="1">
                <a:off x="713519" y="5198069"/>
                <a:ext cx="1773652" cy="5425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1,69</m:t>
                        </m:r>
                      </m:e>
                    </m:rad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4A0BD894-7149-46E8-A9E7-1C0D8E5FBE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13519" y="5198069"/>
                <a:ext cx="1773652" cy="542584"/>
              </a:xfrm>
              <a:prstGeom prst="rect">
                <a:avLst/>
              </a:prstGeom>
              <a:blipFill>
                <a:blip r:embed="rId5"/>
                <a:stretch>
                  <a:fillRect t="-7865" b="-314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FDDD5C0F-97D8-4EA4-820B-6FF0FE3699F0}"/>
              </a:ext>
            </a:extLst>
          </p:cNvPr>
          <p:cNvSpPr txBox="1"/>
          <p:nvPr/>
        </p:nvSpPr>
        <p:spPr>
          <a:xfrm>
            <a:off x="786668" y="5808320"/>
            <a:ext cx="1340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/>
              <a:t>169 = 13 ·13</a:t>
            </a:r>
          </a:p>
        </p:txBody>
      </p:sp>
      <p:sp>
        <p:nvSpPr>
          <p:cNvPr id="21" name="Oblaček govora: elipsa 20">
            <a:extLst>
              <a:ext uri="{FF2B5EF4-FFF2-40B4-BE49-F238E27FC236}">
                <a16:creationId xmlns:a16="http://schemas.microsoft.com/office/drawing/2014/main" id="{E7291539-2DDA-4D33-ABDB-348135507D93}"/>
              </a:ext>
            </a:extLst>
          </p:cNvPr>
          <p:cNvSpPr/>
          <p:nvPr/>
        </p:nvSpPr>
        <p:spPr>
          <a:xfrm>
            <a:off x="718898" y="5804861"/>
            <a:ext cx="1468400" cy="369332"/>
          </a:xfrm>
          <a:prstGeom prst="wedgeEllipseCallout">
            <a:avLst>
              <a:gd name="adj1" fmla="val -6312"/>
              <a:gd name="adj2" fmla="val -74622"/>
            </a:avLst>
          </a:prstGeom>
          <a:solidFill>
            <a:schemeClr val="accent2">
              <a:lumMod val="75000"/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65ACBD03-22AA-4CA2-ADEF-23084BBDA028}"/>
              </a:ext>
            </a:extLst>
          </p:cNvPr>
          <p:cNvSpPr txBox="1"/>
          <p:nvPr/>
        </p:nvSpPr>
        <p:spPr>
          <a:xfrm>
            <a:off x="2560320" y="5914846"/>
            <a:ext cx="5317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accent2">
                    <a:lumMod val="75000"/>
                  </a:schemeClr>
                </a:solidFill>
              </a:rPr>
              <a:t>Rezultat mora imeti število 13 in eno decimalko</a:t>
            </a:r>
            <a:r>
              <a:rPr lang="sl-SI" dirty="0">
                <a:solidFill>
                  <a:srgbClr val="7030A0"/>
                </a:solidFill>
              </a:rPr>
              <a:t>. 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96CA21CC-0ADA-4972-B473-898036420031}"/>
              </a:ext>
            </a:extLst>
          </p:cNvPr>
          <p:cNvSpPr txBox="1"/>
          <p:nvPr/>
        </p:nvSpPr>
        <p:spPr>
          <a:xfrm>
            <a:off x="1920239" y="5198776"/>
            <a:ext cx="849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chemeClr val="accent2">
                    <a:lumMod val="75000"/>
                  </a:schemeClr>
                </a:solidFill>
              </a:rPr>
              <a:t>1,3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D665949A-567E-4FBD-ACA5-639B278952C1}"/>
              </a:ext>
            </a:extLst>
          </p:cNvPr>
          <p:cNvSpPr txBox="1"/>
          <p:nvPr/>
        </p:nvSpPr>
        <p:spPr>
          <a:xfrm>
            <a:off x="2664009" y="5225896"/>
            <a:ext cx="3642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, </a:t>
            </a:r>
            <a:r>
              <a:rPr lang="sl-SI" sz="2400" dirty="0">
                <a:solidFill>
                  <a:schemeClr val="accent2">
                    <a:lumMod val="75000"/>
                  </a:schemeClr>
                </a:solidFill>
              </a:rPr>
              <a:t>ker je  1,3 · 1,3 = 1,69</a:t>
            </a:r>
          </a:p>
        </p:txBody>
      </p:sp>
      <p:cxnSp>
        <p:nvCxnSpPr>
          <p:cNvPr id="26" name="Raven povezovalnik 25">
            <a:extLst>
              <a:ext uri="{FF2B5EF4-FFF2-40B4-BE49-F238E27FC236}">
                <a16:creationId xmlns:a16="http://schemas.microsoft.com/office/drawing/2014/main" id="{727B08BB-123E-49D9-A2C3-7AABD8F5CAA8}"/>
              </a:ext>
            </a:extLst>
          </p:cNvPr>
          <p:cNvCxnSpPr/>
          <p:nvPr/>
        </p:nvCxnSpPr>
        <p:spPr>
          <a:xfrm>
            <a:off x="360947" y="2025748"/>
            <a:ext cx="115864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en povezovalnik 26">
            <a:extLst>
              <a:ext uri="{FF2B5EF4-FFF2-40B4-BE49-F238E27FC236}">
                <a16:creationId xmlns:a16="http://schemas.microsoft.com/office/drawing/2014/main" id="{01965AD4-D17A-487E-BB79-2E15163A0A93}"/>
              </a:ext>
            </a:extLst>
          </p:cNvPr>
          <p:cNvCxnSpPr/>
          <p:nvPr/>
        </p:nvCxnSpPr>
        <p:spPr>
          <a:xfrm>
            <a:off x="513256" y="3429000"/>
            <a:ext cx="115864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en povezovalnik 27">
            <a:extLst>
              <a:ext uri="{FF2B5EF4-FFF2-40B4-BE49-F238E27FC236}">
                <a16:creationId xmlns:a16="http://schemas.microsoft.com/office/drawing/2014/main" id="{BACF90F3-70B8-47A3-9760-9056C182DB70}"/>
              </a:ext>
            </a:extLst>
          </p:cNvPr>
          <p:cNvCxnSpPr/>
          <p:nvPr/>
        </p:nvCxnSpPr>
        <p:spPr>
          <a:xfrm>
            <a:off x="401254" y="5029632"/>
            <a:ext cx="115864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429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15" grpId="0"/>
      <p:bldP spid="16" grpId="0"/>
      <p:bldP spid="17" grpId="0"/>
      <p:bldP spid="18" grpId="0"/>
      <p:bldP spid="19" grpId="0"/>
      <p:bldP spid="20" grpId="0"/>
      <p:bldP spid="21" grpId="0" animBg="1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71ADDADB-D3A6-476C-B726-0EA4D80FC7C6}"/>
                  </a:ext>
                </a:extLst>
              </p:cNvPr>
              <p:cNvSpPr txBox="1"/>
              <p:nvPr/>
            </p:nvSpPr>
            <p:spPr>
              <a:xfrm>
                <a:off x="604910" y="576776"/>
                <a:ext cx="2419644" cy="5425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0,000121</m:t>
                        </m:r>
                      </m:e>
                    </m:rad>
                  </m:oMath>
                </a14:m>
                <a:r>
                  <a:rPr lang="sl-SI" sz="2800" dirty="0"/>
                  <a:t>= </a:t>
                </a:r>
              </a:p>
            </p:txBody>
          </p:sp>
        </mc:Choice>
        <mc:Fallback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71ADDADB-D3A6-476C-B726-0EA4D80FC7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910" y="576776"/>
                <a:ext cx="2419644" cy="542584"/>
              </a:xfrm>
              <a:prstGeom prst="rect">
                <a:avLst/>
              </a:prstGeom>
              <a:blipFill>
                <a:blip r:embed="rId2"/>
                <a:stretch>
                  <a:fillRect t="-7865" b="-314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oljeZBesedilom 2">
            <a:extLst>
              <a:ext uri="{FF2B5EF4-FFF2-40B4-BE49-F238E27FC236}">
                <a16:creationId xmlns:a16="http://schemas.microsoft.com/office/drawing/2014/main" id="{9F57CEE5-0A3E-4F43-8313-5729B3ADCF3B}"/>
              </a:ext>
            </a:extLst>
          </p:cNvPr>
          <p:cNvSpPr txBox="1"/>
          <p:nvPr/>
        </p:nvSpPr>
        <p:spPr>
          <a:xfrm>
            <a:off x="2841673" y="1234534"/>
            <a:ext cx="5542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accent2">
                    <a:lumMod val="75000"/>
                  </a:schemeClr>
                </a:solidFill>
              </a:rPr>
              <a:t>Rezultat mora imeti število 11 in tri decimalke</a:t>
            </a:r>
            <a:r>
              <a:rPr lang="sl-SI" sz="2000" dirty="0">
                <a:solidFill>
                  <a:srgbClr val="7030A0"/>
                </a:solidFill>
              </a:rPr>
              <a:t>. </a:t>
            </a:r>
          </a:p>
        </p:txBody>
      </p:sp>
      <p:sp>
        <p:nvSpPr>
          <p:cNvPr id="4" name="Oblaček govora: elipsa 3">
            <a:extLst>
              <a:ext uri="{FF2B5EF4-FFF2-40B4-BE49-F238E27FC236}">
                <a16:creationId xmlns:a16="http://schemas.microsoft.com/office/drawing/2014/main" id="{BF7722E4-BF65-4498-BCFA-4EC97E6EE98A}"/>
              </a:ext>
            </a:extLst>
          </p:cNvPr>
          <p:cNvSpPr/>
          <p:nvPr/>
        </p:nvSpPr>
        <p:spPr>
          <a:xfrm>
            <a:off x="971596" y="1419200"/>
            <a:ext cx="1468400" cy="369332"/>
          </a:xfrm>
          <a:prstGeom prst="wedgeEllipseCallout">
            <a:avLst>
              <a:gd name="adj1" fmla="val 21471"/>
              <a:gd name="adj2" fmla="val -146992"/>
            </a:avLst>
          </a:prstGeom>
          <a:solidFill>
            <a:schemeClr val="accent2">
              <a:lumMod val="75000"/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5EE02BF1-D7D0-4B2D-9124-1EEC44AF46AD}"/>
              </a:ext>
            </a:extLst>
          </p:cNvPr>
          <p:cNvSpPr txBox="1"/>
          <p:nvPr/>
        </p:nvSpPr>
        <p:spPr>
          <a:xfrm>
            <a:off x="1038864" y="1419200"/>
            <a:ext cx="1340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/>
              <a:t>121 = 11 ·11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B310B2D0-763D-45E8-9B22-5305C967C495}"/>
              </a:ext>
            </a:extLst>
          </p:cNvPr>
          <p:cNvSpPr txBox="1"/>
          <p:nvPr/>
        </p:nvSpPr>
        <p:spPr>
          <a:xfrm>
            <a:off x="2841672" y="586458"/>
            <a:ext cx="1111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chemeClr val="accent2">
                    <a:lumMod val="75000"/>
                  </a:schemeClr>
                </a:solidFill>
              </a:rPr>
              <a:t>0,011</a:t>
            </a:r>
          </a:p>
        </p:txBody>
      </p:sp>
      <p:cxnSp>
        <p:nvCxnSpPr>
          <p:cNvPr id="8" name="Raven povezovalnik 7">
            <a:extLst>
              <a:ext uri="{FF2B5EF4-FFF2-40B4-BE49-F238E27FC236}">
                <a16:creationId xmlns:a16="http://schemas.microsoft.com/office/drawing/2014/main" id="{278AF19B-4B6B-4C4A-BFFF-48DAE5C15738}"/>
              </a:ext>
            </a:extLst>
          </p:cNvPr>
          <p:cNvCxnSpPr>
            <a:cxnSpLocks/>
          </p:cNvCxnSpPr>
          <p:nvPr/>
        </p:nvCxnSpPr>
        <p:spPr>
          <a:xfrm>
            <a:off x="1181686" y="1051738"/>
            <a:ext cx="576776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povezovalnik 9">
            <a:extLst>
              <a:ext uri="{FF2B5EF4-FFF2-40B4-BE49-F238E27FC236}">
                <a16:creationId xmlns:a16="http://schemas.microsoft.com/office/drawing/2014/main" id="{B7209ACD-562E-4A1A-9144-1B3C13D7B7D0}"/>
              </a:ext>
            </a:extLst>
          </p:cNvPr>
          <p:cNvCxnSpPr>
            <a:cxnSpLocks/>
          </p:cNvCxnSpPr>
          <p:nvPr/>
        </p:nvCxnSpPr>
        <p:spPr>
          <a:xfrm>
            <a:off x="1843493" y="1051738"/>
            <a:ext cx="576776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DB01E374-A93B-4C6C-B59E-17A41CF0F66B}"/>
              </a:ext>
            </a:extLst>
          </p:cNvPr>
          <p:cNvSpPr txBox="1"/>
          <p:nvPr/>
        </p:nvSpPr>
        <p:spPr>
          <a:xfrm>
            <a:off x="191787" y="2088372"/>
            <a:ext cx="111610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Pri </a:t>
            </a:r>
            <a:r>
              <a:rPr lang="sl-SI" sz="3200" b="1" dirty="0" err="1"/>
              <a:t>korenjenju</a:t>
            </a:r>
            <a:r>
              <a:rPr lang="sl-SI" sz="3200" b="1" dirty="0"/>
              <a:t> moramo imeti </a:t>
            </a:r>
            <a:r>
              <a:rPr lang="sl-SI" sz="3200" dirty="0">
                <a:solidFill>
                  <a:srgbClr val="C00000"/>
                </a:solidFill>
              </a:rPr>
              <a:t>sodo število decimalk, </a:t>
            </a:r>
            <a:r>
              <a:rPr lang="sl-SI" sz="3200" b="1" dirty="0"/>
              <a:t>ker se število</a:t>
            </a:r>
          </a:p>
          <a:p>
            <a:r>
              <a:rPr lang="sl-SI" sz="3200" b="1" dirty="0"/>
              <a:t>decimalk </a:t>
            </a:r>
            <a:r>
              <a:rPr lang="sl-SI" sz="3200" dirty="0">
                <a:solidFill>
                  <a:srgbClr val="C00000"/>
                </a:solidFill>
              </a:rPr>
              <a:t>razpolovi. </a:t>
            </a:r>
          </a:p>
        </p:txBody>
      </p:sp>
      <p:cxnSp>
        <p:nvCxnSpPr>
          <p:cNvPr id="13" name="Raven povezovalnik 12">
            <a:extLst>
              <a:ext uri="{FF2B5EF4-FFF2-40B4-BE49-F238E27FC236}">
                <a16:creationId xmlns:a16="http://schemas.microsoft.com/office/drawing/2014/main" id="{45790FEC-C2A3-4130-8FBE-01102FF0AADE}"/>
              </a:ext>
            </a:extLst>
          </p:cNvPr>
          <p:cNvCxnSpPr>
            <a:cxnSpLocks/>
          </p:cNvCxnSpPr>
          <p:nvPr/>
        </p:nvCxnSpPr>
        <p:spPr>
          <a:xfrm>
            <a:off x="379828" y="3165590"/>
            <a:ext cx="11521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45FC081A-F303-4C89-9148-715F5EB2DF79}"/>
                  </a:ext>
                </a:extLst>
              </p:cNvPr>
              <p:cNvSpPr txBox="1"/>
              <p:nvPr/>
            </p:nvSpPr>
            <p:spPr>
              <a:xfrm>
                <a:off x="588966" y="3619318"/>
                <a:ext cx="899797" cy="5739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45FC081A-F303-4C89-9148-715F5EB2DF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966" y="3619318"/>
                <a:ext cx="899797" cy="57394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2DE5DA73-8888-4C3C-B4E2-FF97A4F60E10}"/>
                  </a:ext>
                </a:extLst>
              </p:cNvPr>
              <p:cNvSpPr txBox="1"/>
              <p:nvPr/>
            </p:nvSpPr>
            <p:spPr>
              <a:xfrm>
                <a:off x="225084" y="4134602"/>
                <a:ext cx="11633981" cy="429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000" dirty="0"/>
                  <a:t>Če množimo 3 · 3 = 9  in če množimo 4 · 4 = 16. Zato vem, da je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0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000" b="0" i="1" smtClean="0">
                            <a:latin typeface="Cambria Math" panose="02040503050406030204" pitchFamily="18" charset="0"/>
                          </a:rPr>
                          <m:t>10 </m:t>
                        </m:r>
                      </m:e>
                    </m:rad>
                  </m:oMath>
                </a14:m>
                <a:r>
                  <a:rPr lang="sl-SI" sz="2000" dirty="0"/>
                  <a:t>večji od števila 3 in manjši od števila 4.</a:t>
                </a:r>
              </a:p>
            </p:txBody>
          </p:sp>
        </mc:Choice>
        <mc:Fallback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2DE5DA73-8888-4C3C-B4E2-FF97A4F60E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084" y="4134602"/>
                <a:ext cx="11633981" cy="429092"/>
              </a:xfrm>
              <a:prstGeom prst="rect">
                <a:avLst/>
              </a:prstGeom>
              <a:blipFill>
                <a:blip r:embed="rId4"/>
                <a:stretch>
                  <a:fillRect l="-577" b="-2394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004F6241-D604-4EC7-B69D-556BBE5FE016}"/>
              </a:ext>
            </a:extLst>
          </p:cNvPr>
          <p:cNvSpPr txBox="1"/>
          <p:nvPr/>
        </p:nvSpPr>
        <p:spPr>
          <a:xfrm>
            <a:off x="323557" y="4563694"/>
            <a:ext cx="11633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Takega števila, ki bi ga množili s samim seboj in dobili 10 </a:t>
            </a:r>
            <a:r>
              <a:rPr lang="sl-SI" sz="2000" b="1" dirty="0"/>
              <a:t>ni. </a:t>
            </a:r>
            <a:endParaRPr lang="sl-SI" sz="2000" b="1" i="1" dirty="0"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92DFC43E-3C2C-4247-A11B-9D0C44667748}"/>
                  </a:ext>
                </a:extLst>
              </p:cNvPr>
              <p:cNvSpPr txBox="1"/>
              <p:nvPr/>
            </p:nvSpPr>
            <p:spPr>
              <a:xfrm>
                <a:off x="379828" y="5093036"/>
                <a:ext cx="3980833" cy="4964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400" b="1" i="1"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</m:rad>
                  </m:oMath>
                </a14:m>
                <a:r>
                  <a:rPr lang="sl-SI" sz="2400" dirty="0"/>
                  <a:t> je IRACIONALNO ŠTEVILO</a:t>
                </a:r>
              </a:p>
            </p:txBody>
          </p:sp>
        </mc:Choice>
        <mc:Fallback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92DFC43E-3C2C-4247-A11B-9D0C446677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828" y="5093036"/>
                <a:ext cx="3980833" cy="496483"/>
              </a:xfrm>
              <a:prstGeom prst="rect">
                <a:avLst/>
              </a:prstGeom>
              <a:blipFill>
                <a:blip r:embed="rId5"/>
                <a:stretch>
                  <a:fillRect t="-2439" r="-1378" b="-2682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9E4D2D33-42CD-499E-ACCA-463F23666B82}"/>
                  </a:ext>
                </a:extLst>
              </p:cNvPr>
              <p:cNvSpPr txBox="1"/>
              <p:nvPr/>
            </p:nvSpPr>
            <p:spPr>
              <a:xfrm>
                <a:off x="1433262" y="3667851"/>
                <a:ext cx="54506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≐</m:t>
                      </m:r>
                      <m:r>
                        <a:rPr lang="sl-SI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3,16227766….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9E4D2D33-42CD-499E-ACCA-463F23666B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3262" y="3667851"/>
                <a:ext cx="545067" cy="523220"/>
              </a:xfrm>
              <a:prstGeom prst="rect">
                <a:avLst/>
              </a:prstGeom>
              <a:blipFill>
                <a:blip r:embed="rId6"/>
                <a:stretch>
                  <a:fillRect r="-39888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3BCEEB00-FD27-4211-8368-AB269C92B04A}"/>
                  </a:ext>
                </a:extLst>
              </p:cNvPr>
              <p:cNvSpPr txBox="1"/>
              <p:nvPr/>
            </p:nvSpPr>
            <p:spPr>
              <a:xfrm>
                <a:off x="379827" y="5754747"/>
                <a:ext cx="1263616" cy="5002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151</m:t>
                        </m:r>
                      </m:e>
                    </m:rad>
                  </m:oMath>
                </a14:m>
                <a:r>
                  <a:rPr lang="sl-SI" sz="24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sl-SI" sz="24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≐</m:t>
                    </m:r>
                  </m:oMath>
                </a14:m>
                <a:r>
                  <a:rPr lang="sl-SI" sz="2400" dirty="0">
                    <a:solidFill>
                      <a:srgbClr val="00206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3BCEEB00-FD27-4211-8368-AB269C92B0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827" y="5754747"/>
                <a:ext cx="1263616" cy="50020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8B0F0CC5-F8A2-4718-AE2D-A542694D2CF7}"/>
              </a:ext>
            </a:extLst>
          </p:cNvPr>
          <p:cNvSpPr txBox="1"/>
          <p:nvPr/>
        </p:nvSpPr>
        <p:spPr>
          <a:xfrm>
            <a:off x="6995823" y="5392896"/>
            <a:ext cx="1751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 </a:t>
            </a:r>
            <a:r>
              <a:rPr lang="sl-SI" dirty="0">
                <a:solidFill>
                  <a:srgbClr val="002060"/>
                </a:solidFill>
              </a:rPr>
              <a:t>12 ·12 = 144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C4E9E173-73F3-4398-AEC9-716CD4AE8A5D}"/>
              </a:ext>
            </a:extLst>
          </p:cNvPr>
          <p:cNvSpPr txBox="1"/>
          <p:nvPr/>
        </p:nvSpPr>
        <p:spPr>
          <a:xfrm>
            <a:off x="6995823" y="5754747"/>
            <a:ext cx="1751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 </a:t>
            </a:r>
            <a:r>
              <a:rPr lang="sl-SI" dirty="0">
                <a:solidFill>
                  <a:srgbClr val="002060"/>
                </a:solidFill>
              </a:rPr>
              <a:t>13 ·13 = 169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A81F97BB-AB0E-488F-91A7-87A427FB8940}"/>
                  </a:ext>
                </a:extLst>
              </p:cNvPr>
              <p:cNvSpPr txBox="1"/>
              <p:nvPr/>
            </p:nvSpPr>
            <p:spPr>
              <a:xfrm>
                <a:off x="88727" y="6402254"/>
                <a:ext cx="5120948" cy="429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0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151 </m:t>
                        </m:r>
                      </m:e>
                    </m:rad>
                  </m:oMath>
                </a14:m>
                <a:r>
                  <a:rPr lang="sl-SI" sz="2000" dirty="0">
                    <a:solidFill>
                      <a:srgbClr val="002060"/>
                    </a:solidFill>
                  </a:rPr>
                  <a:t>večji od števila 12 in manjši od števila 13.</a:t>
                </a:r>
              </a:p>
            </p:txBody>
          </p:sp>
        </mc:Choice>
        <mc:Fallback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A81F97BB-AB0E-488F-91A7-87A427FB89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27" y="6402254"/>
                <a:ext cx="5120948" cy="429092"/>
              </a:xfrm>
              <a:prstGeom prst="rect">
                <a:avLst/>
              </a:prstGeom>
              <a:blipFill>
                <a:blip r:embed="rId8"/>
                <a:stretch>
                  <a:fillRect b="-2535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143D1D02-C226-4A48-B66A-D0E6A78A3628}"/>
              </a:ext>
            </a:extLst>
          </p:cNvPr>
          <p:cNvSpPr txBox="1"/>
          <p:nvPr/>
        </p:nvSpPr>
        <p:spPr>
          <a:xfrm>
            <a:off x="1643443" y="5775067"/>
            <a:ext cx="2856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12,28820573…..</a:t>
            </a:r>
          </a:p>
        </p:txBody>
      </p:sp>
    </p:spTree>
    <p:extLst>
      <p:ext uri="{BB962C8B-B14F-4D97-AF65-F5344CB8AC3E}">
        <p14:creationId xmlns:p14="http://schemas.microsoft.com/office/powerpoint/2010/main" val="3765186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  <p:bldP spid="6" grpId="0"/>
      <p:bldP spid="11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4E8AA2EA-525B-4F53-A3E0-A03D3DABC9C9}"/>
                  </a:ext>
                </a:extLst>
              </p:cNvPr>
              <p:cNvSpPr txBox="1"/>
              <p:nvPr/>
            </p:nvSpPr>
            <p:spPr>
              <a:xfrm>
                <a:off x="0" y="854242"/>
                <a:ext cx="1311449" cy="4816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36000</m:t>
                        </m:r>
                      </m:e>
                    </m:rad>
                  </m:oMath>
                </a14:m>
                <a:r>
                  <a:rPr lang="sl-SI" sz="2800" dirty="0"/>
                  <a:t> </a:t>
                </a:r>
              </a:p>
            </p:txBody>
          </p:sp>
        </mc:Choice>
        <mc:Fallback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4E8AA2EA-525B-4F53-A3E0-A03D3DABC9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854242"/>
                <a:ext cx="1311449" cy="4816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oljeZBesedilom 2">
            <a:extLst>
              <a:ext uri="{FF2B5EF4-FFF2-40B4-BE49-F238E27FC236}">
                <a16:creationId xmlns:a16="http://schemas.microsoft.com/office/drawing/2014/main" id="{9E935830-5BC2-4D58-83A6-43944259EA12}"/>
              </a:ext>
            </a:extLst>
          </p:cNvPr>
          <p:cNvSpPr txBox="1"/>
          <p:nvPr/>
        </p:nvSpPr>
        <p:spPr>
          <a:xfrm>
            <a:off x="4186997" y="923707"/>
            <a:ext cx="5829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chemeClr val="accent6">
                    <a:lumMod val="75000"/>
                  </a:schemeClr>
                </a:solidFill>
              </a:rPr>
              <a:t>je iracionalno število, ker ima liho število končnih </a:t>
            </a:r>
            <a:r>
              <a:rPr lang="sl-SI" sz="2000" dirty="0" err="1">
                <a:solidFill>
                  <a:schemeClr val="accent6">
                    <a:lumMod val="75000"/>
                  </a:schemeClr>
                </a:solidFill>
              </a:rPr>
              <a:t>ničl</a:t>
            </a:r>
            <a:r>
              <a:rPr lang="sl-SI" sz="2000" dirty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6B469706-7C57-4B3E-BD79-E052D869EF04}"/>
                  </a:ext>
                </a:extLst>
              </p:cNvPr>
              <p:cNvSpPr txBox="1"/>
              <p:nvPr/>
            </p:nvSpPr>
            <p:spPr>
              <a:xfrm>
                <a:off x="1311449" y="833435"/>
                <a:ext cx="28755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≐</m:t>
                    </m:r>
                  </m:oMath>
                </a14:m>
                <a:r>
                  <a:rPr lang="sl-SI" sz="2800" dirty="0">
                    <a:solidFill>
                      <a:schemeClr val="accent6">
                        <a:lumMod val="75000"/>
                      </a:schemeClr>
                    </a:solidFill>
                  </a:rPr>
                  <a:t> 189,7366596…</a:t>
                </a:r>
              </a:p>
            </p:txBody>
          </p:sp>
        </mc:Choice>
        <mc:Fallback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6B469706-7C57-4B3E-BD79-E052D869EF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1449" y="833435"/>
                <a:ext cx="2875548" cy="523220"/>
              </a:xfrm>
              <a:prstGeom prst="rect">
                <a:avLst/>
              </a:prstGeom>
              <a:blipFill>
                <a:blip r:embed="rId3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1A3AD3E1-493C-43F0-BB53-7C6A64F016C9}"/>
                  </a:ext>
                </a:extLst>
              </p:cNvPr>
              <p:cNvSpPr txBox="1"/>
              <p:nvPr/>
            </p:nvSpPr>
            <p:spPr>
              <a:xfrm>
                <a:off x="104274" y="1548063"/>
                <a:ext cx="1510222" cy="4714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440000</m:t>
                        </m:r>
                      </m:e>
                    </m:rad>
                  </m:oMath>
                </a14:m>
                <a:r>
                  <a:rPr lang="sl-SI" sz="2800" dirty="0"/>
                  <a:t> </a:t>
                </a:r>
              </a:p>
            </p:txBody>
          </p:sp>
        </mc:Choice>
        <mc:Fallback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1A3AD3E1-493C-43F0-BB53-7C6A64F016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74" y="1548063"/>
                <a:ext cx="1510222" cy="47141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PoljeZBesedilom 5">
            <a:extLst>
              <a:ext uri="{FF2B5EF4-FFF2-40B4-BE49-F238E27FC236}">
                <a16:creationId xmlns:a16="http://schemas.microsoft.com/office/drawing/2014/main" id="{72FD4F2E-C1BB-4A68-BCA3-5D38C81E1601}"/>
              </a:ext>
            </a:extLst>
          </p:cNvPr>
          <p:cNvSpPr txBox="1"/>
          <p:nvPr/>
        </p:nvSpPr>
        <p:spPr>
          <a:xfrm>
            <a:off x="4223083" y="1583713"/>
            <a:ext cx="7255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7030A0"/>
                </a:solidFill>
              </a:rPr>
              <a:t>je iracionalno število, ker število 44 ni kvadrat nobenega števila.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665F3FE8-1AE0-4CF9-8DCA-B247439E24F8}"/>
                  </a:ext>
                </a:extLst>
              </p:cNvPr>
              <p:cNvSpPr txBox="1"/>
              <p:nvPr/>
            </p:nvSpPr>
            <p:spPr>
              <a:xfrm>
                <a:off x="1462973" y="1516306"/>
                <a:ext cx="28755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≐</m:t>
                    </m:r>
                  </m:oMath>
                </a14:m>
                <a:r>
                  <a:rPr lang="sl-SI" sz="2800" dirty="0">
                    <a:solidFill>
                      <a:srgbClr val="7030A0"/>
                    </a:solidFill>
                  </a:rPr>
                  <a:t> 663,3249581…</a:t>
                </a:r>
              </a:p>
            </p:txBody>
          </p:sp>
        </mc:Choice>
        <mc:Fallback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665F3FE8-1AE0-4CF9-8DCA-B247439E24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2973" y="1516306"/>
                <a:ext cx="2875548" cy="523220"/>
              </a:xfrm>
              <a:prstGeom prst="rect">
                <a:avLst/>
              </a:prstGeom>
              <a:blipFill>
                <a:blip r:embed="rId5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0D9DAF63-7CE2-4B63-A073-5DF22054F0BD}"/>
                  </a:ext>
                </a:extLst>
              </p:cNvPr>
              <p:cNvSpPr txBox="1"/>
              <p:nvPr/>
            </p:nvSpPr>
            <p:spPr>
              <a:xfrm>
                <a:off x="125035" y="2210883"/>
                <a:ext cx="1126250" cy="45025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0,009</m:t>
                        </m:r>
                      </m:e>
                    </m:rad>
                  </m:oMath>
                </a14:m>
                <a:r>
                  <a:rPr lang="sl-SI" sz="2800" dirty="0"/>
                  <a:t> </a:t>
                </a:r>
              </a:p>
            </p:txBody>
          </p:sp>
        </mc:Choice>
        <mc:Fallback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0D9DAF63-7CE2-4B63-A073-5DF22054F0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035" y="2210883"/>
                <a:ext cx="1126250" cy="45025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1A7F422E-ACCF-487B-844D-5EB52932328C}"/>
                  </a:ext>
                </a:extLst>
              </p:cNvPr>
              <p:cNvSpPr txBox="1"/>
              <p:nvPr/>
            </p:nvSpPr>
            <p:spPr>
              <a:xfrm>
                <a:off x="1353567" y="2199177"/>
                <a:ext cx="28755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≐</m:t>
                    </m:r>
                  </m:oMath>
                </a14:m>
                <a:r>
                  <a:rPr lang="sl-SI" sz="2800" dirty="0">
                    <a:solidFill>
                      <a:srgbClr val="C00000"/>
                    </a:solidFill>
                  </a:rPr>
                  <a:t> 0,94868329…</a:t>
                </a:r>
              </a:p>
            </p:txBody>
          </p:sp>
        </mc:Choice>
        <mc:Fallback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1A7F422E-ACCF-487B-844D-5EB5293232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3567" y="2199177"/>
                <a:ext cx="2875548" cy="523220"/>
              </a:xfrm>
              <a:prstGeom prst="rect">
                <a:avLst/>
              </a:prstGeom>
              <a:blipFill>
                <a:blip r:embed="rId7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8222ECC1-1F3E-4E72-9BB5-FD001CB1CA10}"/>
              </a:ext>
            </a:extLst>
          </p:cNvPr>
          <p:cNvSpPr txBox="1"/>
          <p:nvPr/>
        </p:nvSpPr>
        <p:spPr>
          <a:xfrm>
            <a:off x="4064521" y="2261023"/>
            <a:ext cx="60748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je iracionalno število, ima liho število decimalk</a:t>
            </a:r>
            <a:r>
              <a:rPr lang="sl-SI" sz="2000" dirty="0">
                <a:solidFill>
                  <a:srgbClr val="7030A0"/>
                </a:solidFill>
              </a:rPr>
              <a:t>.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6C896CEE-9613-43DB-A04F-78DB156EC238}"/>
                  </a:ext>
                </a:extLst>
              </p:cNvPr>
              <p:cNvSpPr txBox="1"/>
              <p:nvPr/>
            </p:nvSpPr>
            <p:spPr>
              <a:xfrm>
                <a:off x="227318" y="2880193"/>
                <a:ext cx="1126250" cy="45025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0,0008</m:t>
                        </m:r>
                      </m:e>
                    </m:rad>
                  </m:oMath>
                </a14:m>
                <a:r>
                  <a:rPr lang="sl-SI" sz="2800" dirty="0"/>
                  <a:t> </a:t>
                </a:r>
              </a:p>
            </p:txBody>
          </p:sp>
        </mc:Choice>
        <mc:Fallback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6C896CEE-9613-43DB-A04F-78DB156EC2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318" y="2880193"/>
                <a:ext cx="1126250" cy="450251"/>
              </a:xfrm>
              <a:prstGeom prst="rect">
                <a:avLst/>
              </a:prstGeom>
              <a:blipFill>
                <a:blip r:embed="rId8"/>
                <a:stretch>
                  <a:fillRect r="-1459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ADC266A3-6BC2-4470-8867-FE28CDE70BE2}"/>
                  </a:ext>
                </a:extLst>
              </p:cNvPr>
              <p:cNvSpPr txBox="1"/>
              <p:nvPr/>
            </p:nvSpPr>
            <p:spPr>
              <a:xfrm>
                <a:off x="1462973" y="2807224"/>
                <a:ext cx="28755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≐</m:t>
                    </m:r>
                  </m:oMath>
                </a14:m>
                <a:r>
                  <a:rPr lang="sl-SI" sz="2800" dirty="0">
                    <a:solidFill>
                      <a:srgbClr val="00B0F0"/>
                    </a:solidFill>
                  </a:rPr>
                  <a:t> 0,028284271…</a:t>
                </a:r>
              </a:p>
            </p:txBody>
          </p:sp>
        </mc:Choice>
        <mc:Fallback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ADC266A3-6BC2-4470-8867-FE28CDE70B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2973" y="2807224"/>
                <a:ext cx="2875548" cy="523220"/>
              </a:xfrm>
              <a:prstGeom prst="rect">
                <a:avLst/>
              </a:prstGeom>
              <a:blipFill>
                <a:blip r:embed="rId9"/>
                <a:stretch>
                  <a:fillRect t="-11765" b="-3411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B8F3564E-35C5-4496-9845-B92110C76BEB}"/>
              </a:ext>
            </a:extLst>
          </p:cNvPr>
          <p:cNvSpPr txBox="1"/>
          <p:nvPr/>
        </p:nvSpPr>
        <p:spPr>
          <a:xfrm>
            <a:off x="4064521" y="2880193"/>
            <a:ext cx="71368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B0F0"/>
                </a:solidFill>
              </a:rPr>
              <a:t>je iracionalno število, ker število 8 ni kvadrat nobenega števila.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805B77EF-01E1-43FA-8D1B-CF9F680CC60E}"/>
                  </a:ext>
                </a:extLst>
              </p:cNvPr>
              <p:cNvSpPr txBox="1"/>
              <p:nvPr/>
            </p:nvSpPr>
            <p:spPr>
              <a:xfrm>
                <a:off x="470181" y="3643942"/>
                <a:ext cx="1791754" cy="5388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− 16</m:t>
                        </m:r>
                      </m:e>
                    </m:rad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805B77EF-01E1-43FA-8D1B-CF9F680CC6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181" y="3643942"/>
                <a:ext cx="1791754" cy="538865"/>
              </a:xfrm>
              <a:prstGeom prst="rect">
                <a:avLst/>
              </a:prstGeom>
              <a:blipFill>
                <a:blip r:embed="rId10"/>
                <a:stretch>
                  <a:fillRect t="-14773" b="-454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BA149922-0559-486B-A76F-EAA2737481E9}"/>
              </a:ext>
            </a:extLst>
          </p:cNvPr>
          <p:cNvSpPr txBox="1"/>
          <p:nvPr/>
        </p:nvSpPr>
        <p:spPr>
          <a:xfrm>
            <a:off x="1975616" y="3633400"/>
            <a:ext cx="5726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/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384170C9-DDED-4A3B-8A40-45E56BC50F83}"/>
              </a:ext>
            </a:extLst>
          </p:cNvPr>
          <p:cNvSpPr txBox="1"/>
          <p:nvPr/>
        </p:nvSpPr>
        <p:spPr>
          <a:xfrm>
            <a:off x="104274" y="4261756"/>
            <a:ext cx="115987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Negativno število ni mogoče koreniti, ker pri množenju dveh negativnih števil vedno dobimo pozitivno število.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3648E038-087E-401E-856C-FD0D19CCDC34}"/>
                  </a:ext>
                </a:extLst>
              </p:cNvPr>
              <p:cNvSpPr txBox="1"/>
              <p:nvPr/>
            </p:nvSpPr>
            <p:spPr>
              <a:xfrm>
                <a:off x="447254" y="4838851"/>
                <a:ext cx="2461187" cy="5505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0" i="1" smtClean="0">
                          <a:latin typeface="Cambria Math" panose="02040503050406030204" pitchFamily="18" charset="0"/>
                        </a:rPr>
                        <m:t>− </m:t>
                      </m:r>
                      <m:rad>
                        <m:radPr>
                          <m:degHide m:val="on"/>
                          <m:ctrlPr>
                            <a:rPr lang="sl-SI" sz="32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l-SI" sz="3200" b="0" i="1" smtClean="0">
                              <a:latin typeface="Cambria Math" panose="02040503050406030204" pitchFamily="18" charset="0"/>
                            </a:rPr>
                            <m:t>49 </m:t>
                          </m:r>
                        </m:e>
                      </m:rad>
                      <m:r>
                        <a:rPr lang="sl-SI" sz="3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l-SI" sz="3200" dirty="0"/>
              </a:p>
            </p:txBody>
          </p:sp>
        </mc:Choice>
        <mc:Fallback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3648E038-087E-401E-856C-FD0D19CCDC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254" y="4838851"/>
                <a:ext cx="2461187" cy="55053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8E214B79-6476-49BB-817D-B89EDEE819E0}"/>
                  </a:ext>
                </a:extLst>
              </p:cNvPr>
              <p:cNvSpPr txBox="1"/>
              <p:nvPr/>
            </p:nvSpPr>
            <p:spPr>
              <a:xfrm>
                <a:off x="2548253" y="4903265"/>
                <a:ext cx="702331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b="0" i="1" smtClean="0">
                          <a:latin typeface="Cambria Math" panose="02040503050406030204" pitchFamily="18" charset="0"/>
                        </a:rPr>
                        <m:t>−7 </m:t>
                      </m:r>
                    </m:oMath>
                  </m:oMathPara>
                </a14:m>
                <a:endParaRPr lang="sl-SI" sz="3200" dirty="0"/>
              </a:p>
            </p:txBody>
          </p:sp>
        </mc:Choice>
        <mc:Fallback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8E214B79-6476-49BB-817D-B89EDEE819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8253" y="4903265"/>
                <a:ext cx="702331" cy="49244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93BB8F1B-3F70-40EB-96A1-2794D3D6A175}"/>
                  </a:ext>
                </a:extLst>
              </p:cNvPr>
              <p:cNvSpPr txBox="1"/>
              <p:nvPr/>
            </p:nvSpPr>
            <p:spPr>
              <a:xfrm>
                <a:off x="3250584" y="4916403"/>
                <a:ext cx="3175485" cy="3954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dirty="0"/>
                  <a:t>Nasprotna vrednost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49</m:t>
                        </m:r>
                      </m:e>
                    </m:rad>
                  </m:oMath>
                </a14:m>
                <a:r>
                  <a:rPr lang="sl-SI" dirty="0"/>
                  <a:t> je – 7. </a:t>
                </a:r>
              </a:p>
            </p:txBody>
          </p:sp>
        </mc:Choice>
        <mc:Fallback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93BB8F1B-3F70-40EB-96A1-2794D3D6A1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584" y="4916403"/>
                <a:ext cx="3175485" cy="395429"/>
              </a:xfrm>
              <a:prstGeom prst="rect">
                <a:avLst/>
              </a:prstGeom>
              <a:blipFill>
                <a:blip r:embed="rId13"/>
                <a:stretch>
                  <a:fillRect l="-1536" r="-768" b="-2461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Raven povezovalnik 21">
            <a:extLst>
              <a:ext uri="{FF2B5EF4-FFF2-40B4-BE49-F238E27FC236}">
                <a16:creationId xmlns:a16="http://schemas.microsoft.com/office/drawing/2014/main" id="{3F4B32C9-8FEE-432D-ADD3-33E682131123}"/>
              </a:ext>
            </a:extLst>
          </p:cNvPr>
          <p:cNvCxnSpPr/>
          <p:nvPr/>
        </p:nvCxnSpPr>
        <p:spPr>
          <a:xfrm>
            <a:off x="125035" y="4661866"/>
            <a:ext cx="118223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336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64CCF4F9-4979-412E-A91C-681B4667819B}"/>
              </a:ext>
            </a:extLst>
          </p:cNvPr>
          <p:cNvSpPr txBox="1"/>
          <p:nvPr/>
        </p:nvSpPr>
        <p:spPr>
          <a:xfrm>
            <a:off x="324853" y="685800"/>
            <a:ext cx="30884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err="1">
                <a:solidFill>
                  <a:srgbClr val="002060"/>
                </a:solidFill>
              </a:rPr>
              <a:t>Korenjenje</a:t>
            </a:r>
            <a:r>
              <a:rPr lang="sl-SI" sz="2800" dirty="0">
                <a:solidFill>
                  <a:srgbClr val="002060"/>
                </a:solidFill>
              </a:rPr>
              <a:t> ulomkov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2FC82664-EBF8-4EDE-BDB3-F208CEDE9D98}"/>
                  </a:ext>
                </a:extLst>
              </p:cNvPr>
              <p:cNvSpPr txBox="1"/>
              <p:nvPr/>
            </p:nvSpPr>
            <p:spPr>
              <a:xfrm>
                <a:off x="770022" y="1383632"/>
                <a:ext cx="1612232" cy="1359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l-SI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l-SI" sz="28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sz="2800" b="0" i="1" smtClean="0">
                                  <a:latin typeface="Cambria Math" panose="02040503050406030204" pitchFamily="18" charset="0"/>
                                </a:rPr>
                                <m:t>81</m:t>
                              </m:r>
                            </m:num>
                            <m:den>
                              <m:r>
                                <a:rPr lang="sl-SI" sz="2800" b="0" i="1" smtClean="0"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</m:e>
                      </m:rad>
                      <m:r>
                        <a:rPr lang="sl-SI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2FC82664-EBF8-4EDE-BDB3-F208CEDE9D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022" y="1383632"/>
                <a:ext cx="1612232" cy="13595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oljeZBesedilom 3">
            <a:extLst>
              <a:ext uri="{FF2B5EF4-FFF2-40B4-BE49-F238E27FC236}">
                <a16:creationId xmlns:a16="http://schemas.microsoft.com/office/drawing/2014/main" id="{E2D86C9B-AD52-4F4A-8590-931A29F319D2}"/>
              </a:ext>
            </a:extLst>
          </p:cNvPr>
          <p:cNvSpPr txBox="1"/>
          <p:nvPr/>
        </p:nvSpPr>
        <p:spPr>
          <a:xfrm>
            <a:off x="770022" y="5209408"/>
            <a:ext cx="7772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Spremeni zapis – </a:t>
            </a:r>
            <a:r>
              <a:rPr lang="sl-SI" sz="2000" b="1" dirty="0">
                <a:solidFill>
                  <a:srgbClr val="C00000"/>
                </a:solidFill>
              </a:rPr>
              <a:t>zapiši z ulomkom, ki ima števec večji od imenovalca.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1D1D8F6A-F76A-4862-AF9E-F16CAB37694C}"/>
                  </a:ext>
                </a:extLst>
              </p:cNvPr>
              <p:cNvSpPr txBox="1"/>
              <p:nvPr/>
            </p:nvSpPr>
            <p:spPr>
              <a:xfrm>
                <a:off x="2186047" y="1554641"/>
                <a:ext cx="1544589" cy="10792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sl-SI" sz="28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l-SI" sz="2800" b="0" i="1" smtClean="0">
                                  <a:latin typeface="Cambria Math" panose="02040503050406030204" pitchFamily="18" charset="0"/>
                                </a:rPr>
                                <m:t>81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l-SI" sz="28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l-SI" sz="2800" b="0" i="1" smtClean="0"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e>
                          </m:rad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1D1D8F6A-F76A-4862-AF9E-F16CAB3769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6047" y="1554641"/>
                <a:ext cx="1544589" cy="10792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07EC99BB-665A-41F0-9084-301D407E2FE3}"/>
                  </a:ext>
                </a:extLst>
              </p:cNvPr>
              <p:cNvSpPr txBox="1"/>
              <p:nvPr/>
            </p:nvSpPr>
            <p:spPr>
              <a:xfrm>
                <a:off x="3730636" y="1643383"/>
                <a:ext cx="663964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07EC99BB-665A-41F0-9084-301D407E2F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0636" y="1643383"/>
                <a:ext cx="663964" cy="9017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405153CF-641A-47BA-A879-86280727951F}"/>
                  </a:ext>
                </a:extLst>
              </p:cNvPr>
              <p:cNvSpPr txBox="1"/>
              <p:nvPr/>
            </p:nvSpPr>
            <p:spPr>
              <a:xfrm>
                <a:off x="814448" y="3625527"/>
                <a:ext cx="1612232" cy="13653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l-SI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l-SI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f>
                            <m:fPr>
                              <m:ctrlPr>
                                <a:rPr lang="sl-SI" sz="28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sl-SI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e>
                      </m:rad>
                      <m:r>
                        <a:rPr lang="sl-SI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405153CF-641A-47BA-A879-8628072795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448" y="3625527"/>
                <a:ext cx="1612232" cy="136537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Raven povezovalnik 9">
            <a:extLst>
              <a:ext uri="{FF2B5EF4-FFF2-40B4-BE49-F238E27FC236}">
                <a16:creationId xmlns:a16="http://schemas.microsoft.com/office/drawing/2014/main" id="{7B9A2B9B-0AFB-4CBD-98A3-7BC383B5AAAA}"/>
              </a:ext>
            </a:extLst>
          </p:cNvPr>
          <p:cNvCxnSpPr/>
          <p:nvPr/>
        </p:nvCxnSpPr>
        <p:spPr>
          <a:xfrm>
            <a:off x="381000" y="3429000"/>
            <a:ext cx="1143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CE6C7529-9FE5-4EE2-B1B9-E5523C3DDDD9}"/>
              </a:ext>
            </a:extLst>
          </p:cNvPr>
          <p:cNvSpPr txBox="1"/>
          <p:nvPr/>
        </p:nvSpPr>
        <p:spPr>
          <a:xfrm>
            <a:off x="932901" y="2989428"/>
            <a:ext cx="4332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Korenimo števec in nato še imenovalec.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C9128855-92E9-4016-92C8-F3BC528B7AE2}"/>
                  </a:ext>
                </a:extLst>
              </p:cNvPr>
              <p:cNvSpPr txBox="1"/>
              <p:nvPr/>
            </p:nvSpPr>
            <p:spPr>
              <a:xfrm>
                <a:off x="2118404" y="3500493"/>
                <a:ext cx="1491070" cy="1359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l-SI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l-SI" sz="28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num>
                            <m:den>
                              <m:r>
                                <a:rPr lang="sl-SI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e>
                      </m:rad>
                      <m:r>
                        <a:rPr lang="sl-SI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C9128855-92E9-4016-92C8-F3BC528B7A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8404" y="3500493"/>
                <a:ext cx="1491070" cy="13595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D377D936-5ABE-44AC-9017-909D12587CB1}"/>
                  </a:ext>
                </a:extLst>
              </p:cNvPr>
              <p:cNvSpPr txBox="1"/>
              <p:nvPr/>
            </p:nvSpPr>
            <p:spPr>
              <a:xfrm>
                <a:off x="3310404" y="3649530"/>
                <a:ext cx="1345817" cy="10792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sl-SI" sz="28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l-SI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l-SI" sz="28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l-SI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rad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D377D936-5ABE-44AC-9017-909D12587C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0404" y="3649530"/>
                <a:ext cx="1345817" cy="107927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BF58D650-A66A-478E-A240-FB988072E2CF}"/>
                  </a:ext>
                </a:extLst>
              </p:cNvPr>
              <p:cNvSpPr txBox="1"/>
              <p:nvPr/>
            </p:nvSpPr>
            <p:spPr>
              <a:xfrm>
                <a:off x="4551635" y="3729384"/>
                <a:ext cx="911211" cy="900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BF58D650-A66A-478E-A240-FB988072E2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1635" y="3729384"/>
                <a:ext cx="911211" cy="9002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212E1577-7F20-4293-AE9A-7F533BD5E554}"/>
                  </a:ext>
                </a:extLst>
              </p:cNvPr>
              <p:cNvSpPr txBox="1"/>
              <p:nvPr/>
            </p:nvSpPr>
            <p:spPr>
              <a:xfrm>
                <a:off x="5353187" y="3828064"/>
                <a:ext cx="607264" cy="790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>
                    <a:solidFill>
                      <a:srgbClr val="002060"/>
                    </a:solidFill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sl-SI" sz="3200" dirty="0"/>
              </a:p>
            </p:txBody>
          </p:sp>
        </mc:Choice>
        <mc:Fallback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212E1577-7F20-4293-AE9A-7F533BD5E5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3187" y="3828064"/>
                <a:ext cx="607264" cy="790216"/>
              </a:xfrm>
              <a:prstGeom prst="rect">
                <a:avLst/>
              </a:prstGeom>
              <a:blipFill>
                <a:blip r:embed="rId9"/>
                <a:stretch>
                  <a:fillRect l="-25000" b="-1153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Raven povezovalnik 15">
            <a:extLst>
              <a:ext uri="{FF2B5EF4-FFF2-40B4-BE49-F238E27FC236}">
                <a16:creationId xmlns:a16="http://schemas.microsoft.com/office/drawing/2014/main" id="{EE23384E-F643-4255-9F64-577181C116EA}"/>
              </a:ext>
            </a:extLst>
          </p:cNvPr>
          <p:cNvCxnSpPr/>
          <p:nvPr/>
        </p:nvCxnSpPr>
        <p:spPr>
          <a:xfrm>
            <a:off x="665747" y="6023811"/>
            <a:ext cx="1143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1388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11" grpId="0"/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8D03727E-A059-4E99-85B2-19425C3688D3}"/>
                  </a:ext>
                </a:extLst>
              </p:cNvPr>
              <p:cNvSpPr txBox="1"/>
              <p:nvPr/>
            </p:nvSpPr>
            <p:spPr>
              <a:xfrm flipH="1">
                <a:off x="1227221" y="1106905"/>
                <a:ext cx="1672389" cy="9794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l-SI" sz="28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l-SI" sz="2800" b="0" i="1" smtClean="0">
                                  <a:latin typeface="Cambria Math" panose="02040503050406030204" pitchFamily="18" charset="0"/>
                                </a:rPr>
                                <m:t>144</m:t>
                              </m:r>
                            </m:e>
                          </m:rad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8D03727E-A059-4E99-85B2-19425C3688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227221" y="1106905"/>
                <a:ext cx="1672389" cy="97949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oljeZBesedilom 2">
            <a:extLst>
              <a:ext uri="{FF2B5EF4-FFF2-40B4-BE49-F238E27FC236}">
                <a16:creationId xmlns:a16="http://schemas.microsoft.com/office/drawing/2014/main" id="{78C771AF-B6D3-4C39-AE8D-D84E8C98D01B}"/>
              </a:ext>
            </a:extLst>
          </p:cNvPr>
          <p:cNvSpPr txBox="1"/>
          <p:nvPr/>
        </p:nvSpPr>
        <p:spPr>
          <a:xfrm>
            <a:off x="1227221" y="2243470"/>
            <a:ext cx="32485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Korenimo samo imenovalec. </a:t>
            </a:r>
          </a:p>
        </p:txBody>
      </p:sp>
      <p:cxnSp>
        <p:nvCxnSpPr>
          <p:cNvPr id="6" name="Raven povezovalnik 5">
            <a:extLst>
              <a:ext uri="{FF2B5EF4-FFF2-40B4-BE49-F238E27FC236}">
                <a16:creationId xmlns:a16="http://schemas.microsoft.com/office/drawing/2014/main" id="{4B550735-925D-4BD3-99D9-761504207140}"/>
              </a:ext>
            </a:extLst>
          </p:cNvPr>
          <p:cNvCxnSpPr/>
          <p:nvPr/>
        </p:nvCxnSpPr>
        <p:spPr>
          <a:xfrm flipV="1">
            <a:off x="890337" y="2643580"/>
            <a:ext cx="10587789" cy="1597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9B455680-03B1-4359-B93D-469D79CF3010}"/>
                  </a:ext>
                </a:extLst>
              </p:cNvPr>
              <p:cNvSpPr txBox="1"/>
              <p:nvPr/>
            </p:nvSpPr>
            <p:spPr>
              <a:xfrm>
                <a:off x="1227221" y="3264404"/>
                <a:ext cx="1070678" cy="8785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sl-SI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36</m:t>
                            </m:r>
                          </m:e>
                        </m:rad>
                      </m:num>
                      <m:den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9B455680-03B1-4359-B93D-469D79CF30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221" y="3264404"/>
                <a:ext cx="1070678" cy="878574"/>
              </a:xfrm>
              <a:prstGeom prst="rect">
                <a:avLst/>
              </a:prstGeom>
              <a:blipFill>
                <a:blip r:embed="rId3"/>
                <a:stretch>
                  <a:fillRect r="-10795" b="-551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9BDA174E-19F7-4214-8993-2EA2EBA521BB}"/>
                  </a:ext>
                </a:extLst>
              </p:cNvPr>
              <p:cNvSpPr txBox="1"/>
              <p:nvPr/>
            </p:nvSpPr>
            <p:spPr>
              <a:xfrm>
                <a:off x="2851484" y="1220737"/>
                <a:ext cx="479298" cy="8038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9BDA174E-19F7-4214-8993-2EA2EBA521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1484" y="1220737"/>
                <a:ext cx="479298" cy="8038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A448812F-54F9-4180-A9C0-C1CC9E102E59}"/>
                  </a:ext>
                </a:extLst>
              </p:cNvPr>
              <p:cNvSpPr txBox="1"/>
              <p:nvPr/>
            </p:nvSpPr>
            <p:spPr>
              <a:xfrm flipH="1">
                <a:off x="3453063" y="1294950"/>
                <a:ext cx="782053" cy="7887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sl-SI" sz="3200" dirty="0"/>
              </a:p>
            </p:txBody>
          </p:sp>
        </mc:Choice>
        <mc:Fallback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A448812F-54F9-4180-A9C0-C1CC9E102E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453063" y="1294950"/>
                <a:ext cx="782053" cy="788742"/>
              </a:xfrm>
              <a:prstGeom prst="rect">
                <a:avLst/>
              </a:prstGeom>
              <a:blipFill>
                <a:blip r:embed="rId5"/>
                <a:stretch>
                  <a:fillRect l="-19380" b="-123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3EEA4BC7-2641-4F61-8945-DDA1B57B9C6E}"/>
              </a:ext>
            </a:extLst>
          </p:cNvPr>
          <p:cNvSpPr txBox="1"/>
          <p:nvPr/>
        </p:nvSpPr>
        <p:spPr>
          <a:xfrm>
            <a:off x="1466870" y="4282757"/>
            <a:ext cx="32485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2060"/>
                </a:solidFill>
              </a:rPr>
              <a:t>Korenimo samo števec.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F628903E-CF15-4F85-A662-EA087F596E23}"/>
                  </a:ext>
                </a:extLst>
              </p:cNvPr>
              <p:cNvSpPr txBox="1"/>
              <p:nvPr/>
            </p:nvSpPr>
            <p:spPr>
              <a:xfrm>
                <a:off x="2163070" y="3189349"/>
                <a:ext cx="688414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sl-SI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F628903E-CF15-4F85-A662-EA087F596E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3070" y="3189349"/>
                <a:ext cx="688414" cy="90178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2F873190-51D2-44F6-91D6-911348FC5336}"/>
              </a:ext>
            </a:extLst>
          </p:cNvPr>
          <p:cNvCxnSpPr>
            <a:cxnSpLocks/>
          </p:cNvCxnSpPr>
          <p:nvPr/>
        </p:nvCxnSpPr>
        <p:spPr>
          <a:xfrm>
            <a:off x="633663" y="4842645"/>
            <a:ext cx="106880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F3C2E2C8-2236-4522-BD36-AA3E9E338ED0}"/>
              </a:ext>
            </a:extLst>
          </p:cNvPr>
          <p:cNvSpPr txBox="1"/>
          <p:nvPr/>
        </p:nvSpPr>
        <p:spPr>
          <a:xfrm>
            <a:off x="703934" y="4946333"/>
            <a:ext cx="3140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VAJA – (domača naloga</a:t>
            </a:r>
            <a:r>
              <a:rPr lang="sl-SI" dirty="0"/>
              <a:t>)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0C2901D3-6A54-4EC1-8EB7-9B76289CBD2A}"/>
              </a:ext>
            </a:extLst>
          </p:cNvPr>
          <p:cNvSpPr txBox="1"/>
          <p:nvPr/>
        </p:nvSpPr>
        <p:spPr>
          <a:xfrm>
            <a:off x="1729442" y="5563050"/>
            <a:ext cx="5238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Učbenik stran 74/ naloge 1, 3, 4, 5 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37BCE4CC-2BBA-431C-B6EC-B88D63317261}"/>
              </a:ext>
            </a:extLst>
          </p:cNvPr>
          <p:cNvSpPr txBox="1"/>
          <p:nvPr/>
        </p:nvSpPr>
        <p:spPr>
          <a:xfrm>
            <a:off x="1729442" y="6162266"/>
            <a:ext cx="60183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Zbirka nalog 1. del  stran 142/ naloge 19</a:t>
            </a:r>
          </a:p>
        </p:txBody>
      </p:sp>
    </p:spTree>
    <p:extLst>
      <p:ext uri="{BB962C8B-B14F-4D97-AF65-F5344CB8AC3E}">
        <p14:creationId xmlns:p14="http://schemas.microsoft.com/office/powerpoint/2010/main" val="1435245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  <p:bldP spid="9" grpId="0"/>
      <p:bldP spid="10" grpId="0"/>
      <p:bldP spid="12" grpId="0"/>
      <p:bldP spid="15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656</Words>
  <Application>Microsoft Office PowerPoint</Application>
  <PresentationFormat>Širokozaslonsko</PresentationFormat>
  <Paragraphs>148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Officeova tema</vt:lpstr>
      <vt:lpstr>KORENJENJE     √36, √(   3&amp;8),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KORENJENJE     √36, √(   3&amp;8),</dc:title>
  <dc:creator>Irena</dc:creator>
  <cp:lastModifiedBy>Irena</cp:lastModifiedBy>
  <cp:revision>24</cp:revision>
  <dcterms:created xsi:type="dcterms:W3CDTF">2021-12-16T13:06:44Z</dcterms:created>
  <dcterms:modified xsi:type="dcterms:W3CDTF">2021-12-16T16:25:33Z</dcterms:modified>
</cp:coreProperties>
</file>