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A4128A-BBED-4796-9D5D-22B34C03C8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F262A04-14E6-4F96-A057-D0F453177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645A6D7-7E2E-47E5-9E99-94F77DFEA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60C6A59-CC8D-456A-B370-73752934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33BBE75-8C35-4151-9BC4-0A220A2E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194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BB38E1-7458-4310-A393-180E5CF6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C330BB1-FB9D-49FD-9F1B-FA9DDF9B9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A8BFF2F-8437-45EF-9145-587143C6D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5D5CE3C-D18E-419C-883F-6E3D3811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2042152-7B9D-4475-B8DE-0C273B8F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970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5BDB9F2-C08A-4B1E-B18D-033624DC22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30D488-4A7F-44C9-9224-58C089922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3D7ECC6-3F7A-494A-B90E-0051FB3A2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1733F78-0A8D-4157-881E-9E253C3CF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F52183B-FF45-43FD-B3B5-F3A53E83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785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B75FED-A5A4-45B1-937D-5CABC5C1C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9B1C510-9A6A-442A-9980-4CBD1014D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BB1703A-9850-416C-8AA8-1119FA788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ABC88BF-A79A-48D5-B3E5-91815A5CA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5A35EDA-68F9-4D7A-9A2B-7269554C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781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35B72-932A-4E45-99D7-455BE690D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D6D9C64-E9D0-4D28-AC56-901DF5D96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F4095B-F46D-4038-A65C-AF05E93F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28CAB13-2583-48F5-9ED1-5A028FCA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4CE09EA-C764-4E4C-A06D-FB722CAC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2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281AEC-BD61-49A4-9731-A5BDC6486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06D102-BFCB-484E-ACFA-1ED0683E2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3108A6C-7D92-4714-A045-5662D2AA2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FAF7EFE-E736-42B9-BD24-F2B09395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B0BE909-200A-4059-8C99-9BC1A1C61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BE845CF-B3F8-47E5-9973-0EE57B5E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8391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2B22ED-3D47-46C4-B4CB-3B122593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AD895DE-C8BE-4C62-AEFE-073AB7B1C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157099A-AFB4-40F0-974E-5B4ED3B67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FBC6130-B793-490A-8D56-7155E79BB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48B46AA9-88BF-4D7E-8E95-5B339178BF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D6E2805-25C0-486E-A120-42C5574DF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B37BB45-0695-43F5-80AF-F8F24A00F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09E1267-D8AA-40BA-91A6-EEDF9CDF7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172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7E623A-04F1-4359-BF2E-F2F0533B2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9F6B0DA-C7FF-4F67-8C1A-445556CDC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7964695-37B2-42DB-8F57-2FBEF56D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F631B4B-3AF7-4B47-A055-69AB1DD5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25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E6E4539-A306-433E-A806-8C3BC4A5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E06209F-0C05-4A61-B9E5-B86B13B3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6D69805-FAE2-44A3-A76E-98F04813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379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E93BB1-EE84-49E9-9E92-928C4FD38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997352F-9F3B-4529-9E8B-E88F6084D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3920A4A-2B35-4A80-B97B-68C27C851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CE9A869-1CA0-49A9-87CE-D7353890D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784AC64-08D6-4447-8199-0FBFD40C5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5E02194-3A1F-4AFB-81DE-07B2E0A1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609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363413-F29C-4534-9A4B-493CB0216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6045BFF5-9603-443E-8377-A5E617A519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F007F71-B2F6-46D7-9905-BB76BA3F9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5D914EE-6B72-483B-86B2-84BA3BB0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240681D-57F2-4DD5-99B6-2AB3378B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CB7C37A-3D81-4321-B0E6-FD72A7B7B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955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3EB14C2C-BA29-4F4D-800C-58B228177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83A2DBD-4BD1-4AD8-BD96-760AC4697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5E0EA66-1D66-4B8A-9F9E-088C9EC8F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9FB03-7E92-4BC9-A800-F2EB3690309F}" type="datetimeFigureOut">
              <a:rPr lang="sl-SI" smtClean="0"/>
              <a:t>6.1.2022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B5AAF8C-8089-4D87-8508-62BC8B1BB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99A97E7-2CBD-4D8B-AAE0-69A22151F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E848C-5EE1-4586-93AE-F19D8FCF03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830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AC23959-2476-4B6A-9919-288D7F568560}"/>
              </a:ext>
            </a:extLst>
          </p:cNvPr>
          <p:cNvSpPr txBox="1"/>
          <p:nvPr/>
        </p:nvSpPr>
        <p:spPr>
          <a:xfrm>
            <a:off x="662608" y="278296"/>
            <a:ext cx="2862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>
                <a:solidFill>
                  <a:srgbClr val="FF0000"/>
                </a:solidFill>
              </a:rPr>
              <a:t>KVADRIRANJE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3ED1F64-01CD-4E1C-B391-5ADE9DF4B471}"/>
              </a:ext>
            </a:extLst>
          </p:cNvPr>
          <p:cNvSpPr txBox="1"/>
          <p:nvPr/>
        </p:nvSpPr>
        <p:spPr>
          <a:xfrm>
            <a:off x="3810934" y="389687"/>
            <a:ext cx="1364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PRAVILA: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870FB2F-F331-4DCE-A9B5-FC07198EE74F}"/>
              </a:ext>
            </a:extLst>
          </p:cNvPr>
          <p:cNvSpPr txBox="1"/>
          <p:nvPr/>
        </p:nvSpPr>
        <p:spPr>
          <a:xfrm>
            <a:off x="490329" y="878605"/>
            <a:ext cx="1619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1)    </a:t>
            </a:r>
            <a:r>
              <a:rPr lang="sl-SI" sz="2800" dirty="0"/>
              <a:t>0² = 0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C3FF747-522D-4757-A94E-3B1888692D4A}"/>
              </a:ext>
            </a:extLst>
          </p:cNvPr>
          <p:cNvSpPr txBox="1"/>
          <p:nvPr/>
        </p:nvSpPr>
        <p:spPr>
          <a:xfrm>
            <a:off x="2144452" y="899557"/>
            <a:ext cx="3332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Kvadrat števila 0 je 0. 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9C94099D-69C9-4736-B5D9-17A5688350E0}"/>
              </a:ext>
            </a:extLst>
          </p:cNvPr>
          <p:cNvSpPr txBox="1"/>
          <p:nvPr/>
        </p:nvSpPr>
        <p:spPr>
          <a:xfrm>
            <a:off x="474637" y="1542101"/>
            <a:ext cx="3724435" cy="52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2)    </a:t>
            </a:r>
            <a:r>
              <a:rPr lang="sl-SI" sz="2800" dirty="0">
                <a:solidFill>
                  <a:srgbClr val="7030A0"/>
                </a:solidFill>
              </a:rPr>
              <a:t>6</a:t>
            </a:r>
            <a:r>
              <a:rPr lang="sl-SI" sz="2800" dirty="0"/>
              <a:t>² = 36  in </a:t>
            </a:r>
            <a:r>
              <a:rPr lang="sl-SI" sz="2800" dirty="0">
                <a:solidFill>
                  <a:srgbClr val="7030A0"/>
                </a:solidFill>
              </a:rPr>
              <a:t>(- 6</a:t>
            </a:r>
            <a:r>
              <a:rPr lang="sl-SI" sz="2800" dirty="0"/>
              <a:t>)² = 36 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4EDB2CB-F093-4856-AF10-2032DA793CF6}"/>
              </a:ext>
            </a:extLst>
          </p:cNvPr>
          <p:cNvSpPr txBox="1"/>
          <p:nvPr/>
        </p:nvSpPr>
        <p:spPr>
          <a:xfrm>
            <a:off x="2585971" y="2066950"/>
            <a:ext cx="4651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Kvadrata nasprotnih števil sta enaka</a:t>
            </a:r>
            <a:endParaRPr lang="sl-SI" sz="2800" dirty="0"/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A7C49C28-28CC-4739-A520-8A33A23622F1}"/>
              </a:ext>
            </a:extLst>
          </p:cNvPr>
          <p:cNvCxnSpPr/>
          <p:nvPr/>
        </p:nvCxnSpPr>
        <p:spPr>
          <a:xfrm>
            <a:off x="474637" y="1422777"/>
            <a:ext cx="11158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02634D14-A1A6-495E-81D9-99DBDFA597BE}"/>
              </a:ext>
            </a:extLst>
          </p:cNvPr>
          <p:cNvSpPr txBox="1"/>
          <p:nvPr/>
        </p:nvSpPr>
        <p:spPr>
          <a:xfrm>
            <a:off x="689410" y="1991744"/>
            <a:ext cx="1879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    </a:t>
            </a:r>
            <a:r>
              <a:rPr lang="sl-SI" sz="2800" dirty="0">
                <a:solidFill>
                  <a:srgbClr val="7030A0"/>
                </a:solidFill>
              </a:rPr>
              <a:t>a</a:t>
            </a:r>
            <a:r>
              <a:rPr lang="sl-SI" sz="2800" dirty="0"/>
              <a:t>² = </a:t>
            </a:r>
            <a:r>
              <a:rPr lang="sl-SI" sz="2800" dirty="0">
                <a:solidFill>
                  <a:srgbClr val="7030A0"/>
                </a:solidFill>
              </a:rPr>
              <a:t>( - a</a:t>
            </a:r>
            <a:r>
              <a:rPr lang="sl-SI" sz="2800" dirty="0"/>
              <a:t>)²</a:t>
            </a:r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B0104718-D53E-476E-BAA5-48409FBD36A4}"/>
              </a:ext>
            </a:extLst>
          </p:cNvPr>
          <p:cNvCxnSpPr/>
          <p:nvPr/>
        </p:nvCxnSpPr>
        <p:spPr>
          <a:xfrm>
            <a:off x="474636" y="2644484"/>
            <a:ext cx="11158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82AF9B6E-E782-4394-8911-624A5DD8D5E4}"/>
              </a:ext>
            </a:extLst>
          </p:cNvPr>
          <p:cNvSpPr txBox="1"/>
          <p:nvPr/>
        </p:nvSpPr>
        <p:spPr>
          <a:xfrm>
            <a:off x="490329" y="2804887"/>
            <a:ext cx="10389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3)    </a:t>
            </a:r>
            <a:r>
              <a:rPr lang="sl-SI" sz="2800" dirty="0">
                <a:solidFill>
                  <a:srgbClr val="7030A0"/>
                </a:solidFill>
              </a:rPr>
              <a:t>9</a:t>
            </a:r>
            <a:r>
              <a:rPr lang="sl-SI" sz="2800" dirty="0"/>
              <a:t>² = + </a:t>
            </a:r>
            <a:r>
              <a:rPr lang="sl-SI" sz="2800" dirty="0">
                <a:solidFill>
                  <a:srgbClr val="C00000"/>
                </a:solidFill>
              </a:rPr>
              <a:t>81</a:t>
            </a:r>
            <a:r>
              <a:rPr lang="sl-SI" sz="2800" dirty="0"/>
              <a:t> ;     (- 9)² = + </a:t>
            </a:r>
            <a:r>
              <a:rPr lang="sl-SI" sz="2800" dirty="0">
                <a:solidFill>
                  <a:srgbClr val="C00000"/>
                </a:solidFill>
              </a:rPr>
              <a:t>81    ,    </a:t>
            </a:r>
            <a:r>
              <a:rPr lang="sl-SI" sz="2800" dirty="0"/>
              <a:t>    ( - 0,2)² = +</a:t>
            </a:r>
            <a:r>
              <a:rPr lang="sl-SI" sz="2800" dirty="0">
                <a:solidFill>
                  <a:srgbClr val="C00000"/>
                </a:solidFill>
              </a:rPr>
              <a:t>0,04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EF97445F-68BF-4E66-B4A3-BCE3EDEB4614}"/>
              </a:ext>
            </a:extLst>
          </p:cNvPr>
          <p:cNvSpPr txBox="1"/>
          <p:nvPr/>
        </p:nvSpPr>
        <p:spPr>
          <a:xfrm>
            <a:off x="702122" y="3309924"/>
            <a:ext cx="841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Kvadrati vseh racionalnih števil, razen števila 0 so pozitivna števila.</a:t>
            </a:r>
          </a:p>
        </p:txBody>
      </p: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7CE3B34F-168C-46EA-96A7-B89F66377B4A}"/>
              </a:ext>
            </a:extLst>
          </p:cNvPr>
          <p:cNvCxnSpPr/>
          <p:nvPr/>
        </p:nvCxnSpPr>
        <p:spPr>
          <a:xfrm>
            <a:off x="334275" y="3882258"/>
            <a:ext cx="11158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F0A7AD0-EE91-4BF1-A9E2-AA736139B6E6}"/>
              </a:ext>
            </a:extLst>
          </p:cNvPr>
          <p:cNvSpPr txBox="1"/>
          <p:nvPr/>
        </p:nvSpPr>
        <p:spPr>
          <a:xfrm>
            <a:off x="474636" y="4042660"/>
            <a:ext cx="10389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4)    </a:t>
            </a:r>
            <a:r>
              <a:rPr lang="sl-SI" sz="2800" dirty="0">
                <a:solidFill>
                  <a:srgbClr val="7030A0"/>
                </a:solidFill>
              </a:rPr>
              <a:t>900</a:t>
            </a:r>
            <a:r>
              <a:rPr lang="sl-SI" sz="2800" dirty="0"/>
              <a:t>² = </a:t>
            </a:r>
            <a:r>
              <a:rPr lang="sl-SI" sz="2800" dirty="0">
                <a:solidFill>
                  <a:srgbClr val="7030A0"/>
                </a:solidFill>
              </a:rPr>
              <a:t>810 000</a:t>
            </a:r>
            <a:r>
              <a:rPr lang="sl-SI" sz="2800" dirty="0"/>
              <a:t> ;     (- 2000)² = 4000 000 ,    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( - 50)² = 2500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104CE3AF-CB24-4C6A-B91C-1FF22F0765B8}"/>
              </a:ext>
            </a:extLst>
          </p:cNvPr>
          <p:cNvSpPr txBox="1"/>
          <p:nvPr/>
        </p:nvSpPr>
        <p:spPr>
          <a:xfrm>
            <a:off x="1043702" y="4530310"/>
            <a:ext cx="9251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chemeClr val="accent6">
                    <a:lumMod val="75000"/>
                  </a:schemeClr>
                </a:solidFill>
              </a:rPr>
              <a:t>Število </a:t>
            </a:r>
            <a:r>
              <a:rPr lang="sl-SI" sz="2400" dirty="0" err="1">
                <a:solidFill>
                  <a:schemeClr val="accent6">
                    <a:lumMod val="75000"/>
                  </a:schemeClr>
                </a:solidFill>
              </a:rPr>
              <a:t>ničl</a:t>
            </a:r>
            <a:r>
              <a:rPr lang="sl-SI" sz="2400" dirty="0">
                <a:solidFill>
                  <a:schemeClr val="accent6">
                    <a:lumMod val="75000"/>
                  </a:schemeClr>
                </a:solidFill>
              </a:rPr>
              <a:t>, s katerimi se končuje celo število, se pri kvadriranju podvoji. 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31E0AAD5-E2D5-4061-A04A-1A4629B96FE5}"/>
              </a:ext>
            </a:extLst>
          </p:cNvPr>
          <p:cNvSpPr/>
          <p:nvPr/>
        </p:nvSpPr>
        <p:spPr>
          <a:xfrm>
            <a:off x="1667756" y="1661491"/>
            <a:ext cx="453161" cy="299846"/>
          </a:xfrm>
          <a:prstGeom prst="rect">
            <a:avLst/>
          </a:prstGeom>
          <a:solidFill>
            <a:schemeClr val="accent1"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93159D27-B731-44DC-8EA4-C8CFC08DFFF1}"/>
              </a:ext>
            </a:extLst>
          </p:cNvPr>
          <p:cNvSpPr/>
          <p:nvPr/>
        </p:nvSpPr>
        <p:spPr>
          <a:xfrm>
            <a:off x="3597605" y="1661491"/>
            <a:ext cx="453161" cy="299846"/>
          </a:xfrm>
          <a:prstGeom prst="rect">
            <a:avLst/>
          </a:prstGeom>
          <a:solidFill>
            <a:schemeClr val="accent1"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3" name="Raven povezovalnik 22">
            <a:extLst>
              <a:ext uri="{FF2B5EF4-FFF2-40B4-BE49-F238E27FC236}">
                <a16:creationId xmlns:a16="http://schemas.microsoft.com/office/drawing/2014/main" id="{4EFFE5EF-74E7-4BEE-BA08-B7C320F5E5BC}"/>
              </a:ext>
            </a:extLst>
          </p:cNvPr>
          <p:cNvCxnSpPr/>
          <p:nvPr/>
        </p:nvCxnSpPr>
        <p:spPr>
          <a:xfrm>
            <a:off x="334274" y="5024259"/>
            <a:ext cx="11158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4FC98A89-B345-4BE5-B62E-DB8F7340B10D}"/>
              </a:ext>
            </a:extLst>
          </p:cNvPr>
          <p:cNvSpPr txBox="1"/>
          <p:nvPr/>
        </p:nvSpPr>
        <p:spPr>
          <a:xfrm>
            <a:off x="447345" y="5162640"/>
            <a:ext cx="4666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5)   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0,04² = 0,04 · 0,04 = 0,0016  </a:t>
            </a:r>
            <a:endParaRPr lang="sl-SI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1F301746-ED45-4164-A7D1-4FB4676176DE}"/>
              </a:ext>
            </a:extLst>
          </p:cNvPr>
          <p:cNvSpPr txBox="1"/>
          <p:nvPr/>
        </p:nvSpPr>
        <p:spPr>
          <a:xfrm>
            <a:off x="447345" y="5672061"/>
            <a:ext cx="5648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      </a:t>
            </a:r>
            <a:r>
              <a:rPr lang="sl-SI" sz="2800" dirty="0">
                <a:solidFill>
                  <a:schemeClr val="accent2">
                    <a:lumMod val="50000"/>
                  </a:schemeClr>
                </a:solidFill>
              </a:rPr>
              <a:t>0,009² = 0,009 · 0,009 = 0,000081 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AA715E3F-5EDD-4DC0-9D5D-0563475A5BAF}"/>
              </a:ext>
            </a:extLst>
          </p:cNvPr>
          <p:cNvSpPr txBox="1"/>
          <p:nvPr/>
        </p:nvSpPr>
        <p:spPr>
          <a:xfrm>
            <a:off x="702122" y="6190863"/>
            <a:ext cx="6483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Število decimalk se pri kvadriranju podvoji. </a:t>
            </a:r>
          </a:p>
        </p:txBody>
      </p: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6107B6D4-62DF-4B13-8DA1-209D8D12241B}"/>
              </a:ext>
            </a:extLst>
          </p:cNvPr>
          <p:cNvCxnSpPr/>
          <p:nvPr/>
        </p:nvCxnSpPr>
        <p:spPr>
          <a:xfrm>
            <a:off x="1300006" y="5652637"/>
            <a:ext cx="39907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>
            <a:extLst>
              <a:ext uri="{FF2B5EF4-FFF2-40B4-BE49-F238E27FC236}">
                <a16:creationId xmlns:a16="http://schemas.microsoft.com/office/drawing/2014/main" id="{A566416B-07EE-4432-8CA5-859ED0EA05C6}"/>
              </a:ext>
            </a:extLst>
          </p:cNvPr>
          <p:cNvCxnSpPr>
            <a:cxnSpLocks/>
          </p:cNvCxnSpPr>
          <p:nvPr/>
        </p:nvCxnSpPr>
        <p:spPr>
          <a:xfrm>
            <a:off x="4805197" y="6163498"/>
            <a:ext cx="110824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>
            <a:extLst>
              <a:ext uri="{FF2B5EF4-FFF2-40B4-BE49-F238E27FC236}">
                <a16:creationId xmlns:a16="http://schemas.microsoft.com/office/drawing/2014/main" id="{ECBA9889-3315-46FA-9EF6-048F40BFF9FD}"/>
              </a:ext>
            </a:extLst>
          </p:cNvPr>
          <p:cNvCxnSpPr>
            <a:cxnSpLocks/>
          </p:cNvCxnSpPr>
          <p:nvPr/>
        </p:nvCxnSpPr>
        <p:spPr>
          <a:xfrm>
            <a:off x="1360485" y="6163498"/>
            <a:ext cx="4745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51A9365B-F3E6-4A28-8C6F-9D017146C299}"/>
              </a:ext>
            </a:extLst>
          </p:cNvPr>
          <p:cNvCxnSpPr>
            <a:cxnSpLocks/>
          </p:cNvCxnSpPr>
          <p:nvPr/>
        </p:nvCxnSpPr>
        <p:spPr>
          <a:xfrm>
            <a:off x="4293883" y="5652637"/>
            <a:ext cx="8204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C23D3992-4959-48B7-BB8F-E57A69DBD8BB}"/>
              </a:ext>
            </a:extLst>
          </p:cNvPr>
          <p:cNvCxnSpPr>
            <a:cxnSpLocks/>
          </p:cNvCxnSpPr>
          <p:nvPr/>
        </p:nvCxnSpPr>
        <p:spPr>
          <a:xfrm>
            <a:off x="1835037" y="6695442"/>
            <a:ext cx="122621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D8811C76-F5FF-4EB1-8DFB-59B47436F7DA}"/>
              </a:ext>
            </a:extLst>
          </p:cNvPr>
          <p:cNvCxnSpPr>
            <a:cxnSpLocks/>
          </p:cNvCxnSpPr>
          <p:nvPr/>
        </p:nvCxnSpPr>
        <p:spPr>
          <a:xfrm>
            <a:off x="5777559" y="6695442"/>
            <a:ext cx="122621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avokotnik 1">
            <a:extLst>
              <a:ext uri="{FF2B5EF4-FFF2-40B4-BE49-F238E27FC236}">
                <a16:creationId xmlns:a16="http://schemas.microsoft.com/office/drawing/2014/main" id="{7361FDE4-2F38-45C8-B3B1-7A83F705A3C4}"/>
              </a:ext>
            </a:extLst>
          </p:cNvPr>
          <p:cNvSpPr/>
          <p:nvPr/>
        </p:nvSpPr>
        <p:spPr>
          <a:xfrm>
            <a:off x="1300006" y="4187687"/>
            <a:ext cx="367750" cy="231703"/>
          </a:xfrm>
          <a:prstGeom prst="rect">
            <a:avLst/>
          </a:prstGeom>
          <a:solidFill>
            <a:schemeClr val="accent6">
              <a:lumMod val="7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139178D5-35A6-403C-BF0D-CE71BB0F2264}"/>
              </a:ext>
            </a:extLst>
          </p:cNvPr>
          <p:cNvSpPr/>
          <p:nvPr/>
        </p:nvSpPr>
        <p:spPr>
          <a:xfrm>
            <a:off x="2415632" y="4079854"/>
            <a:ext cx="912184" cy="461666"/>
          </a:xfrm>
          <a:prstGeom prst="rect">
            <a:avLst/>
          </a:prstGeom>
          <a:solidFill>
            <a:schemeClr val="accent6">
              <a:lumMod val="7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706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5" grpId="0"/>
      <p:bldP spid="17" grpId="0"/>
      <p:bldP spid="19" grpId="0"/>
      <p:bldP spid="20" grpId="0"/>
      <p:bldP spid="21" grpId="0" animBg="1"/>
      <p:bldP spid="22" grpId="0" animBg="1"/>
      <p:bldP spid="24" grpId="0"/>
      <p:bldP spid="25" grpId="0"/>
      <p:bldP spid="26" grpId="0"/>
      <p:bldP spid="2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2F8113D3-D01E-4173-B58F-FB9C91EF8FD5}"/>
              </a:ext>
            </a:extLst>
          </p:cNvPr>
          <p:cNvSpPr txBox="1"/>
          <p:nvPr/>
        </p:nvSpPr>
        <p:spPr>
          <a:xfrm>
            <a:off x="614597" y="329783"/>
            <a:ext cx="6265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C00000"/>
                </a:solidFill>
              </a:rPr>
              <a:t>Kvadrate števil do 20 znamo na pamet.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255DDDC5-91F8-4522-8CDC-EDC09F830C76}"/>
              </a:ext>
            </a:extLst>
          </p:cNvPr>
          <p:cNvSpPr txBox="1"/>
          <p:nvPr/>
        </p:nvSpPr>
        <p:spPr>
          <a:xfrm>
            <a:off x="434715" y="892843"/>
            <a:ext cx="1130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11² =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E87A8F6-233E-46B7-A24D-896FE718993E}"/>
              </a:ext>
            </a:extLst>
          </p:cNvPr>
          <p:cNvSpPr txBox="1"/>
          <p:nvPr/>
        </p:nvSpPr>
        <p:spPr>
          <a:xfrm>
            <a:off x="394639" y="1477618"/>
            <a:ext cx="1659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12² =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6333E68D-9236-4063-A5EC-A2DB3AC789B1}"/>
              </a:ext>
            </a:extLst>
          </p:cNvPr>
          <p:cNvSpPr txBox="1"/>
          <p:nvPr/>
        </p:nvSpPr>
        <p:spPr>
          <a:xfrm>
            <a:off x="399425" y="2062393"/>
            <a:ext cx="2118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13² =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832D3A3F-46F6-42BE-A0F0-B2715B9887A7}"/>
              </a:ext>
            </a:extLst>
          </p:cNvPr>
          <p:cNvSpPr txBox="1"/>
          <p:nvPr/>
        </p:nvSpPr>
        <p:spPr>
          <a:xfrm>
            <a:off x="434715" y="2731177"/>
            <a:ext cx="1725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14² =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43C2AF7-3E33-4B07-B5F9-D87C2ADBB861}"/>
              </a:ext>
            </a:extLst>
          </p:cNvPr>
          <p:cNvSpPr txBox="1"/>
          <p:nvPr/>
        </p:nvSpPr>
        <p:spPr>
          <a:xfrm>
            <a:off x="394637" y="3399961"/>
            <a:ext cx="1434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15² =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DDF46292-B328-48D1-9B35-39E41A24AD12}"/>
              </a:ext>
            </a:extLst>
          </p:cNvPr>
          <p:cNvSpPr txBox="1"/>
          <p:nvPr/>
        </p:nvSpPr>
        <p:spPr>
          <a:xfrm>
            <a:off x="413052" y="5285769"/>
            <a:ext cx="2123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18² =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ED29F274-0391-478F-ABE4-30FEDD0F3C82}"/>
              </a:ext>
            </a:extLst>
          </p:cNvPr>
          <p:cNvSpPr txBox="1"/>
          <p:nvPr/>
        </p:nvSpPr>
        <p:spPr>
          <a:xfrm>
            <a:off x="434714" y="3966897"/>
            <a:ext cx="1950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16² =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0B92786C-70A1-40C4-8C9E-D23F6292BE79}"/>
              </a:ext>
            </a:extLst>
          </p:cNvPr>
          <p:cNvSpPr txBox="1"/>
          <p:nvPr/>
        </p:nvSpPr>
        <p:spPr>
          <a:xfrm>
            <a:off x="434713" y="4599599"/>
            <a:ext cx="2281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17² =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48615023-CC10-413A-85B6-C71DB757834F}"/>
              </a:ext>
            </a:extLst>
          </p:cNvPr>
          <p:cNvSpPr txBox="1"/>
          <p:nvPr/>
        </p:nvSpPr>
        <p:spPr>
          <a:xfrm>
            <a:off x="402464" y="5868562"/>
            <a:ext cx="1162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19² =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AE1B23A6-BBA0-4BE2-9BE4-7B0241F4ADD1}"/>
              </a:ext>
            </a:extLst>
          </p:cNvPr>
          <p:cNvSpPr txBox="1"/>
          <p:nvPr/>
        </p:nvSpPr>
        <p:spPr>
          <a:xfrm>
            <a:off x="1325217" y="899169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121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A7D13AA4-7199-4BCD-8B0D-8DF299A21E99}"/>
              </a:ext>
            </a:extLst>
          </p:cNvPr>
          <p:cNvSpPr txBox="1"/>
          <p:nvPr/>
        </p:nvSpPr>
        <p:spPr>
          <a:xfrm>
            <a:off x="1337072" y="2032282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169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8C416B22-BBA4-4112-8880-D3B2C3E3C043}"/>
              </a:ext>
            </a:extLst>
          </p:cNvPr>
          <p:cNvSpPr txBox="1"/>
          <p:nvPr/>
        </p:nvSpPr>
        <p:spPr>
          <a:xfrm>
            <a:off x="1338789" y="2701929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196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B6E81106-69A9-4F40-A640-6DF4B39666C7}"/>
              </a:ext>
            </a:extLst>
          </p:cNvPr>
          <p:cNvSpPr txBox="1"/>
          <p:nvPr/>
        </p:nvSpPr>
        <p:spPr>
          <a:xfrm>
            <a:off x="1297409" y="3346063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225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90AD1E88-E4CD-46CC-BB09-2246EB43C962}"/>
              </a:ext>
            </a:extLst>
          </p:cNvPr>
          <p:cNvSpPr txBox="1"/>
          <p:nvPr/>
        </p:nvSpPr>
        <p:spPr>
          <a:xfrm>
            <a:off x="1365294" y="3973514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256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6D331109-33DE-47DD-8426-EF95A57D8652}"/>
              </a:ext>
            </a:extLst>
          </p:cNvPr>
          <p:cNvSpPr txBox="1"/>
          <p:nvPr/>
        </p:nvSpPr>
        <p:spPr>
          <a:xfrm>
            <a:off x="1390081" y="4576135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289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1453817A-3F23-4D82-A2F8-5751D991DA3A}"/>
              </a:ext>
            </a:extLst>
          </p:cNvPr>
          <p:cNvSpPr txBox="1"/>
          <p:nvPr/>
        </p:nvSpPr>
        <p:spPr>
          <a:xfrm>
            <a:off x="1350324" y="5267930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324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C9053DD8-4E4C-4A74-819C-4B76BEB39C24}"/>
              </a:ext>
            </a:extLst>
          </p:cNvPr>
          <p:cNvSpPr txBox="1"/>
          <p:nvPr/>
        </p:nvSpPr>
        <p:spPr>
          <a:xfrm>
            <a:off x="1402029" y="5868561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361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6417EED9-C973-414E-B34A-0665B989B27C}"/>
              </a:ext>
            </a:extLst>
          </p:cNvPr>
          <p:cNvSpPr txBox="1"/>
          <p:nvPr/>
        </p:nvSpPr>
        <p:spPr>
          <a:xfrm>
            <a:off x="1297409" y="1489350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B050"/>
                </a:solidFill>
              </a:rPr>
              <a:t>144</a:t>
            </a:r>
          </a:p>
        </p:txBody>
      </p:sp>
      <p:cxnSp>
        <p:nvCxnSpPr>
          <p:cNvPr id="23" name="Raven povezovalnik 22">
            <a:extLst>
              <a:ext uri="{FF2B5EF4-FFF2-40B4-BE49-F238E27FC236}">
                <a16:creationId xmlns:a16="http://schemas.microsoft.com/office/drawing/2014/main" id="{76D94931-FBA4-47F5-B8E7-714FC07AD0C7}"/>
              </a:ext>
            </a:extLst>
          </p:cNvPr>
          <p:cNvCxnSpPr/>
          <p:nvPr/>
        </p:nvCxnSpPr>
        <p:spPr>
          <a:xfrm>
            <a:off x="2301873" y="861404"/>
            <a:ext cx="55710" cy="56618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00D3C450-417B-4170-A13B-1C77B8EBD24F}"/>
              </a:ext>
            </a:extLst>
          </p:cNvPr>
          <p:cNvCxnSpPr/>
          <p:nvPr/>
        </p:nvCxnSpPr>
        <p:spPr>
          <a:xfrm flipV="1">
            <a:off x="2716696" y="1477618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64FC4B92-8C10-4425-A60A-FC4027F61765}"/>
              </a:ext>
            </a:extLst>
          </p:cNvPr>
          <p:cNvCxnSpPr/>
          <p:nvPr/>
        </p:nvCxnSpPr>
        <p:spPr>
          <a:xfrm flipV="1">
            <a:off x="2567237" y="4465388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6D1F96FA-B32E-4A1B-BA49-F78B717DDB7A}"/>
              </a:ext>
            </a:extLst>
          </p:cNvPr>
          <p:cNvCxnSpPr/>
          <p:nvPr/>
        </p:nvCxnSpPr>
        <p:spPr>
          <a:xfrm flipV="1">
            <a:off x="2658284" y="5306853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2564E257-7ACA-4BE8-911E-23F4B9AC32DC}"/>
              </a:ext>
            </a:extLst>
          </p:cNvPr>
          <p:cNvCxnSpPr/>
          <p:nvPr/>
        </p:nvCxnSpPr>
        <p:spPr>
          <a:xfrm flipV="1">
            <a:off x="2603972" y="6016487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3EE4B5DC-6CC5-4842-973D-C1C7673AB104}"/>
              </a:ext>
            </a:extLst>
          </p:cNvPr>
          <p:cNvCxnSpPr/>
          <p:nvPr/>
        </p:nvCxnSpPr>
        <p:spPr>
          <a:xfrm flipV="1">
            <a:off x="2658284" y="2982584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>
            <a:extLst>
              <a:ext uri="{FF2B5EF4-FFF2-40B4-BE49-F238E27FC236}">
                <a16:creationId xmlns:a16="http://schemas.microsoft.com/office/drawing/2014/main" id="{40D2169D-5C44-4397-832F-4E1D8361D599}"/>
              </a:ext>
            </a:extLst>
          </p:cNvPr>
          <p:cNvCxnSpPr/>
          <p:nvPr/>
        </p:nvCxnSpPr>
        <p:spPr>
          <a:xfrm flipV="1">
            <a:off x="2600032" y="3767486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F722AF92-6A0C-454E-9DEB-52C54813EA50}"/>
              </a:ext>
            </a:extLst>
          </p:cNvPr>
          <p:cNvCxnSpPr/>
          <p:nvPr/>
        </p:nvCxnSpPr>
        <p:spPr>
          <a:xfrm flipV="1">
            <a:off x="2707608" y="2354780"/>
            <a:ext cx="8560904" cy="1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C654BA33-6380-4B62-9775-443294D2E2E0}"/>
              </a:ext>
            </a:extLst>
          </p:cNvPr>
          <p:cNvSpPr txBox="1"/>
          <p:nvPr/>
        </p:nvSpPr>
        <p:spPr>
          <a:xfrm>
            <a:off x="2858464" y="918678"/>
            <a:ext cx="1119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900² =</a:t>
            </a:r>
            <a:r>
              <a:rPr lang="sl-SI" sz="2800" dirty="0"/>
              <a:t> 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8495AEDE-1001-426D-9068-1F8C9F74A94B}"/>
              </a:ext>
            </a:extLst>
          </p:cNvPr>
          <p:cNvSpPr txBox="1"/>
          <p:nvPr/>
        </p:nvSpPr>
        <p:spPr>
          <a:xfrm>
            <a:off x="2819275" y="2555137"/>
            <a:ext cx="1119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30² =</a:t>
            </a:r>
            <a:r>
              <a:rPr lang="sl-SI" sz="2800" dirty="0"/>
              <a:t> 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D7E376E5-CDE0-4E8B-A1F3-A56B0E4C1EAD}"/>
              </a:ext>
            </a:extLst>
          </p:cNvPr>
          <p:cNvSpPr txBox="1"/>
          <p:nvPr/>
        </p:nvSpPr>
        <p:spPr>
          <a:xfrm>
            <a:off x="2830656" y="1796360"/>
            <a:ext cx="1389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1700²</a:t>
            </a:r>
            <a:r>
              <a:rPr lang="sl-SI" sz="2800" dirty="0"/>
              <a:t> = 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BAFFC6FE-C8FE-4EFC-B477-73868C6114B4}"/>
              </a:ext>
            </a:extLst>
          </p:cNvPr>
          <p:cNvSpPr txBox="1"/>
          <p:nvPr/>
        </p:nvSpPr>
        <p:spPr>
          <a:xfrm>
            <a:off x="2902230" y="3208468"/>
            <a:ext cx="1587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11000² = 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72F9212B-461E-48BF-A10C-8852C1DE5055}"/>
              </a:ext>
            </a:extLst>
          </p:cNvPr>
          <p:cNvSpPr txBox="1"/>
          <p:nvPr/>
        </p:nvSpPr>
        <p:spPr>
          <a:xfrm>
            <a:off x="2894216" y="3878016"/>
            <a:ext cx="1587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1900² =</a:t>
            </a:r>
            <a:r>
              <a:rPr lang="sl-SI" sz="2800" dirty="0"/>
              <a:t> 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C810E36-15F1-4D28-A5EC-94C0AED983BC}"/>
              </a:ext>
            </a:extLst>
          </p:cNvPr>
          <p:cNvSpPr txBox="1"/>
          <p:nvPr/>
        </p:nvSpPr>
        <p:spPr>
          <a:xfrm>
            <a:off x="2933653" y="4654222"/>
            <a:ext cx="1587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120² = 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BCE5EF18-D473-44AC-A57C-30DAC53A0433}"/>
              </a:ext>
            </a:extLst>
          </p:cNvPr>
          <p:cNvSpPr txBox="1"/>
          <p:nvPr/>
        </p:nvSpPr>
        <p:spPr>
          <a:xfrm>
            <a:off x="2925292" y="5380382"/>
            <a:ext cx="1587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3000² =</a:t>
            </a:r>
            <a:r>
              <a:rPr lang="sl-SI" sz="2800" dirty="0"/>
              <a:t> 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2737A7B8-5F2E-44FD-A0E1-5AED49E38873}"/>
              </a:ext>
            </a:extLst>
          </p:cNvPr>
          <p:cNvSpPr txBox="1"/>
          <p:nvPr/>
        </p:nvSpPr>
        <p:spPr>
          <a:xfrm>
            <a:off x="2819275" y="6010537"/>
            <a:ext cx="2068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160 000² = 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9DD2BB14-E2AA-42A6-A023-2B49AB8A73B7}"/>
              </a:ext>
            </a:extLst>
          </p:cNvPr>
          <p:cNvSpPr txBox="1"/>
          <p:nvPr/>
        </p:nvSpPr>
        <p:spPr>
          <a:xfrm>
            <a:off x="3853313" y="900931"/>
            <a:ext cx="1421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810000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FDFD7D29-AE31-4364-8960-095E50D0756F}"/>
              </a:ext>
            </a:extLst>
          </p:cNvPr>
          <p:cNvSpPr txBox="1"/>
          <p:nvPr/>
        </p:nvSpPr>
        <p:spPr>
          <a:xfrm>
            <a:off x="3836835" y="2486731"/>
            <a:ext cx="1421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900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8C598C07-669B-410B-811A-C1DC358011EE}"/>
              </a:ext>
            </a:extLst>
          </p:cNvPr>
          <p:cNvSpPr txBox="1"/>
          <p:nvPr/>
        </p:nvSpPr>
        <p:spPr>
          <a:xfrm>
            <a:off x="4198287" y="3876969"/>
            <a:ext cx="1587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3610 000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D5EAAD6F-E126-44AF-A3BF-B200D47ED077}"/>
              </a:ext>
            </a:extLst>
          </p:cNvPr>
          <p:cNvSpPr txBox="1"/>
          <p:nvPr/>
        </p:nvSpPr>
        <p:spPr>
          <a:xfrm>
            <a:off x="4191188" y="5359108"/>
            <a:ext cx="1904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9000 000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8C879701-4FC3-4A30-83F4-01BA7EEED1B7}"/>
              </a:ext>
            </a:extLst>
          </p:cNvPr>
          <p:cNvSpPr txBox="1"/>
          <p:nvPr/>
        </p:nvSpPr>
        <p:spPr>
          <a:xfrm>
            <a:off x="4185911" y="1791037"/>
            <a:ext cx="1599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2890000</a:t>
            </a:r>
            <a:r>
              <a:rPr lang="sl-SI" sz="2800" dirty="0"/>
              <a:t> 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65FF398A-624E-4C37-A66F-75EC83B8A3D8}"/>
              </a:ext>
            </a:extLst>
          </p:cNvPr>
          <p:cNvSpPr txBox="1"/>
          <p:nvPr/>
        </p:nvSpPr>
        <p:spPr>
          <a:xfrm>
            <a:off x="4343675" y="3187641"/>
            <a:ext cx="2062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121 000 000</a:t>
            </a:r>
            <a:r>
              <a:rPr lang="sl-SI" sz="2800" dirty="0"/>
              <a:t> 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8FBB19D3-89F4-4EEE-85AE-C01F0AFBA855}"/>
              </a:ext>
            </a:extLst>
          </p:cNvPr>
          <p:cNvSpPr txBox="1"/>
          <p:nvPr/>
        </p:nvSpPr>
        <p:spPr>
          <a:xfrm>
            <a:off x="4087433" y="4623056"/>
            <a:ext cx="1599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14400</a:t>
            </a:r>
            <a:endParaRPr lang="sl-SI" sz="2800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C61A80E3-6C7B-46B1-A8CF-77884E99B3FB}"/>
              </a:ext>
            </a:extLst>
          </p:cNvPr>
          <p:cNvSpPr txBox="1"/>
          <p:nvPr/>
        </p:nvSpPr>
        <p:spPr>
          <a:xfrm>
            <a:off x="4364651" y="5999353"/>
            <a:ext cx="2659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25600 000 000</a:t>
            </a:r>
            <a:r>
              <a:rPr lang="sl-SI" sz="2800" dirty="0"/>
              <a:t> </a:t>
            </a:r>
          </a:p>
        </p:txBody>
      </p:sp>
      <p:cxnSp>
        <p:nvCxnSpPr>
          <p:cNvPr id="48" name="Raven povezovalnik 47">
            <a:extLst>
              <a:ext uri="{FF2B5EF4-FFF2-40B4-BE49-F238E27FC236}">
                <a16:creationId xmlns:a16="http://schemas.microsoft.com/office/drawing/2014/main" id="{153767B3-EB2D-42AC-87C7-16840B2EA24A}"/>
              </a:ext>
            </a:extLst>
          </p:cNvPr>
          <p:cNvCxnSpPr>
            <a:cxnSpLocks/>
          </p:cNvCxnSpPr>
          <p:nvPr/>
        </p:nvCxnSpPr>
        <p:spPr>
          <a:xfrm flipH="1">
            <a:off x="6793854" y="918678"/>
            <a:ext cx="51975" cy="56804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41A10F44-BC33-4657-A6F5-4D7728EA5701}"/>
              </a:ext>
            </a:extLst>
          </p:cNvPr>
          <p:cNvSpPr txBox="1"/>
          <p:nvPr/>
        </p:nvSpPr>
        <p:spPr>
          <a:xfrm>
            <a:off x="7012706" y="1717181"/>
            <a:ext cx="1739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0,006² = 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C07C670F-7273-468A-B1F6-4B7CC4446401}"/>
              </a:ext>
            </a:extLst>
          </p:cNvPr>
          <p:cNvSpPr txBox="1"/>
          <p:nvPr/>
        </p:nvSpPr>
        <p:spPr>
          <a:xfrm>
            <a:off x="7115990" y="951697"/>
            <a:ext cx="1219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0,07²</a:t>
            </a:r>
            <a:r>
              <a:rPr lang="sl-SI" sz="2800" dirty="0">
                <a:solidFill>
                  <a:srgbClr val="7030A0"/>
                </a:solidFill>
              </a:rPr>
              <a:t> = 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04703C7B-0072-4A51-8036-13C62DB24A58}"/>
              </a:ext>
            </a:extLst>
          </p:cNvPr>
          <p:cNvSpPr txBox="1"/>
          <p:nvPr/>
        </p:nvSpPr>
        <p:spPr>
          <a:xfrm>
            <a:off x="7072410" y="3208468"/>
            <a:ext cx="1739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0,1² = </a:t>
            </a: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084BE21E-6604-46F6-ABD8-1DEF6F91371C}"/>
              </a:ext>
            </a:extLst>
          </p:cNvPr>
          <p:cNvSpPr txBox="1"/>
          <p:nvPr/>
        </p:nvSpPr>
        <p:spPr>
          <a:xfrm>
            <a:off x="7045503" y="4578470"/>
            <a:ext cx="1739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0,17² = 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74B7D651-D251-4CF5-9569-81AC57E3B5F6}"/>
              </a:ext>
            </a:extLst>
          </p:cNvPr>
          <p:cNvSpPr txBox="1"/>
          <p:nvPr/>
        </p:nvSpPr>
        <p:spPr>
          <a:xfrm>
            <a:off x="7022563" y="6041494"/>
            <a:ext cx="1739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1,8² = 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7F3ED828-6A54-4275-B378-6F538C676029}"/>
              </a:ext>
            </a:extLst>
          </p:cNvPr>
          <p:cNvSpPr txBox="1"/>
          <p:nvPr/>
        </p:nvSpPr>
        <p:spPr>
          <a:xfrm>
            <a:off x="7138670" y="2360646"/>
            <a:ext cx="1219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1,1²</a:t>
            </a:r>
            <a:r>
              <a:rPr lang="sl-SI" sz="2800" dirty="0">
                <a:solidFill>
                  <a:srgbClr val="7030A0"/>
                </a:solidFill>
              </a:rPr>
              <a:t> = </a:t>
            </a: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BDD28A-F982-44FB-8BDD-16781DF97D59}"/>
              </a:ext>
            </a:extLst>
          </p:cNvPr>
          <p:cNvSpPr txBox="1"/>
          <p:nvPr/>
        </p:nvSpPr>
        <p:spPr>
          <a:xfrm>
            <a:off x="6990858" y="3860693"/>
            <a:ext cx="1873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0,13²</a:t>
            </a:r>
            <a:r>
              <a:rPr lang="sl-SI" sz="2800" dirty="0">
                <a:solidFill>
                  <a:srgbClr val="7030A0"/>
                </a:solidFill>
              </a:rPr>
              <a:t> = 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97EAA797-387F-444B-9159-8A7D733C413E}"/>
              </a:ext>
            </a:extLst>
          </p:cNvPr>
          <p:cNvSpPr txBox="1"/>
          <p:nvPr/>
        </p:nvSpPr>
        <p:spPr>
          <a:xfrm>
            <a:off x="7072410" y="5345341"/>
            <a:ext cx="1901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0,0016²</a:t>
            </a:r>
            <a:r>
              <a:rPr lang="sl-SI" sz="2800" dirty="0">
                <a:solidFill>
                  <a:srgbClr val="7030A0"/>
                </a:solidFill>
              </a:rPr>
              <a:t> = 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0E4A7489-EB7A-4AD0-819F-E25C2CCEAC1C}"/>
              </a:ext>
            </a:extLst>
          </p:cNvPr>
          <p:cNvSpPr txBox="1"/>
          <p:nvPr/>
        </p:nvSpPr>
        <p:spPr>
          <a:xfrm>
            <a:off x="8235831" y="929881"/>
            <a:ext cx="1219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0,0049</a:t>
            </a:r>
            <a:r>
              <a:rPr lang="sl-SI" sz="28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D3C6B81F-8399-411C-948B-63A9D3818599}"/>
              </a:ext>
            </a:extLst>
          </p:cNvPr>
          <p:cNvSpPr txBox="1"/>
          <p:nvPr/>
        </p:nvSpPr>
        <p:spPr>
          <a:xfrm>
            <a:off x="8195152" y="2367284"/>
            <a:ext cx="1219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1,21</a:t>
            </a:r>
            <a:r>
              <a:rPr lang="sl-SI" sz="28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0D9E92B3-36F1-45A1-8DF7-BF7935601748}"/>
              </a:ext>
            </a:extLst>
          </p:cNvPr>
          <p:cNvSpPr txBox="1"/>
          <p:nvPr/>
        </p:nvSpPr>
        <p:spPr>
          <a:xfrm>
            <a:off x="8152375" y="3877284"/>
            <a:ext cx="1219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0,0169</a:t>
            </a:r>
            <a:r>
              <a:rPr lang="sl-SI" sz="28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0244E86F-4CE0-450B-9E0F-11E2F3FEC314}"/>
              </a:ext>
            </a:extLst>
          </p:cNvPr>
          <p:cNvSpPr txBox="1"/>
          <p:nvPr/>
        </p:nvSpPr>
        <p:spPr>
          <a:xfrm>
            <a:off x="8536964" y="5359108"/>
            <a:ext cx="1995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bg2">
                    <a:lumMod val="10000"/>
                  </a:schemeClr>
                </a:solidFill>
              </a:rPr>
              <a:t>0,00000256</a:t>
            </a:r>
            <a:r>
              <a:rPr lang="sl-SI" sz="28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63C820CB-095E-463B-A289-D467F656F714}"/>
              </a:ext>
            </a:extLst>
          </p:cNvPr>
          <p:cNvSpPr txBox="1"/>
          <p:nvPr/>
        </p:nvSpPr>
        <p:spPr>
          <a:xfrm>
            <a:off x="8381863" y="1697162"/>
            <a:ext cx="1735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0,000036 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5555C94F-8A61-4B19-BD4B-C90DEB17EC0F}"/>
              </a:ext>
            </a:extLst>
          </p:cNvPr>
          <p:cNvSpPr txBox="1"/>
          <p:nvPr/>
        </p:nvSpPr>
        <p:spPr>
          <a:xfrm>
            <a:off x="8030385" y="3203267"/>
            <a:ext cx="1735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0,01</a:t>
            </a: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48D1B473-CDD5-4D59-824C-30AB5294C5B9}"/>
              </a:ext>
            </a:extLst>
          </p:cNvPr>
          <p:cNvSpPr txBox="1"/>
          <p:nvPr/>
        </p:nvSpPr>
        <p:spPr>
          <a:xfrm>
            <a:off x="8087304" y="4606531"/>
            <a:ext cx="1735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0,0289 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D96450EE-03AB-49E9-805B-E720D4057597}"/>
              </a:ext>
            </a:extLst>
          </p:cNvPr>
          <p:cNvSpPr txBox="1"/>
          <p:nvPr/>
        </p:nvSpPr>
        <p:spPr>
          <a:xfrm>
            <a:off x="8058333" y="6020877"/>
            <a:ext cx="1735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3,24</a:t>
            </a:r>
          </a:p>
        </p:txBody>
      </p:sp>
    </p:spTree>
    <p:extLst>
      <p:ext uri="{BB962C8B-B14F-4D97-AF65-F5344CB8AC3E}">
        <p14:creationId xmlns:p14="http://schemas.microsoft.com/office/powerpoint/2010/main" val="149719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186828D-E53B-41D6-A56E-C7F9E8B92B24}"/>
              </a:ext>
            </a:extLst>
          </p:cNvPr>
          <p:cNvSpPr txBox="1"/>
          <p:nvPr/>
        </p:nvSpPr>
        <p:spPr>
          <a:xfrm>
            <a:off x="397566" y="450573"/>
            <a:ext cx="8075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 1. Izračunaj kvadrate števil, če veš, da je   </a:t>
            </a:r>
            <a:r>
              <a:rPr lang="sl-SI" sz="3200" b="1" dirty="0">
                <a:solidFill>
                  <a:srgbClr val="002060"/>
                </a:solidFill>
              </a:rPr>
              <a:t>85² = 7225</a:t>
            </a:r>
          </a:p>
        </p:txBody>
      </p:sp>
      <p:cxnSp>
        <p:nvCxnSpPr>
          <p:cNvPr id="4" name="Raven povezovalnik 3">
            <a:extLst>
              <a:ext uri="{FF2B5EF4-FFF2-40B4-BE49-F238E27FC236}">
                <a16:creationId xmlns:a16="http://schemas.microsoft.com/office/drawing/2014/main" id="{CDF51387-3610-4BB8-BFC8-3A954A4AC0CA}"/>
              </a:ext>
            </a:extLst>
          </p:cNvPr>
          <p:cNvCxnSpPr>
            <a:cxnSpLocks/>
          </p:cNvCxnSpPr>
          <p:nvPr/>
        </p:nvCxnSpPr>
        <p:spPr>
          <a:xfrm>
            <a:off x="496956" y="1802295"/>
            <a:ext cx="10992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A5E508F0-F6E0-4CF4-9302-78A350EA373F}"/>
              </a:ext>
            </a:extLst>
          </p:cNvPr>
          <p:cNvCxnSpPr>
            <a:cxnSpLocks/>
          </p:cNvCxnSpPr>
          <p:nvPr/>
        </p:nvCxnSpPr>
        <p:spPr>
          <a:xfrm>
            <a:off x="496956" y="2829339"/>
            <a:ext cx="11151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338CFF00-59AA-42BB-82AB-6264F0E1718B}"/>
              </a:ext>
            </a:extLst>
          </p:cNvPr>
          <p:cNvCxnSpPr>
            <a:cxnSpLocks/>
          </p:cNvCxnSpPr>
          <p:nvPr/>
        </p:nvCxnSpPr>
        <p:spPr>
          <a:xfrm>
            <a:off x="397566" y="3856382"/>
            <a:ext cx="11151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9D69038D-569E-4F28-A33A-72462AF05C41}"/>
              </a:ext>
            </a:extLst>
          </p:cNvPr>
          <p:cNvCxnSpPr>
            <a:cxnSpLocks/>
          </p:cNvCxnSpPr>
          <p:nvPr/>
        </p:nvCxnSpPr>
        <p:spPr>
          <a:xfrm>
            <a:off x="337930" y="4890053"/>
            <a:ext cx="11151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FE1E58C7-6C5F-45B4-958D-502EFBEEDE1B}"/>
              </a:ext>
            </a:extLst>
          </p:cNvPr>
          <p:cNvCxnSpPr>
            <a:cxnSpLocks/>
          </p:cNvCxnSpPr>
          <p:nvPr/>
        </p:nvCxnSpPr>
        <p:spPr>
          <a:xfrm>
            <a:off x="397566" y="5923721"/>
            <a:ext cx="11151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60BC564-98AB-4429-941A-5CE56FA37137}"/>
              </a:ext>
            </a:extLst>
          </p:cNvPr>
          <p:cNvSpPr txBox="1"/>
          <p:nvPr/>
        </p:nvSpPr>
        <p:spPr>
          <a:xfrm>
            <a:off x="496956" y="1126434"/>
            <a:ext cx="12009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  </a:t>
            </a:r>
            <a:r>
              <a:rPr lang="sl-SI" sz="3200" dirty="0">
                <a:solidFill>
                  <a:srgbClr val="0070C0"/>
                </a:solidFill>
              </a:rPr>
              <a:t>85²</a:t>
            </a:r>
            <a:r>
              <a:rPr lang="sl-SI" sz="3200" dirty="0">
                <a:solidFill>
                  <a:srgbClr val="00B0F0"/>
                </a:solidFill>
              </a:rPr>
              <a:t> =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9A15C041-3DB1-4755-B035-1B5FD1F2E668}"/>
              </a:ext>
            </a:extLst>
          </p:cNvPr>
          <p:cNvSpPr txBox="1"/>
          <p:nvPr/>
        </p:nvSpPr>
        <p:spPr>
          <a:xfrm>
            <a:off x="470300" y="2052406"/>
            <a:ext cx="16177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  </a:t>
            </a:r>
            <a:r>
              <a:rPr lang="sl-SI" sz="3200" dirty="0">
                <a:solidFill>
                  <a:srgbClr val="002060"/>
                </a:solidFill>
              </a:rPr>
              <a:t>8500² =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540212D-7B2B-4B94-A237-52AA405A696E}"/>
              </a:ext>
            </a:extLst>
          </p:cNvPr>
          <p:cNvSpPr txBox="1"/>
          <p:nvPr/>
        </p:nvSpPr>
        <p:spPr>
          <a:xfrm>
            <a:off x="547484" y="3079448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85000² </a:t>
            </a:r>
            <a:r>
              <a:rPr lang="sl-SI" sz="3200" dirty="0">
                <a:solidFill>
                  <a:srgbClr val="00B0F0"/>
                </a:solidFill>
              </a:rPr>
              <a:t>=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3D320EDD-26A8-4F97-99C3-9C62A767E7C1}"/>
              </a:ext>
            </a:extLst>
          </p:cNvPr>
          <p:cNvSpPr txBox="1"/>
          <p:nvPr/>
        </p:nvSpPr>
        <p:spPr>
          <a:xfrm>
            <a:off x="5396660" y="1217520"/>
            <a:ext cx="1744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50000"/>
                  </a:schemeClr>
                </a:solidFill>
              </a:rPr>
              <a:t>  0,085</a:t>
            </a:r>
            <a:r>
              <a:rPr lang="sl-SI" sz="3200" b="1" dirty="0">
                <a:solidFill>
                  <a:schemeClr val="accent6">
                    <a:lumMod val="50000"/>
                  </a:schemeClr>
                </a:solidFill>
              </a:rPr>
              <a:t>² =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8DD79F4-02AE-4EA7-9A43-97565D1E8341}"/>
              </a:ext>
            </a:extLst>
          </p:cNvPr>
          <p:cNvSpPr txBox="1"/>
          <p:nvPr/>
        </p:nvSpPr>
        <p:spPr>
          <a:xfrm>
            <a:off x="5436704" y="2153477"/>
            <a:ext cx="131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  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8,5</a:t>
            </a: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</a:rPr>
              <a:t>² =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D621A9DD-7E5D-4381-A59E-A4442F37A333}"/>
              </a:ext>
            </a:extLst>
          </p:cNvPr>
          <p:cNvSpPr txBox="1"/>
          <p:nvPr/>
        </p:nvSpPr>
        <p:spPr>
          <a:xfrm>
            <a:off x="656248" y="4231548"/>
            <a:ext cx="1245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850²</a:t>
            </a:r>
            <a:r>
              <a:rPr lang="sl-SI" sz="3200" dirty="0">
                <a:solidFill>
                  <a:srgbClr val="0070C0"/>
                </a:solidFill>
              </a:rPr>
              <a:t> </a:t>
            </a:r>
            <a:r>
              <a:rPr lang="sl-SI" sz="3200" dirty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41CE8D70-39B8-4004-8B1A-8FC8150AA2D9}"/>
              </a:ext>
            </a:extLst>
          </p:cNvPr>
          <p:cNvSpPr txBox="1"/>
          <p:nvPr/>
        </p:nvSpPr>
        <p:spPr>
          <a:xfrm>
            <a:off x="583510" y="5114500"/>
            <a:ext cx="18710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850000² </a:t>
            </a:r>
            <a:r>
              <a:rPr lang="sl-SI" sz="3200" dirty="0">
                <a:solidFill>
                  <a:srgbClr val="00B0F0"/>
                </a:solidFill>
              </a:rPr>
              <a:t>=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4509857-ECC2-4CD5-9B85-E30251FA800B}"/>
              </a:ext>
            </a:extLst>
          </p:cNvPr>
          <p:cNvSpPr txBox="1"/>
          <p:nvPr/>
        </p:nvSpPr>
        <p:spPr>
          <a:xfrm>
            <a:off x="5396660" y="3072823"/>
            <a:ext cx="19527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50000"/>
                  </a:schemeClr>
                </a:solidFill>
              </a:rPr>
              <a:t>  0,0085</a:t>
            </a:r>
            <a:r>
              <a:rPr lang="sl-SI" sz="3200" b="1" dirty="0">
                <a:solidFill>
                  <a:schemeClr val="accent6">
                    <a:lumMod val="50000"/>
                  </a:schemeClr>
                </a:solidFill>
              </a:rPr>
              <a:t>² =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B4383099-835E-499C-AD04-61271BCBCEBA}"/>
              </a:ext>
            </a:extLst>
          </p:cNvPr>
          <p:cNvSpPr txBox="1"/>
          <p:nvPr/>
        </p:nvSpPr>
        <p:spPr>
          <a:xfrm>
            <a:off x="1854050" y="1118125"/>
            <a:ext cx="12009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7225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E3BAC4FF-51C8-4BB5-83EB-8C499005083A}"/>
              </a:ext>
            </a:extLst>
          </p:cNvPr>
          <p:cNvSpPr txBox="1"/>
          <p:nvPr/>
        </p:nvSpPr>
        <p:spPr>
          <a:xfrm>
            <a:off x="2005504" y="2065609"/>
            <a:ext cx="1952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72250 000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5AAC7ADF-6AC8-4D05-A74A-58AD1CA06593}"/>
              </a:ext>
            </a:extLst>
          </p:cNvPr>
          <p:cNvSpPr txBox="1"/>
          <p:nvPr/>
        </p:nvSpPr>
        <p:spPr>
          <a:xfrm>
            <a:off x="2075215" y="3086073"/>
            <a:ext cx="2695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7225 000 000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72699A2-3044-4704-96CB-AE491E166302}"/>
              </a:ext>
            </a:extLst>
          </p:cNvPr>
          <p:cNvSpPr txBox="1"/>
          <p:nvPr/>
        </p:nvSpPr>
        <p:spPr>
          <a:xfrm>
            <a:off x="1902102" y="4229863"/>
            <a:ext cx="1609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722500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10673331-6CEC-423D-9F26-438C259A73E7}"/>
              </a:ext>
            </a:extLst>
          </p:cNvPr>
          <p:cNvSpPr txBox="1"/>
          <p:nvPr/>
        </p:nvSpPr>
        <p:spPr>
          <a:xfrm>
            <a:off x="2310856" y="5140153"/>
            <a:ext cx="3467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722 500 000 000</a:t>
            </a:r>
          </a:p>
        </p:txBody>
      </p: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99341ECE-4A5D-44F7-9CB2-6F51C1713F99}"/>
              </a:ext>
            </a:extLst>
          </p:cNvPr>
          <p:cNvCxnSpPr>
            <a:cxnSpLocks/>
          </p:cNvCxnSpPr>
          <p:nvPr/>
        </p:nvCxnSpPr>
        <p:spPr>
          <a:xfrm>
            <a:off x="5436704" y="1035348"/>
            <a:ext cx="0" cy="55642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AAF1876-3658-4EC7-8685-2DFD3C574C5C}"/>
              </a:ext>
            </a:extLst>
          </p:cNvPr>
          <p:cNvSpPr txBox="1"/>
          <p:nvPr/>
        </p:nvSpPr>
        <p:spPr>
          <a:xfrm>
            <a:off x="7217903" y="1258953"/>
            <a:ext cx="3120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50000"/>
                  </a:schemeClr>
                </a:solidFill>
              </a:rPr>
              <a:t>0,007225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73C22B90-4C23-46BE-8D56-A1B2D8D1D777}"/>
              </a:ext>
            </a:extLst>
          </p:cNvPr>
          <p:cNvSpPr txBox="1"/>
          <p:nvPr/>
        </p:nvSpPr>
        <p:spPr>
          <a:xfrm>
            <a:off x="7361583" y="3096801"/>
            <a:ext cx="3120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50000"/>
                  </a:schemeClr>
                </a:solidFill>
              </a:rPr>
              <a:t>0,00007225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20CF239-C0E2-4559-9B08-C3F6A14AD5B7}"/>
              </a:ext>
            </a:extLst>
          </p:cNvPr>
          <p:cNvSpPr txBox="1"/>
          <p:nvPr/>
        </p:nvSpPr>
        <p:spPr>
          <a:xfrm>
            <a:off x="6691535" y="2194813"/>
            <a:ext cx="3120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72,25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F14B3D0-569D-4976-B3CF-7F51258DAB94}"/>
              </a:ext>
            </a:extLst>
          </p:cNvPr>
          <p:cNvSpPr txBox="1"/>
          <p:nvPr/>
        </p:nvSpPr>
        <p:spPr>
          <a:xfrm>
            <a:off x="5523258" y="4080832"/>
            <a:ext cx="2414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  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0,85</a:t>
            </a: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</a:rPr>
              <a:t>² =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C26868EA-756B-468F-989B-3AA8CDED55A7}"/>
              </a:ext>
            </a:extLst>
          </p:cNvPr>
          <p:cNvSpPr txBox="1"/>
          <p:nvPr/>
        </p:nvSpPr>
        <p:spPr>
          <a:xfrm>
            <a:off x="6990942" y="4080831"/>
            <a:ext cx="3120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0,7225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C57C3A02-1EC9-4864-9351-7676D8AA585F}"/>
              </a:ext>
            </a:extLst>
          </p:cNvPr>
          <p:cNvSpPr txBox="1"/>
          <p:nvPr/>
        </p:nvSpPr>
        <p:spPr>
          <a:xfrm>
            <a:off x="397566" y="6043424"/>
            <a:ext cx="4053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Število končnih </a:t>
            </a:r>
            <a:r>
              <a:rPr lang="sl-SI" sz="2400" dirty="0" err="1">
                <a:solidFill>
                  <a:srgbClr val="002060"/>
                </a:solidFill>
              </a:rPr>
              <a:t>ničl</a:t>
            </a:r>
            <a:r>
              <a:rPr lang="sl-SI" sz="2400" dirty="0">
                <a:solidFill>
                  <a:srgbClr val="002060"/>
                </a:solidFill>
              </a:rPr>
              <a:t> se podvoji. 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46917E8-E103-478F-A677-466AF59008D1}"/>
              </a:ext>
            </a:extLst>
          </p:cNvPr>
          <p:cNvSpPr txBox="1"/>
          <p:nvPr/>
        </p:nvSpPr>
        <p:spPr>
          <a:xfrm>
            <a:off x="6367327" y="6016967"/>
            <a:ext cx="3693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chemeClr val="accent2">
                    <a:lumMod val="75000"/>
                  </a:schemeClr>
                </a:solidFill>
              </a:rPr>
              <a:t>Število decimalk se podvoji</a:t>
            </a:r>
            <a:r>
              <a:rPr lang="sl-SI" sz="2400" dirty="0">
                <a:solidFill>
                  <a:srgbClr val="00206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767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A88418A-691B-4C8B-9CAB-A64C84C7DEFA}"/>
              </a:ext>
            </a:extLst>
          </p:cNvPr>
          <p:cNvSpPr txBox="1"/>
          <p:nvPr/>
        </p:nvSpPr>
        <p:spPr>
          <a:xfrm>
            <a:off x="397566" y="450573"/>
            <a:ext cx="85857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 2. Izračunaj kvadrate števil, če veš, da je   </a:t>
            </a:r>
            <a:r>
              <a:rPr lang="sl-SI" sz="3200" b="1" dirty="0">
                <a:solidFill>
                  <a:srgbClr val="002060"/>
                </a:solidFill>
              </a:rPr>
              <a:t>184² = 33 856</a:t>
            </a:r>
          </a:p>
        </p:txBody>
      </p: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9BF6C05D-A42B-4117-A9C2-50FD83B4E44C}"/>
              </a:ext>
            </a:extLst>
          </p:cNvPr>
          <p:cNvCxnSpPr>
            <a:cxnSpLocks/>
          </p:cNvCxnSpPr>
          <p:nvPr/>
        </p:nvCxnSpPr>
        <p:spPr>
          <a:xfrm>
            <a:off x="496956" y="1802295"/>
            <a:ext cx="10992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en povezovalnik 3">
            <a:extLst>
              <a:ext uri="{FF2B5EF4-FFF2-40B4-BE49-F238E27FC236}">
                <a16:creationId xmlns:a16="http://schemas.microsoft.com/office/drawing/2014/main" id="{AB543BF4-2F89-440C-90F4-518DB74029F9}"/>
              </a:ext>
            </a:extLst>
          </p:cNvPr>
          <p:cNvCxnSpPr>
            <a:cxnSpLocks/>
          </p:cNvCxnSpPr>
          <p:nvPr/>
        </p:nvCxnSpPr>
        <p:spPr>
          <a:xfrm>
            <a:off x="397566" y="2789582"/>
            <a:ext cx="10992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DDE1C140-4299-441A-A782-6841DE42AFB0}"/>
              </a:ext>
            </a:extLst>
          </p:cNvPr>
          <p:cNvCxnSpPr>
            <a:cxnSpLocks/>
          </p:cNvCxnSpPr>
          <p:nvPr/>
        </p:nvCxnSpPr>
        <p:spPr>
          <a:xfrm>
            <a:off x="397566" y="3770243"/>
            <a:ext cx="10992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E74115D7-F522-4250-BE8F-7CDDDB22ADC8}"/>
              </a:ext>
            </a:extLst>
          </p:cNvPr>
          <p:cNvCxnSpPr>
            <a:cxnSpLocks/>
          </p:cNvCxnSpPr>
          <p:nvPr/>
        </p:nvCxnSpPr>
        <p:spPr>
          <a:xfrm>
            <a:off x="397566" y="4711148"/>
            <a:ext cx="10992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0E25DF09-8F07-48DB-89EF-FFE6F1CECD58}"/>
              </a:ext>
            </a:extLst>
          </p:cNvPr>
          <p:cNvCxnSpPr>
            <a:cxnSpLocks/>
          </p:cNvCxnSpPr>
          <p:nvPr/>
        </p:nvCxnSpPr>
        <p:spPr>
          <a:xfrm>
            <a:off x="397566" y="5705060"/>
            <a:ext cx="10992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51B0CC70-40CE-4F44-9945-C4747C900C29}"/>
              </a:ext>
            </a:extLst>
          </p:cNvPr>
          <p:cNvCxnSpPr>
            <a:cxnSpLocks/>
          </p:cNvCxnSpPr>
          <p:nvPr/>
        </p:nvCxnSpPr>
        <p:spPr>
          <a:xfrm>
            <a:off x="5436704" y="1035348"/>
            <a:ext cx="0" cy="55642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862E669C-0C3B-4660-9D88-52E6A27FB581}"/>
              </a:ext>
            </a:extLst>
          </p:cNvPr>
          <p:cNvSpPr txBox="1"/>
          <p:nvPr/>
        </p:nvSpPr>
        <p:spPr>
          <a:xfrm>
            <a:off x="437321" y="1128598"/>
            <a:ext cx="1285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184² = 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4A1FBCAE-4BAB-479C-BE97-C3D5E4D0E688}"/>
              </a:ext>
            </a:extLst>
          </p:cNvPr>
          <p:cNvSpPr txBox="1"/>
          <p:nvPr/>
        </p:nvSpPr>
        <p:spPr>
          <a:xfrm>
            <a:off x="397566" y="3041616"/>
            <a:ext cx="1285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1840² =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4E1C5841-1932-405E-AEF0-5866E7EAEC00}"/>
              </a:ext>
            </a:extLst>
          </p:cNvPr>
          <p:cNvSpPr txBox="1"/>
          <p:nvPr/>
        </p:nvSpPr>
        <p:spPr>
          <a:xfrm>
            <a:off x="225154" y="5128833"/>
            <a:ext cx="1794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184000² =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36EA9DE4-76A8-4AC6-AAD2-2571401A9E6D}"/>
              </a:ext>
            </a:extLst>
          </p:cNvPr>
          <p:cNvSpPr txBox="1"/>
          <p:nvPr/>
        </p:nvSpPr>
        <p:spPr>
          <a:xfrm>
            <a:off x="397566" y="2062993"/>
            <a:ext cx="1622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18400² =</a:t>
            </a:r>
            <a:r>
              <a:rPr lang="sl-SI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93646799-2B96-4D73-A84F-337AF5D86F52}"/>
              </a:ext>
            </a:extLst>
          </p:cNvPr>
          <p:cNvSpPr txBox="1"/>
          <p:nvPr/>
        </p:nvSpPr>
        <p:spPr>
          <a:xfrm>
            <a:off x="317916" y="4005589"/>
            <a:ext cx="2040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1840000² =</a:t>
            </a:r>
            <a:r>
              <a:rPr lang="sl-SI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DB3B38DE-14F5-493C-BF1A-AF04093F3AF8}"/>
              </a:ext>
            </a:extLst>
          </p:cNvPr>
          <p:cNvSpPr txBox="1"/>
          <p:nvPr/>
        </p:nvSpPr>
        <p:spPr>
          <a:xfrm>
            <a:off x="5592422" y="1169445"/>
            <a:ext cx="1466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0,184² =</a:t>
            </a:r>
            <a:r>
              <a:rPr lang="sl-SI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44FE7C6-793B-4D6B-988C-5C7604768780}"/>
              </a:ext>
            </a:extLst>
          </p:cNvPr>
          <p:cNvSpPr txBox="1"/>
          <p:nvPr/>
        </p:nvSpPr>
        <p:spPr>
          <a:xfrm>
            <a:off x="5549349" y="3031376"/>
            <a:ext cx="1466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1,84² =</a:t>
            </a:r>
            <a:r>
              <a:rPr lang="sl-SI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AA6D890C-3ED2-47A8-8A6B-7AA5CCF03ED1}"/>
              </a:ext>
            </a:extLst>
          </p:cNvPr>
          <p:cNvSpPr txBox="1"/>
          <p:nvPr/>
        </p:nvSpPr>
        <p:spPr>
          <a:xfrm>
            <a:off x="5549349" y="4946494"/>
            <a:ext cx="1466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18,4² =</a:t>
            </a:r>
            <a:r>
              <a:rPr lang="sl-SI" sz="2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F5827FA-A6A4-49AC-B63C-D78539C541EE}"/>
              </a:ext>
            </a:extLst>
          </p:cNvPr>
          <p:cNvSpPr txBox="1"/>
          <p:nvPr/>
        </p:nvSpPr>
        <p:spPr>
          <a:xfrm>
            <a:off x="5592421" y="4012036"/>
            <a:ext cx="2001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3399"/>
                </a:solidFill>
              </a:rPr>
              <a:t>0,0184² =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6F939190-67DC-4DC3-BC0E-A52EFE1E968D}"/>
              </a:ext>
            </a:extLst>
          </p:cNvPr>
          <p:cNvSpPr txBox="1"/>
          <p:nvPr/>
        </p:nvSpPr>
        <p:spPr>
          <a:xfrm>
            <a:off x="5592420" y="2062993"/>
            <a:ext cx="2001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3399"/>
                </a:solidFill>
              </a:rPr>
              <a:t>0,00184² = 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89CF7EE-37A0-4A6D-A5EC-FADB3D57ED5F}"/>
              </a:ext>
            </a:extLst>
          </p:cNvPr>
          <p:cNvSpPr txBox="1"/>
          <p:nvPr/>
        </p:nvSpPr>
        <p:spPr>
          <a:xfrm>
            <a:off x="1508585" y="1135139"/>
            <a:ext cx="1300876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33 856 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E22C1DE2-1FA5-4F39-B801-2AE5BFA714DE}"/>
              </a:ext>
            </a:extLst>
          </p:cNvPr>
          <p:cNvSpPr txBox="1"/>
          <p:nvPr/>
        </p:nvSpPr>
        <p:spPr>
          <a:xfrm>
            <a:off x="1608549" y="3024927"/>
            <a:ext cx="1837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3 385 600 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48B5987E-040D-410A-9399-24A6B484DFAD}"/>
              </a:ext>
            </a:extLst>
          </p:cNvPr>
          <p:cNvSpPr txBox="1"/>
          <p:nvPr/>
        </p:nvSpPr>
        <p:spPr>
          <a:xfrm>
            <a:off x="1800125" y="5128833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33 856 000 000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A17B7165-11B4-41B6-9282-E72C30B5E209}"/>
              </a:ext>
            </a:extLst>
          </p:cNvPr>
          <p:cNvSpPr txBox="1"/>
          <p:nvPr/>
        </p:nvSpPr>
        <p:spPr>
          <a:xfrm>
            <a:off x="2019808" y="4010199"/>
            <a:ext cx="2966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3 385 600 000 000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CC06D6CE-DF00-4BAA-A14C-4143D6B34658}"/>
              </a:ext>
            </a:extLst>
          </p:cNvPr>
          <p:cNvSpPr txBox="1"/>
          <p:nvPr/>
        </p:nvSpPr>
        <p:spPr>
          <a:xfrm>
            <a:off x="1800125" y="2061156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>
                <a:solidFill>
                  <a:schemeClr val="accent2">
                    <a:lumMod val="75000"/>
                  </a:schemeClr>
                </a:solidFill>
              </a:rPr>
              <a:t>338 560 000</a:t>
            </a:r>
            <a:endParaRPr lang="sl-SI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E5C6275C-121D-44D7-BE02-1F1DE901085C}"/>
              </a:ext>
            </a:extLst>
          </p:cNvPr>
          <p:cNvSpPr txBox="1"/>
          <p:nvPr/>
        </p:nvSpPr>
        <p:spPr>
          <a:xfrm>
            <a:off x="6882333" y="1183578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0,033856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4B94F17-7F0D-480D-8C84-7B6AF7AF4419}"/>
              </a:ext>
            </a:extLst>
          </p:cNvPr>
          <p:cNvSpPr txBox="1"/>
          <p:nvPr/>
        </p:nvSpPr>
        <p:spPr>
          <a:xfrm>
            <a:off x="6710059" y="3032294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3,3856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B1155D64-60ED-4491-9DB5-8D179B4E5CD5}"/>
              </a:ext>
            </a:extLst>
          </p:cNvPr>
          <p:cNvSpPr txBox="1"/>
          <p:nvPr/>
        </p:nvSpPr>
        <p:spPr>
          <a:xfrm>
            <a:off x="6688013" y="4954777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338,56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2C7A713-096D-4560-BB99-BFA2156E7E45}"/>
              </a:ext>
            </a:extLst>
          </p:cNvPr>
          <p:cNvSpPr txBox="1"/>
          <p:nvPr/>
        </p:nvSpPr>
        <p:spPr>
          <a:xfrm>
            <a:off x="7341687" y="2061156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3399"/>
                </a:solidFill>
              </a:rPr>
              <a:t>0,0000033856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93589B60-6123-4BE2-93B0-B632871D4B09}"/>
              </a:ext>
            </a:extLst>
          </p:cNvPr>
          <p:cNvSpPr txBox="1"/>
          <p:nvPr/>
        </p:nvSpPr>
        <p:spPr>
          <a:xfrm>
            <a:off x="7178350" y="4012954"/>
            <a:ext cx="2846909" cy="521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3399"/>
                </a:solidFill>
              </a:rPr>
              <a:t>0,00033856</a:t>
            </a:r>
          </a:p>
        </p:txBody>
      </p:sp>
    </p:spTree>
    <p:extLst>
      <p:ext uri="{BB962C8B-B14F-4D97-AF65-F5344CB8AC3E}">
        <p14:creationId xmlns:p14="http://schemas.microsoft.com/office/powerpoint/2010/main" val="191738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338</Words>
  <Application>Microsoft Office PowerPoint</Application>
  <PresentationFormat>Širokozaslonsko</PresentationFormat>
  <Paragraphs>107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</dc:creator>
  <cp:lastModifiedBy>Irena</cp:lastModifiedBy>
  <cp:revision>12</cp:revision>
  <dcterms:created xsi:type="dcterms:W3CDTF">2021-12-19T17:10:42Z</dcterms:created>
  <dcterms:modified xsi:type="dcterms:W3CDTF">2022-01-06T04:40:08Z</dcterms:modified>
</cp:coreProperties>
</file>