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3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EB40B8-2383-4094-8621-DC8A33877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E0D3021-D911-4875-B4C0-490CF3AB66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77C0F85-0C29-45F0-8CAC-F3411D5DC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599DE6D-0432-40E4-A923-3A85EEDC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2828F56-479A-4DAD-8E42-EE2BE1E57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20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D6E90A-4C80-4E27-A5E1-786AC8A2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90D22DE-62F5-4D96-A316-5E943346C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251273B-AEFA-42C3-951C-AE9E3D38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E7D5067-27A3-42F4-8D01-379E2C0C9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E69B70D-D30A-446D-8163-350102A99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311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0836827-227D-4064-9E9C-E84B88790C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10B0B51-B790-4EAD-AEFA-EA69BFABA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E9C0C91-8B7C-43BB-8B4D-6799D70F1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1A371E1-65A2-4FCE-9250-6C24971AD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7EBA518-B45E-4A85-81CE-0E0D5BF63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255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CA63A9-149A-4163-AC12-24F8E1462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FC61931-57DA-4CE2-A515-C37B57B9E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5D9F2FA-2A48-4CF3-B329-D2B6830A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27C75B5-4563-4BB7-A2EB-02B3DD56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A2BF5B4-FC01-4698-B83E-B55E71E5D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298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11A63D-B37A-48E9-8800-10123941D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EBD4BA7-85F5-4BF0-B3E5-5C8073997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7DA8B7-FB59-47F1-B10D-C1D4C2CF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245B9E3-FB12-4300-AD92-D59EF639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FFE0EDE-600C-40DF-BEF6-FC9E7E340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83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1642BC-D3F6-407F-8579-A8C4B6936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9C71F11-B2EC-49EF-B5F6-FDB87ECE3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16992DE-1C46-4DB6-8649-CDFE01FF5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7ADFD1B-C5CE-4A5D-8E75-DECA7BD0B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6DE4943-FE41-4FA9-B7F4-AE2C0713D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D9D8F35-8AF2-40A5-B491-9916B2D5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2219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F44309-B2B9-4D7D-B442-DA2518DC7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DF78673-56AB-451F-A4D3-5C63779DC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DBB0833-C9E3-4560-B0C0-9FF871A47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B67455D-154E-45B5-9481-B035734701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F629FE0-FB47-48BF-AECF-079837332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F5379E7-E32B-481E-8F24-93BD1BF79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8BB2D817-5FE1-47DE-AF74-5EA8BFB72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DC768DEB-408F-412C-9464-D48B1A00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215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412364-B519-4548-94DA-C94D30A62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8F5EFA33-6814-409C-9769-4D7F9F13E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E6C1CEB3-A75D-4199-A929-19ACA56EF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FFD6E3E-4A40-4D76-A927-63397849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616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89ADB342-9697-4CED-880A-E95C2819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6411CDE5-777D-46E1-BF12-9E4859DA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DB0C3F55-F9B6-4B6C-8B1B-40E2155C3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721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8EE5C3-6CD8-479A-A89D-8ADE1A2B8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64D6C33-88D1-46D8-8FC7-DB4AEF5FE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86E6442-DF8C-4B2A-8923-F42C9990A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B1CC6EA-25ED-44D7-9601-0EA9C6C0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7118093-89E6-4FEF-8B2C-7259A070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860916E-87C6-40B7-A6E6-19BC84728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669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F539E7-D73A-4D92-9875-B26DF6396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A18DFBF1-5AF2-46DE-B349-EFFDFB52A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4AB5C6D-CB9E-4989-AB21-F3DFC8F94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FE5D724-ED89-40B9-8EE3-E5DFE30C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636E866-6BDD-4162-B62E-BE010C30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FCD854D-FA35-42EA-8C9D-B6D4D0467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4445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93EBDAB2-FC22-4CC9-9CFD-3256CA114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3879612-938B-4E6B-AAC6-C37F987BB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29DAE10-13D4-40C9-88E0-755702C9B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C50E3-E790-4BA3-BC59-3865A5354C20}" type="datetimeFigureOut">
              <a:rPr lang="sl-SI" smtClean="0"/>
              <a:t>19.12.2021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F46002-E515-4888-A29F-29363B6E1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58202A8-78B3-44D4-8812-38F558C4E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34B56-62B6-42A4-AF79-E3631239874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031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67.png"/><Relationship Id="rId18" Type="http://schemas.openxmlformats.org/officeDocument/2006/relationships/image" Target="../media/image7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12" Type="http://schemas.openxmlformats.org/officeDocument/2006/relationships/image" Target="../media/image66.png"/><Relationship Id="rId17" Type="http://schemas.openxmlformats.org/officeDocument/2006/relationships/image" Target="../media/image71.png"/><Relationship Id="rId2" Type="http://schemas.openxmlformats.org/officeDocument/2006/relationships/image" Target="../media/image56.png"/><Relationship Id="rId16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11" Type="http://schemas.openxmlformats.org/officeDocument/2006/relationships/image" Target="../media/image65.png"/><Relationship Id="rId5" Type="http://schemas.openxmlformats.org/officeDocument/2006/relationships/image" Target="../media/image59.png"/><Relationship Id="rId15" Type="http://schemas.openxmlformats.org/officeDocument/2006/relationships/image" Target="../media/image69.png"/><Relationship Id="rId10" Type="http://schemas.openxmlformats.org/officeDocument/2006/relationships/image" Target="../media/image64.png"/><Relationship Id="rId19" Type="http://schemas.openxmlformats.org/officeDocument/2006/relationships/image" Target="../media/image73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Relationship Id="rId14" Type="http://schemas.openxmlformats.org/officeDocument/2006/relationships/image" Target="../media/image6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5D59E36-75E5-439C-8CB9-13D8916A06F7}"/>
              </a:ext>
            </a:extLst>
          </p:cNvPr>
          <p:cNvSpPr txBox="1"/>
          <p:nvPr/>
        </p:nvSpPr>
        <p:spPr>
          <a:xfrm>
            <a:off x="2727391" y="284613"/>
            <a:ext cx="57433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800" b="1" dirty="0">
                <a:solidFill>
                  <a:srgbClr val="FF0000"/>
                </a:solidFill>
              </a:rPr>
              <a:t>Množica realnih števil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4C8D7C92-3136-4DBC-B23D-3E17E64D8783}"/>
              </a:ext>
            </a:extLst>
          </p:cNvPr>
          <p:cNvSpPr txBox="1"/>
          <p:nvPr/>
        </p:nvSpPr>
        <p:spPr>
          <a:xfrm>
            <a:off x="477078" y="1148620"/>
            <a:ext cx="11388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Z računsko operacijo </a:t>
            </a:r>
            <a:r>
              <a:rPr lang="sl-SI" sz="2400" dirty="0" err="1"/>
              <a:t>korenjenja</a:t>
            </a:r>
            <a:r>
              <a:rPr lang="sl-SI" sz="2400" dirty="0"/>
              <a:t> smo prišli do nove številske množice – </a:t>
            </a:r>
            <a:r>
              <a:rPr lang="sl-SI" sz="2400" b="1" dirty="0"/>
              <a:t>Iracionalna števila.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80379686-42D4-4B49-B870-8EA0E6B375A0}"/>
                  </a:ext>
                </a:extLst>
              </p:cNvPr>
              <p:cNvSpPr txBox="1"/>
              <p:nvPr/>
            </p:nvSpPr>
            <p:spPr>
              <a:xfrm>
                <a:off x="399020" y="1724265"/>
                <a:ext cx="6298263" cy="68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sl-SI" sz="3200" b="0" i="1" smtClean="0">
                        <a:latin typeface="Cambria Math" panose="02040503050406030204" pitchFamily="18" charset="0"/>
                      </a:rPr>
                      <m:t>,  </m:t>
                    </m:r>
                    <m:rad>
                      <m:radPr>
                        <m:degHide m:val="on"/>
                        <m:ctrlPr>
                          <a:rPr lang="sl-SI" sz="3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sl-SI" sz="3200" b="0" i="1" smtClean="0">
                        <a:latin typeface="Cambria Math" panose="02040503050406030204" pitchFamily="18" charset="0"/>
                      </a:rPr>
                      <m:t>,  </m:t>
                    </m:r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5,  </m:t>
                        </m:r>
                      </m:e>
                    </m:rad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6, </m:t>
                        </m:r>
                      </m:e>
                    </m:rad>
                  </m:oMath>
                </a14:m>
                <a:r>
                  <a:rPr lang="sl-SI" sz="3200" dirty="0"/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sl-SI" sz="3200" dirty="0"/>
                  <a:t> ,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</m:e>
                    </m:rad>
                  </m:oMath>
                </a14:m>
                <a:r>
                  <a:rPr lang="sl-SI" sz="3200" dirty="0"/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32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32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rad>
                  </m:oMath>
                </a14:m>
                <a:r>
                  <a:rPr lang="sl-SI" sz="3200" dirty="0"/>
                  <a:t>, ….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80379686-42D4-4B49-B870-8EA0E6B375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20" y="1724265"/>
                <a:ext cx="6298263" cy="688715"/>
              </a:xfrm>
              <a:prstGeom prst="rect">
                <a:avLst/>
              </a:prstGeom>
              <a:blipFill>
                <a:blip r:embed="rId2"/>
                <a:stretch>
                  <a:fillRect r="-1547" b="-2831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oljeZBesedilom 7">
            <a:extLst>
              <a:ext uri="{FF2B5EF4-FFF2-40B4-BE49-F238E27FC236}">
                <a16:creationId xmlns:a16="http://schemas.microsoft.com/office/drawing/2014/main" id="{60EBABEA-BAEE-4475-9BB6-318EB85FCBBA}"/>
              </a:ext>
            </a:extLst>
          </p:cNvPr>
          <p:cNvSpPr txBox="1"/>
          <p:nvPr/>
        </p:nvSpPr>
        <p:spPr>
          <a:xfrm>
            <a:off x="477078" y="2491078"/>
            <a:ext cx="113881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To so števila, ki se jih ne da zapisat z ulomkom. Imajo neskončno število decimalk, ki pa nimajo nobenega zaporedja. </a:t>
            </a:r>
            <a:endParaRPr lang="sl-SI" sz="2400" b="1" dirty="0"/>
          </a:p>
        </p:txBody>
      </p:sp>
      <p:pic>
        <p:nvPicPr>
          <p:cNvPr id="1026" name="Picture 2" descr="Realna števila :: OpenProf.com">
            <a:extLst>
              <a:ext uri="{FF2B5EF4-FFF2-40B4-BE49-F238E27FC236}">
                <a16:creationId xmlns:a16="http://schemas.microsoft.com/office/drawing/2014/main" id="{5009F186-3905-480F-9844-11A9DF07A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391" y="3074854"/>
            <a:ext cx="3801719" cy="238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319F8F5B-17B2-4A87-B818-4D6A4DAE28EF}"/>
                  </a:ext>
                </a:extLst>
              </p:cNvPr>
              <p:cNvSpPr txBox="1"/>
              <p:nvPr/>
            </p:nvSpPr>
            <p:spPr>
              <a:xfrm>
                <a:off x="326728" y="3366235"/>
                <a:ext cx="715471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400" dirty="0">
                    <a:solidFill>
                      <a:srgbClr val="C00000"/>
                    </a:solidFill>
                  </a:rPr>
                  <a:t>Racionalna števila ( </a:t>
                </a:r>
                <a14:m>
                  <m:oMath xmlns:m="http://schemas.openxmlformats.org/officeDocument/2006/math">
                    <m:r>
                      <a:rPr lang="sl-SI" sz="24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ℚ</m:t>
                    </m:r>
                    <m:r>
                      <a:rPr lang="sl-SI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sl-SI" sz="2400" dirty="0">
                    <a:solidFill>
                      <a:srgbClr val="C00000"/>
                    </a:solidFill>
                  </a:rPr>
                  <a:t>in iracionalna števila sestavljajo </a:t>
                </a:r>
                <a:r>
                  <a:rPr lang="sl-SI" sz="2400" b="1" dirty="0">
                    <a:solidFill>
                      <a:srgbClr val="C00000"/>
                    </a:solidFill>
                  </a:rPr>
                  <a:t>množico realnih števil (</a:t>
                </a:r>
                <a14:m>
                  <m:oMath xmlns:m="http://schemas.openxmlformats.org/officeDocument/2006/math">
                    <m:r>
                      <a:rPr lang="sl-SI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sl-SI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l-SI" sz="2400" b="1" dirty="0">
                    <a:solidFill>
                      <a:srgbClr val="C00000"/>
                    </a:solidFill>
                  </a:rPr>
                  <a:t>. </a:t>
                </a:r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319F8F5B-17B2-4A87-B818-4D6A4DAE28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28" y="3366235"/>
                <a:ext cx="7154719" cy="830997"/>
              </a:xfrm>
              <a:prstGeom prst="rect">
                <a:avLst/>
              </a:prstGeom>
              <a:blipFill>
                <a:blip r:embed="rId4"/>
                <a:stretch>
                  <a:fillRect l="-1364" t="-5839" b="-1532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830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Številska premica">
            <a:extLst>
              <a:ext uri="{FF2B5EF4-FFF2-40B4-BE49-F238E27FC236}">
                <a16:creationId xmlns:a16="http://schemas.microsoft.com/office/drawing/2014/main" id="{C803A632-63D8-4B80-8ECF-F6ACC21A2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14" y="917805"/>
            <a:ext cx="8391372" cy="611794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C30C723C-D7DE-49B9-8BD1-C97870FF6664}"/>
              </a:ext>
            </a:extLst>
          </p:cNvPr>
          <p:cNvCxnSpPr>
            <a:cxnSpLocks/>
          </p:cNvCxnSpPr>
          <p:nvPr/>
        </p:nvCxnSpPr>
        <p:spPr>
          <a:xfrm>
            <a:off x="6096000" y="2304969"/>
            <a:ext cx="4329524" cy="4840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8C8201B-721D-4ED0-9D16-C982FBFE37AB}"/>
              </a:ext>
            </a:extLst>
          </p:cNvPr>
          <p:cNvSpPr txBox="1"/>
          <p:nvPr/>
        </p:nvSpPr>
        <p:spPr>
          <a:xfrm>
            <a:off x="8693426" y="1993725"/>
            <a:ext cx="1868075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Iracionalna števila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77CF164C-566F-43B3-A92E-1D006E084A5C}"/>
              </a:ext>
            </a:extLst>
          </p:cNvPr>
          <p:cNvSpPr/>
          <p:nvPr/>
        </p:nvSpPr>
        <p:spPr>
          <a:xfrm>
            <a:off x="5377069" y="2721445"/>
            <a:ext cx="357808" cy="291548"/>
          </a:xfrm>
          <a:prstGeom prst="rect">
            <a:avLst/>
          </a:pr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3AF13741-13D1-468F-A577-3C949E773CAC}"/>
              </a:ext>
            </a:extLst>
          </p:cNvPr>
          <p:cNvCxnSpPr/>
          <p:nvPr/>
        </p:nvCxnSpPr>
        <p:spPr>
          <a:xfrm>
            <a:off x="5734877" y="2867219"/>
            <a:ext cx="482662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5718A80C-CF80-4EC1-8EEE-8EB04A0EFB49}"/>
              </a:ext>
            </a:extLst>
          </p:cNvPr>
          <p:cNvSpPr txBox="1"/>
          <p:nvPr/>
        </p:nvSpPr>
        <p:spPr>
          <a:xfrm>
            <a:off x="8925184" y="2466529"/>
            <a:ext cx="2077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2060"/>
                </a:solidFill>
              </a:rPr>
              <a:t>Racionalna števila</a:t>
            </a:r>
          </a:p>
        </p:txBody>
      </p:sp>
      <p:sp>
        <p:nvSpPr>
          <p:cNvPr id="14" name="Elipsa 13">
            <a:extLst>
              <a:ext uri="{FF2B5EF4-FFF2-40B4-BE49-F238E27FC236}">
                <a16:creationId xmlns:a16="http://schemas.microsoft.com/office/drawing/2014/main" id="{F5E3F71D-68B8-4A80-8632-0BD4336EEAEA}"/>
              </a:ext>
            </a:extLst>
          </p:cNvPr>
          <p:cNvSpPr/>
          <p:nvPr/>
        </p:nvSpPr>
        <p:spPr>
          <a:xfrm>
            <a:off x="4623758" y="3692106"/>
            <a:ext cx="753311" cy="569343"/>
          </a:xfrm>
          <a:prstGeom prst="ellipse">
            <a:avLst/>
          </a:prstGeom>
          <a:solidFill>
            <a:schemeClr val="accent2">
              <a:lumMod val="7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D54C3299-10BB-4342-B01D-EA72944E4252}"/>
              </a:ext>
            </a:extLst>
          </p:cNvPr>
          <p:cNvSpPr txBox="1"/>
          <p:nvPr/>
        </p:nvSpPr>
        <p:spPr>
          <a:xfrm>
            <a:off x="9618357" y="3576667"/>
            <a:ext cx="1384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accent2">
                    <a:lumMod val="50000"/>
                  </a:schemeClr>
                </a:solidFill>
              </a:rPr>
              <a:t>Cela števila</a:t>
            </a:r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524D61D3-392A-4398-A3EC-37FAB98C1A69}"/>
              </a:ext>
            </a:extLst>
          </p:cNvPr>
          <p:cNvSpPr/>
          <p:nvPr/>
        </p:nvSpPr>
        <p:spPr>
          <a:xfrm>
            <a:off x="4037162" y="4641014"/>
            <a:ext cx="586596" cy="569342"/>
          </a:xfrm>
          <a:prstGeom prst="ellipse">
            <a:avLst/>
          </a:prstGeom>
          <a:solidFill>
            <a:srgbClr val="7030A0">
              <a:alpha val="1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0" name="Raven puščični povezovalnik 19">
            <a:extLst>
              <a:ext uri="{FF2B5EF4-FFF2-40B4-BE49-F238E27FC236}">
                <a16:creationId xmlns:a16="http://schemas.microsoft.com/office/drawing/2014/main" id="{EA71E72F-41A0-42E1-8EF0-35FA94665024}"/>
              </a:ext>
            </a:extLst>
          </p:cNvPr>
          <p:cNvCxnSpPr/>
          <p:nvPr/>
        </p:nvCxnSpPr>
        <p:spPr>
          <a:xfrm>
            <a:off x="4405671" y="5108922"/>
            <a:ext cx="6176514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02E453C7-4F13-47F4-99CA-72E08AEC1D3E}"/>
              </a:ext>
            </a:extLst>
          </p:cNvPr>
          <p:cNvSpPr txBox="1"/>
          <p:nvPr/>
        </p:nvSpPr>
        <p:spPr>
          <a:xfrm>
            <a:off x="9019604" y="4708812"/>
            <a:ext cx="2077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7030A0"/>
                </a:solidFill>
              </a:rPr>
              <a:t>Naravna števila</a:t>
            </a:r>
          </a:p>
        </p:txBody>
      </p:sp>
      <p:cxnSp>
        <p:nvCxnSpPr>
          <p:cNvPr id="22" name="Raven puščični povezovalnik 21">
            <a:extLst>
              <a:ext uri="{FF2B5EF4-FFF2-40B4-BE49-F238E27FC236}">
                <a16:creationId xmlns:a16="http://schemas.microsoft.com/office/drawing/2014/main" id="{3FE39231-7FC9-461E-BAB3-BE0E0EA8A0F8}"/>
              </a:ext>
            </a:extLst>
          </p:cNvPr>
          <p:cNvCxnSpPr/>
          <p:nvPr/>
        </p:nvCxnSpPr>
        <p:spPr>
          <a:xfrm>
            <a:off x="5116544" y="3976776"/>
            <a:ext cx="6176514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8FBFE319-2B2D-43F8-8D1F-2BA4A370AFCF}"/>
              </a:ext>
            </a:extLst>
          </p:cNvPr>
          <p:cNvSpPr txBox="1"/>
          <p:nvPr/>
        </p:nvSpPr>
        <p:spPr>
          <a:xfrm>
            <a:off x="6239836" y="943396"/>
            <a:ext cx="53033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rgbClr val="FF0000"/>
                </a:solidFill>
              </a:rPr>
              <a:t>Vsa števila spadajo v množico </a:t>
            </a:r>
          </a:p>
          <a:p>
            <a:r>
              <a:rPr lang="sl-SI" sz="2400" b="1" dirty="0">
                <a:solidFill>
                  <a:srgbClr val="FF0000"/>
                </a:solidFill>
              </a:rPr>
              <a:t>                                        REALNIH ŠTEVIL. </a:t>
            </a:r>
          </a:p>
        </p:txBody>
      </p:sp>
      <p:sp>
        <p:nvSpPr>
          <p:cNvPr id="24" name="Puščica: desno 23">
            <a:extLst>
              <a:ext uri="{FF2B5EF4-FFF2-40B4-BE49-F238E27FC236}">
                <a16:creationId xmlns:a16="http://schemas.microsoft.com/office/drawing/2014/main" id="{2D4415D6-DCC1-4B11-B9E0-E0D4E6F06E90}"/>
              </a:ext>
            </a:extLst>
          </p:cNvPr>
          <p:cNvSpPr/>
          <p:nvPr/>
        </p:nvSpPr>
        <p:spPr>
          <a:xfrm>
            <a:off x="5734877" y="1398693"/>
            <a:ext cx="3284727" cy="395337"/>
          </a:xfrm>
          <a:prstGeom prst="rightArrow">
            <a:avLst/>
          </a:prstGeom>
          <a:solidFill>
            <a:srgbClr val="FF00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865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7" grpId="0"/>
      <p:bldP spid="21" grpId="0"/>
      <p:bldP spid="23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F00D82-0BB9-4413-9FAE-C81DAA1C7A84}"/>
              </a:ext>
            </a:extLst>
          </p:cNvPr>
          <p:cNvSpPr txBox="1">
            <a:spLocks/>
          </p:cNvSpPr>
          <p:nvPr/>
        </p:nvSpPr>
        <p:spPr>
          <a:xfrm>
            <a:off x="1040295" y="397564"/>
            <a:ext cx="5095462" cy="79113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5400" b="1" dirty="0">
                <a:solidFill>
                  <a:srgbClr val="FF0000"/>
                </a:solidFill>
              </a:rPr>
              <a:t>Pravila </a:t>
            </a:r>
            <a:r>
              <a:rPr lang="sl-SI" sz="5400" b="1" dirty="0" err="1">
                <a:solidFill>
                  <a:srgbClr val="FF0000"/>
                </a:solidFill>
              </a:rPr>
              <a:t>korenjenja</a:t>
            </a:r>
            <a:endParaRPr lang="sl-SI" sz="5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6F78C1F2-E272-4305-9D52-E91BD09381BB}"/>
                  </a:ext>
                </a:extLst>
              </p:cNvPr>
              <p:cNvSpPr txBox="1"/>
              <p:nvPr/>
            </p:nvSpPr>
            <p:spPr>
              <a:xfrm>
                <a:off x="795130" y="1372974"/>
                <a:ext cx="4373216" cy="57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rad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/>
                  <a:t>= 0, ker je 0 · 0 = 0</a:t>
                </a:r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6F78C1F2-E272-4305-9D52-E91BD0938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30" y="1372974"/>
                <a:ext cx="4373216" cy="575095"/>
              </a:xfrm>
              <a:prstGeom prst="rect">
                <a:avLst/>
              </a:prstGeom>
              <a:blipFill>
                <a:blip r:embed="rId2"/>
                <a:stretch>
                  <a:fillRect t="-2105" b="-2736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80FD081B-EEC4-4F27-B0C9-5B592436BFAB}"/>
                  </a:ext>
                </a:extLst>
              </p:cNvPr>
              <p:cNvSpPr txBox="1"/>
              <p:nvPr/>
            </p:nvSpPr>
            <p:spPr>
              <a:xfrm>
                <a:off x="795130" y="2132347"/>
                <a:ext cx="3578087" cy="57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rad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/>
                  <a:t>= 1, ker je 1 · 1 = 1</a:t>
                </a:r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80FD081B-EEC4-4F27-B0C9-5B592436BF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30" y="2132347"/>
                <a:ext cx="3578087" cy="575095"/>
              </a:xfrm>
              <a:prstGeom prst="rect">
                <a:avLst/>
              </a:prstGeom>
              <a:blipFill>
                <a:blip r:embed="rId3"/>
                <a:stretch>
                  <a:fillRect t="-3191" b="-287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9B3C8394-3F64-4E34-BF78-740D23E4F957}"/>
                  </a:ext>
                </a:extLst>
              </p:cNvPr>
              <p:cNvSpPr txBox="1"/>
              <p:nvPr/>
            </p:nvSpPr>
            <p:spPr>
              <a:xfrm>
                <a:off x="808383" y="2938406"/>
                <a:ext cx="1351720" cy="560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9B3C8394-3F64-4E34-BF78-740D23E4F9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383" y="2938406"/>
                <a:ext cx="1351720" cy="560168"/>
              </a:xfrm>
              <a:prstGeom prst="rect">
                <a:avLst/>
              </a:prstGeom>
              <a:blipFill>
                <a:blip r:embed="rId4"/>
                <a:stretch>
                  <a:fillRect t="-2174" r="-2715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D638E678-FE2D-407D-A479-067041EEA2C0}"/>
              </a:ext>
            </a:extLst>
          </p:cNvPr>
          <p:cNvSpPr txBox="1"/>
          <p:nvPr/>
        </p:nvSpPr>
        <p:spPr>
          <a:xfrm>
            <a:off x="2034022" y="2958668"/>
            <a:ext cx="3399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10, ker je 10 ·10 = 100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FCA26951-A5F3-4679-BD38-701BDDEC4AFC}"/>
                  </a:ext>
                </a:extLst>
              </p:cNvPr>
              <p:cNvSpPr txBox="1"/>
              <p:nvPr/>
            </p:nvSpPr>
            <p:spPr>
              <a:xfrm>
                <a:off x="795129" y="3535593"/>
                <a:ext cx="1789044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10 000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FCA26951-A5F3-4679-BD38-701BDDEC4A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29" y="3535593"/>
                <a:ext cx="1789044" cy="563744"/>
              </a:xfrm>
              <a:prstGeom prst="rect">
                <a:avLst/>
              </a:prstGeom>
              <a:blipFill>
                <a:blip r:embed="rId5"/>
                <a:stretch>
                  <a:fillRect t="-3261" r="-4082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2D588FB2-2DE7-471B-9EA9-851A1DA801F7}"/>
                  </a:ext>
                </a:extLst>
              </p:cNvPr>
              <p:cNvSpPr txBox="1"/>
              <p:nvPr/>
            </p:nvSpPr>
            <p:spPr>
              <a:xfrm>
                <a:off x="742671" y="4287078"/>
                <a:ext cx="2742651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1000 000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2D588FB2-2DE7-471B-9EA9-851A1DA801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671" y="4287078"/>
                <a:ext cx="2742651" cy="563744"/>
              </a:xfrm>
              <a:prstGeom prst="rect">
                <a:avLst/>
              </a:prstGeom>
              <a:blipFill>
                <a:blip r:embed="rId6"/>
                <a:stretch>
                  <a:fillRect t="-2151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D56B643-31D7-47CB-A056-DB9E1E1D9E01}"/>
              </a:ext>
            </a:extLst>
          </p:cNvPr>
          <p:cNvSpPr txBox="1"/>
          <p:nvPr/>
        </p:nvSpPr>
        <p:spPr>
          <a:xfrm>
            <a:off x="2744932" y="4327602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1000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2E6B89A-5F5A-4B16-A260-56351DEB7FF9}"/>
              </a:ext>
            </a:extLst>
          </p:cNvPr>
          <p:cNvSpPr txBox="1"/>
          <p:nvPr/>
        </p:nvSpPr>
        <p:spPr>
          <a:xfrm>
            <a:off x="2378486" y="3587492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100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5C7B5601-6CB6-49F6-98E8-3D4C816D46E6}"/>
              </a:ext>
            </a:extLst>
          </p:cNvPr>
          <p:cNvSpPr txBox="1"/>
          <p:nvPr/>
        </p:nvSpPr>
        <p:spPr>
          <a:xfrm>
            <a:off x="3072670" y="3576117"/>
            <a:ext cx="3847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, </a:t>
            </a:r>
            <a:r>
              <a:rPr lang="sl-SI" sz="2800" dirty="0">
                <a:solidFill>
                  <a:srgbClr val="002060"/>
                </a:solidFill>
              </a:rPr>
              <a:t>ker je 100 ·100 = 10 000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F38B3D7-9FB4-4A99-9B3C-A812EDA9A11C}"/>
              </a:ext>
            </a:extLst>
          </p:cNvPr>
          <p:cNvSpPr txBox="1"/>
          <p:nvPr/>
        </p:nvSpPr>
        <p:spPr>
          <a:xfrm>
            <a:off x="3660567" y="4286694"/>
            <a:ext cx="4578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, </a:t>
            </a:r>
            <a:r>
              <a:rPr lang="sl-SI" sz="2800" dirty="0">
                <a:solidFill>
                  <a:schemeClr val="accent6">
                    <a:lumMod val="75000"/>
                  </a:schemeClr>
                </a:solidFill>
              </a:rPr>
              <a:t>ker je 1000 ·1000 = 1000 000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80CB004B-7333-441D-AE87-593E889A7744}"/>
                  </a:ext>
                </a:extLst>
              </p:cNvPr>
              <p:cNvSpPr txBox="1"/>
              <p:nvPr/>
            </p:nvSpPr>
            <p:spPr>
              <a:xfrm>
                <a:off x="795129" y="4988463"/>
                <a:ext cx="1789044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80CB004B-7333-441D-AE87-593E889A7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29" y="4988463"/>
                <a:ext cx="1789044" cy="563744"/>
              </a:xfrm>
              <a:prstGeom prst="rect">
                <a:avLst/>
              </a:prstGeom>
              <a:blipFill>
                <a:blip r:embed="rId7"/>
                <a:stretch>
                  <a:fillRect t="-2151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A7E508E9-BF8A-4EBD-A363-6C6FFD705BE4}"/>
              </a:ext>
            </a:extLst>
          </p:cNvPr>
          <p:cNvSpPr txBox="1"/>
          <p:nvPr/>
        </p:nvSpPr>
        <p:spPr>
          <a:xfrm>
            <a:off x="2291557" y="5094864"/>
            <a:ext cx="2081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Iracionalno število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A8A1BBA5-AAFC-49F2-AD1E-D09C2E2D2FB0}"/>
              </a:ext>
            </a:extLst>
          </p:cNvPr>
          <p:cNvSpPr txBox="1"/>
          <p:nvPr/>
        </p:nvSpPr>
        <p:spPr>
          <a:xfrm>
            <a:off x="795129" y="5739016"/>
            <a:ext cx="5975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Pri </a:t>
            </a:r>
            <a:r>
              <a:rPr lang="sl-SI" sz="2400" dirty="0" err="1">
                <a:solidFill>
                  <a:srgbClr val="C00000"/>
                </a:solidFill>
              </a:rPr>
              <a:t>korenjenju</a:t>
            </a:r>
            <a:r>
              <a:rPr lang="sl-SI" sz="2400" dirty="0">
                <a:solidFill>
                  <a:srgbClr val="C00000"/>
                </a:solidFill>
              </a:rPr>
              <a:t> se končno število </a:t>
            </a:r>
            <a:r>
              <a:rPr lang="sl-SI" sz="2400" dirty="0" err="1">
                <a:solidFill>
                  <a:srgbClr val="C00000"/>
                </a:solidFill>
              </a:rPr>
              <a:t>ničl</a:t>
            </a:r>
            <a:r>
              <a:rPr lang="sl-SI" sz="2400" dirty="0">
                <a:solidFill>
                  <a:srgbClr val="C00000"/>
                </a:solidFill>
              </a:rPr>
              <a:t> razpolovi</a:t>
            </a:r>
            <a:r>
              <a:rPr lang="sl-SI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347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jeZBesedilom 6">
            <a:extLst>
              <a:ext uri="{FF2B5EF4-FFF2-40B4-BE49-F238E27FC236}">
                <a16:creationId xmlns:a16="http://schemas.microsoft.com/office/drawing/2014/main" id="{F426ACF2-C288-4A73-954D-B61302766BF0}"/>
              </a:ext>
            </a:extLst>
          </p:cNvPr>
          <p:cNvSpPr txBox="1"/>
          <p:nvPr/>
        </p:nvSpPr>
        <p:spPr>
          <a:xfrm>
            <a:off x="702365" y="527519"/>
            <a:ext cx="6006837" cy="837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2060"/>
                </a:solidFill>
              </a:rPr>
              <a:t>Kvadratni koren količnika</a:t>
            </a:r>
            <a:r>
              <a:rPr lang="sl-SI" sz="2000" dirty="0">
                <a:solidFill>
                  <a:srgbClr val="002060"/>
                </a:solidFill>
              </a:rPr>
              <a:t> dveh števil je enak </a:t>
            </a:r>
          </a:p>
          <a:p>
            <a:r>
              <a:rPr lang="sl-SI" sz="2000" dirty="0">
                <a:solidFill>
                  <a:srgbClr val="002060"/>
                </a:solidFill>
              </a:rPr>
              <a:t>količniku kvadratnih korenov teh števil.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7C15418B-DF3B-4A9E-A034-B2EB71F1BC02}"/>
                  </a:ext>
                </a:extLst>
              </p:cNvPr>
              <p:cNvSpPr txBox="1"/>
              <p:nvPr/>
            </p:nvSpPr>
            <p:spPr>
              <a:xfrm>
                <a:off x="7478061" y="1463688"/>
                <a:ext cx="2564297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49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49</m:t>
                            </m:r>
                          </m:e>
                        </m:rad>
                      </m:den>
                    </m:f>
                    <m:r>
                      <a:rPr lang="sl-SI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=</m:t>
                    </m:r>
                    <m:f>
                      <m:fPr>
                        <m:ctrlPr>
                          <a:rPr lang="sl-SI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sl-SI" sz="32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7C15418B-DF3B-4A9E-A034-B2EB71F1B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8061" y="1463688"/>
                <a:ext cx="2564297" cy="9691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CAE91489-D83D-410C-A51E-D12C25645609}"/>
                  </a:ext>
                </a:extLst>
              </p:cNvPr>
              <p:cNvSpPr txBox="1"/>
              <p:nvPr/>
            </p:nvSpPr>
            <p:spPr>
              <a:xfrm>
                <a:off x="189298" y="2957486"/>
                <a:ext cx="1348368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i="1" smtClean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0" i="1" smtClean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0,09</m:t>
                          </m:r>
                        </m:e>
                      </m:rad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CAE91489-D83D-410C-A51E-D12C256456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98" y="2957486"/>
                <a:ext cx="1348368" cy="6141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450671A0-DE3C-4243-A49F-72EF4FF3349F}"/>
                  </a:ext>
                </a:extLst>
              </p:cNvPr>
              <p:cNvSpPr txBox="1"/>
              <p:nvPr/>
            </p:nvSpPr>
            <p:spPr>
              <a:xfrm>
                <a:off x="2661726" y="2823619"/>
                <a:ext cx="1083885" cy="805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rad>
                      </m:den>
                    </m:f>
                  </m:oMath>
                </a14:m>
                <a:r>
                  <a:rPr lang="sl-SI" sz="2400" dirty="0"/>
                  <a:t> = </a:t>
                </a:r>
              </a:p>
            </p:txBody>
          </p:sp>
        </mc:Choice>
        <mc:Fallback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450671A0-DE3C-4243-A49F-72EF4FF334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726" y="2823619"/>
                <a:ext cx="1083885" cy="805285"/>
              </a:xfrm>
              <a:prstGeom prst="rect">
                <a:avLst/>
              </a:prstGeom>
              <a:blipFill>
                <a:blip r:embed="rId4"/>
                <a:stretch>
                  <a:fillRect r="-9605" b="-7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5FE542BD-ACDF-446C-B7DE-EE48FFB30A44}"/>
                  </a:ext>
                </a:extLst>
              </p:cNvPr>
              <p:cNvSpPr txBox="1"/>
              <p:nvPr/>
            </p:nvSpPr>
            <p:spPr>
              <a:xfrm>
                <a:off x="3527816" y="2800828"/>
                <a:ext cx="1177733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5FE542BD-ACDF-446C-B7DE-EE48FFB30A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816" y="2800828"/>
                <a:ext cx="1177733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AC44E933-EE67-45D3-BD5F-8B4A94AE0ABC}"/>
              </a:ext>
            </a:extLst>
          </p:cNvPr>
          <p:cNvSpPr txBox="1"/>
          <p:nvPr/>
        </p:nvSpPr>
        <p:spPr>
          <a:xfrm>
            <a:off x="4484387" y="3009813"/>
            <a:ext cx="70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6">
                    <a:lumMod val="50000"/>
                  </a:schemeClr>
                </a:solidFill>
              </a:rPr>
              <a:t>0,3</a:t>
            </a:r>
          </a:p>
        </p:txBody>
      </p:sp>
      <p:cxnSp>
        <p:nvCxnSpPr>
          <p:cNvPr id="19" name="Raven povezovalnik 18">
            <a:extLst>
              <a:ext uri="{FF2B5EF4-FFF2-40B4-BE49-F238E27FC236}">
                <a16:creationId xmlns:a16="http://schemas.microsoft.com/office/drawing/2014/main" id="{8755BEF6-04FA-47BC-8B68-2C89B2568723}"/>
              </a:ext>
            </a:extLst>
          </p:cNvPr>
          <p:cNvCxnSpPr/>
          <p:nvPr/>
        </p:nvCxnSpPr>
        <p:spPr>
          <a:xfrm flipV="1">
            <a:off x="499545" y="2605532"/>
            <a:ext cx="11025809" cy="109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1CA89A7-EB66-4946-8DF2-0F17B92CDE1C}"/>
                  </a:ext>
                </a:extLst>
              </p:cNvPr>
              <p:cNvSpPr txBox="1"/>
              <p:nvPr/>
            </p:nvSpPr>
            <p:spPr>
              <a:xfrm>
                <a:off x="1362608" y="2778642"/>
                <a:ext cx="1600091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1CA89A7-EB66-4946-8DF2-0F17B92CDE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608" y="2778642"/>
                <a:ext cx="1600091" cy="969176"/>
              </a:xfrm>
              <a:prstGeom prst="rect">
                <a:avLst/>
              </a:prstGeom>
              <a:blipFill>
                <a:blip r:embed="rId6"/>
                <a:stretch>
                  <a:fillRect l="-801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7D887F64-6C91-45E2-8220-22C3E8EC4C10}"/>
                  </a:ext>
                </a:extLst>
              </p:cNvPr>
              <p:cNvSpPr txBox="1"/>
              <p:nvPr/>
            </p:nvSpPr>
            <p:spPr>
              <a:xfrm>
                <a:off x="1395588" y="4390018"/>
                <a:ext cx="1290489" cy="997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144</m:t>
                            </m:r>
                          </m:num>
                          <m:den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7D887F64-6C91-45E2-8220-22C3E8EC4C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588" y="4390018"/>
                <a:ext cx="1290489" cy="9971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0FF9892F-3A3C-42BE-A2DA-9CDDD8B5EEEA}"/>
                  </a:ext>
                </a:extLst>
              </p:cNvPr>
              <p:cNvSpPr txBox="1"/>
              <p:nvPr/>
            </p:nvSpPr>
            <p:spPr>
              <a:xfrm>
                <a:off x="233351" y="4625463"/>
                <a:ext cx="1457740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1,44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0FF9892F-3A3C-42BE-A2DA-9CDDD8B5EE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51" y="4625463"/>
                <a:ext cx="1457740" cy="542584"/>
              </a:xfrm>
              <a:prstGeom prst="rect">
                <a:avLst/>
              </a:prstGeom>
              <a:blipFill>
                <a:blip r:embed="rId8"/>
                <a:stretch>
                  <a:fillRect t="-7865" r="-418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Raven povezovalnik 23">
            <a:extLst>
              <a:ext uri="{FF2B5EF4-FFF2-40B4-BE49-F238E27FC236}">
                <a16:creationId xmlns:a16="http://schemas.microsoft.com/office/drawing/2014/main" id="{AF1C211D-B7ED-421F-B3B0-FE5DD455673E}"/>
              </a:ext>
            </a:extLst>
          </p:cNvPr>
          <p:cNvCxnSpPr/>
          <p:nvPr/>
        </p:nvCxnSpPr>
        <p:spPr>
          <a:xfrm flipV="1">
            <a:off x="610238" y="3936894"/>
            <a:ext cx="11025809" cy="109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6A161804-8C5D-449A-8FF5-289024F96A7D}"/>
                  </a:ext>
                </a:extLst>
              </p:cNvPr>
              <p:cNvSpPr txBox="1"/>
              <p:nvPr/>
            </p:nvSpPr>
            <p:spPr>
              <a:xfrm>
                <a:off x="2494206" y="4485943"/>
                <a:ext cx="1083885" cy="805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144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rad>
                      </m:den>
                    </m:f>
                  </m:oMath>
                </a14:m>
                <a:r>
                  <a:rPr lang="sl-SI" sz="2400" dirty="0"/>
                  <a:t> = </a:t>
                </a:r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6A161804-8C5D-449A-8FF5-289024F96A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206" y="4485943"/>
                <a:ext cx="1083885" cy="805285"/>
              </a:xfrm>
              <a:prstGeom prst="rect">
                <a:avLst/>
              </a:prstGeom>
              <a:blipFill>
                <a:blip r:embed="rId9"/>
                <a:stretch>
                  <a:fillRect r="-9551" b="-7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A602A3D1-C574-4FDB-8677-4B2A6B287F67}"/>
                  </a:ext>
                </a:extLst>
              </p:cNvPr>
              <p:cNvSpPr txBox="1"/>
              <p:nvPr/>
            </p:nvSpPr>
            <p:spPr>
              <a:xfrm>
                <a:off x="3401025" y="4437692"/>
                <a:ext cx="1109983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A602A3D1-C574-4FDB-8677-4B2A6B287F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025" y="4437692"/>
                <a:ext cx="1109983" cy="90178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4AC9FA4D-7678-4E16-B1BF-5BC66357785B}"/>
              </a:ext>
            </a:extLst>
          </p:cNvPr>
          <p:cNvSpPr txBox="1"/>
          <p:nvPr/>
        </p:nvSpPr>
        <p:spPr>
          <a:xfrm>
            <a:off x="4384719" y="4692307"/>
            <a:ext cx="70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1,2</a:t>
            </a:r>
          </a:p>
        </p:txBody>
      </p: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80E76B48-8AB3-4C85-95F3-DB528D7A2828}"/>
              </a:ext>
            </a:extLst>
          </p:cNvPr>
          <p:cNvCxnSpPr>
            <a:cxnSpLocks/>
          </p:cNvCxnSpPr>
          <p:nvPr/>
        </p:nvCxnSpPr>
        <p:spPr>
          <a:xfrm flipH="1">
            <a:off x="5390708" y="2872263"/>
            <a:ext cx="6248" cy="26768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461E28DB-4429-4E4D-B505-D948932F034C}"/>
                  </a:ext>
                </a:extLst>
              </p:cNvPr>
              <p:cNvSpPr txBox="1"/>
              <p:nvPr/>
            </p:nvSpPr>
            <p:spPr>
              <a:xfrm>
                <a:off x="5069905" y="2967956"/>
                <a:ext cx="2129494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0,0004</m:t>
                          </m:r>
                        </m:e>
                      </m:rad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461E28DB-4429-4E4D-B505-D948932F03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9905" y="2967956"/>
                <a:ext cx="2129494" cy="61414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E22A9EB5-7AC7-4757-9697-EFD6584812B2}"/>
                  </a:ext>
                </a:extLst>
              </p:cNvPr>
              <p:cNvSpPr txBox="1"/>
              <p:nvPr/>
            </p:nvSpPr>
            <p:spPr>
              <a:xfrm>
                <a:off x="8460035" y="2848949"/>
                <a:ext cx="1515452" cy="8055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sl-SI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10 000</m:t>
                            </m:r>
                          </m:e>
                        </m:rad>
                      </m:den>
                    </m:f>
                  </m:oMath>
                </a14:m>
                <a:r>
                  <a:rPr lang="sl-SI" sz="2400" dirty="0">
                    <a:solidFill>
                      <a:schemeClr val="tx1"/>
                    </a:solidFill>
                  </a:rPr>
                  <a:t> </a:t>
                </a:r>
                <a:r>
                  <a:rPr lang="sl-SI" sz="2400" dirty="0"/>
                  <a:t>= </a:t>
                </a:r>
              </a:p>
            </p:txBody>
          </p:sp>
        </mc:Choice>
        <mc:Fallback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E22A9EB5-7AC7-4757-9697-EFD6584812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0035" y="2848949"/>
                <a:ext cx="1515452" cy="805542"/>
              </a:xfrm>
              <a:prstGeom prst="rect">
                <a:avLst/>
              </a:prstGeom>
              <a:blipFill>
                <a:blip r:embed="rId12"/>
                <a:stretch>
                  <a:fillRect r="-2016" b="-7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76ABD565-073B-4615-90CD-91C031586A31}"/>
                  </a:ext>
                </a:extLst>
              </p:cNvPr>
              <p:cNvSpPr txBox="1"/>
              <p:nvPr/>
            </p:nvSpPr>
            <p:spPr>
              <a:xfrm>
                <a:off x="9505841" y="2872263"/>
                <a:ext cx="150810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76ABD565-073B-4615-90CD-91C031586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5841" y="2872263"/>
                <a:ext cx="1508108" cy="7861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416F9FCC-4678-46CE-A068-D127ECDF4FF3}"/>
                  </a:ext>
                </a:extLst>
              </p:cNvPr>
              <p:cNvSpPr txBox="1"/>
              <p:nvPr/>
            </p:nvSpPr>
            <p:spPr>
              <a:xfrm>
                <a:off x="6808690" y="2793119"/>
                <a:ext cx="1805978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10 000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=</a:t>
                </a:r>
                <a:endParaRPr lang="sl-SI" sz="2800" dirty="0"/>
              </a:p>
            </p:txBody>
          </p:sp>
        </mc:Choice>
        <mc:Fallback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416F9FCC-4678-46CE-A068-D127ECDF4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8690" y="2793119"/>
                <a:ext cx="1805978" cy="969176"/>
              </a:xfrm>
              <a:prstGeom prst="rect">
                <a:avLst/>
              </a:prstGeom>
              <a:blipFill>
                <a:blip r:embed="rId14"/>
                <a:stretch>
                  <a:fillRect l="-7095" r="-540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4293A713-7F30-484E-B6F2-60BF91D83B2D}"/>
              </a:ext>
            </a:extLst>
          </p:cNvPr>
          <p:cNvSpPr txBox="1"/>
          <p:nvPr/>
        </p:nvSpPr>
        <p:spPr>
          <a:xfrm>
            <a:off x="10716710" y="2997323"/>
            <a:ext cx="919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0,02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C9921FA4-0CED-4443-B44E-B9B0B109E829}"/>
                  </a:ext>
                </a:extLst>
              </p:cNvPr>
              <p:cNvSpPr txBox="1"/>
              <p:nvPr/>
            </p:nvSpPr>
            <p:spPr>
              <a:xfrm>
                <a:off x="5421849" y="4589684"/>
                <a:ext cx="2129494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0,000169</m:t>
                          </m:r>
                        </m:e>
                      </m:rad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C9921FA4-0CED-4443-B44E-B9B0B109E8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849" y="4589684"/>
                <a:ext cx="2129494" cy="61414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6389CC67-4B38-4085-8222-574BAF896E55}"/>
                  </a:ext>
                </a:extLst>
              </p:cNvPr>
              <p:cNvSpPr txBox="1"/>
              <p:nvPr/>
            </p:nvSpPr>
            <p:spPr>
              <a:xfrm>
                <a:off x="7369410" y="4343441"/>
                <a:ext cx="2395418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169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1000 000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=</a:t>
                </a:r>
                <a:endParaRPr lang="sl-SI" sz="2800" dirty="0"/>
              </a:p>
            </p:txBody>
          </p:sp>
        </mc:Choice>
        <mc:Fallback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6389CC67-4B38-4085-8222-574BAF896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410" y="4343441"/>
                <a:ext cx="2395418" cy="969176"/>
              </a:xfrm>
              <a:prstGeom prst="rect">
                <a:avLst/>
              </a:prstGeom>
              <a:blipFill>
                <a:blip r:embed="rId16"/>
                <a:stretch>
                  <a:fillRect l="-534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6183D952-D4DD-49DC-95E0-9F290222CEAC}"/>
              </a:ext>
            </a:extLst>
          </p:cNvPr>
          <p:cNvCxnSpPr/>
          <p:nvPr/>
        </p:nvCxnSpPr>
        <p:spPr>
          <a:xfrm flipV="1">
            <a:off x="209563" y="5549162"/>
            <a:ext cx="11025809" cy="109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CC498D62-7012-4331-B4B9-E5432AD96003}"/>
                  </a:ext>
                </a:extLst>
              </p:cNvPr>
              <p:cNvSpPr txBox="1"/>
              <p:nvPr/>
            </p:nvSpPr>
            <p:spPr>
              <a:xfrm>
                <a:off x="9288304" y="4395088"/>
                <a:ext cx="150810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CC498D62-7012-4331-B4B9-E5432AD96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8304" y="4395088"/>
                <a:ext cx="1508108" cy="78617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6B483D6-D79D-44A1-B3EF-30C2B4CB4A80}"/>
              </a:ext>
            </a:extLst>
          </p:cNvPr>
          <p:cNvSpPr txBox="1"/>
          <p:nvPr/>
        </p:nvSpPr>
        <p:spPr>
          <a:xfrm>
            <a:off x="10636484" y="4485943"/>
            <a:ext cx="1146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0,013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F1BC2080-34A6-4739-AA50-E9743550D23B}"/>
              </a:ext>
            </a:extLst>
          </p:cNvPr>
          <p:cNvSpPr txBox="1"/>
          <p:nvPr/>
        </p:nvSpPr>
        <p:spPr>
          <a:xfrm>
            <a:off x="499545" y="5778381"/>
            <a:ext cx="6869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>
                <a:solidFill>
                  <a:srgbClr val="C00000"/>
                </a:solidFill>
              </a:rPr>
              <a:t>Pri </a:t>
            </a:r>
            <a:r>
              <a:rPr lang="sl-SI" sz="2400" b="1" dirty="0" err="1">
                <a:solidFill>
                  <a:srgbClr val="C00000"/>
                </a:solidFill>
              </a:rPr>
              <a:t>korenjenju</a:t>
            </a:r>
            <a:r>
              <a:rPr lang="sl-SI" sz="2400" b="1" dirty="0">
                <a:solidFill>
                  <a:srgbClr val="C00000"/>
                </a:solidFill>
              </a:rPr>
              <a:t> se sodo število decimalk razpolovi.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CEF30B62-30D1-4420-8118-D582A6FD214D}"/>
                  </a:ext>
                </a:extLst>
              </p:cNvPr>
              <p:cNvSpPr txBox="1"/>
              <p:nvPr/>
            </p:nvSpPr>
            <p:spPr>
              <a:xfrm>
                <a:off x="7551343" y="385593"/>
                <a:ext cx="1835427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den>
                    </m:f>
                    <m:r>
                      <a:rPr lang="sl-SI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endParaRPr lang="sl-SI" sz="32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46" name="PoljeZBesedilom 45">
                <a:extLst>
                  <a:ext uri="{FF2B5EF4-FFF2-40B4-BE49-F238E27FC236}">
                    <a16:creationId xmlns:a16="http://schemas.microsoft.com/office/drawing/2014/main" id="{CEF30B62-30D1-4420-8118-D582A6FD21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343" y="385593"/>
                <a:ext cx="1835427" cy="96917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049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/>
      <p:bldP spid="21" grpId="0"/>
      <p:bldP spid="22" grpId="0"/>
      <p:bldP spid="23" grpId="0"/>
      <p:bldP spid="25" grpId="0"/>
      <p:bldP spid="26" grpId="0"/>
      <p:bldP spid="27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9" grpId="0"/>
      <p:bldP spid="41" grpId="0"/>
      <p:bldP spid="44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3C29999-AADC-45E0-A803-EEF8F0E549D9}"/>
              </a:ext>
            </a:extLst>
          </p:cNvPr>
          <p:cNvSpPr txBox="1"/>
          <p:nvPr/>
        </p:nvSpPr>
        <p:spPr>
          <a:xfrm>
            <a:off x="702365" y="527519"/>
            <a:ext cx="11065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Kvadratni koren produkta</a:t>
            </a:r>
            <a:r>
              <a:rPr lang="sl-SI" sz="2000" dirty="0">
                <a:solidFill>
                  <a:srgbClr val="C00000"/>
                </a:solidFill>
              </a:rPr>
              <a:t> dveh števil je enak produktu kvadratnih korenov teh števil.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E063545D-5D37-4EB4-9889-8B167950AC7A}"/>
                  </a:ext>
                </a:extLst>
              </p:cNvPr>
              <p:cNvSpPr txBox="1"/>
              <p:nvPr/>
            </p:nvSpPr>
            <p:spPr>
              <a:xfrm>
                <a:off x="795130" y="1092739"/>
                <a:ext cx="2580572" cy="577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l-SI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sl-SI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sl-SI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C00000"/>
                    </a:solidFill>
                  </a:rPr>
                  <a:t> ·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endParaRPr lang="sl-SI" sz="28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E063545D-5D37-4EB4-9889-8B167950AC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30" y="1092739"/>
                <a:ext cx="2580572" cy="577754"/>
              </a:xfrm>
              <a:prstGeom prst="rect">
                <a:avLst/>
              </a:prstGeom>
              <a:blipFill>
                <a:blip r:embed="rId2"/>
                <a:stretch>
                  <a:fillRect t="-2105" b="-2736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4A1565D1-A485-4DCE-8E37-3F8DF43EE11B}"/>
                  </a:ext>
                </a:extLst>
              </p:cNvPr>
              <p:cNvSpPr txBox="1"/>
              <p:nvPr/>
            </p:nvSpPr>
            <p:spPr>
              <a:xfrm>
                <a:off x="795130" y="3918916"/>
                <a:ext cx="1643270" cy="5680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·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4A1565D1-A485-4DCE-8E37-3F8DF43EE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30" y="3918916"/>
                <a:ext cx="1643270" cy="568041"/>
              </a:xfrm>
              <a:prstGeom prst="rect">
                <a:avLst/>
              </a:prstGeom>
              <a:blipFill>
                <a:blip r:embed="rId3"/>
                <a:stretch>
                  <a:fillRect t="-3226" r="-2963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B4529BC8-0ABA-43E8-B87C-0C371892B83A}"/>
                  </a:ext>
                </a:extLst>
              </p:cNvPr>
              <p:cNvSpPr txBox="1"/>
              <p:nvPr/>
            </p:nvSpPr>
            <p:spPr>
              <a:xfrm>
                <a:off x="702364" y="1823253"/>
                <a:ext cx="2358887" cy="5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9·10 000 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B4529BC8-0ABA-43E8-B87C-0C371892B8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364" y="1823253"/>
                <a:ext cx="2358887" cy="583750"/>
              </a:xfrm>
              <a:prstGeom prst="rect">
                <a:avLst/>
              </a:prstGeom>
              <a:blipFill>
                <a:blip r:embed="rId4"/>
                <a:stretch>
                  <a:fillRect t="-2083" r="-1550" b="-2604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53B2C903-A0BF-4B7C-8CDD-DDBB31DC3C4B}"/>
                  </a:ext>
                </a:extLst>
              </p:cNvPr>
              <p:cNvSpPr txBox="1"/>
              <p:nvPr/>
            </p:nvSpPr>
            <p:spPr>
              <a:xfrm>
                <a:off x="2033757" y="3928815"/>
                <a:ext cx="1491321" cy="576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rad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53B2C903-A0BF-4B7C-8CDD-DDBB31DC3C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757" y="3928815"/>
                <a:ext cx="1491321" cy="5769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59594114-78B1-47D3-BECE-FF053C4C1827}"/>
                  </a:ext>
                </a:extLst>
              </p:cNvPr>
              <p:cNvSpPr txBox="1"/>
              <p:nvPr/>
            </p:nvSpPr>
            <p:spPr>
              <a:xfrm>
                <a:off x="2888974" y="1852776"/>
                <a:ext cx="2531165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sl-SI" sz="2800" dirty="0"/>
                  <a:t> 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10 000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59594114-78B1-47D3-BECE-FF053C4C18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974" y="1852776"/>
                <a:ext cx="2531165" cy="563744"/>
              </a:xfrm>
              <a:prstGeom prst="rect">
                <a:avLst/>
              </a:prstGeom>
              <a:blipFill>
                <a:blip r:embed="rId6"/>
                <a:stretch>
                  <a:fillRect t="-3261" r="-723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oljeZBesedilom 7">
            <a:extLst>
              <a:ext uri="{FF2B5EF4-FFF2-40B4-BE49-F238E27FC236}">
                <a16:creationId xmlns:a16="http://schemas.microsoft.com/office/drawing/2014/main" id="{93B67564-6825-4A8D-99FA-C0307F67E961}"/>
              </a:ext>
            </a:extLst>
          </p:cNvPr>
          <p:cNvSpPr txBox="1"/>
          <p:nvPr/>
        </p:nvSpPr>
        <p:spPr>
          <a:xfrm>
            <a:off x="5155095" y="1898545"/>
            <a:ext cx="131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3·100 =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23A4EB42-FE55-47C0-9AC4-FEA572AA183E}"/>
              </a:ext>
            </a:extLst>
          </p:cNvPr>
          <p:cNvSpPr txBox="1"/>
          <p:nvPr/>
        </p:nvSpPr>
        <p:spPr>
          <a:xfrm>
            <a:off x="6362556" y="1898545"/>
            <a:ext cx="742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300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89D64FC0-DD86-460A-B512-FCD8BA657B5A}"/>
                  </a:ext>
                </a:extLst>
              </p:cNvPr>
              <p:cNvSpPr txBox="1"/>
              <p:nvPr/>
            </p:nvSpPr>
            <p:spPr>
              <a:xfrm>
                <a:off x="702363" y="2589286"/>
                <a:ext cx="2358887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169·225 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89D64FC0-DD86-460A-B512-FCD8BA657B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363" y="2589286"/>
                <a:ext cx="2358887" cy="563744"/>
              </a:xfrm>
              <a:prstGeom prst="rect">
                <a:avLst/>
              </a:prstGeom>
              <a:blipFill>
                <a:blip r:embed="rId7"/>
                <a:stretch>
                  <a:fillRect t="-3261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46E04973-41E5-4342-9FC9-EEDDFE440B5D}"/>
                  </a:ext>
                </a:extLst>
              </p:cNvPr>
              <p:cNvSpPr txBox="1"/>
              <p:nvPr/>
            </p:nvSpPr>
            <p:spPr>
              <a:xfrm>
                <a:off x="2782956" y="2589286"/>
                <a:ext cx="2928731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169</m:t>
                        </m:r>
                      </m:e>
                    </m:rad>
                  </m:oMath>
                </a14:m>
                <a:r>
                  <a:rPr lang="sl-SI" sz="2800" dirty="0"/>
                  <a:t> 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225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46E04973-41E5-4342-9FC9-EEDDFE440B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956" y="2589286"/>
                <a:ext cx="2928731" cy="563744"/>
              </a:xfrm>
              <a:prstGeom prst="rect">
                <a:avLst/>
              </a:prstGeom>
              <a:blipFill>
                <a:blip r:embed="rId8"/>
                <a:stretch>
                  <a:fillRect t="-3261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5BCEEEE6-1D23-4A33-B70E-F77C4E0FEE81}"/>
              </a:ext>
            </a:extLst>
          </p:cNvPr>
          <p:cNvSpPr txBox="1"/>
          <p:nvPr/>
        </p:nvSpPr>
        <p:spPr>
          <a:xfrm>
            <a:off x="5155095" y="2620542"/>
            <a:ext cx="131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13·15 =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C53BBA9-F87E-477D-B195-01BCF058DB4F}"/>
              </a:ext>
            </a:extLst>
          </p:cNvPr>
          <p:cNvSpPr txBox="1"/>
          <p:nvPr/>
        </p:nvSpPr>
        <p:spPr>
          <a:xfrm>
            <a:off x="6400804" y="2594398"/>
            <a:ext cx="742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195</a:t>
            </a:r>
          </a:p>
        </p:txBody>
      </p: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76F7E029-9E65-469B-B2E0-E7FB63C139F4}"/>
              </a:ext>
            </a:extLst>
          </p:cNvPr>
          <p:cNvCxnSpPr/>
          <p:nvPr/>
        </p:nvCxnSpPr>
        <p:spPr>
          <a:xfrm>
            <a:off x="702363" y="3143762"/>
            <a:ext cx="10760767" cy="92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CF88817-B26F-4E83-8EF5-9E5513465AFA}"/>
              </a:ext>
            </a:extLst>
          </p:cNvPr>
          <p:cNvSpPr txBox="1"/>
          <p:nvPr/>
        </p:nvSpPr>
        <p:spPr>
          <a:xfrm>
            <a:off x="795130" y="3454269"/>
            <a:ext cx="5478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Velja tudi obratno – SPRETNO RAČUNANJE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3C5BF627-CFCB-4E84-807D-0A30BA93DB2D}"/>
                  </a:ext>
                </a:extLst>
              </p:cNvPr>
              <p:cNvSpPr txBox="1"/>
              <p:nvPr/>
            </p:nvSpPr>
            <p:spPr>
              <a:xfrm>
                <a:off x="795130" y="4693707"/>
                <a:ext cx="2358887" cy="5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3C5BF627-CFCB-4E84-807D-0A30BA93DB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30" y="4693707"/>
                <a:ext cx="2358887" cy="583750"/>
              </a:xfrm>
              <a:prstGeom prst="rect">
                <a:avLst/>
              </a:prstGeom>
              <a:blipFill>
                <a:blip r:embed="rId9"/>
                <a:stretch>
                  <a:fillRect t="-3125" b="-2604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5B797088-8CD0-44E0-B6DE-E4D560A5CCD4}"/>
                  </a:ext>
                </a:extLst>
              </p:cNvPr>
              <p:cNvSpPr txBox="1"/>
              <p:nvPr/>
            </p:nvSpPr>
            <p:spPr>
              <a:xfrm>
                <a:off x="2461363" y="4682309"/>
                <a:ext cx="1607054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2·18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5B797088-8CD0-44E0-B6DE-E4D560A5CC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363" y="4682309"/>
                <a:ext cx="1607054" cy="563744"/>
              </a:xfrm>
              <a:prstGeom prst="rect">
                <a:avLst/>
              </a:prstGeom>
              <a:blipFill>
                <a:blip r:embed="rId10"/>
                <a:stretch>
                  <a:fillRect t="-2151" r="-12548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EF760546-263C-432E-AA8A-29AAD9104FB2}"/>
                  </a:ext>
                </a:extLst>
              </p:cNvPr>
              <p:cNvSpPr txBox="1"/>
              <p:nvPr/>
            </p:nvSpPr>
            <p:spPr>
              <a:xfrm>
                <a:off x="3882887" y="4682309"/>
                <a:ext cx="1073427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36 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=</a:t>
                </a:r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EF760546-263C-432E-AA8A-29AAD9104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887" y="4682309"/>
                <a:ext cx="1073427" cy="573940"/>
              </a:xfrm>
              <a:prstGeom prst="rect">
                <a:avLst/>
              </a:prstGeom>
              <a:blipFill>
                <a:blip r:embed="rId11"/>
                <a:stretch>
                  <a:fillRect t="-2128" r="-10795" b="-287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6FA6E01-4086-46DE-8B15-C4767486F03E}"/>
              </a:ext>
            </a:extLst>
          </p:cNvPr>
          <p:cNvSpPr txBox="1"/>
          <p:nvPr/>
        </p:nvSpPr>
        <p:spPr>
          <a:xfrm>
            <a:off x="4992528" y="4723972"/>
            <a:ext cx="77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AB5EF83-2E78-404F-ADED-C9DC1E73581F}"/>
                  </a:ext>
                </a:extLst>
              </p:cNvPr>
              <p:cNvSpPr txBox="1"/>
              <p:nvPr/>
            </p:nvSpPr>
            <p:spPr>
              <a:xfrm>
                <a:off x="751833" y="5453433"/>
                <a:ext cx="2309418" cy="5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accent6">
                        <a:lumMod val="50000"/>
                      </a:schemeClr>
                    </a:solidFill>
                  </a:rPr>
                  <a:t> 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accent6">
                        <a:lumMod val="50000"/>
                      </a:schemeClr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7AB5EF83-2E78-404F-ADED-C9DC1E7358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33" y="5453433"/>
                <a:ext cx="2309418" cy="583750"/>
              </a:xfrm>
              <a:prstGeom prst="rect">
                <a:avLst/>
              </a:prstGeom>
              <a:blipFill>
                <a:blip r:embed="rId12"/>
                <a:stretch>
                  <a:fillRect t="-3158" b="-2736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F9CED162-1ABF-480B-BC68-18998DFBF3F4}"/>
                  </a:ext>
                </a:extLst>
              </p:cNvPr>
              <p:cNvSpPr txBox="1"/>
              <p:nvPr/>
            </p:nvSpPr>
            <p:spPr>
              <a:xfrm>
                <a:off x="2478157" y="5470535"/>
                <a:ext cx="1823947" cy="56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45·5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F9CED162-1ABF-480B-BC68-18998DFBF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157" y="5470535"/>
                <a:ext cx="1823947" cy="568169"/>
              </a:xfrm>
              <a:prstGeom prst="rect">
                <a:avLst/>
              </a:prstGeom>
              <a:blipFill>
                <a:blip r:embed="rId13"/>
                <a:stretch>
                  <a:fillRect t="-2128" b="-287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2E8E223E-8D2D-4205-9E8C-D4A5EC6AC650}"/>
                  </a:ext>
                </a:extLst>
              </p:cNvPr>
              <p:cNvSpPr txBox="1"/>
              <p:nvPr/>
            </p:nvSpPr>
            <p:spPr>
              <a:xfrm>
                <a:off x="4026889" y="5470535"/>
                <a:ext cx="1393250" cy="585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225 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=</a:t>
                </a:r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2E8E223E-8D2D-4205-9E8C-D4A5EC6AC6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6889" y="5470535"/>
                <a:ext cx="1393250" cy="585708"/>
              </a:xfrm>
              <a:prstGeom prst="rect">
                <a:avLst/>
              </a:prstGeom>
              <a:blipFill>
                <a:blip r:embed="rId14"/>
                <a:stretch>
                  <a:fillRect t="-2083" b="-2604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C71548D6-6439-41CE-97C1-B5A1EEFCD98D}"/>
              </a:ext>
            </a:extLst>
          </p:cNvPr>
          <p:cNvSpPr txBox="1"/>
          <p:nvPr/>
        </p:nvSpPr>
        <p:spPr>
          <a:xfrm>
            <a:off x="5247861" y="5513963"/>
            <a:ext cx="77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6">
                    <a:lumMod val="50000"/>
                  </a:schemeClr>
                </a:solidFill>
              </a:rPr>
              <a:t>15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62CB809-C63F-4C9F-BE1A-3B8B0E52D4C3}"/>
                  </a:ext>
                </a:extLst>
              </p:cNvPr>
              <p:cNvSpPr txBox="1"/>
              <p:nvPr/>
            </p:nvSpPr>
            <p:spPr>
              <a:xfrm>
                <a:off x="808454" y="6196066"/>
                <a:ext cx="2309418" cy="56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80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7030A0"/>
                    </a:solidFill>
                  </a:rPr>
                  <a:t> 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62CB809-C63F-4C9F-BE1A-3B8B0E52D4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54" y="6196066"/>
                <a:ext cx="2309418" cy="568169"/>
              </a:xfrm>
              <a:prstGeom prst="rect">
                <a:avLst/>
              </a:prstGeom>
              <a:blipFill>
                <a:blip r:embed="rId15"/>
                <a:stretch>
                  <a:fillRect t="-2128" b="-287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22E7557-E9D1-4516-8C41-9E912B50B6DA}"/>
                  </a:ext>
                </a:extLst>
              </p:cNvPr>
              <p:cNvSpPr txBox="1"/>
              <p:nvPr/>
            </p:nvSpPr>
            <p:spPr>
              <a:xfrm>
                <a:off x="2779416" y="6196066"/>
                <a:ext cx="2176897" cy="56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80·125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 </a:t>
                </a:r>
              </a:p>
            </p:txBody>
          </p:sp>
        </mc:Choice>
        <mc:Fallback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22E7557-E9D1-4516-8C41-9E912B50B6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416" y="6196066"/>
                <a:ext cx="2176897" cy="568169"/>
              </a:xfrm>
              <a:prstGeom prst="rect">
                <a:avLst/>
              </a:prstGeom>
              <a:blipFill>
                <a:blip r:embed="rId16"/>
                <a:stretch>
                  <a:fillRect t="-2128" r="-1120" b="-287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F91BEA46-2CBF-4B4E-B6B8-94561F92B0A6}"/>
                  </a:ext>
                </a:extLst>
              </p:cNvPr>
              <p:cNvSpPr txBox="1"/>
              <p:nvPr/>
            </p:nvSpPr>
            <p:spPr>
              <a:xfrm>
                <a:off x="4650629" y="6142838"/>
                <a:ext cx="2309418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10 000 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=</a:t>
                </a:r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F91BEA46-2CBF-4B4E-B6B8-94561F92B0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629" y="6142838"/>
                <a:ext cx="2309418" cy="563744"/>
              </a:xfrm>
              <a:prstGeom prst="rect">
                <a:avLst/>
              </a:prstGeom>
              <a:blipFill>
                <a:blip r:embed="rId17"/>
                <a:stretch>
                  <a:fillRect t="-3261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2F78B7F0-0CD6-407D-A021-5F3804769412}"/>
              </a:ext>
            </a:extLst>
          </p:cNvPr>
          <p:cNvSpPr txBox="1"/>
          <p:nvPr/>
        </p:nvSpPr>
        <p:spPr>
          <a:xfrm>
            <a:off x="6283136" y="6183362"/>
            <a:ext cx="77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34524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EEB76F7-D3D8-4E37-9C40-01EBD20BDB98}"/>
              </a:ext>
            </a:extLst>
          </p:cNvPr>
          <p:cNvSpPr txBox="1"/>
          <p:nvPr/>
        </p:nvSpPr>
        <p:spPr>
          <a:xfrm>
            <a:off x="437321" y="265043"/>
            <a:ext cx="7070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Uporabi pravila </a:t>
            </a:r>
            <a:r>
              <a:rPr lang="sl-SI" sz="2400" dirty="0" err="1"/>
              <a:t>korenjenja</a:t>
            </a:r>
            <a:r>
              <a:rPr lang="sl-SI" sz="2400" dirty="0"/>
              <a:t> in izračunaj vrednost korena.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E97169FB-9E40-40E6-A63B-E20C37531938}"/>
                  </a:ext>
                </a:extLst>
              </p:cNvPr>
              <p:cNvSpPr txBox="1"/>
              <p:nvPr/>
            </p:nvSpPr>
            <p:spPr>
              <a:xfrm>
                <a:off x="265042" y="1021616"/>
                <a:ext cx="1683028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a)</a:t>
                </a:r>
                <a:r>
                  <a:rPr lang="sl-SI" dirty="0"/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f>
                          <m:fPr>
                            <m:ctrlP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E97169FB-9E40-40E6-A63B-E20C375319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042" y="1021616"/>
                <a:ext cx="1683028" cy="969176"/>
              </a:xfrm>
              <a:prstGeom prst="rect">
                <a:avLst/>
              </a:prstGeom>
              <a:blipFill>
                <a:blip r:embed="rId2"/>
                <a:stretch>
                  <a:fillRect l="-7220" r="-505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F943FBBC-7B55-4633-94F6-89764AA8AB9E}"/>
                  </a:ext>
                </a:extLst>
              </p:cNvPr>
              <p:cNvSpPr txBox="1"/>
              <p:nvPr/>
            </p:nvSpPr>
            <p:spPr>
              <a:xfrm>
                <a:off x="265042" y="2281838"/>
                <a:ext cx="2544419" cy="56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2060"/>
                    </a:solidFill>
                  </a:rPr>
                  <a:t>b)</a:t>
                </a:r>
                <a:r>
                  <a:rPr lang="sl-SI" dirty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25 ·36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 = </a:t>
                </a:r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F943FBBC-7B55-4633-94F6-89764AA8AB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042" y="2281838"/>
                <a:ext cx="2544419" cy="568169"/>
              </a:xfrm>
              <a:prstGeom prst="rect">
                <a:avLst/>
              </a:prstGeom>
              <a:blipFill>
                <a:blip r:embed="rId3"/>
                <a:stretch>
                  <a:fillRect l="-4785" t="-2128" r="-718" b="-287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AC07150F-730A-43EC-A4F6-C2F495FB76D5}"/>
                  </a:ext>
                </a:extLst>
              </p:cNvPr>
              <p:cNvSpPr txBox="1"/>
              <p:nvPr/>
            </p:nvSpPr>
            <p:spPr>
              <a:xfrm>
                <a:off x="218658" y="3144915"/>
                <a:ext cx="2915478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chemeClr val="tx1"/>
                    </a:solidFill>
                  </a:rPr>
                  <a:t>c)</a:t>
                </a:r>
                <a:r>
                  <a:rPr lang="sl-SI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0,01 ·400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 = </a:t>
                </a: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AC07150F-730A-43EC-A4F6-C2F495FB76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58" y="3144915"/>
                <a:ext cx="2915478" cy="542584"/>
              </a:xfrm>
              <a:prstGeom prst="rect">
                <a:avLst/>
              </a:prstGeom>
              <a:blipFill>
                <a:blip r:embed="rId4"/>
                <a:stretch>
                  <a:fillRect l="-4393" t="-7865" r="-2720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2F1693A7-5F64-4D9D-9AEC-35E5FE3896A8}"/>
                  </a:ext>
                </a:extLst>
              </p:cNvPr>
              <p:cNvSpPr txBox="1"/>
              <p:nvPr/>
            </p:nvSpPr>
            <p:spPr>
              <a:xfrm>
                <a:off x="165651" y="4019780"/>
                <a:ext cx="3087757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2060"/>
                    </a:solidFill>
                  </a:rPr>
                  <a:t>č)</a:t>
                </a:r>
                <a:r>
                  <a:rPr lang="sl-SI" dirty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1,96 ·0,04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 = </a:t>
                </a:r>
              </a:p>
            </p:txBody>
          </p:sp>
        </mc:Choice>
        <mc:Fallback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2F1693A7-5F64-4D9D-9AEC-35E5FE3896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51" y="4019780"/>
                <a:ext cx="3087757" cy="542584"/>
              </a:xfrm>
              <a:prstGeom prst="rect">
                <a:avLst/>
              </a:prstGeom>
              <a:blipFill>
                <a:blip r:embed="rId5"/>
                <a:stretch>
                  <a:fillRect l="-3945" t="-6742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12B75D30-93EF-49B4-82E5-94F2B01D2B3B}"/>
                  </a:ext>
                </a:extLst>
              </p:cNvPr>
              <p:cNvSpPr txBox="1"/>
              <p:nvPr/>
            </p:nvSpPr>
            <p:spPr>
              <a:xfrm>
                <a:off x="265043" y="5095903"/>
                <a:ext cx="3061254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2060"/>
                    </a:solidFill>
                  </a:rPr>
                  <a:t>d</a:t>
                </a:r>
                <a:r>
                  <a:rPr lang="sl-SI" sz="2800" dirty="0">
                    <a:solidFill>
                      <a:schemeClr val="tx1"/>
                    </a:solidFill>
                  </a:rPr>
                  <a:t>)</a:t>
                </a:r>
                <a:r>
                  <a:rPr lang="sl-SI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f>
                          <m:fPr>
                            <m:ctrlP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·0,0004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 = </a:t>
                </a:r>
                <a:endParaRPr lang="sl-SI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12B75D30-93EF-49B4-82E5-94F2B01D2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043" y="5095903"/>
                <a:ext cx="3061254" cy="969176"/>
              </a:xfrm>
              <a:prstGeom prst="rect">
                <a:avLst/>
              </a:prstGeom>
              <a:blipFill>
                <a:blip r:embed="rId6"/>
                <a:stretch>
                  <a:fillRect l="-3976" r="-51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F93F02ED-DF51-431C-AAC0-F5C8371A20F0}"/>
                  </a:ext>
                </a:extLst>
              </p:cNvPr>
              <p:cNvSpPr txBox="1"/>
              <p:nvPr/>
            </p:nvSpPr>
            <p:spPr>
              <a:xfrm>
                <a:off x="1550498" y="950855"/>
                <a:ext cx="1583638" cy="1183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l-SI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num>
                            <m:den>
                              <m: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</m:e>
                      </m:ra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F93F02ED-DF51-431C-AAC0-F5C8371A2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0498" y="950855"/>
                <a:ext cx="1583638" cy="11835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2E71D19B-52DE-454A-8471-1EA5D58E1C72}"/>
                  </a:ext>
                </a:extLst>
              </p:cNvPr>
              <p:cNvSpPr txBox="1"/>
              <p:nvPr/>
            </p:nvSpPr>
            <p:spPr>
              <a:xfrm>
                <a:off x="2789575" y="1151884"/>
                <a:ext cx="90778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2E71D19B-52DE-454A-8471-1EA5D58E1C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575" y="1151884"/>
                <a:ext cx="907782" cy="8989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2E67073B-4CBF-4617-AD95-C92B52F8A0A5}"/>
                  </a:ext>
                </a:extLst>
              </p:cNvPr>
              <p:cNvSpPr txBox="1"/>
              <p:nvPr/>
            </p:nvSpPr>
            <p:spPr>
              <a:xfrm>
                <a:off x="3614582" y="1207508"/>
                <a:ext cx="715617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2E67073B-4CBF-4617-AD95-C92B52F8A0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582" y="1207508"/>
                <a:ext cx="715617" cy="787716"/>
              </a:xfrm>
              <a:prstGeom prst="rect">
                <a:avLst/>
              </a:prstGeom>
              <a:blipFill>
                <a:blip r:embed="rId9"/>
                <a:stretch>
                  <a:fillRect l="-17949" b="-697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D2C87C2E-34F2-4D6E-A03B-A7022A15E514}"/>
              </a:ext>
            </a:extLst>
          </p:cNvPr>
          <p:cNvCxnSpPr>
            <a:cxnSpLocks/>
          </p:cNvCxnSpPr>
          <p:nvPr/>
        </p:nvCxnSpPr>
        <p:spPr>
          <a:xfrm>
            <a:off x="549962" y="2134384"/>
            <a:ext cx="4658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17DFB259-EFF4-406D-B9EE-3104676C0B62}"/>
              </a:ext>
            </a:extLst>
          </p:cNvPr>
          <p:cNvCxnSpPr>
            <a:cxnSpLocks/>
          </p:cNvCxnSpPr>
          <p:nvPr/>
        </p:nvCxnSpPr>
        <p:spPr>
          <a:xfrm>
            <a:off x="404180" y="6275688"/>
            <a:ext cx="11343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B53E0733-B7E7-4EA5-93E5-553D0FBEA937}"/>
              </a:ext>
            </a:extLst>
          </p:cNvPr>
          <p:cNvCxnSpPr>
            <a:cxnSpLocks/>
          </p:cNvCxnSpPr>
          <p:nvPr/>
        </p:nvCxnSpPr>
        <p:spPr>
          <a:xfrm>
            <a:off x="662609" y="4930593"/>
            <a:ext cx="110854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951C92D1-5552-450C-BC95-44992F3400BE}"/>
              </a:ext>
            </a:extLst>
          </p:cNvPr>
          <p:cNvCxnSpPr>
            <a:cxnSpLocks/>
          </p:cNvCxnSpPr>
          <p:nvPr/>
        </p:nvCxnSpPr>
        <p:spPr>
          <a:xfrm>
            <a:off x="410814" y="2989149"/>
            <a:ext cx="50358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023C7600-E2AA-42EA-A7F7-5AA847DE0DA1}"/>
              </a:ext>
            </a:extLst>
          </p:cNvPr>
          <p:cNvCxnSpPr>
            <a:cxnSpLocks/>
          </p:cNvCxnSpPr>
          <p:nvPr/>
        </p:nvCxnSpPr>
        <p:spPr>
          <a:xfrm>
            <a:off x="347867" y="3804157"/>
            <a:ext cx="52312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E24DEC30-C50C-4FD1-B92F-BE39000701A0}"/>
              </a:ext>
            </a:extLst>
          </p:cNvPr>
          <p:cNvSpPr txBox="1"/>
          <p:nvPr/>
        </p:nvSpPr>
        <p:spPr>
          <a:xfrm>
            <a:off x="2650434" y="2317594"/>
            <a:ext cx="1961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5 · 6 = 30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45B4FD6B-6574-4D7C-AB0D-CCB1335DBAB2}"/>
              </a:ext>
            </a:extLst>
          </p:cNvPr>
          <p:cNvSpPr txBox="1"/>
          <p:nvPr/>
        </p:nvSpPr>
        <p:spPr>
          <a:xfrm>
            <a:off x="3134137" y="3120545"/>
            <a:ext cx="2073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0,1 · 20 =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15131396-1DED-44F7-890C-2A1B1CDA5557}"/>
              </a:ext>
            </a:extLst>
          </p:cNvPr>
          <p:cNvSpPr txBox="1"/>
          <p:nvPr/>
        </p:nvSpPr>
        <p:spPr>
          <a:xfrm>
            <a:off x="2991729" y="4006472"/>
            <a:ext cx="18983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1,4 · 0,2 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9C5FC6BA-881E-44A0-A853-13E206269179}"/>
                  </a:ext>
                </a:extLst>
              </p:cNvPr>
              <p:cNvSpPr txBox="1"/>
              <p:nvPr/>
            </p:nvSpPr>
            <p:spPr>
              <a:xfrm>
                <a:off x="3197085" y="5092819"/>
                <a:ext cx="2739889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·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0,0004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= </a:t>
                </a:r>
                <a:endParaRPr lang="sl-SI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9C5FC6BA-881E-44A0-A853-13E2062691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085" y="5092819"/>
                <a:ext cx="2739889" cy="9691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B0AD3AD3-8FE6-44E8-9C94-A1F60D3DF12C}"/>
                  </a:ext>
                </a:extLst>
              </p:cNvPr>
              <p:cNvSpPr txBox="1"/>
              <p:nvPr/>
            </p:nvSpPr>
            <p:spPr>
              <a:xfrm>
                <a:off x="7344132" y="5464894"/>
                <a:ext cx="183056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,5·0,02</m:t>
                    </m:r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B0AD3AD3-8FE6-44E8-9C94-A1F60D3DF1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4132" y="5464894"/>
                <a:ext cx="1830567" cy="523220"/>
              </a:xfrm>
              <a:prstGeom prst="rect">
                <a:avLst/>
              </a:prstGeom>
              <a:blipFill>
                <a:blip r:embed="rId11"/>
                <a:stretch>
                  <a:fillRect t="-10465" r="-6667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42C0517F-12DD-4CC4-B663-40ED6BFB07A1}"/>
                  </a:ext>
                </a:extLst>
              </p:cNvPr>
              <p:cNvSpPr txBox="1"/>
              <p:nvPr/>
            </p:nvSpPr>
            <p:spPr>
              <a:xfrm>
                <a:off x="5829295" y="5387139"/>
                <a:ext cx="1830567" cy="701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 ·0,02</m:t>
                    </m:r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42C0517F-12DD-4CC4-B663-40ED6BFB07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9295" y="5387139"/>
                <a:ext cx="1830567" cy="701602"/>
              </a:xfrm>
              <a:prstGeom prst="rect">
                <a:avLst/>
              </a:prstGeom>
              <a:blipFill>
                <a:blip r:embed="rId12"/>
                <a:stretch>
                  <a:fillRect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64D35454-6F24-4EC4-9B1E-B335705DCA27}"/>
                  </a:ext>
                </a:extLst>
              </p:cNvPr>
              <p:cNvSpPr txBox="1"/>
              <p:nvPr/>
            </p:nvSpPr>
            <p:spPr>
              <a:xfrm>
                <a:off x="9085245" y="5484008"/>
                <a:ext cx="9599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,03</m:t>
                    </m:r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64D35454-6F24-4EC4-9B1E-B335705DCA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5245" y="5484008"/>
                <a:ext cx="959903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50135406-8268-4C7F-8507-70DF231366D5}"/>
              </a:ext>
            </a:extLst>
          </p:cNvPr>
          <p:cNvSpPr txBox="1"/>
          <p:nvPr/>
        </p:nvSpPr>
        <p:spPr>
          <a:xfrm>
            <a:off x="4770340" y="3095308"/>
            <a:ext cx="875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2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70FCD0E8-866A-4A93-B75D-FF54E10622DC}"/>
              </a:ext>
            </a:extLst>
          </p:cNvPr>
          <p:cNvSpPr txBox="1"/>
          <p:nvPr/>
        </p:nvSpPr>
        <p:spPr>
          <a:xfrm>
            <a:off x="4678018" y="4019845"/>
            <a:ext cx="106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0,28</a:t>
            </a:r>
          </a:p>
        </p:txBody>
      </p:sp>
    </p:spTree>
    <p:extLst>
      <p:ext uri="{BB962C8B-B14F-4D97-AF65-F5344CB8AC3E}">
        <p14:creationId xmlns:p14="http://schemas.microsoft.com/office/powerpoint/2010/main" val="255070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49" grpId="0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23467140-6A6E-4F52-832C-D415773444E8}"/>
                  </a:ext>
                </a:extLst>
              </p:cNvPr>
              <p:cNvSpPr txBox="1"/>
              <p:nvPr/>
            </p:nvSpPr>
            <p:spPr>
              <a:xfrm>
                <a:off x="477078" y="433848"/>
                <a:ext cx="2796209" cy="5651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2060"/>
                    </a:solidFill>
                  </a:rPr>
                  <a:t>   e)</a:t>
                </a:r>
                <a14:m>
                  <m:oMath xmlns:m="http://schemas.openxmlformats.org/officeDocument/2006/math">
                    <m:r>
                      <a:rPr lang="sl-SI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sl-SI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·</m:t>
                    </m:r>
                    <m:rad>
                      <m:radPr>
                        <m:degHide m:val="on"/>
                        <m:ctrlP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rad>
                    <m:r>
                      <a:rPr lang="sl-SI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23467140-6A6E-4F52-832C-D415773444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78" y="433848"/>
                <a:ext cx="2796209" cy="565155"/>
              </a:xfrm>
              <a:prstGeom prst="rect">
                <a:avLst/>
              </a:prstGeom>
              <a:blipFill>
                <a:blip r:embed="rId2"/>
                <a:stretch>
                  <a:fillRect t="-2151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570762FC-AE78-4869-BEDD-25A751EDFC70}"/>
                  </a:ext>
                </a:extLst>
              </p:cNvPr>
              <p:cNvSpPr txBox="1"/>
              <p:nvPr/>
            </p:nvSpPr>
            <p:spPr>
              <a:xfrm>
                <a:off x="686680" y="1345064"/>
                <a:ext cx="2745633" cy="999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 f)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550</m:t>
                        </m:r>
                      </m:e>
                    </m:rad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 ·</m:t>
                    </m:r>
                    <m:rad>
                      <m:radPr>
                        <m:degHide m:val="on"/>
                        <m:ctrlPr>
                          <a:rPr lang="sl-SI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2800" dirty="0"/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570762FC-AE78-4869-BEDD-25A751EDF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680" y="1345064"/>
                <a:ext cx="2745633" cy="999056"/>
              </a:xfrm>
              <a:prstGeom prst="rect">
                <a:avLst/>
              </a:prstGeom>
              <a:blipFill>
                <a:blip r:embed="rId3"/>
                <a:stretch>
                  <a:fillRect l="-1778" t="-182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B78A2BEC-4DA7-4467-8BB6-32F75B6BA961}"/>
                  </a:ext>
                </a:extLst>
              </p:cNvPr>
              <p:cNvSpPr txBox="1"/>
              <p:nvPr/>
            </p:nvSpPr>
            <p:spPr>
              <a:xfrm>
                <a:off x="560189" y="2388686"/>
                <a:ext cx="3075035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sl-SI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  </m:t>
                    </m:r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f>
                          <m:fPr>
                            <m:ctrlP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25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 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81 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B78A2BEC-4DA7-4467-8BB6-32F75B6BA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89" y="2388686"/>
                <a:ext cx="3075035" cy="9691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F88EC63-B67F-48B7-8D74-CC4FD0A72EA9}"/>
                  </a:ext>
                </a:extLst>
              </p:cNvPr>
              <p:cNvSpPr txBox="1"/>
              <p:nvPr/>
            </p:nvSpPr>
            <p:spPr>
              <a:xfrm>
                <a:off x="3407239" y="2192778"/>
                <a:ext cx="1777920" cy="1183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l-SI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81 ·25</m:t>
                              </m:r>
                            </m:num>
                            <m:den>
                              <m:r>
                                <a:rPr lang="sl-SI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25 ·81</m:t>
                              </m:r>
                            </m:den>
                          </m:f>
                        </m:e>
                      </m:ra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1F88EC63-B67F-48B7-8D74-CC4FD0A72E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7239" y="2192778"/>
                <a:ext cx="1777920" cy="11835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D196BFE2-A6EF-4CE2-9CA3-39CD84283171}"/>
                  </a:ext>
                </a:extLst>
              </p:cNvPr>
              <p:cNvSpPr txBox="1"/>
              <p:nvPr/>
            </p:nvSpPr>
            <p:spPr>
              <a:xfrm>
                <a:off x="5072458" y="2575637"/>
                <a:ext cx="1147044" cy="573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l-SI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rad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D196BFE2-A6EF-4CE2-9CA3-39CD842831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458" y="2575637"/>
                <a:ext cx="1147044" cy="5739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8AC9AB8-79D4-4BD2-ACFF-B7A3AFB18BC4}"/>
              </a:ext>
            </a:extLst>
          </p:cNvPr>
          <p:cNvSpPr txBox="1"/>
          <p:nvPr/>
        </p:nvSpPr>
        <p:spPr>
          <a:xfrm>
            <a:off x="6117929" y="260099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E8BFC0A-5929-43B9-A7F9-BF3F956617D8}"/>
              </a:ext>
            </a:extLst>
          </p:cNvPr>
          <p:cNvSpPr txBox="1"/>
          <p:nvPr/>
        </p:nvSpPr>
        <p:spPr>
          <a:xfrm>
            <a:off x="3703442" y="3325722"/>
            <a:ext cx="102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2060"/>
                </a:solidFill>
              </a:rPr>
              <a:t>krajšanje</a:t>
            </a:r>
          </a:p>
        </p:txBody>
      </p: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C41D7A5D-8896-405D-A834-75D288F91E47}"/>
              </a:ext>
            </a:extLst>
          </p:cNvPr>
          <p:cNvCxnSpPr>
            <a:cxnSpLocks/>
          </p:cNvCxnSpPr>
          <p:nvPr/>
        </p:nvCxnSpPr>
        <p:spPr>
          <a:xfrm flipV="1">
            <a:off x="412041" y="1212652"/>
            <a:ext cx="5722491" cy="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FB5A6C42-57FC-457C-AA32-0D364DCA8CA1}"/>
              </a:ext>
            </a:extLst>
          </p:cNvPr>
          <p:cNvCxnSpPr>
            <a:cxnSpLocks/>
          </p:cNvCxnSpPr>
          <p:nvPr/>
        </p:nvCxnSpPr>
        <p:spPr>
          <a:xfrm>
            <a:off x="412041" y="2077241"/>
            <a:ext cx="5555367" cy="18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78199CDE-7B45-4197-91DF-48FA445E30A8}"/>
              </a:ext>
            </a:extLst>
          </p:cNvPr>
          <p:cNvCxnSpPr>
            <a:cxnSpLocks/>
          </p:cNvCxnSpPr>
          <p:nvPr/>
        </p:nvCxnSpPr>
        <p:spPr>
          <a:xfrm>
            <a:off x="501825" y="3716494"/>
            <a:ext cx="56327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B02663F6-242B-49FB-8C2B-AE8B0D035542}"/>
                  </a:ext>
                </a:extLst>
              </p:cNvPr>
              <p:cNvSpPr txBox="1"/>
              <p:nvPr/>
            </p:nvSpPr>
            <p:spPr>
              <a:xfrm>
                <a:off x="655474" y="3883836"/>
                <a:ext cx="3609519" cy="5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2060"/>
                    </a:solidFill>
                  </a:rPr>
                  <a:t> </a:t>
                </a:r>
                <a:r>
                  <a:rPr lang="sl-SI" sz="2800" dirty="0">
                    <a:solidFill>
                      <a:schemeClr val="tx1"/>
                    </a:solidFill>
                  </a:rPr>
                  <a:t>h)</a:t>
                </a:r>
                <a14:m>
                  <m:oMath xmlns:m="http://schemas.openxmlformats.org/officeDocument/2006/math">
                    <m:r>
                      <a:rPr lang="sl-SI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ad>
                      <m:radPr>
                        <m:degHide m:val="on"/>
                        <m:ctrlP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2·5  </m:t>
                        </m:r>
                      </m:e>
                    </m:rad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6·15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=</a:t>
                </a:r>
                <a:endParaRPr lang="sl-SI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B02663F6-242B-49FB-8C2B-AE8B0D0355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474" y="3883836"/>
                <a:ext cx="3609519" cy="583750"/>
              </a:xfrm>
              <a:prstGeom prst="rect">
                <a:avLst/>
              </a:prstGeom>
              <a:blipFill>
                <a:blip r:embed="rId7"/>
                <a:stretch>
                  <a:fillRect l="-1351" t="-2083" b="-2604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0B3AC583-CE4B-4398-A369-E6BBAD7E9605}"/>
                  </a:ext>
                </a:extLst>
              </p:cNvPr>
              <p:cNvSpPr txBox="1"/>
              <p:nvPr/>
            </p:nvSpPr>
            <p:spPr>
              <a:xfrm>
                <a:off x="3119686" y="450080"/>
                <a:ext cx="1094505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0B3AC583-CE4B-4398-A369-E6BBAD7E96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9686" y="450080"/>
                <a:ext cx="1094505" cy="563744"/>
              </a:xfrm>
              <a:prstGeom prst="rect">
                <a:avLst/>
              </a:prstGeom>
              <a:blipFill>
                <a:blip r:embed="rId8"/>
                <a:stretch>
                  <a:fillRect t="-3261" r="-8939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2E9CF9F0-2262-4B2A-BC0C-820495DFE345}"/>
              </a:ext>
            </a:extLst>
          </p:cNvPr>
          <p:cNvSpPr txBox="1"/>
          <p:nvPr/>
        </p:nvSpPr>
        <p:spPr>
          <a:xfrm flipH="1">
            <a:off x="4251988" y="446092"/>
            <a:ext cx="45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F2EF89FC-A706-4774-A368-D269D7CBFEB0}"/>
                  </a:ext>
                </a:extLst>
              </p:cNvPr>
              <p:cNvSpPr txBox="1"/>
              <p:nvPr/>
            </p:nvSpPr>
            <p:spPr>
              <a:xfrm>
                <a:off x="3472231" y="1357291"/>
                <a:ext cx="1894899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12100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F2EF89FC-A706-4774-A368-D269D7CBFE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2231" y="1357291"/>
                <a:ext cx="1894899" cy="563744"/>
              </a:xfrm>
              <a:prstGeom prst="rect">
                <a:avLst/>
              </a:prstGeom>
              <a:blipFill>
                <a:blip r:embed="rId9"/>
                <a:stretch>
                  <a:fillRect t="-3261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DE15D647-4FE2-4FF2-8438-B487E4DB2449}"/>
              </a:ext>
            </a:extLst>
          </p:cNvPr>
          <p:cNvSpPr txBox="1"/>
          <p:nvPr/>
        </p:nvSpPr>
        <p:spPr>
          <a:xfrm>
            <a:off x="5198162" y="1315195"/>
            <a:ext cx="1396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110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614E3214-D8A4-4F2D-9590-8522EE62C846}"/>
                  </a:ext>
                </a:extLst>
              </p:cNvPr>
              <p:cNvSpPr txBox="1"/>
              <p:nvPr/>
            </p:nvSpPr>
            <p:spPr>
              <a:xfrm>
                <a:off x="4042449" y="3893550"/>
                <a:ext cx="2229430" cy="583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10  </m:t>
                        </m:r>
                      </m:e>
                    </m:rad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=</a:t>
                </a:r>
                <a:endParaRPr lang="sl-SI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614E3214-D8A4-4F2D-9590-8522EE62C8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449" y="3893550"/>
                <a:ext cx="2229430" cy="583750"/>
              </a:xfrm>
              <a:prstGeom prst="rect">
                <a:avLst/>
              </a:prstGeom>
              <a:blipFill>
                <a:blip r:embed="rId10"/>
                <a:stretch>
                  <a:fillRect t="-3158" r="-3279" b="-2736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EA14DFC7-6016-4AB1-BAFF-D5AAAA866458}"/>
                  </a:ext>
                </a:extLst>
              </p:cNvPr>
              <p:cNvSpPr txBox="1"/>
              <p:nvPr/>
            </p:nvSpPr>
            <p:spPr>
              <a:xfrm>
                <a:off x="6180241" y="3838114"/>
                <a:ext cx="1396313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900</m:t>
                        </m:r>
                      </m:e>
                    </m:rad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EA14DFC7-6016-4AB1-BAFF-D5AAAA8664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241" y="3838114"/>
                <a:ext cx="1396313" cy="563744"/>
              </a:xfrm>
              <a:prstGeom prst="rect">
                <a:avLst/>
              </a:prstGeom>
              <a:blipFill>
                <a:blip r:embed="rId11"/>
                <a:stretch>
                  <a:fillRect t="-3261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1454E0D-C556-45D9-B271-F89B6EBDB4AE}"/>
              </a:ext>
            </a:extLst>
          </p:cNvPr>
          <p:cNvSpPr txBox="1"/>
          <p:nvPr/>
        </p:nvSpPr>
        <p:spPr>
          <a:xfrm>
            <a:off x="7576554" y="384486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30</a:t>
            </a:r>
          </a:p>
        </p:txBody>
      </p:sp>
      <p:cxnSp>
        <p:nvCxnSpPr>
          <p:cNvPr id="20" name="Raven povezovalnik 19">
            <a:extLst>
              <a:ext uri="{FF2B5EF4-FFF2-40B4-BE49-F238E27FC236}">
                <a16:creationId xmlns:a16="http://schemas.microsoft.com/office/drawing/2014/main" id="{C28A10F1-90F4-4396-B287-05A57F8DEB76}"/>
              </a:ext>
            </a:extLst>
          </p:cNvPr>
          <p:cNvCxnSpPr>
            <a:cxnSpLocks/>
          </p:cNvCxnSpPr>
          <p:nvPr/>
        </p:nvCxnSpPr>
        <p:spPr>
          <a:xfrm>
            <a:off x="747500" y="4446261"/>
            <a:ext cx="8901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3BAF0C6B-BFD5-414A-8348-5BFBC44EBE5E}"/>
              </a:ext>
            </a:extLst>
          </p:cNvPr>
          <p:cNvSpPr txBox="1"/>
          <p:nvPr/>
        </p:nvSpPr>
        <p:spPr>
          <a:xfrm>
            <a:off x="321201" y="4618332"/>
            <a:ext cx="12435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DELJENJE: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6CDBB4FC-F628-444D-A540-2970AA846918}"/>
                  </a:ext>
                </a:extLst>
              </p:cNvPr>
              <p:cNvSpPr txBox="1"/>
              <p:nvPr/>
            </p:nvSpPr>
            <p:spPr>
              <a:xfrm>
                <a:off x="1420784" y="4563812"/>
                <a:ext cx="2477709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 a)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392</m:t>
                        </m:r>
                      </m:e>
                    </m:rad>
                  </m:oMath>
                </a14:m>
                <a:r>
                  <a:rPr lang="sl-SI" sz="2800" dirty="0"/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6CDBB4FC-F628-444D-A540-2970AA846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784" y="4563812"/>
                <a:ext cx="2477709" cy="563744"/>
              </a:xfrm>
              <a:prstGeom prst="rect">
                <a:avLst/>
              </a:prstGeom>
              <a:blipFill>
                <a:blip r:embed="rId12"/>
                <a:stretch>
                  <a:fillRect l="-1720" t="-3261" r="-1720" b="-315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0341C86-6B0D-40A7-97A1-F53A24FA4A61}"/>
                  </a:ext>
                </a:extLst>
              </p:cNvPr>
              <p:cNvSpPr txBox="1"/>
              <p:nvPr/>
            </p:nvSpPr>
            <p:spPr>
              <a:xfrm>
                <a:off x="3744278" y="4578433"/>
                <a:ext cx="1961323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392 :8 </m:t>
                        </m:r>
                      </m:e>
                    </m:rad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70341C86-6B0D-40A7-97A1-F53A24FA4A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278" y="4578433"/>
                <a:ext cx="1961323" cy="563744"/>
              </a:xfrm>
              <a:prstGeom prst="rect">
                <a:avLst/>
              </a:prstGeom>
              <a:blipFill>
                <a:blip r:embed="rId13"/>
                <a:stretch>
                  <a:fillRect t="-2151" r="-311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820BCE95-0CE0-4A1B-9596-32F2F5AEDD65}"/>
                  </a:ext>
                </a:extLst>
              </p:cNvPr>
              <p:cNvSpPr txBox="1"/>
              <p:nvPr/>
            </p:nvSpPr>
            <p:spPr>
              <a:xfrm>
                <a:off x="5527567" y="4603662"/>
                <a:ext cx="1239510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49 </m:t>
                        </m:r>
                      </m:e>
                    </m:rad>
                    <m:r>
                      <a:rPr lang="sl-SI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820BCE95-0CE0-4A1B-9596-32F2F5AED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567" y="4603662"/>
                <a:ext cx="1239510" cy="563744"/>
              </a:xfrm>
              <a:prstGeom prst="rect">
                <a:avLst/>
              </a:prstGeom>
              <a:blipFill>
                <a:blip r:embed="rId14"/>
                <a:stretch>
                  <a:fillRect t="-2151" r="-1970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A2A990AD-1F7B-47D9-97CE-C71033F95807}"/>
              </a:ext>
            </a:extLst>
          </p:cNvPr>
          <p:cNvSpPr txBox="1"/>
          <p:nvPr/>
        </p:nvSpPr>
        <p:spPr>
          <a:xfrm>
            <a:off x="6534171" y="461315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7</a:t>
            </a:r>
          </a:p>
        </p:txBody>
      </p: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064BFB58-3081-43D0-B7CA-EA93A248599B}"/>
              </a:ext>
            </a:extLst>
          </p:cNvPr>
          <p:cNvCxnSpPr>
            <a:cxnSpLocks/>
          </p:cNvCxnSpPr>
          <p:nvPr/>
        </p:nvCxnSpPr>
        <p:spPr>
          <a:xfrm>
            <a:off x="969480" y="5236596"/>
            <a:ext cx="8901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8A8E6DB3-3C02-46A9-90FC-2DB85BDC214F}"/>
                  </a:ext>
                </a:extLst>
              </p:cNvPr>
              <p:cNvSpPr txBox="1"/>
              <p:nvPr/>
            </p:nvSpPr>
            <p:spPr>
              <a:xfrm>
                <a:off x="1457763" y="5278302"/>
                <a:ext cx="2138695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sl-SI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l-SI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  <a:endParaRPr lang="sl-SI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8A8E6DB3-3C02-46A9-90FC-2DB85BDC21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763" y="5278302"/>
                <a:ext cx="2138695" cy="969176"/>
              </a:xfrm>
              <a:prstGeom prst="rect">
                <a:avLst/>
              </a:prstGeom>
              <a:blipFill>
                <a:blip r:embed="rId15"/>
                <a:stretch>
                  <a:fillRect r="-170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40465359-0F05-40C6-8945-BAA6BAE93825}"/>
                  </a:ext>
                </a:extLst>
              </p:cNvPr>
              <p:cNvSpPr txBox="1"/>
              <p:nvPr/>
            </p:nvSpPr>
            <p:spPr>
              <a:xfrm>
                <a:off x="3555323" y="5268009"/>
                <a:ext cx="1393330" cy="969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800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l-SI" sz="2800" i="0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sl-SI" sz="2800" i="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f>
                          <m:fPr>
                            <m:ctrlPr>
                              <a:rPr lang="sl-SI" sz="28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i="0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sl-SI" sz="2800" i="0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rad>
                    <m:r>
                      <a:rPr lang="sl-SI" sz="280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sz="2800" dirty="0"/>
              </a:p>
            </p:txBody>
          </p:sp>
        </mc:Choice>
        <mc:Fallback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40465359-0F05-40C6-8945-BAA6BAE938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323" y="5268009"/>
                <a:ext cx="1393330" cy="96917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E65173F7-26E2-4B9A-BCAC-A02B435D0C0F}"/>
                  </a:ext>
                </a:extLst>
              </p:cNvPr>
              <p:cNvSpPr txBox="1"/>
              <p:nvPr/>
            </p:nvSpPr>
            <p:spPr>
              <a:xfrm>
                <a:off x="4769133" y="5366022"/>
                <a:ext cx="1372683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l-SI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l-SI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l-SI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⋅3⋅1</m:t>
                              </m:r>
                            </m:num>
                            <m:den>
                              <m:r>
                                <a:rPr lang="sl-SI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3⋅4⋅1</m:t>
                              </m:r>
                            </m:den>
                          </m:f>
                        </m:e>
                      </m:rad>
                      <m:r>
                        <a:rPr lang="sl-SI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E65173F7-26E2-4B9A-BCAC-A02B435D0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133" y="5366022"/>
                <a:ext cx="1372683" cy="9106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93185328-8D38-4BBB-B8C2-C9ADC88F9B3F}"/>
              </a:ext>
            </a:extLst>
          </p:cNvPr>
          <p:cNvCxnSpPr>
            <a:cxnSpLocks/>
          </p:cNvCxnSpPr>
          <p:nvPr/>
        </p:nvCxnSpPr>
        <p:spPr>
          <a:xfrm flipV="1">
            <a:off x="5383381" y="5552006"/>
            <a:ext cx="144186" cy="1866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1AA10F92-D4AB-4F98-AB21-79CDF8636467}"/>
              </a:ext>
            </a:extLst>
          </p:cNvPr>
          <p:cNvCxnSpPr>
            <a:cxnSpLocks/>
          </p:cNvCxnSpPr>
          <p:nvPr/>
        </p:nvCxnSpPr>
        <p:spPr>
          <a:xfrm flipV="1">
            <a:off x="5085071" y="5928136"/>
            <a:ext cx="144186" cy="1866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PoljeZBesedilom 41">
                <a:extLst>
                  <a:ext uri="{FF2B5EF4-FFF2-40B4-BE49-F238E27FC236}">
                    <a16:creationId xmlns:a16="http://schemas.microsoft.com/office/drawing/2014/main" id="{65CBC7FD-C26C-427F-B35C-13A1E5B90641}"/>
                  </a:ext>
                </a:extLst>
              </p:cNvPr>
              <p:cNvSpPr txBox="1"/>
              <p:nvPr/>
            </p:nvSpPr>
            <p:spPr>
              <a:xfrm>
                <a:off x="6137167" y="5297652"/>
                <a:ext cx="1187064" cy="843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l-SI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l-SI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rad>
                  </m:oMath>
                </a14:m>
                <a:r>
                  <a:rPr lang="sl-SI" sz="2400" dirty="0">
                    <a:solidFill>
                      <a:srgbClr val="002060"/>
                    </a:solidFill>
                  </a:rPr>
                  <a:t>  =</a:t>
                </a:r>
              </a:p>
            </p:txBody>
          </p:sp>
        </mc:Choice>
        <mc:Fallback>
          <p:sp>
            <p:nvSpPr>
              <p:cNvPr id="42" name="PoljeZBesedilom 41">
                <a:extLst>
                  <a:ext uri="{FF2B5EF4-FFF2-40B4-BE49-F238E27FC236}">
                    <a16:creationId xmlns:a16="http://schemas.microsoft.com/office/drawing/2014/main" id="{65CBC7FD-C26C-427F-B35C-13A1E5B90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167" y="5297652"/>
                <a:ext cx="1187064" cy="84388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14311FE6-E2D7-40EC-A6AD-25906E5AA142}"/>
                  </a:ext>
                </a:extLst>
              </p:cNvPr>
              <p:cNvSpPr txBox="1"/>
              <p:nvPr/>
            </p:nvSpPr>
            <p:spPr>
              <a:xfrm>
                <a:off x="6878397" y="5331016"/>
                <a:ext cx="423513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>
          <p:sp>
            <p:nvSpPr>
              <p:cNvPr id="43" name="PoljeZBesedilom 42">
                <a:extLst>
                  <a:ext uri="{FF2B5EF4-FFF2-40B4-BE49-F238E27FC236}">
                    <a16:creationId xmlns:a16="http://schemas.microsoft.com/office/drawing/2014/main" id="{14311FE6-E2D7-40EC-A6AD-25906E5AA1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8397" y="5331016"/>
                <a:ext cx="423513" cy="78380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903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2" grpId="0"/>
      <p:bldP spid="24" grpId="0"/>
      <p:bldP spid="25" grpId="0"/>
      <p:bldP spid="27" grpId="0"/>
      <p:bldP spid="28" grpId="0"/>
      <p:bldP spid="30" grpId="0"/>
      <p:bldP spid="36" grpId="0"/>
      <p:bldP spid="37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03B446C1-3724-4E61-8071-F64299943FA6}"/>
                  </a:ext>
                </a:extLst>
              </p:cNvPr>
              <p:cNvSpPr txBox="1"/>
              <p:nvPr/>
            </p:nvSpPr>
            <p:spPr>
              <a:xfrm>
                <a:off x="1179443" y="848139"/>
                <a:ext cx="1404731" cy="683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sz="280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sl-SI" sz="280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l-SI" sz="28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sl-SI" sz="28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03B446C1-3724-4E61-8071-F64299943F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443" y="848139"/>
                <a:ext cx="1404731" cy="683392"/>
              </a:xfrm>
              <a:prstGeom prst="rect">
                <a:avLst/>
              </a:prstGeom>
              <a:blipFill>
                <a:blip r:embed="rId2"/>
                <a:stretch>
                  <a:fillRect r="-5195" b="-2142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ACE979F7-01C6-4161-9D90-F36360BD1A34}"/>
                  </a:ext>
                </a:extLst>
              </p:cNvPr>
              <p:cNvSpPr txBox="1"/>
              <p:nvPr/>
            </p:nvSpPr>
            <p:spPr>
              <a:xfrm>
                <a:off x="2537788" y="1024447"/>
                <a:ext cx="1656523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3 </m:t>
                        </m:r>
                      </m:e>
                    </m:rad>
                  </m:oMath>
                </a14:m>
                <a:r>
                  <a:rPr lang="sl-SI" sz="2800" dirty="0"/>
                  <a:t> ·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ACE979F7-01C6-4161-9D90-F36360BD1A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788" y="1024447"/>
                <a:ext cx="1656523" cy="563744"/>
              </a:xfrm>
              <a:prstGeom prst="rect">
                <a:avLst/>
              </a:prstGeom>
              <a:blipFill>
                <a:blip r:embed="rId3"/>
                <a:stretch>
                  <a:fillRect t="-2151" r="-6250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0B1DA8C3-791D-4FF4-A669-96BB276365E9}"/>
                  </a:ext>
                </a:extLst>
              </p:cNvPr>
              <p:cNvSpPr txBox="1"/>
              <p:nvPr/>
            </p:nvSpPr>
            <p:spPr>
              <a:xfrm>
                <a:off x="4088295" y="1024447"/>
                <a:ext cx="1027045" cy="5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sl-SI" sz="2800" dirty="0"/>
                  <a:t> =</a:t>
                </a:r>
              </a:p>
            </p:txBody>
          </p:sp>
        </mc:Choice>
        <mc:Fallback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0B1DA8C3-791D-4FF4-A669-96BB276365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8295" y="1024447"/>
                <a:ext cx="1027045" cy="563744"/>
              </a:xfrm>
              <a:prstGeom prst="rect">
                <a:avLst/>
              </a:prstGeom>
              <a:blipFill>
                <a:blip r:embed="rId4"/>
                <a:stretch>
                  <a:fillRect t="-2151" b="-30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5F4FC33-C066-4D4C-B788-5C72F528AC30}"/>
              </a:ext>
            </a:extLst>
          </p:cNvPr>
          <p:cNvSpPr txBox="1"/>
          <p:nvPr/>
        </p:nvSpPr>
        <p:spPr>
          <a:xfrm>
            <a:off x="4770781" y="1024447"/>
            <a:ext cx="781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32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C4948B2-BD81-43F9-89C4-A461AAB11E43}"/>
              </a:ext>
            </a:extLst>
          </p:cNvPr>
          <p:cNvSpPr txBox="1"/>
          <p:nvPr/>
        </p:nvSpPr>
        <p:spPr>
          <a:xfrm>
            <a:off x="948464" y="1749229"/>
            <a:ext cx="4835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Kvadratni koren in kvadrat se uničita. </a:t>
            </a:r>
          </a:p>
        </p:txBody>
      </p: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D52160C0-9B22-4E20-990A-9EAF71053221}"/>
              </a:ext>
            </a:extLst>
          </p:cNvPr>
          <p:cNvCxnSpPr>
            <a:cxnSpLocks/>
          </p:cNvCxnSpPr>
          <p:nvPr/>
        </p:nvCxnSpPr>
        <p:spPr>
          <a:xfrm flipV="1">
            <a:off x="2073960" y="848139"/>
            <a:ext cx="271675" cy="28931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D0DED9A5-4AEB-45A3-87BE-36C5AC995925}"/>
              </a:ext>
            </a:extLst>
          </p:cNvPr>
          <p:cNvCxnSpPr>
            <a:cxnSpLocks/>
          </p:cNvCxnSpPr>
          <p:nvPr/>
        </p:nvCxnSpPr>
        <p:spPr>
          <a:xfrm flipV="1">
            <a:off x="1356680" y="874845"/>
            <a:ext cx="563223" cy="5252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10B830E5-C2CF-44CD-85BC-D57C16DF34B0}"/>
                  </a:ext>
                </a:extLst>
              </p:cNvPr>
              <p:cNvSpPr txBox="1"/>
              <p:nvPr/>
            </p:nvSpPr>
            <p:spPr>
              <a:xfrm>
                <a:off x="1648235" y="2401367"/>
                <a:ext cx="2499695" cy="663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sz="280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sl-SI" sz="280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l-SI" sz="2800" b="1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𝐚</m:t>
                                </m:r>
                              </m:e>
                            </m:rad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sl-SI" sz="28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  <a:r>
                  <a:rPr lang="sl-SI" sz="3200" b="1" dirty="0">
                    <a:solidFill>
                      <a:srgbClr val="C00000"/>
                    </a:solidFill>
                  </a:rPr>
                  <a:t>a</a:t>
                </a:r>
              </a:p>
            </p:txBody>
          </p:sp>
        </mc:Choice>
        <mc:Fallback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10B830E5-C2CF-44CD-85BC-D57C16DF34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235" y="2401367"/>
                <a:ext cx="2499695" cy="663771"/>
              </a:xfrm>
              <a:prstGeom prst="rect">
                <a:avLst/>
              </a:prstGeom>
              <a:blipFill>
                <a:blip r:embed="rId5"/>
                <a:stretch>
                  <a:fillRect t="-917" b="-2844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C492DC72-20FD-49AC-94E6-32805FE4CBAB}"/>
                  </a:ext>
                </a:extLst>
              </p:cNvPr>
              <p:cNvSpPr txBox="1"/>
              <p:nvPr/>
            </p:nvSpPr>
            <p:spPr>
              <a:xfrm>
                <a:off x="1694617" y="3312517"/>
                <a:ext cx="2440062" cy="702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sz="280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sl-SI" sz="280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l-SI" sz="28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rad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sl-SI" sz="28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C492DC72-20FD-49AC-94E6-32805FE4CB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617" y="3312517"/>
                <a:ext cx="2440062" cy="702892"/>
              </a:xfrm>
              <a:prstGeom prst="rect">
                <a:avLst/>
              </a:prstGeom>
              <a:blipFill>
                <a:blip r:embed="rId6"/>
                <a:stretch>
                  <a:fillRect b="-1724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BC537A62-CF49-40D8-9C64-70AFC57D0384}"/>
                  </a:ext>
                </a:extLst>
              </p:cNvPr>
              <p:cNvSpPr txBox="1"/>
              <p:nvPr/>
            </p:nvSpPr>
            <p:spPr>
              <a:xfrm>
                <a:off x="1734373" y="4337140"/>
                <a:ext cx="1671436" cy="703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sz="28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sl-SI" sz="280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l-SI" sz="28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</m:rad>
                            <m:r>
                              <a:rPr lang="sl-SI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sl-SI" sz="28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  <a:endParaRPr lang="sl-SI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BC537A62-CF49-40D8-9C64-70AFC57D0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373" y="4337140"/>
                <a:ext cx="1671436" cy="703398"/>
              </a:xfrm>
              <a:prstGeom prst="rect">
                <a:avLst/>
              </a:prstGeom>
              <a:blipFill>
                <a:blip r:embed="rId7"/>
                <a:stretch>
                  <a:fillRect r="-4745" b="-1810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A461BD8-B016-49F3-89C0-4AF660CF7F0F}"/>
                  </a:ext>
                </a:extLst>
              </p:cNvPr>
              <p:cNvSpPr txBox="1"/>
              <p:nvPr/>
            </p:nvSpPr>
            <p:spPr>
              <a:xfrm>
                <a:off x="1734373" y="5346090"/>
                <a:ext cx="1909975" cy="663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sz="280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sl-SI" sz="280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l-SI" sz="2800" b="0" i="1" smtClean="0">
                                    <a:latin typeface="Cambria Math" panose="02040503050406030204" pitchFamily="18" charset="0"/>
                                  </a:rPr>
                                  <m:t>0,06</m:t>
                                </m:r>
                              </m:e>
                            </m:rad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sl-SI" sz="28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A461BD8-B016-49F3-89C0-4AF660CF7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373" y="5346090"/>
                <a:ext cx="1909975" cy="663771"/>
              </a:xfrm>
              <a:prstGeom prst="rect">
                <a:avLst/>
              </a:prstGeom>
              <a:blipFill>
                <a:blip r:embed="rId8"/>
                <a:stretch>
                  <a:fillRect r="-6070" b="-2201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2D1CECC-B1D4-43F5-8085-C84CB4DB2742}"/>
              </a:ext>
            </a:extLst>
          </p:cNvPr>
          <p:cNvSpPr txBox="1"/>
          <p:nvPr/>
        </p:nvSpPr>
        <p:spPr>
          <a:xfrm>
            <a:off x="3213651" y="4514526"/>
            <a:ext cx="98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</a:t>
            </a:r>
            <a:r>
              <a:rPr lang="sl-SI" sz="2800" dirty="0">
                <a:solidFill>
                  <a:srgbClr val="002060"/>
                </a:solidFill>
              </a:rPr>
              <a:t>11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5ECE336A-B48F-4B79-8780-0F4773F8B3A5}"/>
              </a:ext>
            </a:extLst>
          </p:cNvPr>
          <p:cNvSpPr txBox="1"/>
          <p:nvPr/>
        </p:nvSpPr>
        <p:spPr>
          <a:xfrm>
            <a:off x="3644348" y="5457174"/>
            <a:ext cx="874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0,06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4E17F316-8832-472B-9E23-36455BAC41A3}"/>
              </a:ext>
            </a:extLst>
          </p:cNvPr>
          <p:cNvSpPr txBox="1"/>
          <p:nvPr/>
        </p:nvSpPr>
        <p:spPr>
          <a:xfrm>
            <a:off x="3004044" y="3445369"/>
            <a:ext cx="419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04624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6" grpId="0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460</Words>
  <Application>Microsoft Office PowerPoint</Application>
  <PresentationFormat>Širokozaslonsko</PresentationFormat>
  <Paragraphs>129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</dc:creator>
  <cp:lastModifiedBy>Irena</cp:lastModifiedBy>
  <cp:revision>30</cp:revision>
  <dcterms:created xsi:type="dcterms:W3CDTF">2021-12-19T12:19:44Z</dcterms:created>
  <dcterms:modified xsi:type="dcterms:W3CDTF">2021-12-19T16:54:53Z</dcterms:modified>
</cp:coreProperties>
</file>