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71A3E4-1064-4F30-8F20-2B62C5C5B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7399390-9B65-4339-B661-785291A99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C31682-7A24-4CBB-91E6-6DDB0974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8D4C342-9134-4FEB-BD0D-83F6C2E16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60B741B-6E8F-47B0-9D63-8D2C8AA7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20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35BBE1-F033-4943-BC4B-E055725A1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23209F1-BED4-4765-AC7D-53E48CA9D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C47623-60DA-4587-8E3C-EF257EC9F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7650A6C-F26D-484F-84EB-D4CA75B0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D28C758-62F8-4169-9C51-F6622CD9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81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9FCE81C-3361-42E5-AAC4-EAF3612931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AF7192E-0100-49B6-8777-5D766DEA6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A3441BF-C613-4E32-A004-EE6C7DB1E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23A1646-CC9C-444C-96BD-7B31725B5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35CBD13-C91E-4A9F-B993-5CA66DA1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877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0C06E7-881B-40EE-B80F-A25B2EDAF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069E93-A628-4E30-B443-93ED0CD93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548BC58-EC74-4074-A942-433BCCFCC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8BD16F7-A074-430E-AC9E-249BBAD8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FD8291-CC72-4CFB-B89D-53C94789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501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B23D3E-C8E4-45F2-AEFC-B11F671A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19E0B39-3F16-4925-926D-73B5CA4CC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97C44AC-0D7F-4312-BC1D-5A50DA401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A7F7D21-D176-498C-BC48-9FEB1B91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EFCECD9-66F1-4EC7-A0B5-829816BF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195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D9D38D-4737-4948-8825-4200DCD2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F5BB377-CF9F-4523-A3E8-CE5D63B1D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DA2BF2E-1D8F-404D-BAF3-A98D69213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97157E-34AA-4F3B-AB3F-4A869D6D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C34F543-0201-4748-B23E-0755FD3AF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8AD086F-1261-4DEB-A27A-9CE1B4E7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823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7D6907-AB0A-49ED-8692-DF858B0F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143360D-B8C1-4645-84AB-708B8EA04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955C3ED-D2B1-4FD8-9557-83B53C5B5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4C6049A-3194-4A63-9DD9-D1718BF45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DD67172-4A11-4241-AC49-80DFB3781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950E8A8-680F-4215-B150-668B6DBE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75C0192-5AD0-4328-AA47-7926B3EBD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B234E3E-9A07-495B-9010-AA2BD274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08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FA8E96-9BBB-454E-945B-DFF2E0E8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47026ED-7785-47C5-AF63-701C649D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1A406DF-C819-4809-B780-D82B871F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831D87F-A194-44F2-8DD5-0C8C5C78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035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22E8BDE-3B35-4D08-ADCE-82F3E3E1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819E2E5-9DE0-4037-AC30-F99FD88AB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E25E79B-D4FB-4E74-ADC5-BADE9B24B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93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33473B-ED24-4EDA-BC54-0EEBC420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F5F1C59-9023-4552-8AEA-9D0BC1776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1AC649C-7C55-43E1-A3C1-2681E1295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03756FB-B031-4766-8A4D-428109EB3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68A8900-5CA6-4F3D-BF19-01D1E442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756A67B-B16B-4D93-800A-451A6A98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631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AEAE3A-85E9-4128-BB52-A4BBAAE09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DE8A00E5-B493-492A-976D-DDF177AF5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8E4E215-3B3D-42DF-BC0E-8EF37ED66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8211D14-2CE0-4E0D-A9B7-40C4B302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3CA695D-5C71-417E-B901-4C4DCCD0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9369CEF-1C4F-4A65-B9CD-CD53814F6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208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51C2E29-3FBB-41C0-8967-54609B5A2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1628936-FDD4-4E94-8426-5D8272934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9795222-F9D3-45B0-B364-2D4C407A5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86324-0620-4B01-B23E-C1C4F2697FE1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8B5B3EF-9D85-4D50-8529-35FEB9A659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4579C9-2000-428B-86CB-284E74827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25BAB-A8B2-4B13-85D4-19D541606B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01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27.png"/><Relationship Id="rId18" Type="http://schemas.openxmlformats.org/officeDocument/2006/relationships/image" Target="../media/image132.png"/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12" Type="http://schemas.openxmlformats.org/officeDocument/2006/relationships/image" Target="../media/image126.png"/><Relationship Id="rId17" Type="http://schemas.openxmlformats.org/officeDocument/2006/relationships/image" Target="../media/image131.png"/><Relationship Id="rId2" Type="http://schemas.openxmlformats.org/officeDocument/2006/relationships/image" Target="../media/image116.png"/><Relationship Id="rId16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5" Type="http://schemas.openxmlformats.org/officeDocument/2006/relationships/image" Target="../media/image119.png"/><Relationship Id="rId15" Type="http://schemas.openxmlformats.org/officeDocument/2006/relationships/image" Target="../media/image129.png"/><Relationship Id="rId10" Type="http://schemas.openxmlformats.org/officeDocument/2006/relationships/image" Target="../media/image124.png"/><Relationship Id="rId4" Type="http://schemas.openxmlformats.org/officeDocument/2006/relationships/image" Target="../media/image118.png"/><Relationship Id="rId9" Type="http://schemas.openxmlformats.org/officeDocument/2006/relationships/image" Target="../media/image123.png"/><Relationship Id="rId14" Type="http://schemas.openxmlformats.org/officeDocument/2006/relationships/image" Target="../media/image1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26" Type="http://schemas.openxmlformats.org/officeDocument/2006/relationships/image" Target="../media/image49.png"/><Relationship Id="rId3" Type="http://schemas.openxmlformats.org/officeDocument/2006/relationships/image" Target="../media/image26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5" Type="http://schemas.openxmlformats.org/officeDocument/2006/relationships/image" Target="../media/image48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29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24" Type="http://schemas.openxmlformats.org/officeDocument/2006/relationships/image" Target="../media/image47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28" Type="http://schemas.openxmlformats.org/officeDocument/2006/relationships/image" Target="../media/image51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Relationship Id="rId27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53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3" Type="http://schemas.openxmlformats.org/officeDocument/2006/relationships/image" Target="../media/image71.png"/><Relationship Id="rId21" Type="http://schemas.openxmlformats.org/officeDocument/2006/relationships/image" Target="../media/image8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20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24" Type="http://schemas.openxmlformats.org/officeDocument/2006/relationships/image" Target="../media/image92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23" Type="http://schemas.openxmlformats.org/officeDocument/2006/relationships/image" Target="../media/image91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Relationship Id="rId22" Type="http://schemas.openxmlformats.org/officeDocument/2006/relationships/image" Target="../media/image9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95.png"/><Relationship Id="rId9" Type="http://schemas.openxmlformats.org/officeDocument/2006/relationships/image" Target="../media/image10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5.png"/><Relationship Id="rId5" Type="http://schemas.openxmlformats.org/officeDocument/2006/relationships/image" Target="../media/image104.png"/><Relationship Id="rId4" Type="http://schemas.openxmlformats.org/officeDocument/2006/relationships/image" Target="../media/image10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3" Type="http://schemas.openxmlformats.org/officeDocument/2006/relationships/image" Target="../media/image109.png"/><Relationship Id="rId7" Type="http://schemas.openxmlformats.org/officeDocument/2006/relationships/image" Target="../media/image113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51197EB-5A07-45FC-AB1A-E3DAEFD890D0}"/>
              </a:ext>
            </a:extLst>
          </p:cNvPr>
          <p:cNvSpPr txBox="1"/>
          <p:nvPr/>
        </p:nvSpPr>
        <p:spPr>
          <a:xfrm>
            <a:off x="2345634" y="291547"/>
            <a:ext cx="90777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b="1" dirty="0">
                <a:solidFill>
                  <a:srgbClr val="C00000"/>
                </a:solidFill>
              </a:rPr>
              <a:t>Analiza 2. preizkusa znanja 7. razred s                           skupina A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E97FC2FD-4BBE-4FCC-B76F-0BBB8193B3EC}"/>
              </a:ext>
            </a:extLst>
          </p:cNvPr>
          <p:cNvSpPr txBox="1"/>
          <p:nvPr/>
        </p:nvSpPr>
        <p:spPr>
          <a:xfrm>
            <a:off x="662609" y="2199861"/>
            <a:ext cx="4074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1. Zapiši množico večkratnikov.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DAAE4F3-8923-48DB-88A6-3FCCAA996F40}"/>
              </a:ext>
            </a:extLst>
          </p:cNvPr>
          <p:cNvSpPr txBox="1"/>
          <p:nvPr/>
        </p:nvSpPr>
        <p:spPr>
          <a:xfrm>
            <a:off x="4903304" y="2199861"/>
            <a:ext cx="377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V</a:t>
            </a:r>
            <a:r>
              <a:rPr lang="sl-SI" sz="2800" baseline="-25000" dirty="0" smtClean="0"/>
              <a:t>12</a:t>
            </a:r>
            <a:r>
              <a:rPr lang="sl-SI" sz="2800" dirty="0" smtClean="0"/>
              <a:t>= </a:t>
            </a:r>
            <a:r>
              <a:rPr lang="sl-SI" sz="2800" dirty="0"/>
              <a:t>{</a:t>
            </a:r>
            <a:r>
              <a:rPr lang="sl-SI" sz="2800" dirty="0" smtClean="0"/>
              <a:t>12, 24, 36, 48, </a:t>
            </a:r>
            <a:r>
              <a:rPr lang="sl-SI" sz="2800" dirty="0"/>
              <a:t>….}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EEC34460-A0EC-4CE7-81D2-81372F012B8D}"/>
              </a:ext>
            </a:extLst>
          </p:cNvPr>
          <p:cNvSpPr txBox="1"/>
          <p:nvPr/>
        </p:nvSpPr>
        <p:spPr>
          <a:xfrm>
            <a:off x="4521259" y="2635022"/>
            <a:ext cx="4726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B0F0"/>
                </a:solidFill>
              </a:rPr>
              <a:t>Poštevanka števila </a:t>
            </a:r>
            <a:r>
              <a:rPr lang="sl-SI" sz="2000" i="1" dirty="0" smtClean="0">
                <a:solidFill>
                  <a:srgbClr val="00B0F0"/>
                </a:solidFill>
              </a:rPr>
              <a:t>12, </a:t>
            </a:r>
            <a:r>
              <a:rPr lang="sl-SI" sz="2000" i="1" dirty="0">
                <a:solidFill>
                  <a:srgbClr val="00B0F0"/>
                </a:solidFill>
              </a:rPr>
              <a:t>ki gre v neskončnost.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A4E1AF7-FFB6-4017-808D-A700AC7C387F}"/>
              </a:ext>
            </a:extLst>
          </p:cNvPr>
          <p:cNvSpPr txBox="1"/>
          <p:nvPr/>
        </p:nvSpPr>
        <p:spPr>
          <a:xfrm>
            <a:off x="662609" y="3342119"/>
            <a:ext cx="353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1. Zapiši množico deliteljev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396C92DB-C1CD-4DF6-972A-CEC4705D93E0}"/>
              </a:ext>
            </a:extLst>
          </p:cNvPr>
          <p:cNvSpPr txBox="1"/>
          <p:nvPr/>
        </p:nvSpPr>
        <p:spPr>
          <a:xfrm>
            <a:off x="4521258" y="3363034"/>
            <a:ext cx="3941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D</a:t>
            </a:r>
            <a:r>
              <a:rPr lang="sl-SI" sz="2800" baseline="-25000" dirty="0" smtClean="0"/>
              <a:t>18 </a:t>
            </a:r>
            <a:r>
              <a:rPr lang="sl-SI" sz="2800" dirty="0"/>
              <a:t>= {1, 2, </a:t>
            </a:r>
            <a:r>
              <a:rPr lang="sl-SI" sz="2800" dirty="0" smtClean="0"/>
              <a:t>3, 6, 9, 18}</a:t>
            </a:r>
            <a:endParaRPr lang="sl-SI" sz="2800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83393FD-B89F-4F7A-801C-9C7C24D48FBC}"/>
              </a:ext>
            </a:extLst>
          </p:cNvPr>
          <p:cNvSpPr txBox="1"/>
          <p:nvPr/>
        </p:nvSpPr>
        <p:spPr>
          <a:xfrm>
            <a:off x="10084904" y="2430693"/>
            <a:ext cx="8659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   </a:t>
            </a:r>
            <a:r>
              <a:rPr lang="sl-SI" sz="2400" dirty="0" smtClean="0"/>
              <a:t>18</a:t>
            </a:r>
            <a:endParaRPr lang="sl-SI" sz="2400" dirty="0"/>
          </a:p>
          <a:p>
            <a:r>
              <a:rPr lang="sl-SI" sz="2400" dirty="0"/>
              <a:t>1 · </a:t>
            </a:r>
            <a:r>
              <a:rPr lang="sl-SI" sz="2400" dirty="0" smtClean="0"/>
              <a:t>18</a:t>
            </a:r>
            <a:endParaRPr lang="sl-SI" sz="2400" dirty="0"/>
          </a:p>
          <a:p>
            <a:r>
              <a:rPr lang="sl-SI" sz="2400" dirty="0"/>
              <a:t>2 · </a:t>
            </a:r>
            <a:r>
              <a:rPr lang="sl-SI" sz="2400" dirty="0" smtClean="0"/>
              <a:t>9 </a:t>
            </a:r>
            <a:endParaRPr lang="sl-SI" sz="2400" dirty="0"/>
          </a:p>
          <a:p>
            <a:r>
              <a:rPr lang="sl-SI" sz="2400" dirty="0"/>
              <a:t> </a:t>
            </a:r>
            <a:r>
              <a:rPr lang="sl-SI" sz="2400" dirty="0" smtClean="0"/>
              <a:t>3 </a:t>
            </a:r>
            <a:r>
              <a:rPr lang="sl-SI" sz="2400" dirty="0"/>
              <a:t>· </a:t>
            </a:r>
            <a:r>
              <a:rPr lang="sl-SI" sz="2400" dirty="0" smtClean="0"/>
              <a:t>6 </a:t>
            </a:r>
            <a:endParaRPr lang="sl-SI" sz="2400" dirty="0"/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14FA5210-7EC8-4904-997C-30E179897CF6}"/>
              </a:ext>
            </a:extLst>
          </p:cNvPr>
          <p:cNvCxnSpPr>
            <a:cxnSpLocks/>
          </p:cNvCxnSpPr>
          <p:nvPr/>
        </p:nvCxnSpPr>
        <p:spPr>
          <a:xfrm>
            <a:off x="10204174" y="2855986"/>
            <a:ext cx="7466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>
            <a:extLst>
              <a:ext uri="{FF2B5EF4-FFF2-40B4-BE49-F238E27FC236}">
                <a16:creationId xmlns:a16="http://schemas.microsoft.com/office/drawing/2014/main" id="{742791BB-00C0-48C4-952B-7718BED63A9D}"/>
              </a:ext>
            </a:extLst>
          </p:cNvPr>
          <p:cNvSpPr/>
          <p:nvPr/>
        </p:nvSpPr>
        <p:spPr>
          <a:xfrm>
            <a:off x="9861892" y="2354038"/>
            <a:ext cx="1431235" cy="1569660"/>
          </a:xfrm>
          <a:prstGeom prst="rect">
            <a:avLst/>
          </a:prstGeom>
          <a:solidFill>
            <a:schemeClr val="accent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2" name="Raven puščični povezovalnik 21">
            <a:extLst>
              <a:ext uri="{FF2B5EF4-FFF2-40B4-BE49-F238E27FC236}">
                <a16:creationId xmlns:a16="http://schemas.microsoft.com/office/drawing/2014/main" id="{376F3C87-7C5A-4367-96E7-880E80C666AE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8462585" y="3593886"/>
            <a:ext cx="1206071" cy="307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6C579F85-B372-4864-B659-1BEE9FEC8823}"/>
              </a:ext>
            </a:extLst>
          </p:cNvPr>
          <p:cNvSpPr txBox="1"/>
          <p:nvPr/>
        </p:nvSpPr>
        <p:spPr>
          <a:xfrm>
            <a:off x="662608" y="4013685"/>
            <a:ext cx="7576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2. a) </a:t>
            </a:r>
            <a:r>
              <a:rPr lang="sl-SI" sz="2000" i="1" dirty="0">
                <a:solidFill>
                  <a:srgbClr val="00B0F0"/>
                </a:solidFill>
              </a:rPr>
              <a:t>Število je deljivo </a:t>
            </a:r>
            <a:r>
              <a:rPr lang="sl-SI" sz="2000" i="1" dirty="0" smtClean="0">
                <a:solidFill>
                  <a:srgbClr val="00B0F0"/>
                </a:solidFill>
              </a:rPr>
              <a:t>s 5 </a:t>
            </a:r>
            <a:r>
              <a:rPr lang="sl-SI" sz="2000" i="1" dirty="0">
                <a:solidFill>
                  <a:srgbClr val="00B0F0"/>
                </a:solidFill>
              </a:rPr>
              <a:t>če se končuje z </a:t>
            </a:r>
            <a:r>
              <a:rPr lang="sl-SI" sz="2000" i="1" dirty="0" smtClean="0">
                <a:solidFill>
                  <a:srgbClr val="00B0F0"/>
                </a:solidFill>
              </a:rPr>
              <a:t>0 ali 5</a:t>
            </a:r>
            <a:r>
              <a:rPr lang="sl-SI" sz="2400" i="1" dirty="0" smtClean="0">
                <a:solidFill>
                  <a:srgbClr val="00B0F0"/>
                </a:solidFill>
              </a:rPr>
              <a:t>:   </a:t>
            </a:r>
            <a:r>
              <a:rPr lang="sl-SI" sz="2400" b="1" dirty="0" smtClean="0"/>
              <a:t>3110, 9115,  3000</a:t>
            </a:r>
            <a:endParaRPr lang="sl-SI" sz="2400" b="1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0CF0CE3D-AC2F-4931-BCC4-D2B457EBD979}"/>
              </a:ext>
            </a:extLst>
          </p:cNvPr>
          <p:cNvSpPr txBox="1"/>
          <p:nvPr/>
        </p:nvSpPr>
        <p:spPr>
          <a:xfrm>
            <a:off x="662608" y="4427349"/>
            <a:ext cx="1086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2. b) </a:t>
            </a:r>
            <a:r>
              <a:rPr lang="sl-SI" sz="2000" i="1" dirty="0">
                <a:solidFill>
                  <a:srgbClr val="00B0F0"/>
                </a:solidFill>
              </a:rPr>
              <a:t>Število je deljivo </a:t>
            </a:r>
            <a:r>
              <a:rPr lang="sl-SI" sz="2000" i="1" dirty="0" smtClean="0">
                <a:solidFill>
                  <a:srgbClr val="00B0F0"/>
                </a:solidFill>
              </a:rPr>
              <a:t>z 9, </a:t>
            </a:r>
            <a:r>
              <a:rPr lang="sl-SI" sz="2000" i="1" dirty="0">
                <a:solidFill>
                  <a:srgbClr val="00B0F0"/>
                </a:solidFill>
              </a:rPr>
              <a:t>če je vsota števk  deljiva </a:t>
            </a:r>
            <a:r>
              <a:rPr lang="sl-SI" sz="2000" i="1" dirty="0" smtClean="0">
                <a:solidFill>
                  <a:srgbClr val="00B0F0"/>
                </a:solidFill>
              </a:rPr>
              <a:t>z 9:    </a:t>
            </a:r>
            <a:r>
              <a:rPr lang="sl-SI" sz="2400" b="1" dirty="0" smtClean="0"/>
              <a:t>3239,     3006,    6111,   </a:t>
            </a:r>
            <a:r>
              <a:rPr lang="sl-SI" sz="2400" b="1" dirty="0"/>
              <a:t>7811,    5004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F1707B2-AA1E-47B6-A497-E96BE0D11B5F}"/>
              </a:ext>
            </a:extLst>
          </p:cNvPr>
          <p:cNvSpPr txBox="1"/>
          <p:nvPr/>
        </p:nvSpPr>
        <p:spPr>
          <a:xfrm>
            <a:off x="1482719" y="4774655"/>
            <a:ext cx="1044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Seštejemo vse števke in dobimo vsoto števk;          </a:t>
            </a:r>
            <a:r>
              <a:rPr lang="sl-SI" i="1" dirty="0" smtClean="0">
                <a:solidFill>
                  <a:srgbClr val="0070C0"/>
                </a:solidFill>
              </a:rPr>
              <a:t>17 ni </a:t>
            </a:r>
            <a:r>
              <a:rPr lang="sl-SI" i="1" dirty="0">
                <a:solidFill>
                  <a:srgbClr val="0070C0"/>
                </a:solidFill>
              </a:rPr>
              <a:t>deljivo </a:t>
            </a:r>
            <a:r>
              <a:rPr lang="sl-SI" i="1" dirty="0" smtClean="0">
                <a:solidFill>
                  <a:srgbClr val="0070C0"/>
                </a:solidFill>
              </a:rPr>
              <a:t>z 9,   9 je,           9 je          17 </a:t>
            </a:r>
            <a:r>
              <a:rPr lang="sl-SI" i="1" dirty="0">
                <a:solidFill>
                  <a:srgbClr val="0070C0"/>
                </a:solidFill>
              </a:rPr>
              <a:t>NI            9 JE</a:t>
            </a:r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37CC6CF4-3BF6-41E2-A235-42AC340F0069}"/>
              </a:ext>
            </a:extLst>
          </p:cNvPr>
          <p:cNvSpPr/>
          <p:nvPr/>
        </p:nvSpPr>
        <p:spPr>
          <a:xfrm>
            <a:off x="7578241" y="4478388"/>
            <a:ext cx="715509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55E02EE6-27C8-446C-9123-2EC6E449FA79}"/>
              </a:ext>
            </a:extLst>
          </p:cNvPr>
          <p:cNvSpPr/>
          <p:nvPr/>
        </p:nvSpPr>
        <p:spPr>
          <a:xfrm>
            <a:off x="10444183" y="4481327"/>
            <a:ext cx="715509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EE25FE3-910C-4E6A-A782-60B4EDBFBF10}"/>
              </a:ext>
            </a:extLst>
          </p:cNvPr>
          <p:cNvSpPr txBox="1"/>
          <p:nvPr/>
        </p:nvSpPr>
        <p:spPr>
          <a:xfrm>
            <a:off x="588086" y="5196796"/>
            <a:ext cx="86709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2. c) </a:t>
            </a:r>
            <a:r>
              <a:rPr lang="sl-SI" sz="2000" i="1" dirty="0">
                <a:solidFill>
                  <a:srgbClr val="00B0F0"/>
                </a:solidFill>
              </a:rPr>
              <a:t>Število je deljivo s </a:t>
            </a:r>
            <a:r>
              <a:rPr lang="sl-SI" sz="2000" i="1" dirty="0" smtClean="0">
                <a:solidFill>
                  <a:srgbClr val="00B0F0"/>
                </a:solidFill>
              </a:rPr>
              <a:t>6 </a:t>
            </a:r>
            <a:r>
              <a:rPr lang="sl-SI" sz="2000" i="1" dirty="0">
                <a:solidFill>
                  <a:srgbClr val="00B0F0"/>
                </a:solidFill>
              </a:rPr>
              <a:t>če je deljivo s 3 in </a:t>
            </a:r>
            <a:r>
              <a:rPr lang="sl-SI" sz="2000" i="1" dirty="0" smtClean="0">
                <a:solidFill>
                  <a:srgbClr val="00B0F0"/>
                </a:solidFill>
              </a:rPr>
              <a:t>z 2 </a:t>
            </a:r>
            <a:r>
              <a:rPr lang="sl-SI" sz="2000" i="1" dirty="0">
                <a:solidFill>
                  <a:srgbClr val="00B0F0"/>
                </a:solidFill>
              </a:rPr>
              <a:t>hkrati</a:t>
            </a:r>
            <a:r>
              <a:rPr lang="sl-SI" sz="2400" i="1" dirty="0">
                <a:solidFill>
                  <a:srgbClr val="00B0F0"/>
                </a:solidFill>
              </a:rPr>
              <a:t>:   </a:t>
            </a:r>
            <a:endParaRPr lang="sl-SI" sz="2400" b="1" dirty="0"/>
          </a:p>
          <a:p>
            <a:r>
              <a:rPr lang="sl-SI" sz="2400" b="1" dirty="0" smtClean="0"/>
              <a:t>6033             6561                    9492                  1500                           3693</a:t>
            </a:r>
            <a:endParaRPr lang="sl-SI" sz="2400" b="1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C08007CC-F098-4161-B296-0BCE1C6203E9}"/>
              </a:ext>
            </a:extLst>
          </p:cNvPr>
          <p:cNvSpPr txBox="1"/>
          <p:nvPr/>
        </p:nvSpPr>
        <p:spPr>
          <a:xfrm>
            <a:off x="284429" y="5934841"/>
            <a:ext cx="1606016" cy="400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Ni deljivo </a:t>
            </a:r>
            <a:r>
              <a:rPr lang="sl-SI" sz="2000" i="1" dirty="0" smtClean="0">
                <a:solidFill>
                  <a:srgbClr val="0070C0"/>
                </a:solidFill>
              </a:rPr>
              <a:t>z 2</a:t>
            </a:r>
            <a:endParaRPr lang="sl-SI" sz="2000" i="1" dirty="0">
              <a:solidFill>
                <a:srgbClr val="0070C0"/>
              </a:solidFill>
            </a:endParaRPr>
          </a:p>
        </p:txBody>
      </p:sp>
      <p:sp>
        <p:nvSpPr>
          <p:cNvPr id="36" name="Pravokotnik 35">
            <a:extLst>
              <a:ext uri="{FF2B5EF4-FFF2-40B4-BE49-F238E27FC236}">
                <a16:creationId xmlns:a16="http://schemas.microsoft.com/office/drawing/2014/main" id="{B25C4DE6-1EB5-4CFE-8270-6D352FD25B16}"/>
              </a:ext>
            </a:extLst>
          </p:cNvPr>
          <p:cNvSpPr/>
          <p:nvPr/>
        </p:nvSpPr>
        <p:spPr>
          <a:xfrm>
            <a:off x="4114212" y="5631957"/>
            <a:ext cx="673032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ravokotnik 37">
            <a:extLst>
              <a:ext uri="{FF2B5EF4-FFF2-40B4-BE49-F238E27FC236}">
                <a16:creationId xmlns:a16="http://schemas.microsoft.com/office/drawing/2014/main" id="{C5B9353E-3B1E-4FC9-8E8F-1F367A629B0B}"/>
              </a:ext>
            </a:extLst>
          </p:cNvPr>
          <p:cNvSpPr/>
          <p:nvPr/>
        </p:nvSpPr>
        <p:spPr>
          <a:xfrm>
            <a:off x="6036234" y="5601591"/>
            <a:ext cx="715509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472DD9B5-41E2-472B-962F-1AB849B321C8}"/>
              </a:ext>
            </a:extLst>
          </p:cNvPr>
          <p:cNvSpPr txBox="1"/>
          <p:nvPr/>
        </p:nvSpPr>
        <p:spPr>
          <a:xfrm>
            <a:off x="3707605" y="5904388"/>
            <a:ext cx="1589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Je deljivo </a:t>
            </a:r>
            <a:r>
              <a:rPr lang="sl-SI" sz="2000" i="1" dirty="0" smtClean="0">
                <a:solidFill>
                  <a:srgbClr val="0070C0"/>
                </a:solidFill>
              </a:rPr>
              <a:t>z 2,</a:t>
            </a:r>
            <a:endParaRPr lang="sl-SI" sz="2000" i="1" dirty="0">
              <a:solidFill>
                <a:srgbClr val="0070C0"/>
              </a:solidFill>
            </a:endParaRPr>
          </a:p>
          <a:p>
            <a:r>
              <a:rPr lang="sl-SI" sz="2000" i="1" dirty="0" smtClean="0">
                <a:solidFill>
                  <a:srgbClr val="0070C0"/>
                </a:solidFill>
              </a:rPr>
              <a:t>je </a:t>
            </a:r>
            <a:r>
              <a:rPr lang="sl-SI" sz="2000" i="1" dirty="0">
                <a:solidFill>
                  <a:srgbClr val="0070C0"/>
                </a:solidFill>
              </a:rPr>
              <a:t>deljivo s 3. 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3C53616-1E68-4E76-A97B-249154D582A9}"/>
              </a:ext>
            </a:extLst>
          </p:cNvPr>
          <p:cNvSpPr txBox="1"/>
          <p:nvPr/>
        </p:nvSpPr>
        <p:spPr>
          <a:xfrm>
            <a:off x="5521775" y="5906460"/>
            <a:ext cx="1589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Je deljivo </a:t>
            </a:r>
            <a:r>
              <a:rPr lang="sl-SI" sz="2000" i="1" dirty="0" smtClean="0">
                <a:solidFill>
                  <a:srgbClr val="0070C0"/>
                </a:solidFill>
              </a:rPr>
              <a:t>z 2,</a:t>
            </a:r>
            <a:endParaRPr lang="sl-SI" sz="2000" i="1" dirty="0">
              <a:solidFill>
                <a:srgbClr val="0070C0"/>
              </a:solidFill>
            </a:endParaRPr>
          </a:p>
          <a:p>
            <a:r>
              <a:rPr lang="sl-SI" sz="2000" i="1" dirty="0">
                <a:solidFill>
                  <a:srgbClr val="0070C0"/>
                </a:solidFill>
              </a:rPr>
              <a:t>Je deljivo s 3. </a:t>
            </a:r>
          </a:p>
        </p:txBody>
      </p:sp>
      <p:sp>
        <p:nvSpPr>
          <p:cNvPr id="32" name="Pravokotnik 31">
            <a:extLst>
              <a:ext uri="{FF2B5EF4-FFF2-40B4-BE49-F238E27FC236}">
                <a16:creationId xmlns:a16="http://schemas.microsoft.com/office/drawing/2014/main" id="{37CC6CF4-3BF6-41E2-A235-42AC340F0069}"/>
              </a:ext>
            </a:extLst>
          </p:cNvPr>
          <p:cNvSpPr/>
          <p:nvPr/>
        </p:nvSpPr>
        <p:spPr>
          <a:xfrm>
            <a:off x="7578241" y="4479339"/>
            <a:ext cx="715509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37CC6CF4-3BF6-41E2-A235-42AC340F0069}"/>
              </a:ext>
            </a:extLst>
          </p:cNvPr>
          <p:cNvSpPr/>
          <p:nvPr/>
        </p:nvSpPr>
        <p:spPr>
          <a:xfrm>
            <a:off x="8519720" y="4502822"/>
            <a:ext cx="715509" cy="333251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C08007CC-F098-4161-B296-0BCE1C6203E9}"/>
              </a:ext>
            </a:extLst>
          </p:cNvPr>
          <p:cNvSpPr txBox="1"/>
          <p:nvPr/>
        </p:nvSpPr>
        <p:spPr>
          <a:xfrm>
            <a:off x="1910992" y="5934841"/>
            <a:ext cx="1617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Ni deljivo </a:t>
            </a:r>
            <a:r>
              <a:rPr lang="sl-SI" sz="2000" i="1" dirty="0" smtClean="0">
                <a:solidFill>
                  <a:srgbClr val="0070C0"/>
                </a:solidFill>
              </a:rPr>
              <a:t>z 2</a:t>
            </a:r>
            <a:endParaRPr lang="sl-SI" sz="2000" i="1" dirty="0">
              <a:solidFill>
                <a:srgbClr val="0070C0"/>
              </a:solidFill>
            </a:endParaRP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C08007CC-F098-4161-B296-0BCE1C6203E9}"/>
              </a:ext>
            </a:extLst>
          </p:cNvPr>
          <p:cNvSpPr txBox="1"/>
          <p:nvPr/>
        </p:nvSpPr>
        <p:spPr>
          <a:xfrm>
            <a:off x="1910993" y="5934841"/>
            <a:ext cx="1617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Ni deljivo </a:t>
            </a:r>
            <a:r>
              <a:rPr lang="sl-SI" sz="2000" i="1" dirty="0" smtClean="0">
                <a:solidFill>
                  <a:srgbClr val="0070C0"/>
                </a:solidFill>
              </a:rPr>
              <a:t>z 2</a:t>
            </a:r>
            <a:endParaRPr lang="sl-SI" sz="2000" i="1" dirty="0">
              <a:solidFill>
                <a:srgbClr val="0070C0"/>
              </a:solidFill>
            </a:endParaRP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08007CC-F098-4161-B296-0BCE1C6203E9}"/>
              </a:ext>
            </a:extLst>
          </p:cNvPr>
          <p:cNvSpPr txBox="1"/>
          <p:nvPr/>
        </p:nvSpPr>
        <p:spPr>
          <a:xfrm>
            <a:off x="8000733" y="5881916"/>
            <a:ext cx="1617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Ni deljivo </a:t>
            </a:r>
            <a:r>
              <a:rPr lang="sl-SI" sz="2000" i="1" dirty="0" smtClean="0">
                <a:solidFill>
                  <a:srgbClr val="0070C0"/>
                </a:solidFill>
              </a:rPr>
              <a:t>z 2</a:t>
            </a:r>
            <a:endParaRPr lang="sl-SI" sz="20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85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20" grpId="0" animBg="1"/>
      <p:bldP spid="26" grpId="0"/>
      <p:bldP spid="27" grpId="0"/>
      <p:bldP spid="28" grpId="0"/>
      <p:bldP spid="29" grpId="0" animBg="1"/>
      <p:bldP spid="30" grpId="0" animBg="1"/>
      <p:bldP spid="31" grpId="0"/>
      <p:bldP spid="34" grpId="0"/>
      <p:bldP spid="36" grpId="0" animBg="1"/>
      <p:bldP spid="38" grpId="0" animBg="1"/>
      <p:bldP spid="41" grpId="0"/>
      <p:bldP spid="42" grpId="0"/>
      <p:bldP spid="32" grpId="0" animBg="1"/>
      <p:bldP spid="37" grpId="0" animBg="1"/>
      <p:bldP spid="43" grpId="0"/>
      <p:bldP spid="44" grpId="0"/>
      <p:bldP spid="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4B00AAF0-D54E-492B-90B4-02EAE78DBBB1}"/>
              </a:ext>
            </a:extLst>
          </p:cNvPr>
          <p:cNvSpPr txBox="1"/>
          <p:nvPr/>
        </p:nvSpPr>
        <p:spPr>
          <a:xfrm>
            <a:off x="770020" y="866275"/>
            <a:ext cx="1816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16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83B3B675-F6D8-42AF-A2C8-0AA5BE7AE8D9}"/>
                  </a:ext>
                </a:extLst>
              </p:cNvPr>
              <p:cNvSpPr txBox="1"/>
              <p:nvPr/>
            </p:nvSpPr>
            <p:spPr>
              <a:xfrm>
                <a:off x="1058778" y="1327940"/>
                <a:ext cx="5378117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i="1" dirty="0">
                    <a:solidFill>
                      <a:srgbClr val="0070C0"/>
                    </a:solidFill>
                  </a:rPr>
                  <a:t>Če ulomek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i="1" dirty="0">
                    <a:solidFill>
                      <a:srgbClr val="0070C0"/>
                    </a:solidFill>
                  </a:rPr>
                  <a:t>  </a:t>
                </a:r>
                <a:r>
                  <a:rPr lang="sl-SI" sz="2000" i="1" dirty="0">
                    <a:solidFill>
                      <a:srgbClr val="0070C0"/>
                    </a:solidFill>
                  </a:rPr>
                  <a:t>zapišemo s celimi deli, dobimo </a:t>
                </a:r>
                <a:r>
                  <a:rPr lang="sl-SI" sz="2400" i="1" dirty="0" smtClean="0">
                    <a:solidFill>
                      <a:srgbClr val="7030A0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i="1" dirty="0">
                    <a:solidFill>
                      <a:srgbClr val="7030A0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83B3B675-F6D8-42AF-A2C8-0AA5BE7AE8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778" y="1327940"/>
                <a:ext cx="5378117" cy="616579"/>
              </a:xfrm>
              <a:prstGeom prst="rect">
                <a:avLst/>
              </a:prstGeom>
              <a:blipFill>
                <a:blip r:embed="rId2"/>
                <a:stretch>
                  <a:fillRect l="-1247" r="-1247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9BE486E-2523-4C0D-A9DA-29253F0CE5D1}"/>
              </a:ext>
            </a:extLst>
          </p:cNvPr>
          <p:cNvSpPr txBox="1"/>
          <p:nvPr/>
        </p:nvSpPr>
        <p:spPr>
          <a:xfrm>
            <a:off x="1058778" y="1944519"/>
            <a:ext cx="457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chemeClr val="tx1"/>
                </a:solidFill>
              </a:rPr>
              <a:t>Ulomek leži med številoma 4 in 5. 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85909A7E-F60C-4270-A5AF-A4F3C81FF945}"/>
              </a:ext>
            </a:extLst>
          </p:cNvPr>
          <p:cNvCxnSpPr/>
          <p:nvPr/>
        </p:nvCxnSpPr>
        <p:spPr>
          <a:xfrm>
            <a:off x="661737" y="2561098"/>
            <a:ext cx="109848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62A563B-58B9-4385-9C95-A7B618FD6547}"/>
              </a:ext>
            </a:extLst>
          </p:cNvPr>
          <p:cNvSpPr txBox="1"/>
          <p:nvPr/>
        </p:nvSpPr>
        <p:spPr>
          <a:xfrm>
            <a:off x="770019" y="2728499"/>
            <a:ext cx="1816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17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0A9314-9CAC-41F2-BC24-E9D299955C96}"/>
                  </a:ext>
                </a:extLst>
              </p:cNvPr>
              <p:cNvSpPr txBox="1"/>
              <p:nvPr/>
            </p:nvSpPr>
            <p:spPr>
              <a:xfrm>
                <a:off x="1217109" y="3257395"/>
                <a:ext cx="1282146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0A9314-9CAC-41F2-BC24-E9D299955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09" y="3257395"/>
                <a:ext cx="1282146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2043C77-F7F9-4772-8CEB-54849FD737F9}"/>
                  </a:ext>
                </a:extLst>
              </p:cNvPr>
              <p:cNvSpPr txBox="1"/>
              <p:nvPr/>
            </p:nvSpPr>
            <p:spPr>
              <a:xfrm>
                <a:off x="3557337" y="3246252"/>
                <a:ext cx="145206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=5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2043C77-F7F9-4772-8CEB-54849FD73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337" y="3246252"/>
                <a:ext cx="1452064" cy="7861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F484A43C-DAC6-4A1E-A778-C3D62F426111}"/>
              </a:ext>
            </a:extLst>
          </p:cNvPr>
          <p:cNvCxnSpPr/>
          <p:nvPr/>
        </p:nvCxnSpPr>
        <p:spPr>
          <a:xfrm>
            <a:off x="5630779" y="3512519"/>
            <a:ext cx="5582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844C7ED3-A14C-4B65-A7BE-2762E1921998}"/>
              </a:ext>
            </a:extLst>
          </p:cNvPr>
          <p:cNvCxnSpPr>
            <a:cxnSpLocks/>
          </p:cNvCxnSpPr>
          <p:nvPr/>
        </p:nvCxnSpPr>
        <p:spPr>
          <a:xfrm>
            <a:off x="10575757" y="3431889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22EAEB1B-8092-4516-80B8-C5B55DC0F57E}"/>
              </a:ext>
            </a:extLst>
          </p:cNvPr>
          <p:cNvCxnSpPr>
            <a:cxnSpLocks/>
          </p:cNvCxnSpPr>
          <p:nvPr/>
        </p:nvCxnSpPr>
        <p:spPr>
          <a:xfrm>
            <a:off x="9964153" y="3339137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7A3E817C-5B17-40E5-BD8A-107FEF30E12B}"/>
              </a:ext>
            </a:extLst>
          </p:cNvPr>
          <p:cNvCxnSpPr>
            <a:cxnSpLocks/>
          </p:cNvCxnSpPr>
          <p:nvPr/>
        </p:nvCxnSpPr>
        <p:spPr>
          <a:xfrm>
            <a:off x="9428748" y="3363200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BA7531A9-D0E4-416C-B13D-BEF02B22D011}"/>
              </a:ext>
            </a:extLst>
          </p:cNvPr>
          <p:cNvCxnSpPr>
            <a:cxnSpLocks/>
          </p:cNvCxnSpPr>
          <p:nvPr/>
        </p:nvCxnSpPr>
        <p:spPr>
          <a:xfrm>
            <a:off x="8869280" y="3398708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03EE2222-8A83-42DD-9202-61D6FD69469B}"/>
              </a:ext>
            </a:extLst>
          </p:cNvPr>
          <p:cNvCxnSpPr>
            <a:cxnSpLocks/>
          </p:cNvCxnSpPr>
          <p:nvPr/>
        </p:nvCxnSpPr>
        <p:spPr>
          <a:xfrm>
            <a:off x="8293767" y="3363200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FB9CF820-E974-455D-B5E2-87D3C87B4D39}"/>
              </a:ext>
            </a:extLst>
          </p:cNvPr>
          <p:cNvCxnSpPr>
            <a:cxnSpLocks/>
          </p:cNvCxnSpPr>
          <p:nvPr/>
        </p:nvCxnSpPr>
        <p:spPr>
          <a:xfrm>
            <a:off x="7758014" y="3405221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AF9D954E-636F-4745-8D45-D3F1C06CCE2B}"/>
              </a:ext>
            </a:extLst>
          </p:cNvPr>
          <p:cNvCxnSpPr>
            <a:cxnSpLocks/>
          </p:cNvCxnSpPr>
          <p:nvPr/>
        </p:nvCxnSpPr>
        <p:spPr>
          <a:xfrm>
            <a:off x="6640736" y="3392203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A3DB5178-2960-4537-8E01-530BB799269A}"/>
              </a:ext>
            </a:extLst>
          </p:cNvPr>
          <p:cNvCxnSpPr>
            <a:cxnSpLocks/>
          </p:cNvCxnSpPr>
          <p:nvPr/>
        </p:nvCxnSpPr>
        <p:spPr>
          <a:xfrm>
            <a:off x="7222262" y="3405221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36C57027-393D-499A-AAE9-D058D957A0AA}"/>
              </a:ext>
            </a:extLst>
          </p:cNvPr>
          <p:cNvCxnSpPr>
            <a:cxnSpLocks/>
          </p:cNvCxnSpPr>
          <p:nvPr/>
        </p:nvCxnSpPr>
        <p:spPr>
          <a:xfrm>
            <a:off x="6096000" y="3431889"/>
            <a:ext cx="0" cy="240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5B80CDCC-39C0-446C-8CBF-D277255A01AD}"/>
              </a:ext>
            </a:extLst>
          </p:cNvPr>
          <p:cNvSpPr txBox="1"/>
          <p:nvPr/>
        </p:nvSpPr>
        <p:spPr>
          <a:xfrm>
            <a:off x="8137357" y="3699477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4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1599672-F637-4786-86FD-43561D528548}"/>
              </a:ext>
            </a:extLst>
          </p:cNvPr>
          <p:cNvSpPr txBox="1"/>
          <p:nvPr/>
        </p:nvSpPr>
        <p:spPr>
          <a:xfrm>
            <a:off x="7593603" y="3723915"/>
            <a:ext cx="328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4AF720AC-758F-4F17-914D-F0D5F42E0D4E}"/>
              </a:ext>
            </a:extLst>
          </p:cNvPr>
          <p:cNvSpPr txBox="1"/>
          <p:nvPr/>
        </p:nvSpPr>
        <p:spPr>
          <a:xfrm>
            <a:off x="7065852" y="3707917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CF0D3695-6467-4B44-BFDB-615E30D1ED33}"/>
              </a:ext>
            </a:extLst>
          </p:cNvPr>
          <p:cNvSpPr txBox="1"/>
          <p:nvPr/>
        </p:nvSpPr>
        <p:spPr>
          <a:xfrm>
            <a:off x="6484326" y="3761967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BE4F8E81-41B5-448D-AE1A-057A369AC678}"/>
              </a:ext>
            </a:extLst>
          </p:cNvPr>
          <p:cNvSpPr txBox="1"/>
          <p:nvPr/>
        </p:nvSpPr>
        <p:spPr>
          <a:xfrm>
            <a:off x="5939590" y="3778787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0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0858D16B-1326-4578-9190-0A83C5876C64}"/>
              </a:ext>
            </a:extLst>
          </p:cNvPr>
          <p:cNvSpPr txBox="1"/>
          <p:nvPr/>
        </p:nvSpPr>
        <p:spPr>
          <a:xfrm>
            <a:off x="8712869" y="3664637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5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8E22BD71-D980-4CFA-A5CC-8EAC79A52221}"/>
              </a:ext>
            </a:extLst>
          </p:cNvPr>
          <p:cNvSpPr txBox="1"/>
          <p:nvPr/>
        </p:nvSpPr>
        <p:spPr>
          <a:xfrm>
            <a:off x="9260306" y="3639340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6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4CF8E40D-3591-4FB0-9253-548203F7A2DA}"/>
              </a:ext>
            </a:extLst>
          </p:cNvPr>
          <p:cNvSpPr txBox="1"/>
          <p:nvPr/>
        </p:nvSpPr>
        <p:spPr>
          <a:xfrm>
            <a:off x="9807743" y="3617480"/>
            <a:ext cx="31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7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459B107E-3D52-4C80-A5C6-77F4415A9228}"/>
              </a:ext>
            </a:extLst>
          </p:cNvPr>
          <p:cNvSpPr txBox="1"/>
          <p:nvPr/>
        </p:nvSpPr>
        <p:spPr>
          <a:xfrm>
            <a:off x="6668811" y="3202371"/>
            <a:ext cx="344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FF0000"/>
                </a:solidFill>
              </a:rPr>
              <a:t>•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318A245A-DDFA-47DB-9BCB-F22F04E25890}"/>
              </a:ext>
            </a:extLst>
          </p:cNvPr>
          <p:cNvSpPr txBox="1"/>
          <p:nvPr/>
        </p:nvSpPr>
        <p:spPr>
          <a:xfrm>
            <a:off x="8913398" y="3140426"/>
            <a:ext cx="346908" cy="708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•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CB6C858D-3A8B-4F42-8158-BDFB26A3FA3D}"/>
                  </a:ext>
                </a:extLst>
              </p:cNvPr>
              <p:cNvSpPr txBox="1"/>
              <p:nvPr/>
            </p:nvSpPr>
            <p:spPr>
              <a:xfrm>
                <a:off x="6668811" y="2613914"/>
                <a:ext cx="44255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CB6C858D-3A8B-4F42-8158-BDFB26A3F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811" y="2613914"/>
                <a:ext cx="442554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D0286779-141F-4544-B9AE-7F88BB376F25}"/>
                  </a:ext>
                </a:extLst>
              </p:cNvPr>
              <p:cNvSpPr txBox="1"/>
              <p:nvPr/>
            </p:nvSpPr>
            <p:spPr>
              <a:xfrm>
                <a:off x="8875208" y="2639651"/>
                <a:ext cx="52209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D0286779-141F-4544-B9AE-7F88BB376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208" y="2639651"/>
                <a:ext cx="522096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F9F3AE08-2C63-4282-A3E1-EB78235AE46A}"/>
              </a:ext>
            </a:extLst>
          </p:cNvPr>
          <p:cNvSpPr txBox="1"/>
          <p:nvPr/>
        </p:nvSpPr>
        <p:spPr>
          <a:xfrm>
            <a:off x="1106904" y="4219202"/>
            <a:ext cx="7706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chemeClr val="tx1"/>
                </a:solidFill>
              </a:rPr>
              <a:t>Med ulomkoma ležijo naravna števila 2, 3, 4 in 5. 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14F91DDB-B312-46AF-8EA6-E225D9F8DD6D}"/>
              </a:ext>
            </a:extLst>
          </p:cNvPr>
          <p:cNvCxnSpPr/>
          <p:nvPr/>
        </p:nvCxnSpPr>
        <p:spPr>
          <a:xfrm>
            <a:off x="759994" y="4706364"/>
            <a:ext cx="109848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4AA0071-E7BE-4329-955E-6C85E23091E6}"/>
              </a:ext>
            </a:extLst>
          </p:cNvPr>
          <p:cNvSpPr txBox="1"/>
          <p:nvPr/>
        </p:nvSpPr>
        <p:spPr>
          <a:xfrm>
            <a:off x="589544" y="4828954"/>
            <a:ext cx="1816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18.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C77712BB-88F8-4DB9-93EC-7D81C2394180}"/>
                  </a:ext>
                </a:extLst>
              </p:cNvPr>
              <p:cNvSpPr txBox="1"/>
              <p:nvPr/>
            </p:nvSpPr>
            <p:spPr>
              <a:xfrm>
                <a:off x="770019" y="5166683"/>
                <a:ext cx="1230850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C77712BB-88F8-4DB9-93EC-7D81C2394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019" y="5166683"/>
                <a:ext cx="1230850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F46FAF57-620C-42EA-8614-815F0A375A92}"/>
                  </a:ext>
                </a:extLst>
              </p:cNvPr>
              <p:cNvSpPr txBox="1"/>
              <p:nvPr/>
            </p:nvSpPr>
            <p:spPr>
              <a:xfrm>
                <a:off x="2275191" y="5155540"/>
                <a:ext cx="1230850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F46FAF57-620C-42EA-8614-815F0A375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191" y="5155540"/>
                <a:ext cx="1230850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Raven povezovalnik 47">
            <a:extLst>
              <a:ext uri="{FF2B5EF4-FFF2-40B4-BE49-F238E27FC236}">
                <a16:creationId xmlns:a16="http://schemas.microsoft.com/office/drawing/2014/main" id="{01E8411B-F03F-4298-9F9C-BB959C23B67C}"/>
              </a:ext>
            </a:extLst>
          </p:cNvPr>
          <p:cNvCxnSpPr/>
          <p:nvPr/>
        </p:nvCxnSpPr>
        <p:spPr>
          <a:xfrm>
            <a:off x="2093495" y="4901624"/>
            <a:ext cx="0" cy="139866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>
            <a:extLst>
              <a:ext uri="{FF2B5EF4-FFF2-40B4-BE49-F238E27FC236}">
                <a16:creationId xmlns:a16="http://schemas.microsoft.com/office/drawing/2014/main" id="{3FDF6668-C0C6-4EA6-B028-7E85F82E94E5}"/>
              </a:ext>
            </a:extLst>
          </p:cNvPr>
          <p:cNvCxnSpPr/>
          <p:nvPr/>
        </p:nvCxnSpPr>
        <p:spPr>
          <a:xfrm>
            <a:off x="3557337" y="4901624"/>
            <a:ext cx="0" cy="139866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8D15C640-653E-477D-A2E5-16E7D4B34BB9}"/>
                  </a:ext>
                </a:extLst>
              </p:cNvPr>
              <p:cNvSpPr txBox="1"/>
              <p:nvPr/>
            </p:nvSpPr>
            <p:spPr>
              <a:xfrm>
                <a:off x="3804509" y="4714489"/>
                <a:ext cx="423513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8D15C640-653E-477D-A2E5-16E7D4B34B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509" y="4714489"/>
                <a:ext cx="423513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PoljeZBesedilom 50">
                <a:extLst>
                  <a:ext uri="{FF2B5EF4-FFF2-40B4-BE49-F238E27FC236}">
                    <a16:creationId xmlns:a16="http://schemas.microsoft.com/office/drawing/2014/main" id="{43CF3BA5-4BF0-40AE-B2F7-E9D80D70F8B7}"/>
                  </a:ext>
                </a:extLst>
              </p:cNvPr>
              <p:cNvSpPr txBox="1"/>
              <p:nvPr/>
            </p:nvSpPr>
            <p:spPr>
              <a:xfrm>
                <a:off x="4955536" y="4795032"/>
                <a:ext cx="423513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1" name="PoljeZBesedilom 50">
                <a:extLst>
                  <a:ext uri="{FF2B5EF4-FFF2-40B4-BE49-F238E27FC236}">
                    <a16:creationId xmlns:a16="http://schemas.microsoft.com/office/drawing/2014/main" id="{43CF3BA5-4BF0-40AE-B2F7-E9D80D70F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536" y="4795032"/>
                <a:ext cx="423513" cy="7848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Pravokotnik 51">
            <a:extLst>
              <a:ext uri="{FF2B5EF4-FFF2-40B4-BE49-F238E27FC236}">
                <a16:creationId xmlns:a16="http://schemas.microsoft.com/office/drawing/2014/main" id="{99420E96-15FA-45E5-AD74-106EAF4872FB}"/>
              </a:ext>
            </a:extLst>
          </p:cNvPr>
          <p:cNvSpPr/>
          <p:nvPr/>
        </p:nvSpPr>
        <p:spPr>
          <a:xfrm>
            <a:off x="4297719" y="4821694"/>
            <a:ext cx="672163" cy="6627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PoljeZBesedilom 52">
                <a:extLst>
                  <a:ext uri="{FF2B5EF4-FFF2-40B4-BE49-F238E27FC236}">
                    <a16:creationId xmlns:a16="http://schemas.microsoft.com/office/drawing/2014/main" id="{E69725DE-2A68-4F4F-9646-3C73A7E80767}"/>
                  </a:ext>
                </a:extLst>
              </p:cNvPr>
              <p:cNvSpPr txBox="1"/>
              <p:nvPr/>
            </p:nvSpPr>
            <p:spPr>
              <a:xfrm>
                <a:off x="7444593" y="4674891"/>
                <a:ext cx="610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3" name="PoljeZBesedilom 52">
                <a:extLst>
                  <a:ext uri="{FF2B5EF4-FFF2-40B4-BE49-F238E27FC236}">
                    <a16:creationId xmlns:a16="http://schemas.microsoft.com/office/drawing/2014/main" id="{E69725DE-2A68-4F4F-9646-3C73A7E80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593" y="4674891"/>
                <a:ext cx="610425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PoljeZBesedilom 53">
                <a:extLst>
                  <a:ext uri="{FF2B5EF4-FFF2-40B4-BE49-F238E27FC236}">
                    <a16:creationId xmlns:a16="http://schemas.microsoft.com/office/drawing/2014/main" id="{679FAC44-C7F0-463C-84E3-1562AC32D18E}"/>
                  </a:ext>
                </a:extLst>
              </p:cNvPr>
              <p:cNvSpPr txBox="1"/>
              <p:nvPr/>
            </p:nvSpPr>
            <p:spPr>
              <a:xfrm>
                <a:off x="8792126" y="4666697"/>
                <a:ext cx="610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4" name="PoljeZBesedilom 53">
                <a:extLst>
                  <a:ext uri="{FF2B5EF4-FFF2-40B4-BE49-F238E27FC236}">
                    <a16:creationId xmlns:a16="http://schemas.microsoft.com/office/drawing/2014/main" id="{679FAC44-C7F0-463C-84E3-1562AC32D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2126" y="4666697"/>
                <a:ext cx="610425" cy="7861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PoljeZBesedilom 54">
                <a:extLst>
                  <a:ext uri="{FF2B5EF4-FFF2-40B4-BE49-F238E27FC236}">
                    <a16:creationId xmlns:a16="http://schemas.microsoft.com/office/drawing/2014/main" id="{C43C481E-BB45-4AFE-833B-DDC1D34F32F8}"/>
                  </a:ext>
                </a:extLst>
              </p:cNvPr>
              <p:cNvSpPr txBox="1"/>
              <p:nvPr/>
            </p:nvSpPr>
            <p:spPr>
              <a:xfrm>
                <a:off x="10116205" y="4666696"/>
                <a:ext cx="610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5" name="PoljeZBesedilom 54">
                <a:extLst>
                  <a:ext uri="{FF2B5EF4-FFF2-40B4-BE49-F238E27FC236}">
                    <a16:creationId xmlns:a16="http://schemas.microsoft.com/office/drawing/2014/main" id="{C43C481E-BB45-4AFE-833B-DDC1D34F3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6205" y="4666696"/>
                <a:ext cx="610425" cy="7861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454604D9-6D5E-4727-9C92-581652CFF9E5}"/>
              </a:ext>
            </a:extLst>
          </p:cNvPr>
          <p:cNvSpPr txBox="1"/>
          <p:nvPr/>
        </p:nvSpPr>
        <p:spPr>
          <a:xfrm>
            <a:off x="6777247" y="5457730"/>
            <a:ext cx="15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7030A0"/>
                </a:solidFill>
              </a:rPr>
              <a:t>Krajšamo s 3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6DEDF42-0DE3-4340-96C9-42489D3FE25F}"/>
              </a:ext>
            </a:extLst>
          </p:cNvPr>
          <p:cNvSpPr txBox="1"/>
          <p:nvPr/>
        </p:nvSpPr>
        <p:spPr>
          <a:xfrm>
            <a:off x="8493222" y="5477406"/>
            <a:ext cx="150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accent2">
                    <a:lumMod val="75000"/>
                  </a:schemeClr>
                </a:solidFill>
              </a:rPr>
              <a:t>Krajšamo z 2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8B935A28-7548-4680-AA02-26F51BCCCEFE}"/>
              </a:ext>
            </a:extLst>
          </p:cNvPr>
          <p:cNvSpPr txBox="1"/>
          <p:nvPr/>
        </p:nvSpPr>
        <p:spPr>
          <a:xfrm>
            <a:off x="10098505" y="5461068"/>
            <a:ext cx="1492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bg2">
                    <a:lumMod val="25000"/>
                  </a:schemeClr>
                </a:solidFill>
              </a:rPr>
              <a:t>Ne krajšamo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1B465C63-E789-4736-9AF0-3BF4FF0D799F}"/>
                  </a:ext>
                </a:extLst>
              </p:cNvPr>
              <p:cNvSpPr txBox="1"/>
              <p:nvPr/>
            </p:nvSpPr>
            <p:spPr>
              <a:xfrm>
                <a:off x="7452801" y="5803979"/>
                <a:ext cx="596325" cy="783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1B465C63-E789-4736-9AF0-3BF4FF0D79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801" y="5803979"/>
                <a:ext cx="596325" cy="78374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PoljeZBesedilom 61">
                <a:extLst>
                  <a:ext uri="{FF2B5EF4-FFF2-40B4-BE49-F238E27FC236}">
                    <a16:creationId xmlns:a16="http://schemas.microsoft.com/office/drawing/2014/main" id="{316AB06D-3FAD-491C-9997-1401552E207F}"/>
                  </a:ext>
                </a:extLst>
              </p:cNvPr>
              <p:cNvSpPr txBox="1"/>
              <p:nvPr/>
            </p:nvSpPr>
            <p:spPr>
              <a:xfrm>
                <a:off x="8962701" y="5829476"/>
                <a:ext cx="610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62" name="PoljeZBesedilom 61">
                <a:extLst>
                  <a:ext uri="{FF2B5EF4-FFF2-40B4-BE49-F238E27FC236}">
                    <a16:creationId xmlns:a16="http://schemas.microsoft.com/office/drawing/2014/main" id="{316AB06D-3FAD-491C-9997-1401552E20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2701" y="5829476"/>
                <a:ext cx="610425" cy="7861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PoljeZBesedilom 62">
                <a:extLst>
                  <a:ext uri="{FF2B5EF4-FFF2-40B4-BE49-F238E27FC236}">
                    <a16:creationId xmlns:a16="http://schemas.microsoft.com/office/drawing/2014/main" id="{EA4DD92A-3464-4EA2-A1D9-EBEF66E10B10}"/>
                  </a:ext>
                </a:extLst>
              </p:cNvPr>
              <p:cNvSpPr txBox="1"/>
              <p:nvPr/>
            </p:nvSpPr>
            <p:spPr>
              <a:xfrm>
                <a:off x="4273517" y="4716192"/>
                <a:ext cx="610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63" name="PoljeZBesedilom 62">
                <a:extLst>
                  <a:ext uri="{FF2B5EF4-FFF2-40B4-BE49-F238E27FC236}">
                    <a16:creationId xmlns:a16="http://schemas.microsoft.com/office/drawing/2014/main" id="{EA4DD92A-3464-4EA2-A1D9-EBEF66E10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517" y="4716192"/>
                <a:ext cx="610425" cy="7861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69A18187-388A-40AF-AD3A-CBD632BE3EF0}"/>
              </a:ext>
            </a:extLst>
          </p:cNvPr>
          <p:cNvSpPr txBox="1"/>
          <p:nvPr/>
        </p:nvSpPr>
        <p:spPr>
          <a:xfrm>
            <a:off x="2890616" y="6064486"/>
            <a:ext cx="2429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chemeClr val="tx1"/>
                </a:solidFill>
              </a:rPr>
              <a:t>Iskani ulomek je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F397A9B4-7DBC-49B3-AC3A-E6F6571B403F}"/>
                  </a:ext>
                </a:extLst>
              </p:cNvPr>
              <p:cNvSpPr txBox="1"/>
              <p:nvPr/>
            </p:nvSpPr>
            <p:spPr>
              <a:xfrm>
                <a:off x="4994557" y="5857840"/>
                <a:ext cx="596325" cy="783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 .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F397A9B4-7DBC-49B3-AC3A-E6F6571B4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557" y="5857840"/>
                <a:ext cx="596325" cy="78374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59B107E-3D52-4C80-A5C6-77F4415A9228}"/>
              </a:ext>
            </a:extLst>
          </p:cNvPr>
          <p:cNvSpPr txBox="1"/>
          <p:nvPr/>
        </p:nvSpPr>
        <p:spPr>
          <a:xfrm>
            <a:off x="8293419" y="3157900"/>
            <a:ext cx="341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rgbClr val="7030A0"/>
                </a:solidFill>
              </a:rPr>
              <a:t>•</a:t>
            </a:r>
          </a:p>
        </p:txBody>
      </p:sp>
      <p:cxnSp>
        <p:nvCxnSpPr>
          <p:cNvPr id="10" name="Raven puščični povezovalnik 9"/>
          <p:cNvCxnSpPr/>
          <p:nvPr/>
        </p:nvCxnSpPr>
        <p:spPr>
          <a:xfrm>
            <a:off x="6296530" y="1799779"/>
            <a:ext cx="2149930" cy="169280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/>
              <p:cNvSpPr txBox="1"/>
              <p:nvPr/>
            </p:nvSpPr>
            <p:spPr>
              <a:xfrm>
                <a:off x="8176995" y="2686270"/>
                <a:ext cx="538930" cy="6165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 smtClean="0">
                    <a:solidFill>
                      <a:srgbClr val="7030A0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sl-SI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3" name="PoljeZBesedilom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6995" y="2686270"/>
                <a:ext cx="538930" cy="616579"/>
              </a:xfrm>
              <a:prstGeom prst="rect">
                <a:avLst/>
              </a:prstGeom>
              <a:blipFill>
                <a:blip r:embed="rId18"/>
                <a:stretch>
                  <a:fillRect l="-16854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177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  <p:bldP spid="37" grpId="0"/>
      <p:bldP spid="39" grpId="0"/>
      <p:bldP spid="40" grpId="0"/>
      <p:bldP spid="41" grpId="0"/>
      <p:bldP spid="42" grpId="0"/>
      <p:bldP spid="45" grpId="0"/>
      <p:bldP spid="46" grpId="0"/>
      <p:bldP spid="53" grpId="0"/>
      <p:bldP spid="54" grpId="0"/>
      <p:bldP spid="55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56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5EA5736-3C43-44A3-ABBD-500FB3C8D213}"/>
              </a:ext>
            </a:extLst>
          </p:cNvPr>
          <p:cNvSpPr txBox="1"/>
          <p:nvPr/>
        </p:nvSpPr>
        <p:spPr>
          <a:xfrm>
            <a:off x="569843" y="406402"/>
            <a:ext cx="4359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3;    produkt prafaktorjev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1FA1F70-D6D1-4FF4-9C88-3AB317342FAB}"/>
              </a:ext>
            </a:extLst>
          </p:cNvPr>
          <p:cNvSpPr txBox="1"/>
          <p:nvPr/>
        </p:nvSpPr>
        <p:spPr>
          <a:xfrm>
            <a:off x="5089098" y="387747"/>
            <a:ext cx="4346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Množenje praštevil: 2, 3, 5, 7, 11, 13,……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70A5731-3CB1-4FC7-9F60-E24138FE151F}"/>
              </a:ext>
            </a:extLst>
          </p:cNvPr>
          <p:cNvSpPr txBox="1"/>
          <p:nvPr/>
        </p:nvSpPr>
        <p:spPr>
          <a:xfrm>
            <a:off x="675861" y="980661"/>
            <a:ext cx="980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</a:t>
            </a:r>
            <a:r>
              <a:rPr lang="sl-SI" sz="2400" dirty="0" smtClean="0"/>
              <a:t>0    </a:t>
            </a:r>
            <a:r>
              <a:rPr lang="sl-SI" sz="2400" dirty="0"/>
              <a:t>2</a:t>
            </a:r>
          </a:p>
          <a:p>
            <a:r>
              <a:rPr lang="sl-SI" sz="2400" dirty="0"/>
              <a:t>1</a:t>
            </a:r>
            <a:r>
              <a:rPr lang="sl-SI" sz="2400" dirty="0" smtClean="0"/>
              <a:t>5    </a:t>
            </a:r>
            <a:r>
              <a:rPr lang="sl-SI" sz="2400" dirty="0"/>
              <a:t>3</a:t>
            </a:r>
            <a:endParaRPr lang="sl-SI" sz="2400" dirty="0"/>
          </a:p>
          <a:p>
            <a:r>
              <a:rPr lang="sl-SI" sz="2400" dirty="0"/>
              <a:t>  </a:t>
            </a:r>
            <a:r>
              <a:rPr lang="sl-SI" sz="2400" dirty="0" smtClean="0"/>
              <a:t>5    5</a:t>
            </a:r>
            <a:endParaRPr lang="sl-SI" sz="2400" dirty="0"/>
          </a:p>
          <a:p>
            <a:r>
              <a:rPr lang="sl-SI" sz="2400" dirty="0"/>
              <a:t>  1 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94C7A2DE-AA83-4200-9711-E0152AD0E476}"/>
              </a:ext>
            </a:extLst>
          </p:cNvPr>
          <p:cNvCxnSpPr>
            <a:cxnSpLocks/>
          </p:cNvCxnSpPr>
          <p:nvPr/>
        </p:nvCxnSpPr>
        <p:spPr>
          <a:xfrm>
            <a:off x="1272210" y="980661"/>
            <a:ext cx="0" cy="15696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940441A-AA06-4C67-8EED-7054B0A5AF89}"/>
              </a:ext>
            </a:extLst>
          </p:cNvPr>
          <p:cNvSpPr txBox="1"/>
          <p:nvPr/>
        </p:nvSpPr>
        <p:spPr>
          <a:xfrm>
            <a:off x="2087218" y="980661"/>
            <a:ext cx="16697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308      </a:t>
            </a:r>
            <a:r>
              <a:rPr lang="sl-SI" sz="2400" dirty="0"/>
              <a:t>2</a:t>
            </a:r>
          </a:p>
          <a:p>
            <a:r>
              <a:rPr lang="sl-SI" sz="2400" dirty="0" smtClean="0"/>
              <a:t>154      </a:t>
            </a:r>
            <a:r>
              <a:rPr lang="sl-SI" sz="2400" dirty="0"/>
              <a:t>2</a:t>
            </a:r>
          </a:p>
          <a:p>
            <a:r>
              <a:rPr lang="sl-SI" sz="2400" dirty="0"/>
              <a:t>  </a:t>
            </a:r>
            <a:r>
              <a:rPr lang="sl-SI" sz="2400" dirty="0" smtClean="0"/>
              <a:t>77      7</a:t>
            </a:r>
            <a:endParaRPr lang="sl-SI" sz="2400" dirty="0"/>
          </a:p>
          <a:p>
            <a:r>
              <a:rPr lang="sl-SI" sz="2400" dirty="0"/>
              <a:t>  </a:t>
            </a:r>
            <a:r>
              <a:rPr lang="sl-SI" sz="2400" dirty="0" smtClean="0"/>
              <a:t>11     11</a:t>
            </a:r>
          </a:p>
          <a:p>
            <a:r>
              <a:rPr lang="sl-SI" sz="2400" dirty="0"/>
              <a:t> </a:t>
            </a:r>
            <a:r>
              <a:rPr lang="sl-SI" sz="2400" dirty="0" smtClean="0"/>
              <a:t>    1</a:t>
            </a:r>
            <a:endParaRPr lang="sl-SI" sz="2400" dirty="0"/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449803B2-397A-46A3-8BA2-652C15AD86C9}"/>
              </a:ext>
            </a:extLst>
          </p:cNvPr>
          <p:cNvCxnSpPr>
            <a:cxnSpLocks/>
          </p:cNvCxnSpPr>
          <p:nvPr/>
        </p:nvCxnSpPr>
        <p:spPr>
          <a:xfrm>
            <a:off x="2829341" y="1093304"/>
            <a:ext cx="0" cy="17294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4F2D8667-E82D-4D6A-8F41-9C2DCE6B1D0F}"/>
              </a:ext>
            </a:extLst>
          </p:cNvPr>
          <p:cNvSpPr txBox="1"/>
          <p:nvPr/>
        </p:nvSpPr>
        <p:spPr>
          <a:xfrm>
            <a:off x="4929809" y="1298713"/>
            <a:ext cx="1951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30 </a:t>
            </a:r>
            <a:r>
              <a:rPr lang="sl-SI" sz="2800" dirty="0"/>
              <a:t>= 2 · </a:t>
            </a:r>
            <a:r>
              <a:rPr lang="sl-SI" sz="2800" dirty="0" smtClean="0"/>
              <a:t>3 </a:t>
            </a:r>
            <a:r>
              <a:rPr lang="sl-SI" sz="2800" dirty="0"/>
              <a:t>· </a:t>
            </a:r>
            <a:r>
              <a:rPr lang="sl-SI" sz="2800" dirty="0" smtClean="0"/>
              <a:t>5</a:t>
            </a:r>
            <a:endParaRPr lang="sl-SI" sz="2800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40316B13-0A3E-4EDA-915B-635EE98B6586}"/>
              </a:ext>
            </a:extLst>
          </p:cNvPr>
          <p:cNvSpPr txBox="1"/>
          <p:nvPr/>
        </p:nvSpPr>
        <p:spPr>
          <a:xfrm>
            <a:off x="4929808" y="1878375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308 </a:t>
            </a:r>
            <a:r>
              <a:rPr lang="sl-SI" sz="2800" dirty="0"/>
              <a:t>= </a:t>
            </a:r>
            <a:r>
              <a:rPr lang="sl-SI" sz="2800" dirty="0" smtClean="0"/>
              <a:t>2² </a:t>
            </a:r>
            <a:r>
              <a:rPr lang="sl-SI" sz="2800" dirty="0"/>
              <a:t>· </a:t>
            </a:r>
            <a:r>
              <a:rPr lang="sl-SI" sz="2800" dirty="0" smtClean="0"/>
              <a:t>7 </a:t>
            </a:r>
            <a:r>
              <a:rPr lang="sl-SI" sz="2800" dirty="0"/>
              <a:t>· </a:t>
            </a:r>
            <a:r>
              <a:rPr lang="sl-SI" sz="2800" dirty="0" smtClean="0"/>
              <a:t>11</a:t>
            </a:r>
            <a:endParaRPr lang="sl-SI" sz="2800" dirty="0"/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D6000A44-9086-422C-A9B8-D9211213138C}"/>
              </a:ext>
            </a:extLst>
          </p:cNvPr>
          <p:cNvCxnSpPr/>
          <p:nvPr/>
        </p:nvCxnSpPr>
        <p:spPr>
          <a:xfrm>
            <a:off x="762294" y="2870206"/>
            <a:ext cx="7960466" cy="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56F6EB9-78F6-4915-AFEF-93E32B0021C1}"/>
              </a:ext>
            </a:extLst>
          </p:cNvPr>
          <p:cNvSpPr txBox="1"/>
          <p:nvPr/>
        </p:nvSpPr>
        <p:spPr>
          <a:xfrm>
            <a:off x="606287" y="2833034"/>
            <a:ext cx="1517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4;    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0B12EF03-CC21-4AC8-904B-446E9611EAC3}"/>
              </a:ext>
            </a:extLst>
          </p:cNvPr>
          <p:cNvSpPr txBox="1"/>
          <p:nvPr/>
        </p:nvSpPr>
        <p:spPr>
          <a:xfrm>
            <a:off x="762294" y="3700764"/>
            <a:ext cx="1810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v(6, </a:t>
            </a:r>
            <a:r>
              <a:rPr lang="sl-SI" sz="2800" dirty="0" smtClean="0">
                <a:solidFill>
                  <a:srgbClr val="002060"/>
                </a:solidFill>
              </a:rPr>
              <a:t>8</a:t>
            </a:r>
            <a:r>
              <a:rPr lang="sl-SI" sz="2800" dirty="0" smtClean="0"/>
              <a:t>) </a:t>
            </a:r>
            <a:r>
              <a:rPr lang="sl-SI" sz="2800" dirty="0"/>
              <a:t>= </a:t>
            </a:r>
            <a:r>
              <a:rPr lang="sl-SI" sz="2800" dirty="0" smtClean="0"/>
              <a:t>24</a:t>
            </a:r>
            <a:endParaRPr lang="sl-SI" sz="2800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74C6C68-9474-4E88-AAE6-E5212792E5C9}"/>
              </a:ext>
            </a:extLst>
          </p:cNvPr>
          <p:cNvSpPr txBox="1"/>
          <p:nvPr/>
        </p:nvSpPr>
        <p:spPr>
          <a:xfrm>
            <a:off x="728113" y="4421027"/>
            <a:ext cx="1911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v(6,</a:t>
            </a:r>
            <a:r>
              <a:rPr lang="sl-SI" sz="2800" dirty="0" smtClean="0">
                <a:solidFill>
                  <a:srgbClr val="002060"/>
                </a:solidFill>
              </a:rPr>
              <a:t>10</a:t>
            </a:r>
            <a:r>
              <a:rPr lang="sl-SI" sz="2800" dirty="0"/>
              <a:t>) = </a:t>
            </a:r>
            <a:r>
              <a:rPr lang="sl-SI" sz="2800" dirty="0" smtClean="0"/>
              <a:t>30</a:t>
            </a:r>
            <a:endParaRPr lang="sl-SI" sz="2800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6FCFEDD2-BFC5-461F-8459-74360D8B0861}"/>
              </a:ext>
            </a:extLst>
          </p:cNvPr>
          <p:cNvSpPr txBox="1"/>
          <p:nvPr/>
        </p:nvSpPr>
        <p:spPr>
          <a:xfrm>
            <a:off x="775092" y="4847669"/>
            <a:ext cx="8716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10 se ne  deli s številom </a:t>
            </a:r>
            <a:r>
              <a:rPr lang="sl-SI" sz="2000" i="1" dirty="0" smtClean="0">
                <a:solidFill>
                  <a:srgbClr val="0070C0"/>
                </a:solidFill>
              </a:rPr>
              <a:t>6, </a:t>
            </a:r>
            <a:r>
              <a:rPr lang="sl-SI" sz="2000" i="1" dirty="0">
                <a:solidFill>
                  <a:srgbClr val="0070C0"/>
                </a:solidFill>
              </a:rPr>
              <a:t>20 tudi ne, </a:t>
            </a:r>
            <a:r>
              <a:rPr lang="sl-SI" sz="2000" i="1" dirty="0" smtClean="0">
                <a:solidFill>
                  <a:srgbClr val="0070C0"/>
                </a:solidFill>
              </a:rPr>
              <a:t>število 30 </a:t>
            </a:r>
            <a:r>
              <a:rPr lang="sl-SI" sz="2000" i="1" dirty="0">
                <a:solidFill>
                  <a:srgbClr val="0070C0"/>
                </a:solidFill>
              </a:rPr>
              <a:t>je večkratnik števila 8 in 10. </a:t>
            </a:r>
          </a:p>
        </p:txBody>
      </p: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48A36515-CEE8-405B-A59E-A9929F660BF8}"/>
              </a:ext>
            </a:extLst>
          </p:cNvPr>
          <p:cNvCxnSpPr/>
          <p:nvPr/>
        </p:nvCxnSpPr>
        <p:spPr>
          <a:xfrm flipV="1">
            <a:off x="675861" y="5278298"/>
            <a:ext cx="10402956" cy="96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264C3377-E58B-4793-8718-2666C05723FA}"/>
              </a:ext>
            </a:extLst>
          </p:cNvPr>
          <p:cNvSpPr txBox="1"/>
          <p:nvPr/>
        </p:nvSpPr>
        <p:spPr>
          <a:xfrm>
            <a:off x="569843" y="5334801"/>
            <a:ext cx="1517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5;    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3AE3EDD5-25E9-4ACE-A0B4-50DAB623F1E9}"/>
              </a:ext>
            </a:extLst>
          </p:cNvPr>
          <p:cNvSpPr txBox="1"/>
          <p:nvPr/>
        </p:nvSpPr>
        <p:spPr>
          <a:xfrm>
            <a:off x="2087218" y="5415674"/>
            <a:ext cx="5433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000" i="1" dirty="0">
                <a:solidFill>
                  <a:srgbClr val="00B0F0"/>
                </a:solidFill>
              </a:rPr>
              <a:t>Število je deljivo z 9, če je vsota števk  deljiva z 9.</a:t>
            </a:r>
            <a:endParaRPr lang="sl-SI" sz="2400" b="1" dirty="0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B51ADA3E-A458-4AA6-A7EF-11D6229D706C}"/>
              </a:ext>
            </a:extLst>
          </p:cNvPr>
          <p:cNvSpPr txBox="1"/>
          <p:nvPr/>
        </p:nvSpPr>
        <p:spPr>
          <a:xfrm>
            <a:off x="1033670" y="5877339"/>
            <a:ext cx="92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1__6 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3BAFF4B5-7A43-4895-B384-681AC14703F8}"/>
              </a:ext>
            </a:extLst>
          </p:cNvPr>
          <p:cNvSpPr txBox="1"/>
          <p:nvPr/>
        </p:nvSpPr>
        <p:spPr>
          <a:xfrm>
            <a:off x="1961321" y="5884768"/>
            <a:ext cx="1311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i="1" dirty="0">
                <a:solidFill>
                  <a:srgbClr val="0070C0"/>
                </a:solidFill>
              </a:rPr>
              <a:t>7 + 2  = 9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E0095631-119B-4264-B11B-BCD82B83024E}"/>
              </a:ext>
            </a:extLst>
          </p:cNvPr>
          <p:cNvSpPr txBox="1"/>
          <p:nvPr/>
        </p:nvSpPr>
        <p:spPr>
          <a:xfrm>
            <a:off x="1272210" y="58281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F387800C-52CD-4271-B081-957E8888C3CD}"/>
              </a:ext>
            </a:extLst>
          </p:cNvPr>
          <p:cNvSpPr txBox="1"/>
          <p:nvPr/>
        </p:nvSpPr>
        <p:spPr>
          <a:xfrm>
            <a:off x="8374290" y="5589370"/>
            <a:ext cx="1311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27____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CD7C1E2F-E8D7-4E8B-AEDC-59AA6E4AA39C}"/>
              </a:ext>
            </a:extLst>
          </p:cNvPr>
          <p:cNvSpPr txBox="1"/>
          <p:nvPr/>
        </p:nvSpPr>
        <p:spPr>
          <a:xfrm>
            <a:off x="10065943" y="5500180"/>
            <a:ext cx="1345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i="1" dirty="0">
                <a:solidFill>
                  <a:srgbClr val="0070C0"/>
                </a:solidFill>
              </a:rPr>
              <a:t>9 + 0  = 9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C56A1C9E-62A3-4E19-A7AB-EAB37B7AE978}"/>
              </a:ext>
            </a:extLst>
          </p:cNvPr>
          <p:cNvSpPr txBox="1"/>
          <p:nvPr/>
        </p:nvSpPr>
        <p:spPr>
          <a:xfrm>
            <a:off x="10035208" y="5942736"/>
            <a:ext cx="1613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i="1" dirty="0">
                <a:solidFill>
                  <a:srgbClr val="0070C0"/>
                </a:solidFill>
              </a:rPr>
              <a:t>9 + 9  = 18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718B352D-5D9D-4A75-A331-1F8FACE22B62}"/>
              </a:ext>
            </a:extLst>
          </p:cNvPr>
          <p:cNvSpPr txBox="1"/>
          <p:nvPr/>
        </p:nvSpPr>
        <p:spPr>
          <a:xfrm>
            <a:off x="7329709" y="6082200"/>
            <a:ext cx="2272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Vstavimo 0 ali 9.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CFEDD2-BFC5-461F-8459-74360D8B0861}"/>
              </a:ext>
            </a:extLst>
          </p:cNvPr>
          <p:cNvSpPr txBox="1"/>
          <p:nvPr/>
        </p:nvSpPr>
        <p:spPr>
          <a:xfrm>
            <a:off x="445637" y="3308776"/>
            <a:ext cx="8716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 smtClean="0">
                <a:solidFill>
                  <a:srgbClr val="0070C0"/>
                </a:solidFill>
              </a:rPr>
              <a:t>8 </a:t>
            </a:r>
            <a:r>
              <a:rPr lang="sl-SI" sz="2000" i="1" dirty="0">
                <a:solidFill>
                  <a:srgbClr val="0070C0"/>
                </a:solidFill>
              </a:rPr>
              <a:t>se ne  deli s številom </a:t>
            </a:r>
            <a:r>
              <a:rPr lang="sl-SI" sz="2000" i="1" dirty="0" smtClean="0">
                <a:solidFill>
                  <a:srgbClr val="0070C0"/>
                </a:solidFill>
              </a:rPr>
              <a:t>6, 16 </a:t>
            </a:r>
            <a:r>
              <a:rPr lang="sl-SI" sz="2000" i="1" dirty="0">
                <a:solidFill>
                  <a:srgbClr val="0070C0"/>
                </a:solidFill>
              </a:rPr>
              <a:t>tudi ne, </a:t>
            </a:r>
            <a:r>
              <a:rPr lang="sl-SI" sz="2000" i="1" dirty="0" smtClean="0">
                <a:solidFill>
                  <a:srgbClr val="0070C0"/>
                </a:solidFill>
              </a:rPr>
              <a:t>število 24 </a:t>
            </a:r>
            <a:r>
              <a:rPr lang="sl-SI" sz="2000" i="1" dirty="0">
                <a:solidFill>
                  <a:srgbClr val="0070C0"/>
                </a:solidFill>
              </a:rPr>
              <a:t>je večkratnik števila 8 in </a:t>
            </a:r>
            <a:r>
              <a:rPr lang="sl-SI" sz="2000" i="1" dirty="0" smtClean="0">
                <a:solidFill>
                  <a:srgbClr val="0070C0"/>
                </a:solidFill>
              </a:rPr>
              <a:t>6. </a:t>
            </a:r>
            <a:endParaRPr lang="sl-SI" sz="2000" i="1" dirty="0">
              <a:solidFill>
                <a:srgbClr val="0070C0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8374290" y="3698698"/>
            <a:ext cx="2074528" cy="471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D( 36, 45) = 9</a:t>
            </a:r>
            <a:endParaRPr lang="sl-SI" sz="2400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8466083" y="4301686"/>
            <a:ext cx="1774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D(10, 13) = 1</a:t>
            </a:r>
            <a:endParaRPr lang="sl-SI" sz="2400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7983020" y="2887548"/>
            <a:ext cx="3750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</a:rPr>
              <a:t>Delitelji števila 36 so: 36, 18, 9, 4, 2,1.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32" name="PoljeZBesedilom 31"/>
          <p:cNvSpPr txBox="1"/>
          <p:nvPr/>
        </p:nvSpPr>
        <p:spPr>
          <a:xfrm>
            <a:off x="8181855" y="3256141"/>
            <a:ext cx="3229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</a:rPr>
              <a:t>Delitelji števila 45 so: 45, 15, 9, ..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33" name="PoljeZBesedilom 32"/>
          <p:cNvSpPr txBox="1"/>
          <p:nvPr/>
        </p:nvSpPr>
        <p:spPr>
          <a:xfrm>
            <a:off x="9491645" y="4651076"/>
            <a:ext cx="1431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</a:rPr>
              <a:t>Tuji si števili. 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71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11" grpId="0"/>
      <p:bldP spid="12" grpId="0"/>
      <p:bldP spid="15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10" grpId="0"/>
      <p:bldP spid="13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74380A4-C3F9-4C4E-9499-797F22F1D5D0}"/>
              </a:ext>
            </a:extLst>
          </p:cNvPr>
          <p:cNvSpPr txBox="1"/>
          <p:nvPr/>
        </p:nvSpPr>
        <p:spPr>
          <a:xfrm>
            <a:off x="397564" y="285723"/>
            <a:ext cx="1517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6;   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DC20CF1-CB38-4B8D-890D-9E1C822D8653}"/>
              </a:ext>
            </a:extLst>
          </p:cNvPr>
          <p:cNvSpPr txBox="1"/>
          <p:nvPr/>
        </p:nvSpPr>
        <p:spPr>
          <a:xfrm>
            <a:off x="1918741" y="347278"/>
            <a:ext cx="7253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Ulomek predstavlja naravno število, če se števec deli z imenovalcem.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5E9DE6D6-A55C-46C0-AEBA-78D03DC4473F}"/>
                  </a:ext>
                </a:extLst>
              </p:cNvPr>
              <p:cNvSpPr txBox="1"/>
              <p:nvPr/>
            </p:nvSpPr>
            <p:spPr>
              <a:xfrm>
                <a:off x="761668" y="774963"/>
                <a:ext cx="423514" cy="7824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5E9DE6D6-A55C-46C0-AEBA-78D03DC44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668" y="774963"/>
                <a:ext cx="423514" cy="7824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38A1ABA1-FC47-4602-BFC4-F9EEFDACB5E2}"/>
                  </a:ext>
                </a:extLst>
              </p:cNvPr>
              <p:cNvSpPr txBox="1"/>
              <p:nvPr/>
            </p:nvSpPr>
            <p:spPr>
              <a:xfrm>
                <a:off x="2964961" y="675879"/>
                <a:ext cx="59343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38A1ABA1-FC47-4602-BFC4-F9EEFDACB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4961" y="675879"/>
                <a:ext cx="593432" cy="7838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DD099388-6707-4943-BD78-AD8253DA7DA8}"/>
                  </a:ext>
                </a:extLst>
              </p:cNvPr>
              <p:cNvSpPr txBox="1"/>
              <p:nvPr/>
            </p:nvSpPr>
            <p:spPr>
              <a:xfrm>
                <a:off x="6498435" y="674731"/>
                <a:ext cx="490606" cy="786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DD099388-6707-4943-BD78-AD8253DA7D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8435" y="674731"/>
                <a:ext cx="490606" cy="7860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C8E7981E-31C5-4D76-974C-CDCC1771B08D}"/>
                  </a:ext>
                </a:extLst>
              </p:cNvPr>
              <p:cNvSpPr txBox="1"/>
              <p:nvPr/>
            </p:nvSpPr>
            <p:spPr>
              <a:xfrm>
                <a:off x="4944864" y="685669"/>
                <a:ext cx="423514" cy="7824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C8E7981E-31C5-4D76-974C-CDCC1771B0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64" y="685669"/>
                <a:ext cx="423514" cy="7824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AF35CB6-783F-427D-9814-9FAE65D194C7}"/>
                  </a:ext>
                </a:extLst>
              </p:cNvPr>
              <p:cNvSpPr txBox="1"/>
              <p:nvPr/>
            </p:nvSpPr>
            <p:spPr>
              <a:xfrm>
                <a:off x="8497500" y="774963"/>
                <a:ext cx="423514" cy="7824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AF35CB6-783F-427D-9814-9FAE65D194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500" y="774963"/>
                <a:ext cx="423514" cy="78245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jeZBesedilom 8">
            <a:extLst>
              <a:ext uri="{FF2B5EF4-FFF2-40B4-BE49-F238E27FC236}">
                <a16:creationId xmlns:a16="http://schemas.microsoft.com/office/drawing/2014/main" id="{79878C51-1617-48D4-A804-BF139437D238}"/>
              </a:ext>
            </a:extLst>
          </p:cNvPr>
          <p:cNvSpPr txBox="1"/>
          <p:nvPr/>
        </p:nvSpPr>
        <p:spPr>
          <a:xfrm>
            <a:off x="547954" y="1737729"/>
            <a:ext cx="1345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4 : 4  = 1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27BFB533-5859-4392-8C4B-758FC1CFC0C7}"/>
              </a:ext>
            </a:extLst>
          </p:cNvPr>
          <p:cNvSpPr/>
          <p:nvPr/>
        </p:nvSpPr>
        <p:spPr>
          <a:xfrm>
            <a:off x="679536" y="663438"/>
            <a:ext cx="593432" cy="914400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8A83D7EA-EED8-4DD6-8034-D53B191797E6}"/>
              </a:ext>
            </a:extLst>
          </p:cNvPr>
          <p:cNvSpPr/>
          <p:nvPr/>
        </p:nvSpPr>
        <p:spPr>
          <a:xfrm>
            <a:off x="3004695" y="583840"/>
            <a:ext cx="593432" cy="914400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0D02AD3B-2922-4728-A7CB-F81F622D4609}"/>
              </a:ext>
            </a:extLst>
          </p:cNvPr>
          <p:cNvSpPr/>
          <p:nvPr/>
        </p:nvSpPr>
        <p:spPr>
          <a:xfrm>
            <a:off x="8545154" y="703449"/>
            <a:ext cx="593432" cy="914400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96C85442-9B8E-4A6F-BE7E-80793806E09F}"/>
              </a:ext>
            </a:extLst>
          </p:cNvPr>
          <p:cNvSpPr txBox="1"/>
          <p:nvPr/>
        </p:nvSpPr>
        <p:spPr>
          <a:xfrm>
            <a:off x="2464576" y="1643949"/>
            <a:ext cx="1538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20 : 5  = 4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647D2BE-1250-440C-86F1-CA1C99F9E68D}"/>
              </a:ext>
            </a:extLst>
          </p:cNvPr>
          <p:cNvSpPr txBox="1"/>
          <p:nvPr/>
        </p:nvSpPr>
        <p:spPr>
          <a:xfrm>
            <a:off x="4598197" y="1414247"/>
            <a:ext cx="1538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8 : 3  = 2</a:t>
            </a:r>
          </a:p>
          <a:p>
            <a:r>
              <a:rPr lang="sl-SI" sz="2000" i="1" dirty="0">
                <a:solidFill>
                  <a:srgbClr val="0070C0"/>
                </a:solidFill>
              </a:rPr>
              <a:t>ost. 2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612DDD39-5F69-4AA6-B53D-E1C0A546330E}"/>
              </a:ext>
            </a:extLst>
          </p:cNvPr>
          <p:cNvSpPr txBox="1"/>
          <p:nvPr/>
        </p:nvSpPr>
        <p:spPr>
          <a:xfrm>
            <a:off x="6413148" y="1429953"/>
            <a:ext cx="1538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16 : 6  = 2</a:t>
            </a:r>
          </a:p>
          <a:p>
            <a:r>
              <a:rPr lang="sl-SI" sz="2000" i="1" dirty="0">
                <a:solidFill>
                  <a:srgbClr val="0070C0"/>
                </a:solidFill>
              </a:rPr>
              <a:t>ost. 4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D3CDA8D-D09C-4AF3-9927-B0962659E097}"/>
              </a:ext>
            </a:extLst>
          </p:cNvPr>
          <p:cNvSpPr txBox="1"/>
          <p:nvPr/>
        </p:nvSpPr>
        <p:spPr>
          <a:xfrm>
            <a:off x="8908459" y="1579619"/>
            <a:ext cx="1538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1: 1  = 1</a:t>
            </a:r>
          </a:p>
        </p:txBody>
      </p:sp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ED187653-0300-4945-99F8-E89EE147BD43}"/>
              </a:ext>
            </a:extLst>
          </p:cNvPr>
          <p:cNvCxnSpPr/>
          <p:nvPr/>
        </p:nvCxnSpPr>
        <p:spPr>
          <a:xfrm>
            <a:off x="647742" y="2143705"/>
            <a:ext cx="11227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EE0475CF-B5FB-4D8D-B055-5D971A425CFC}"/>
              </a:ext>
            </a:extLst>
          </p:cNvPr>
          <p:cNvSpPr txBox="1"/>
          <p:nvPr/>
        </p:nvSpPr>
        <p:spPr>
          <a:xfrm>
            <a:off x="474679" y="2313078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7;    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4289DE75-D8EF-4C41-A782-87ABB52DB112}"/>
              </a:ext>
            </a:extLst>
          </p:cNvPr>
          <p:cNvSpPr txBox="1"/>
          <p:nvPr/>
        </p:nvSpPr>
        <p:spPr>
          <a:xfrm>
            <a:off x="1914940" y="2313078"/>
            <a:ext cx="9331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Ulomek krajšamo tako, da števec in imenovalec delimo z istim številom.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FEA2EADD-6EC3-4195-9463-72A62504B9B3}"/>
                  </a:ext>
                </a:extLst>
              </p:cNvPr>
              <p:cNvSpPr txBox="1"/>
              <p:nvPr/>
            </p:nvSpPr>
            <p:spPr>
              <a:xfrm>
                <a:off x="567899" y="2755196"/>
                <a:ext cx="1077011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3200" dirty="0"/>
                  <a:t>  = 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FEA2EADD-6EC3-4195-9463-72A62504B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899" y="2755196"/>
                <a:ext cx="1077011" cy="791820"/>
              </a:xfrm>
              <a:prstGeom prst="rect">
                <a:avLst/>
              </a:prstGeom>
              <a:blipFill>
                <a:blip r:embed="rId7"/>
                <a:stretch>
                  <a:fillRect r="-7910" b="-12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27E6B84D-DF3E-4EE4-8859-E5AE0DD370E8}"/>
                  </a:ext>
                </a:extLst>
              </p:cNvPr>
              <p:cNvSpPr txBox="1"/>
              <p:nvPr/>
            </p:nvSpPr>
            <p:spPr>
              <a:xfrm>
                <a:off x="1320601" y="2735765"/>
                <a:ext cx="490606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27E6B84D-DF3E-4EE4-8859-E5AE0DD370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601" y="2735765"/>
                <a:ext cx="490606" cy="7848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79CC6EF1-75D8-4BBA-8517-F96D5F632F33}"/>
                  </a:ext>
                </a:extLst>
              </p:cNvPr>
              <p:cNvSpPr txBox="1"/>
              <p:nvPr/>
            </p:nvSpPr>
            <p:spPr>
              <a:xfrm>
                <a:off x="2464575" y="2765969"/>
                <a:ext cx="769262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79CC6EF1-75D8-4BBA-8517-F96D5F632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575" y="2765969"/>
                <a:ext cx="769262" cy="704295"/>
              </a:xfrm>
              <a:prstGeom prst="rect">
                <a:avLst/>
              </a:prstGeom>
              <a:blipFill>
                <a:blip r:embed="rId9"/>
                <a:stretch>
                  <a:fillRect r="-23810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A664A91E-0A0C-44FA-B63F-4BE92D7EE64E}"/>
                  </a:ext>
                </a:extLst>
              </p:cNvPr>
              <p:cNvSpPr txBox="1"/>
              <p:nvPr/>
            </p:nvSpPr>
            <p:spPr>
              <a:xfrm>
                <a:off x="3067787" y="2713188"/>
                <a:ext cx="490606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A664A91E-0A0C-44FA-B63F-4BE92D7EE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787" y="2713188"/>
                <a:ext cx="490606" cy="7848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9A8DD9A3-5D50-4283-A077-F6030F307A41}"/>
                  </a:ext>
                </a:extLst>
              </p:cNvPr>
              <p:cNvSpPr txBox="1"/>
              <p:nvPr/>
            </p:nvSpPr>
            <p:spPr>
              <a:xfrm>
                <a:off x="6261448" y="2799968"/>
                <a:ext cx="1013995" cy="702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108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117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9A8DD9A3-5D50-4283-A077-F6030F307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448" y="2799968"/>
                <a:ext cx="1013995" cy="702244"/>
              </a:xfrm>
              <a:prstGeom prst="rect">
                <a:avLst/>
              </a:prstGeom>
              <a:blipFill>
                <a:blip r:embed="rId11"/>
                <a:stretch>
                  <a:fillRect b="-43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E7164F94-9DD0-42EA-ABF9-91DF92EDD9FF}"/>
                  </a:ext>
                </a:extLst>
              </p:cNvPr>
              <p:cNvSpPr txBox="1"/>
              <p:nvPr/>
            </p:nvSpPr>
            <p:spPr>
              <a:xfrm>
                <a:off x="5156621" y="2748781"/>
                <a:ext cx="1174794" cy="791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216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234</m:t>
                        </m:r>
                      </m:den>
                    </m:f>
                  </m:oMath>
                </a14:m>
                <a:r>
                  <a:rPr lang="sl-SI" sz="3200" dirty="0"/>
                  <a:t>  = </a:t>
                </a:r>
              </a:p>
            </p:txBody>
          </p:sp>
        </mc:Choice>
        <mc:Fallback xmlns="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E7164F94-9DD0-42EA-ABF9-91DF92EDD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621" y="2748781"/>
                <a:ext cx="1174794" cy="791242"/>
              </a:xfrm>
              <a:prstGeom prst="rect">
                <a:avLst/>
              </a:prstGeom>
              <a:blipFill>
                <a:blip r:embed="rId12"/>
                <a:stretch>
                  <a:fillRect r="-12953" b="-12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D9B3A808-B651-493A-AF74-1398C4BAF6F8}"/>
                  </a:ext>
                </a:extLst>
              </p:cNvPr>
              <p:cNvSpPr txBox="1"/>
              <p:nvPr/>
            </p:nvSpPr>
            <p:spPr>
              <a:xfrm>
                <a:off x="7156878" y="2765969"/>
                <a:ext cx="490606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D9B3A808-B651-493A-AF74-1398C4BAF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878" y="2765969"/>
                <a:ext cx="490606" cy="78483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F255081C-ECAC-4790-9386-C106A625D9EC}"/>
              </a:ext>
            </a:extLst>
          </p:cNvPr>
          <p:cNvSpPr txBox="1"/>
          <p:nvPr/>
        </p:nvSpPr>
        <p:spPr>
          <a:xfrm>
            <a:off x="465964" y="3498018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krajšamo s 6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3F712EA-C5F7-48B3-81E1-A1F3CCD4CD47}"/>
              </a:ext>
            </a:extLst>
          </p:cNvPr>
          <p:cNvSpPr txBox="1"/>
          <p:nvPr/>
        </p:nvSpPr>
        <p:spPr>
          <a:xfrm>
            <a:off x="2544516" y="3564781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krajšamo z 9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1D6B2D6E-7D07-41E4-ACC4-03E5019C8754}"/>
              </a:ext>
            </a:extLst>
          </p:cNvPr>
          <p:cNvSpPr txBox="1"/>
          <p:nvPr/>
        </p:nvSpPr>
        <p:spPr>
          <a:xfrm>
            <a:off x="4827507" y="3479157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krajšamo z 2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1086D536-E6F4-420E-BBC8-F86D797E4F54}"/>
              </a:ext>
            </a:extLst>
          </p:cNvPr>
          <p:cNvSpPr txBox="1"/>
          <p:nvPr/>
        </p:nvSpPr>
        <p:spPr>
          <a:xfrm>
            <a:off x="6096621" y="3547016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krajšamo z 9</a:t>
            </a:r>
          </a:p>
        </p:txBody>
      </p: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B3D7EEF7-6C64-44D5-AFC6-D30CD85AA471}"/>
              </a:ext>
            </a:extLst>
          </p:cNvPr>
          <p:cNvCxnSpPr/>
          <p:nvPr/>
        </p:nvCxnSpPr>
        <p:spPr>
          <a:xfrm>
            <a:off x="130312" y="4014648"/>
            <a:ext cx="11227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4EC5D08-9472-421A-924F-E23F5251801C}"/>
              </a:ext>
            </a:extLst>
          </p:cNvPr>
          <p:cNvSpPr txBox="1"/>
          <p:nvPr/>
        </p:nvSpPr>
        <p:spPr>
          <a:xfrm>
            <a:off x="338105" y="3974018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8;    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A9C4E8E8-F3A8-4AA0-A44F-B087F44F1507}"/>
              </a:ext>
            </a:extLst>
          </p:cNvPr>
          <p:cNvSpPr txBox="1"/>
          <p:nvPr/>
        </p:nvSpPr>
        <p:spPr>
          <a:xfrm>
            <a:off x="1786892" y="4028981"/>
            <a:ext cx="4348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Najmanjši skupni imenovalec od 6 in 9 je 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1DCDA3FA-C681-4B21-9AF8-3527260A258B}"/>
              </a:ext>
            </a:extLst>
          </p:cNvPr>
          <p:cNvSpPr txBox="1"/>
          <p:nvPr/>
        </p:nvSpPr>
        <p:spPr>
          <a:xfrm>
            <a:off x="7000598" y="4091401"/>
            <a:ext cx="4447267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/>
              <a:t>9 ni deljivo s 6, 18 je deljivo z 6 in 9. 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656EE909-3F51-43FD-ACA8-1DD1D0CBC62A}"/>
              </a:ext>
            </a:extLst>
          </p:cNvPr>
          <p:cNvSpPr txBox="1"/>
          <p:nvPr/>
        </p:nvSpPr>
        <p:spPr>
          <a:xfrm>
            <a:off x="6066823" y="4019731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18</a:t>
            </a:r>
            <a:r>
              <a:rPr lang="sl-SI" sz="24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C20699FD-57AF-4CC6-862C-BAFAEC95B3FF}"/>
                  </a:ext>
                </a:extLst>
              </p:cNvPr>
              <p:cNvSpPr txBox="1"/>
              <p:nvPr/>
            </p:nvSpPr>
            <p:spPr>
              <a:xfrm>
                <a:off x="2544516" y="4419576"/>
                <a:ext cx="769262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C20699FD-57AF-4CC6-862C-BAFAEC95B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516" y="4419576"/>
                <a:ext cx="769262" cy="704295"/>
              </a:xfrm>
              <a:prstGeom prst="rect">
                <a:avLst/>
              </a:prstGeom>
              <a:blipFill>
                <a:blip r:embed="rId14"/>
                <a:stretch>
                  <a:fillRect r="-3937" b="-1034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E710EFAE-29D8-4F49-8865-9F42530D09B3}"/>
                  </a:ext>
                </a:extLst>
              </p:cNvPr>
              <p:cNvSpPr txBox="1"/>
              <p:nvPr/>
            </p:nvSpPr>
            <p:spPr>
              <a:xfrm>
                <a:off x="791126" y="4391494"/>
                <a:ext cx="681347" cy="732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    </a:t>
                </a:r>
              </a:p>
            </p:txBody>
          </p:sp>
        </mc:Choice>
        <mc:Fallback xmlns="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E710EFAE-29D8-4F49-8865-9F42530D0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126" y="4391494"/>
                <a:ext cx="681347" cy="732377"/>
              </a:xfrm>
              <a:prstGeom prst="rect">
                <a:avLst/>
              </a:prstGeom>
              <a:blipFill>
                <a:blip r:embed="rId15"/>
                <a:stretch>
                  <a:fillRect r="-64286" b="-74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630B0F35-3141-4938-9CCA-26B16571C300}"/>
                  </a:ext>
                </a:extLst>
              </p:cNvPr>
              <p:cNvSpPr txBox="1"/>
              <p:nvPr/>
            </p:nvSpPr>
            <p:spPr>
              <a:xfrm>
                <a:off x="1367316" y="4360842"/>
                <a:ext cx="57433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630B0F35-3141-4938-9CCA-26B16571C3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316" y="4360842"/>
                <a:ext cx="574330" cy="79367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90DCF52E-7983-47CD-95BC-B717D4578687}"/>
                  </a:ext>
                </a:extLst>
              </p:cNvPr>
              <p:cNvSpPr txBox="1"/>
              <p:nvPr/>
            </p:nvSpPr>
            <p:spPr>
              <a:xfrm>
                <a:off x="3092389" y="4397962"/>
                <a:ext cx="490606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90DCF52E-7983-47CD-95BC-B717D4578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389" y="4397962"/>
                <a:ext cx="490606" cy="78483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F532A1F2-6384-4D77-8338-448565886A26}"/>
              </a:ext>
            </a:extLst>
          </p:cNvPr>
          <p:cNvSpPr txBox="1"/>
          <p:nvPr/>
        </p:nvSpPr>
        <p:spPr>
          <a:xfrm>
            <a:off x="293764" y="5341206"/>
            <a:ext cx="5548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b) Najmanjši skupni imenovalec od 12 in 24 je </a:t>
            </a:r>
            <a:r>
              <a:rPr lang="sl-SI" sz="2800" b="1" dirty="0">
                <a:solidFill>
                  <a:srgbClr val="0070C0"/>
                </a:solidFill>
              </a:rPr>
              <a:t>24.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DE9C49A7-7981-4DE9-95F1-A6451698D51F}"/>
                  </a:ext>
                </a:extLst>
              </p:cNvPr>
              <p:cNvSpPr txBox="1"/>
              <p:nvPr/>
            </p:nvSpPr>
            <p:spPr>
              <a:xfrm>
                <a:off x="632781" y="5788298"/>
                <a:ext cx="947245" cy="699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800" dirty="0"/>
                  <a:t> =     </a:t>
                </a:r>
              </a:p>
            </p:txBody>
          </p:sp>
        </mc:Choice>
        <mc:Fallback xmlns="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DE9C49A7-7981-4DE9-95F1-A6451698D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781" y="5788298"/>
                <a:ext cx="947245" cy="699166"/>
              </a:xfrm>
              <a:prstGeom prst="rect">
                <a:avLst/>
              </a:prstGeom>
              <a:blipFill>
                <a:blip r:embed="rId18"/>
                <a:stretch>
                  <a:fillRect r="-34194" b="-1228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PoljeZBesedilom 43">
                <a:extLst>
                  <a:ext uri="{FF2B5EF4-FFF2-40B4-BE49-F238E27FC236}">
                    <a16:creationId xmlns:a16="http://schemas.microsoft.com/office/drawing/2014/main" id="{C12FF49A-9362-4B18-8C38-ACF091FD6941}"/>
                  </a:ext>
                </a:extLst>
              </p:cNvPr>
              <p:cNvSpPr txBox="1"/>
              <p:nvPr/>
            </p:nvSpPr>
            <p:spPr>
              <a:xfrm>
                <a:off x="2727113" y="5842667"/>
                <a:ext cx="1447322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2800" dirty="0"/>
                  <a:t> =     </a:t>
                </a:r>
              </a:p>
            </p:txBody>
          </p:sp>
        </mc:Choice>
        <mc:Fallback xmlns="">
          <p:sp>
            <p:nvSpPr>
              <p:cNvPr id="44" name="PoljeZBesedilom 43">
                <a:extLst>
                  <a:ext uri="{FF2B5EF4-FFF2-40B4-BE49-F238E27FC236}">
                    <a16:creationId xmlns:a16="http://schemas.microsoft.com/office/drawing/2014/main" id="{C12FF49A-9362-4B18-8C38-ACF091FD6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113" y="5842667"/>
                <a:ext cx="1447322" cy="704295"/>
              </a:xfrm>
              <a:prstGeom prst="rect">
                <a:avLst/>
              </a:prstGeom>
              <a:blipFill>
                <a:blip r:embed="rId19"/>
                <a:stretch>
                  <a:fillRect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2414C537-9D1E-400C-A3B3-A21CCF081CDB}"/>
                  </a:ext>
                </a:extLst>
              </p:cNvPr>
              <p:cNvSpPr txBox="1"/>
              <p:nvPr/>
            </p:nvSpPr>
            <p:spPr>
              <a:xfrm>
                <a:off x="1297142" y="5753283"/>
                <a:ext cx="57433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2414C537-9D1E-400C-A3B3-A21CCF081C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7142" y="5753283"/>
                <a:ext cx="574330" cy="79367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4C03888E-5217-4D4C-96D5-EDE4AA02A93A}"/>
                  </a:ext>
                </a:extLst>
              </p:cNvPr>
              <p:cNvSpPr txBox="1"/>
              <p:nvPr/>
            </p:nvSpPr>
            <p:spPr>
              <a:xfrm>
                <a:off x="3349873" y="5753797"/>
                <a:ext cx="57433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4C03888E-5217-4D4C-96D5-EDE4AA02A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873" y="5753797"/>
                <a:ext cx="574330" cy="79367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23A136B5-B3F8-44D4-8118-25FFEE273671}"/>
              </a:ext>
            </a:extLst>
          </p:cNvPr>
          <p:cNvSpPr txBox="1"/>
          <p:nvPr/>
        </p:nvSpPr>
        <p:spPr>
          <a:xfrm>
            <a:off x="6331415" y="5320331"/>
            <a:ext cx="5533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c) Najmanjši skupni imenovalec od 12 in 15 je</a:t>
            </a:r>
            <a:endParaRPr lang="sl-SI" sz="2800" b="1" dirty="0">
              <a:solidFill>
                <a:srgbClr val="0070C0"/>
              </a:solidFill>
            </a:endParaRP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521D2FDC-0392-46A2-AB22-22D9FC89BFB2}"/>
              </a:ext>
            </a:extLst>
          </p:cNvPr>
          <p:cNvSpPr txBox="1"/>
          <p:nvPr/>
        </p:nvSpPr>
        <p:spPr>
          <a:xfrm>
            <a:off x="11065147" y="5210046"/>
            <a:ext cx="743730" cy="524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60. 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DED304CE-B42F-4B71-ADB6-7A1ED74C3FAC}"/>
              </a:ext>
            </a:extLst>
          </p:cNvPr>
          <p:cNvSpPr txBox="1"/>
          <p:nvPr/>
        </p:nvSpPr>
        <p:spPr>
          <a:xfrm>
            <a:off x="8087971" y="4871958"/>
            <a:ext cx="186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15, 30, 45, 60</a:t>
            </a:r>
          </a:p>
        </p:txBody>
      </p:sp>
      <p:cxnSp>
        <p:nvCxnSpPr>
          <p:cNvPr id="52" name="Raven povezovalnik 51">
            <a:extLst>
              <a:ext uri="{FF2B5EF4-FFF2-40B4-BE49-F238E27FC236}">
                <a16:creationId xmlns:a16="http://schemas.microsoft.com/office/drawing/2014/main" id="{322E3866-C348-46F3-AA64-B68D88B994F0}"/>
              </a:ext>
            </a:extLst>
          </p:cNvPr>
          <p:cNvCxnSpPr/>
          <p:nvPr/>
        </p:nvCxnSpPr>
        <p:spPr>
          <a:xfrm flipV="1">
            <a:off x="8220544" y="5048769"/>
            <a:ext cx="276956" cy="247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en povezovalnik 52">
            <a:extLst>
              <a:ext uri="{FF2B5EF4-FFF2-40B4-BE49-F238E27FC236}">
                <a16:creationId xmlns:a16="http://schemas.microsoft.com/office/drawing/2014/main" id="{34269EFE-0D7F-4181-A7C9-ED3B9054AE0D}"/>
              </a:ext>
            </a:extLst>
          </p:cNvPr>
          <p:cNvCxnSpPr/>
          <p:nvPr/>
        </p:nvCxnSpPr>
        <p:spPr>
          <a:xfrm flipV="1">
            <a:off x="8644058" y="5001373"/>
            <a:ext cx="276956" cy="247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CD287B0D-29B0-4C7C-A38A-0BD2F8A64B1C}"/>
              </a:ext>
            </a:extLst>
          </p:cNvPr>
          <p:cNvCxnSpPr/>
          <p:nvPr/>
        </p:nvCxnSpPr>
        <p:spPr>
          <a:xfrm flipV="1">
            <a:off x="9085754" y="5001373"/>
            <a:ext cx="276956" cy="247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PoljeZBesedilom 54">
                <a:extLst>
                  <a:ext uri="{FF2B5EF4-FFF2-40B4-BE49-F238E27FC236}">
                    <a16:creationId xmlns:a16="http://schemas.microsoft.com/office/drawing/2014/main" id="{61B11811-67F7-46CB-9445-679050BEFE99}"/>
                  </a:ext>
                </a:extLst>
              </p:cNvPr>
              <p:cNvSpPr txBox="1"/>
              <p:nvPr/>
            </p:nvSpPr>
            <p:spPr>
              <a:xfrm>
                <a:off x="6697451" y="5816666"/>
                <a:ext cx="1447322" cy="702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800" dirty="0"/>
                  <a:t> =     </a:t>
                </a:r>
              </a:p>
            </p:txBody>
          </p:sp>
        </mc:Choice>
        <mc:Fallback xmlns="">
          <p:sp>
            <p:nvSpPr>
              <p:cNvPr id="55" name="PoljeZBesedilom 54">
                <a:extLst>
                  <a:ext uri="{FF2B5EF4-FFF2-40B4-BE49-F238E27FC236}">
                    <a16:creationId xmlns:a16="http://schemas.microsoft.com/office/drawing/2014/main" id="{61B11811-67F7-46CB-9445-679050BEFE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7451" y="5816666"/>
                <a:ext cx="1447322" cy="702115"/>
              </a:xfrm>
              <a:prstGeom prst="rect">
                <a:avLst/>
              </a:prstGeom>
              <a:blipFill>
                <a:blip r:embed="rId22"/>
                <a:stretch>
                  <a:fillRect b="-113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PoljeZBesedilom 55">
                <a:extLst>
                  <a:ext uri="{FF2B5EF4-FFF2-40B4-BE49-F238E27FC236}">
                    <a16:creationId xmlns:a16="http://schemas.microsoft.com/office/drawing/2014/main" id="{B0971FF4-6AD4-4593-B0E1-544D55B2AB2E}"/>
                  </a:ext>
                </a:extLst>
              </p:cNvPr>
              <p:cNvSpPr txBox="1"/>
              <p:nvPr/>
            </p:nvSpPr>
            <p:spPr>
              <a:xfrm>
                <a:off x="9499512" y="5820544"/>
                <a:ext cx="1447322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=     </a:t>
                </a:r>
              </a:p>
            </p:txBody>
          </p:sp>
        </mc:Choice>
        <mc:Fallback xmlns="">
          <p:sp>
            <p:nvSpPr>
              <p:cNvPr id="56" name="PoljeZBesedilom 55">
                <a:extLst>
                  <a:ext uri="{FF2B5EF4-FFF2-40B4-BE49-F238E27FC236}">
                    <a16:creationId xmlns:a16="http://schemas.microsoft.com/office/drawing/2014/main" id="{B0971FF4-6AD4-4593-B0E1-544D55B2AB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512" y="5820544"/>
                <a:ext cx="1447322" cy="704295"/>
              </a:xfrm>
              <a:prstGeom prst="rect">
                <a:avLst/>
              </a:prstGeom>
              <a:blipFill>
                <a:blip r:embed="rId23"/>
                <a:stretch>
                  <a:fillRect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DA90CF0C-324B-4971-92E9-08072F5B4680}"/>
                  </a:ext>
                </a:extLst>
              </p:cNvPr>
              <p:cNvSpPr txBox="1"/>
              <p:nvPr/>
            </p:nvSpPr>
            <p:spPr>
              <a:xfrm>
                <a:off x="7328331" y="5787290"/>
                <a:ext cx="57433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DA90CF0C-324B-4971-92E9-08072F5B46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331" y="5787290"/>
                <a:ext cx="574330" cy="79367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PoljeZBesedilom 57">
                <a:extLst>
                  <a:ext uri="{FF2B5EF4-FFF2-40B4-BE49-F238E27FC236}">
                    <a16:creationId xmlns:a16="http://schemas.microsoft.com/office/drawing/2014/main" id="{5324E09C-2560-4234-B889-C5D678B3E5BA}"/>
                  </a:ext>
                </a:extLst>
              </p:cNvPr>
              <p:cNvSpPr txBox="1"/>
              <p:nvPr/>
            </p:nvSpPr>
            <p:spPr>
              <a:xfrm>
                <a:off x="10174543" y="5734808"/>
                <a:ext cx="57433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8" name="PoljeZBesedilom 57">
                <a:extLst>
                  <a:ext uri="{FF2B5EF4-FFF2-40B4-BE49-F238E27FC236}">
                    <a16:creationId xmlns:a16="http://schemas.microsoft.com/office/drawing/2014/main" id="{5324E09C-2560-4234-B889-C5D678B3E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4543" y="5734808"/>
                <a:ext cx="574330" cy="793679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EB4F2D0A-AD94-4263-A58F-81EF71D4DFC9}"/>
              </a:ext>
            </a:extLst>
          </p:cNvPr>
          <p:cNvSpPr txBox="1"/>
          <p:nvPr/>
        </p:nvSpPr>
        <p:spPr>
          <a:xfrm>
            <a:off x="420612" y="6487464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z 2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167412C5-4515-4C5A-9618-6D4B16931922}"/>
              </a:ext>
            </a:extLst>
          </p:cNvPr>
          <p:cNvSpPr txBox="1"/>
          <p:nvPr/>
        </p:nvSpPr>
        <p:spPr>
          <a:xfrm>
            <a:off x="2600542" y="6529012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s 3</a:t>
            </a: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04FF809A-6459-471B-9382-DD64C2AE3368}"/>
              </a:ext>
            </a:extLst>
          </p:cNvPr>
          <p:cNvSpPr txBox="1"/>
          <p:nvPr/>
        </p:nvSpPr>
        <p:spPr>
          <a:xfrm>
            <a:off x="6331415" y="6546962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s 5</a:t>
            </a: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F9F12C71-F331-4739-AF2C-E3F846FD5EF4}"/>
              </a:ext>
            </a:extLst>
          </p:cNvPr>
          <p:cNvSpPr txBox="1"/>
          <p:nvPr/>
        </p:nvSpPr>
        <p:spPr>
          <a:xfrm>
            <a:off x="9396875" y="6507605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s 4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7A1536A6-3B25-4E21-B53C-648E9BA0D516}"/>
              </a:ext>
            </a:extLst>
          </p:cNvPr>
          <p:cNvSpPr txBox="1"/>
          <p:nvPr/>
        </p:nvSpPr>
        <p:spPr>
          <a:xfrm>
            <a:off x="640793" y="5102468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s 3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B12BDE7B-21DB-4615-8550-1666B1017C85}"/>
              </a:ext>
            </a:extLst>
          </p:cNvPr>
          <p:cNvSpPr txBox="1"/>
          <p:nvPr/>
        </p:nvSpPr>
        <p:spPr>
          <a:xfrm>
            <a:off x="2326655" y="5075402"/>
            <a:ext cx="1159414" cy="3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 z 2</a:t>
            </a:r>
          </a:p>
        </p:txBody>
      </p:sp>
    </p:spTree>
    <p:extLst>
      <p:ext uri="{BB962C8B-B14F-4D97-AF65-F5344CB8AC3E}">
        <p14:creationId xmlns:p14="http://schemas.microsoft.com/office/powerpoint/2010/main" val="111531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21" grpId="0"/>
      <p:bldP spid="23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5" grpId="0"/>
      <p:bldP spid="36" grpId="0"/>
      <p:bldP spid="37" grpId="0"/>
      <p:bldP spid="40" grpId="0"/>
      <p:bldP spid="41" grpId="0"/>
      <p:bldP spid="42" grpId="0"/>
      <p:bldP spid="45" grpId="0"/>
      <p:bldP spid="47" grpId="0"/>
      <p:bldP spid="48" grpId="0"/>
      <p:bldP spid="49" grpId="0"/>
      <p:bldP spid="50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FFC9C63-3B0A-4ECB-8FEF-68936199AE72}"/>
              </a:ext>
            </a:extLst>
          </p:cNvPr>
          <p:cNvSpPr txBox="1"/>
          <p:nvPr/>
        </p:nvSpPr>
        <p:spPr>
          <a:xfrm>
            <a:off x="536888" y="356175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10;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5581E255-90DE-4039-83A9-7A3734561635}"/>
                  </a:ext>
                </a:extLst>
              </p:cNvPr>
              <p:cNvSpPr txBox="1"/>
              <p:nvPr/>
            </p:nvSpPr>
            <p:spPr>
              <a:xfrm>
                <a:off x="672193" y="817840"/>
                <a:ext cx="593431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5581E255-90DE-4039-83A9-7A3734561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93" y="817840"/>
                <a:ext cx="593431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3AF7012-0908-4021-A464-24947ABE79AC}"/>
                  </a:ext>
                </a:extLst>
              </p:cNvPr>
              <p:cNvSpPr txBox="1"/>
              <p:nvPr/>
            </p:nvSpPr>
            <p:spPr>
              <a:xfrm>
                <a:off x="1675341" y="817840"/>
                <a:ext cx="593431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3AF7012-0908-4021-A464-24947ABE7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341" y="817840"/>
                <a:ext cx="593431" cy="7838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D84A9EC5-9E75-44BC-9B3C-CC59D0942586}"/>
                  </a:ext>
                </a:extLst>
              </p:cNvPr>
              <p:cNvSpPr txBox="1"/>
              <p:nvPr/>
            </p:nvSpPr>
            <p:spPr>
              <a:xfrm>
                <a:off x="2928730" y="817841"/>
                <a:ext cx="4832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D84A9EC5-9E75-44BC-9B3C-CC59D09425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8730" y="817841"/>
                <a:ext cx="48321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141DFBA7-C2CE-4CC6-A759-83BD70F805C7}"/>
              </a:ext>
            </a:extLst>
          </p:cNvPr>
          <p:cNvCxnSpPr>
            <a:cxnSpLocks/>
          </p:cNvCxnSpPr>
          <p:nvPr/>
        </p:nvCxnSpPr>
        <p:spPr>
          <a:xfrm>
            <a:off x="2808228" y="419603"/>
            <a:ext cx="0" cy="1793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3CA5E23D-5345-4F00-9D5B-1C1BE852E52D}"/>
              </a:ext>
            </a:extLst>
          </p:cNvPr>
          <p:cNvCxnSpPr>
            <a:cxnSpLocks/>
          </p:cNvCxnSpPr>
          <p:nvPr/>
        </p:nvCxnSpPr>
        <p:spPr>
          <a:xfrm>
            <a:off x="5664071" y="419603"/>
            <a:ext cx="0" cy="1793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BFB14B23-2F9A-43C3-ADE5-EEF73B29F214}"/>
              </a:ext>
            </a:extLst>
          </p:cNvPr>
          <p:cNvCxnSpPr/>
          <p:nvPr/>
        </p:nvCxnSpPr>
        <p:spPr>
          <a:xfrm>
            <a:off x="9175322" y="2307119"/>
            <a:ext cx="0" cy="1245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FF91707A-4B8E-467C-9ED5-C4B787024CE7}"/>
              </a:ext>
            </a:extLst>
          </p:cNvPr>
          <p:cNvCxnSpPr/>
          <p:nvPr/>
        </p:nvCxnSpPr>
        <p:spPr>
          <a:xfrm>
            <a:off x="5262946" y="2245015"/>
            <a:ext cx="0" cy="1245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50F59436-411A-4768-B7C5-C72217469AFB}"/>
                  </a:ext>
                </a:extLst>
              </p:cNvPr>
              <p:cNvSpPr txBox="1"/>
              <p:nvPr/>
            </p:nvSpPr>
            <p:spPr>
              <a:xfrm>
                <a:off x="4328122" y="650435"/>
                <a:ext cx="59343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50F59436-411A-4768-B7C5-C72217469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122" y="650435"/>
                <a:ext cx="593431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D63467C-CB69-49A7-A019-7BA3C36A00DF}"/>
                  </a:ext>
                </a:extLst>
              </p:cNvPr>
              <p:cNvSpPr txBox="1"/>
              <p:nvPr/>
            </p:nvSpPr>
            <p:spPr>
              <a:xfrm>
                <a:off x="6605860" y="600084"/>
                <a:ext cx="43756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D63467C-CB69-49A7-A019-7BA3C36A0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860" y="600084"/>
                <a:ext cx="437566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34855F97-96D0-4F54-80F5-531E9D30FE48}"/>
                  </a:ext>
                </a:extLst>
              </p:cNvPr>
              <p:cNvSpPr txBox="1"/>
              <p:nvPr/>
            </p:nvSpPr>
            <p:spPr>
              <a:xfrm>
                <a:off x="7799587" y="640841"/>
                <a:ext cx="593432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34855F97-96D0-4F54-80F5-531E9D30F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9587" y="640841"/>
                <a:ext cx="593432" cy="7813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4FACD004-49D9-4D67-9159-4A3B163425EC}"/>
              </a:ext>
            </a:extLst>
          </p:cNvPr>
          <p:cNvCxnSpPr/>
          <p:nvPr/>
        </p:nvCxnSpPr>
        <p:spPr>
          <a:xfrm>
            <a:off x="672193" y="2279665"/>
            <a:ext cx="110587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9F23760E-D57E-4B25-A7E0-FB23D389C218}"/>
              </a:ext>
            </a:extLst>
          </p:cNvPr>
          <p:cNvSpPr txBox="1"/>
          <p:nvPr/>
        </p:nvSpPr>
        <p:spPr>
          <a:xfrm>
            <a:off x="1356034" y="97890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C393F628-D9F6-438D-B234-3711BE639C84}"/>
              </a:ext>
            </a:extLst>
          </p:cNvPr>
          <p:cNvSpPr txBox="1"/>
          <p:nvPr/>
        </p:nvSpPr>
        <p:spPr>
          <a:xfrm>
            <a:off x="57263" y="1655674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Manjši od 1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2B242F8-3A20-4BCA-A3FD-033D7C488216}"/>
              </a:ext>
            </a:extLst>
          </p:cNvPr>
          <p:cNvSpPr txBox="1"/>
          <p:nvPr/>
        </p:nvSpPr>
        <p:spPr>
          <a:xfrm>
            <a:off x="1533078" y="1661858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večji od 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765A0BE4-CC39-40A9-AC56-F222561FB40B}"/>
              </a:ext>
            </a:extLst>
          </p:cNvPr>
          <p:cNvSpPr txBox="1"/>
          <p:nvPr/>
        </p:nvSpPr>
        <p:spPr>
          <a:xfrm>
            <a:off x="3316729" y="1655674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14 : 2 = 7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B5B3B13-896D-46DC-ACA6-90BBAC95D817}"/>
              </a:ext>
            </a:extLst>
          </p:cNvPr>
          <p:cNvSpPr txBox="1"/>
          <p:nvPr/>
        </p:nvSpPr>
        <p:spPr>
          <a:xfrm>
            <a:off x="3696222" y="78072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BB82BCBF-7751-43FA-9349-306BFFE9F562}"/>
              </a:ext>
            </a:extLst>
          </p:cNvPr>
          <p:cNvSpPr txBox="1"/>
          <p:nvPr/>
        </p:nvSpPr>
        <p:spPr>
          <a:xfrm>
            <a:off x="5759643" y="1566428"/>
            <a:ext cx="6014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Če imajo ulomki enake imenovalce, je večji tisti ulomek, ki ima </a:t>
            </a:r>
          </a:p>
          <a:p>
            <a:r>
              <a:rPr lang="sl-SI" i="1" dirty="0">
                <a:solidFill>
                  <a:srgbClr val="0070C0"/>
                </a:solidFill>
              </a:rPr>
              <a:t>večji števec.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57781C7-A579-4B51-B08A-65426846593C}"/>
              </a:ext>
            </a:extLst>
          </p:cNvPr>
          <p:cNvSpPr txBox="1"/>
          <p:nvPr/>
        </p:nvSpPr>
        <p:spPr>
          <a:xfrm>
            <a:off x="7435385" y="80473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6201823C-3AA6-4C9F-928C-101CC5C2D8D5}"/>
                  </a:ext>
                </a:extLst>
              </p:cNvPr>
              <p:cNvSpPr txBox="1"/>
              <p:nvPr/>
            </p:nvSpPr>
            <p:spPr>
              <a:xfrm>
                <a:off x="918468" y="2410640"/>
                <a:ext cx="43756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6201823C-3AA6-4C9F-928C-101CC5C2D8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468" y="2410640"/>
                <a:ext cx="437566" cy="7838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F77D4D35-D9B3-4C7D-A03F-5A3B1F5B136C}"/>
                  </a:ext>
                </a:extLst>
              </p:cNvPr>
              <p:cNvSpPr txBox="1"/>
              <p:nvPr/>
            </p:nvSpPr>
            <p:spPr>
              <a:xfrm>
                <a:off x="2047330" y="2437921"/>
                <a:ext cx="43756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F77D4D35-D9B3-4C7D-A03F-5A3B1F5B13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330" y="2437921"/>
                <a:ext cx="437566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FD3A9496-5257-4E56-83B6-8BC53A4ECBCF}"/>
              </a:ext>
            </a:extLst>
          </p:cNvPr>
          <p:cNvSpPr txBox="1"/>
          <p:nvPr/>
        </p:nvSpPr>
        <p:spPr>
          <a:xfrm>
            <a:off x="186723" y="3285284"/>
            <a:ext cx="4861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Če imajo ulomki enake števce, je večji tisti ulomek,</a:t>
            </a:r>
          </a:p>
          <a:p>
            <a:r>
              <a:rPr lang="sl-SI" i="1" dirty="0">
                <a:solidFill>
                  <a:srgbClr val="0070C0"/>
                </a:solidFill>
              </a:rPr>
              <a:t> ki ima MANJŠI imenovalec.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695796DC-6213-4348-8CB9-0A393AE48BE7}"/>
              </a:ext>
            </a:extLst>
          </p:cNvPr>
          <p:cNvSpPr txBox="1"/>
          <p:nvPr/>
        </p:nvSpPr>
        <p:spPr>
          <a:xfrm>
            <a:off x="1493240" y="263494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7201A98-97EF-4A87-9080-9D84513E81FF}"/>
                  </a:ext>
                </a:extLst>
              </p:cNvPr>
              <p:cNvSpPr txBox="1"/>
              <p:nvPr/>
            </p:nvSpPr>
            <p:spPr>
              <a:xfrm>
                <a:off x="5533356" y="2543055"/>
                <a:ext cx="747824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7201A98-97EF-4A87-9080-9D84513E8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356" y="2543055"/>
                <a:ext cx="747824" cy="701602"/>
              </a:xfrm>
              <a:prstGeom prst="rect">
                <a:avLst/>
              </a:prstGeom>
              <a:blipFill>
                <a:blip r:embed="rId10"/>
                <a:stretch>
                  <a:fillRect l="-17213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54BFA3C8-19BF-448D-BB63-662996421BD6}"/>
                  </a:ext>
                </a:extLst>
              </p:cNvPr>
              <p:cNvSpPr txBox="1"/>
              <p:nvPr/>
            </p:nvSpPr>
            <p:spPr>
              <a:xfrm>
                <a:off x="6669514" y="2543055"/>
                <a:ext cx="74782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34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54BFA3C8-19BF-448D-BB63-662996421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514" y="2543055"/>
                <a:ext cx="747824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407241DF-BB93-43D2-B8ED-84E458638747}"/>
                  </a:ext>
                </a:extLst>
              </p:cNvPr>
              <p:cNvSpPr txBox="1"/>
              <p:nvPr/>
            </p:nvSpPr>
            <p:spPr>
              <a:xfrm>
                <a:off x="5431732" y="3386850"/>
                <a:ext cx="1392911" cy="554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sl-SI" sz="2000" b="1" i="1" dirty="0">
                    <a:solidFill>
                      <a:srgbClr val="0070C0"/>
                    </a:solidFill>
                  </a:rPr>
                  <a:t>  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sl-SI" sz="2000" b="1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407241DF-BB93-43D2-B8ED-84E458638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1732" y="3386850"/>
                <a:ext cx="1392911" cy="554832"/>
              </a:xfrm>
              <a:prstGeom prst="rect">
                <a:avLst/>
              </a:prstGeom>
              <a:blipFill>
                <a:blip r:embed="rId12"/>
                <a:stretch>
                  <a:fillRect b="-439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06A1281-9E8E-4D94-BD58-2535E02C13EE}"/>
              </a:ext>
            </a:extLst>
          </p:cNvPr>
          <p:cNvSpPr txBox="1"/>
          <p:nvPr/>
        </p:nvSpPr>
        <p:spPr>
          <a:xfrm>
            <a:off x="6548624" y="3489918"/>
            <a:ext cx="2297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4 cele je več kot 3 cele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51AA4F21-85A7-481F-A7DA-019FFA4B5F9A}"/>
              </a:ext>
            </a:extLst>
          </p:cNvPr>
          <p:cNvSpPr txBox="1"/>
          <p:nvPr/>
        </p:nvSpPr>
        <p:spPr>
          <a:xfrm>
            <a:off x="6241658" y="26633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19F56BBB-823B-400D-B4FE-80DBF93377FF}"/>
                  </a:ext>
                </a:extLst>
              </p:cNvPr>
              <p:cNvSpPr txBox="1"/>
              <p:nvPr/>
            </p:nvSpPr>
            <p:spPr>
              <a:xfrm>
                <a:off x="9346832" y="2528141"/>
                <a:ext cx="6559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1,4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19F56BBB-823B-400D-B4FE-80DBF9337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6832" y="2528141"/>
                <a:ext cx="655949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E2988261-849B-4768-B13F-9A2EDCE48F16}"/>
                  </a:ext>
                </a:extLst>
              </p:cNvPr>
              <p:cNvSpPr txBox="1"/>
              <p:nvPr/>
            </p:nvSpPr>
            <p:spPr>
              <a:xfrm>
                <a:off x="10736282" y="2426742"/>
                <a:ext cx="423514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E2988261-849B-4768-B13F-9A2EDCE48F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6282" y="2426742"/>
                <a:ext cx="423514" cy="7813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D8F89990-3FB5-4AFA-B207-D555E86ED525}"/>
                  </a:ext>
                </a:extLst>
              </p:cNvPr>
              <p:cNvSpPr txBox="1"/>
              <p:nvPr/>
            </p:nvSpPr>
            <p:spPr>
              <a:xfrm>
                <a:off x="9306583" y="3285358"/>
                <a:ext cx="1484509" cy="528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1,4</m:t>
                    </m:r>
                    <m:r>
                      <a:rPr lang="sl-SI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000" i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l-SI" sz="20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D8F89990-3FB5-4AFA-B207-D555E86ED5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6583" y="3285358"/>
                <a:ext cx="1484509" cy="528863"/>
              </a:xfrm>
              <a:prstGeom prst="rect">
                <a:avLst/>
              </a:prstGeom>
              <a:blipFill>
                <a:blip r:embed="rId15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187A9574-AB2E-453A-AB2B-E79F80F789F2}"/>
              </a:ext>
            </a:extLst>
          </p:cNvPr>
          <p:cNvSpPr txBox="1"/>
          <p:nvPr/>
        </p:nvSpPr>
        <p:spPr>
          <a:xfrm>
            <a:off x="10187430" y="252086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E15A046C-7570-4E25-B873-3BD1FCD5981D}"/>
              </a:ext>
            </a:extLst>
          </p:cNvPr>
          <p:cNvCxnSpPr>
            <a:cxnSpLocks/>
          </p:cNvCxnSpPr>
          <p:nvPr/>
        </p:nvCxnSpPr>
        <p:spPr>
          <a:xfrm>
            <a:off x="377886" y="4219922"/>
            <a:ext cx="113966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F8E47D28-7610-4B83-9AEC-B16E2D7C9E29}"/>
              </a:ext>
            </a:extLst>
          </p:cNvPr>
          <p:cNvSpPr txBox="1"/>
          <p:nvPr/>
        </p:nvSpPr>
        <p:spPr>
          <a:xfrm>
            <a:off x="79852" y="4267330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11;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0765AEBC-8E3C-4120-A145-6D1A11437171}"/>
                  </a:ext>
                </a:extLst>
              </p:cNvPr>
              <p:cNvSpPr txBox="1"/>
              <p:nvPr/>
            </p:nvSpPr>
            <p:spPr>
              <a:xfrm>
                <a:off x="1720236" y="4377570"/>
                <a:ext cx="5320687" cy="5295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000" i="1" dirty="0">
                    <a:solidFill>
                      <a:srgbClr val="0070C0"/>
                    </a:solidFill>
                  </a:rPr>
                  <a:t>Ulomki  manjši od 1 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sl-SI" sz="2000" i="1" dirty="0">
                    <a:solidFill>
                      <a:srgbClr val="0070C0"/>
                    </a:solidFill>
                  </a:rPr>
                  <a:t> 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i="1" dirty="0">
                    <a:solidFill>
                      <a:srgbClr val="0070C0"/>
                    </a:solidFill>
                  </a:rPr>
                  <a:t>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sl-SI" sz="2000" i="1" dirty="0">
                    <a:solidFill>
                      <a:srgbClr val="0070C0"/>
                    </a:solidFill>
                  </a:rPr>
                  <a:t> je </a:t>
                </a:r>
                <a:r>
                  <a:rPr lang="sl-SI" sz="2000" i="1" dirty="0" err="1">
                    <a:solidFill>
                      <a:srgbClr val="0070C0"/>
                    </a:solidFill>
                  </a:rPr>
                  <a:t>manši</a:t>
                </a:r>
                <a:r>
                  <a:rPr lang="sl-SI" sz="2000" i="1" dirty="0">
                    <a:solidFill>
                      <a:srgbClr val="0070C0"/>
                    </a:solidFill>
                  </a:rPr>
                  <a:t> ulomek.</a:t>
                </a:r>
              </a:p>
            </p:txBody>
          </p:sp>
        </mc:Choice>
        <mc:Fallback xmlns="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0765AEBC-8E3C-4120-A145-6D1A114371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236" y="4377570"/>
                <a:ext cx="5320687" cy="529504"/>
              </a:xfrm>
              <a:prstGeom prst="rect">
                <a:avLst/>
              </a:prstGeom>
              <a:blipFill>
                <a:blip r:embed="rId16"/>
                <a:stretch>
                  <a:fillRect l="-1145"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Raven puščični povezovalnik 44">
            <a:extLst>
              <a:ext uri="{FF2B5EF4-FFF2-40B4-BE49-F238E27FC236}">
                <a16:creationId xmlns:a16="http://schemas.microsoft.com/office/drawing/2014/main" id="{D69A1F10-91A1-4758-83D3-9CCE725E3864}"/>
              </a:ext>
            </a:extLst>
          </p:cNvPr>
          <p:cNvCxnSpPr/>
          <p:nvPr/>
        </p:nvCxnSpPr>
        <p:spPr>
          <a:xfrm flipH="1" flipV="1">
            <a:off x="3837865" y="3674584"/>
            <a:ext cx="1593867" cy="592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36E0D3FF-C9B3-4083-B787-66D619AB636A}"/>
                  </a:ext>
                </a:extLst>
              </p:cNvPr>
              <p:cNvSpPr txBox="1"/>
              <p:nvPr/>
            </p:nvSpPr>
            <p:spPr>
              <a:xfrm flipH="1">
                <a:off x="1869568" y="5205928"/>
                <a:ext cx="84355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36E0D3FF-C9B3-4083-B787-66D619AB63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69568" y="5205928"/>
                <a:ext cx="843553" cy="7838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1BC7D458-ED52-4F14-8248-A2F0A8B113A9}"/>
              </a:ext>
            </a:extLst>
          </p:cNvPr>
          <p:cNvSpPr txBox="1"/>
          <p:nvPr/>
        </p:nvSpPr>
        <p:spPr>
          <a:xfrm>
            <a:off x="2507568" y="535169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6971C6CC-A424-4784-A0FC-93A5930337CD}"/>
                  </a:ext>
                </a:extLst>
              </p:cNvPr>
              <p:cNvSpPr txBox="1"/>
              <p:nvPr/>
            </p:nvSpPr>
            <p:spPr>
              <a:xfrm>
                <a:off x="2916078" y="5250908"/>
                <a:ext cx="191117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6971C6CC-A424-4784-A0FC-93A593033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6078" y="5250908"/>
                <a:ext cx="191117" cy="69384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F6943BB8-5265-4772-9AD9-F8A11E73AE07}"/>
                  </a:ext>
                </a:extLst>
              </p:cNvPr>
              <p:cNvSpPr txBox="1"/>
              <p:nvPr/>
            </p:nvSpPr>
            <p:spPr>
              <a:xfrm>
                <a:off x="7819605" y="5131462"/>
                <a:ext cx="1246752" cy="669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sl-SI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  <m:f>
                        <m:fPr>
                          <m:ctrlPr>
                            <a:rPr lang="sl-SI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F6943BB8-5265-4772-9AD9-F8A11E73A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9605" y="5131462"/>
                <a:ext cx="1246752" cy="66941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1154B7AB-C174-4312-89BF-882D29E3FFE2}"/>
                  </a:ext>
                </a:extLst>
              </p:cNvPr>
              <p:cNvSpPr txBox="1"/>
              <p:nvPr/>
            </p:nvSpPr>
            <p:spPr>
              <a:xfrm>
                <a:off x="9489530" y="5085063"/>
                <a:ext cx="1246752" cy="669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f>
                        <m:fPr>
                          <m:ctrlPr>
                            <a:rPr lang="sl-SI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1154B7AB-C174-4312-89BF-882D29E3FF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9530" y="5085063"/>
                <a:ext cx="1246752" cy="66941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85544CA2-62E8-4110-8454-E2F37816FE5E}"/>
              </a:ext>
            </a:extLst>
          </p:cNvPr>
          <p:cNvSpPr txBox="1"/>
          <p:nvPr/>
        </p:nvSpPr>
        <p:spPr>
          <a:xfrm>
            <a:off x="4759544" y="538028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B1B251-722D-46CD-A8B9-28453D77EF89}"/>
              </a:ext>
            </a:extLst>
          </p:cNvPr>
          <p:cNvSpPr txBox="1"/>
          <p:nvPr/>
        </p:nvSpPr>
        <p:spPr>
          <a:xfrm>
            <a:off x="4085750" y="534865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5A820D8A-B7D1-4B3A-9FFE-B68DFF6CB088}"/>
              </a:ext>
            </a:extLst>
          </p:cNvPr>
          <p:cNvSpPr txBox="1"/>
          <p:nvPr/>
        </p:nvSpPr>
        <p:spPr>
          <a:xfrm>
            <a:off x="3272291" y="53924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PoljeZBesedilom 53">
                <a:extLst>
                  <a:ext uri="{FF2B5EF4-FFF2-40B4-BE49-F238E27FC236}">
                    <a16:creationId xmlns:a16="http://schemas.microsoft.com/office/drawing/2014/main" id="{750521A5-EC1A-46D6-92D2-DEABBF4CA4F7}"/>
                  </a:ext>
                </a:extLst>
              </p:cNvPr>
              <p:cNvSpPr txBox="1"/>
              <p:nvPr/>
            </p:nvSpPr>
            <p:spPr>
              <a:xfrm flipH="1">
                <a:off x="3556452" y="5238429"/>
                <a:ext cx="645881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4" name="PoljeZBesedilom 53">
                <a:extLst>
                  <a:ext uri="{FF2B5EF4-FFF2-40B4-BE49-F238E27FC236}">
                    <a16:creationId xmlns:a16="http://schemas.microsoft.com/office/drawing/2014/main" id="{750521A5-EC1A-46D6-92D2-DEABBF4CA4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556452" y="5238429"/>
                <a:ext cx="645881" cy="78380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56097D5A-B35F-42C1-9253-B903084FC0A3}"/>
              </a:ext>
            </a:extLst>
          </p:cNvPr>
          <p:cNvSpPr txBox="1"/>
          <p:nvPr/>
        </p:nvSpPr>
        <p:spPr>
          <a:xfrm flipH="1">
            <a:off x="4402111" y="5400638"/>
            <a:ext cx="373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CAD08E32-786A-4607-BCA3-DD72EE011D2D}"/>
                  </a:ext>
                </a:extLst>
              </p:cNvPr>
              <p:cNvSpPr txBox="1"/>
              <p:nvPr/>
            </p:nvSpPr>
            <p:spPr>
              <a:xfrm>
                <a:off x="5028902" y="5302279"/>
                <a:ext cx="598241" cy="7036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b="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CAD08E32-786A-4607-BCA3-DD72EE011D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902" y="5302279"/>
                <a:ext cx="598241" cy="703654"/>
              </a:xfrm>
              <a:prstGeom prst="rect">
                <a:avLst/>
              </a:prstGeom>
              <a:blipFill>
                <a:blip r:embed="rId22"/>
                <a:stretch>
                  <a:fillRect l="-21429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PoljeZBesedilom 57">
                <a:extLst>
                  <a:ext uri="{FF2B5EF4-FFF2-40B4-BE49-F238E27FC236}">
                    <a16:creationId xmlns:a16="http://schemas.microsoft.com/office/drawing/2014/main" id="{40AE76DA-DD75-41FF-92F3-5FD2C60107A2}"/>
                  </a:ext>
                </a:extLst>
              </p:cNvPr>
              <p:cNvSpPr txBox="1"/>
              <p:nvPr/>
            </p:nvSpPr>
            <p:spPr>
              <a:xfrm>
                <a:off x="5877190" y="5318822"/>
                <a:ext cx="527709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58" name="PoljeZBesedilom 57">
                <a:extLst>
                  <a:ext uri="{FF2B5EF4-FFF2-40B4-BE49-F238E27FC236}">
                    <a16:creationId xmlns:a16="http://schemas.microsoft.com/office/drawing/2014/main" id="{40AE76DA-DD75-41FF-92F3-5FD2C60107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7190" y="5318822"/>
                <a:ext cx="527709" cy="670568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E123038B-45A7-48C2-87A5-B5D1BE394D92}"/>
              </a:ext>
            </a:extLst>
          </p:cNvPr>
          <p:cNvSpPr txBox="1"/>
          <p:nvPr/>
        </p:nvSpPr>
        <p:spPr>
          <a:xfrm>
            <a:off x="5580580" y="546617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PoljeZBesedilom 59">
                <a:extLst>
                  <a:ext uri="{FF2B5EF4-FFF2-40B4-BE49-F238E27FC236}">
                    <a16:creationId xmlns:a16="http://schemas.microsoft.com/office/drawing/2014/main" id="{87AE6C19-AC97-471F-9F70-175844993F1A}"/>
                  </a:ext>
                </a:extLst>
              </p:cNvPr>
              <p:cNvSpPr txBox="1"/>
              <p:nvPr/>
            </p:nvSpPr>
            <p:spPr>
              <a:xfrm>
                <a:off x="7571285" y="4416940"/>
                <a:ext cx="23915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dirty="0"/>
                  <a:t>3,  </a:t>
                </a:r>
                <a14:m>
                  <m:oMath xmlns:m="http://schemas.openxmlformats.org/officeDocument/2006/math">
                    <m:r>
                      <a:rPr lang="sl-SI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l-SI" sz="2000" dirty="0"/>
              </a:p>
            </p:txBody>
          </p:sp>
        </mc:Choice>
        <mc:Fallback xmlns="">
          <p:sp>
            <p:nvSpPr>
              <p:cNvPr id="60" name="PoljeZBesedilom 59">
                <a:extLst>
                  <a:ext uri="{FF2B5EF4-FFF2-40B4-BE49-F238E27FC236}">
                    <a16:creationId xmlns:a16="http://schemas.microsoft.com/office/drawing/2014/main" id="{87AE6C19-AC97-471F-9F70-175844993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1285" y="4416940"/>
                <a:ext cx="2391567" cy="400110"/>
              </a:xfrm>
              <a:prstGeom prst="rect">
                <a:avLst/>
              </a:prstGeom>
              <a:blipFill>
                <a:blip r:embed="rId24"/>
                <a:stretch>
                  <a:fillRect l="-2551" t="-9231" b="-2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3620D138-33D6-4479-8D4E-9B1D5EA95EAB}"/>
              </a:ext>
            </a:extLst>
          </p:cNvPr>
          <p:cNvSpPr txBox="1"/>
          <p:nvPr/>
        </p:nvSpPr>
        <p:spPr>
          <a:xfrm flipH="1">
            <a:off x="8249463" y="4308960"/>
            <a:ext cx="5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,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52DA7E1D-D80E-4CEC-9030-6F80F1568642}"/>
              </a:ext>
            </a:extLst>
          </p:cNvPr>
          <p:cNvSpPr txBox="1"/>
          <p:nvPr/>
        </p:nvSpPr>
        <p:spPr>
          <a:xfrm flipH="1">
            <a:off x="8562037" y="4275839"/>
            <a:ext cx="5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PoljeZBesedilom 63">
                <a:extLst>
                  <a:ext uri="{FF2B5EF4-FFF2-40B4-BE49-F238E27FC236}">
                    <a16:creationId xmlns:a16="http://schemas.microsoft.com/office/drawing/2014/main" id="{711A34C4-9169-4132-94B0-146AF0D2D6EF}"/>
                  </a:ext>
                </a:extLst>
              </p:cNvPr>
              <p:cNvSpPr txBox="1"/>
              <p:nvPr/>
            </p:nvSpPr>
            <p:spPr>
              <a:xfrm>
                <a:off x="7913400" y="4279002"/>
                <a:ext cx="36580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64" name="PoljeZBesedilom 63">
                <a:extLst>
                  <a:ext uri="{FF2B5EF4-FFF2-40B4-BE49-F238E27FC236}">
                    <a16:creationId xmlns:a16="http://schemas.microsoft.com/office/drawing/2014/main" id="{711A34C4-9169-4132-94B0-146AF0D2D6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3400" y="4279002"/>
                <a:ext cx="365806" cy="6127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A40B2E6D-9AA0-4026-9055-4B7CB0EF143B}"/>
                  </a:ext>
                </a:extLst>
              </p:cNvPr>
              <p:cNvSpPr txBox="1"/>
              <p:nvPr/>
            </p:nvSpPr>
            <p:spPr>
              <a:xfrm>
                <a:off x="9078699" y="4302305"/>
                <a:ext cx="49404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sl-SI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A40B2E6D-9AA0-4026-9055-4B7CB0EF1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8699" y="4302305"/>
                <a:ext cx="494046" cy="612732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PoljeZBesedilom 65">
                <a:extLst>
                  <a:ext uri="{FF2B5EF4-FFF2-40B4-BE49-F238E27FC236}">
                    <a16:creationId xmlns:a16="http://schemas.microsoft.com/office/drawing/2014/main" id="{48FCA3F8-0CA7-428A-8649-D1CD358D798C}"/>
                  </a:ext>
                </a:extLst>
              </p:cNvPr>
              <p:cNvSpPr txBox="1"/>
              <p:nvPr/>
            </p:nvSpPr>
            <p:spPr>
              <a:xfrm>
                <a:off x="8326024" y="4286829"/>
                <a:ext cx="365805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l-S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66" name="PoljeZBesedilom 65">
                <a:extLst>
                  <a:ext uri="{FF2B5EF4-FFF2-40B4-BE49-F238E27FC236}">
                    <a16:creationId xmlns:a16="http://schemas.microsoft.com/office/drawing/2014/main" id="{48FCA3F8-0CA7-428A-8649-D1CD358D79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6024" y="4286829"/>
                <a:ext cx="365805" cy="6127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PoljeZBesedilom 66">
                <a:extLst>
                  <a:ext uri="{FF2B5EF4-FFF2-40B4-BE49-F238E27FC236}">
                    <a16:creationId xmlns:a16="http://schemas.microsoft.com/office/drawing/2014/main" id="{2F5463B3-4F2E-456A-8367-ED571CB269FD}"/>
                  </a:ext>
                </a:extLst>
              </p:cNvPr>
              <p:cNvSpPr txBox="1"/>
              <p:nvPr/>
            </p:nvSpPr>
            <p:spPr>
              <a:xfrm>
                <a:off x="8661786" y="4266559"/>
                <a:ext cx="527709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67" name="PoljeZBesedilom 66">
                <a:extLst>
                  <a:ext uri="{FF2B5EF4-FFF2-40B4-BE49-F238E27FC236}">
                    <a16:creationId xmlns:a16="http://schemas.microsoft.com/office/drawing/2014/main" id="{2F5463B3-4F2E-456A-8367-ED571CB26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1786" y="4266559"/>
                <a:ext cx="527709" cy="6127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PoljeZBesedilom 67">
                <a:extLst>
                  <a:ext uri="{FF2B5EF4-FFF2-40B4-BE49-F238E27FC236}">
                    <a16:creationId xmlns:a16="http://schemas.microsoft.com/office/drawing/2014/main" id="{0112B37B-FC1D-4184-897C-2C91A1E3E60E}"/>
                  </a:ext>
                </a:extLst>
              </p:cNvPr>
              <p:cNvSpPr txBox="1"/>
              <p:nvPr/>
            </p:nvSpPr>
            <p:spPr>
              <a:xfrm>
                <a:off x="9542857" y="4221098"/>
                <a:ext cx="537327" cy="6163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b="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sl-SI" sz="2400" dirty="0"/>
              </a:p>
            </p:txBody>
          </p:sp>
        </mc:Choice>
        <mc:Fallback xmlns="">
          <p:sp>
            <p:nvSpPr>
              <p:cNvPr id="68" name="PoljeZBesedilom 67">
                <a:extLst>
                  <a:ext uri="{FF2B5EF4-FFF2-40B4-BE49-F238E27FC236}">
                    <a16:creationId xmlns:a16="http://schemas.microsoft.com/office/drawing/2014/main" id="{0112B37B-FC1D-4184-897C-2C91A1E3E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2857" y="4221098"/>
                <a:ext cx="537327" cy="616387"/>
              </a:xfrm>
              <a:prstGeom prst="rect">
                <a:avLst/>
              </a:prstGeom>
              <a:blipFill>
                <a:blip r:embed="rId29"/>
                <a:stretch>
                  <a:fillRect l="-16854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8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3" grpId="0"/>
      <p:bldP spid="28" grpId="0"/>
      <p:bldP spid="29" grpId="0"/>
      <p:bldP spid="32" grpId="0"/>
      <p:bldP spid="33" grpId="0"/>
      <p:bldP spid="34" grpId="0"/>
      <p:bldP spid="38" grpId="0"/>
      <p:bldP spid="39" grpId="0"/>
      <p:bldP spid="43" grpId="0"/>
      <p:bldP spid="46" grpId="0"/>
      <p:bldP spid="48" grpId="0"/>
      <p:bldP spid="49" grpId="0"/>
      <p:bldP spid="50" grpId="0"/>
      <p:bldP spid="54" grpId="0"/>
      <p:bldP spid="55" grpId="0"/>
      <p:bldP spid="57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1FA1272-BCD4-41E0-B88D-1982FC4785CC}"/>
              </a:ext>
            </a:extLst>
          </p:cNvPr>
          <p:cNvSpPr txBox="1"/>
          <p:nvPr/>
        </p:nvSpPr>
        <p:spPr>
          <a:xfrm>
            <a:off x="536888" y="356175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12;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5ACADA3-AE89-4B8D-A40F-8416F37F88A0}"/>
                  </a:ext>
                </a:extLst>
              </p:cNvPr>
              <p:cNvSpPr txBox="1"/>
              <p:nvPr/>
            </p:nvSpPr>
            <p:spPr>
              <a:xfrm>
                <a:off x="777922" y="914399"/>
                <a:ext cx="114537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5ACADA3-AE89-4B8D-A40F-8416F37F88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22" y="914399"/>
                <a:ext cx="1145377" cy="7861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30E5F522-4F42-444F-BF3D-4F41894D0FEC}"/>
                  </a:ext>
                </a:extLst>
              </p:cNvPr>
              <p:cNvSpPr txBox="1"/>
              <p:nvPr/>
            </p:nvSpPr>
            <p:spPr>
              <a:xfrm>
                <a:off x="5066114" y="867428"/>
                <a:ext cx="151210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30E5F522-4F42-444F-BF3D-4F41894D0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114" y="867428"/>
                <a:ext cx="1512108" cy="704295"/>
              </a:xfrm>
              <a:prstGeom prst="rect">
                <a:avLst/>
              </a:prstGeom>
              <a:blipFill>
                <a:blip r:embed="rId3"/>
                <a:stretch>
                  <a:fillRect l="-8065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4A4C82AA-F115-4CB5-9ABF-E43BD747033B}"/>
                  </a:ext>
                </a:extLst>
              </p:cNvPr>
              <p:cNvSpPr txBox="1"/>
              <p:nvPr/>
            </p:nvSpPr>
            <p:spPr>
              <a:xfrm>
                <a:off x="2945540" y="881077"/>
                <a:ext cx="114537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348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4A4C82AA-F115-4CB5-9ABF-E43BD74703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540" y="881077"/>
                <a:ext cx="1145377" cy="7861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EC0CCAD-27FB-4A7B-91D1-50BE1A591503}"/>
              </a:ext>
            </a:extLst>
          </p:cNvPr>
          <p:cNvSpPr txBox="1"/>
          <p:nvPr/>
        </p:nvSpPr>
        <p:spPr>
          <a:xfrm>
            <a:off x="1779594" y="1045876"/>
            <a:ext cx="868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O,21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9B3388F-680B-41AC-BEAE-DB81640EC15B}"/>
              </a:ext>
            </a:extLst>
          </p:cNvPr>
          <p:cNvSpPr txBox="1"/>
          <p:nvPr/>
        </p:nvSpPr>
        <p:spPr>
          <a:xfrm>
            <a:off x="3953717" y="1045876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34,8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E0A8D1C-3383-40C3-B53D-7B1EA1449B0D}"/>
              </a:ext>
            </a:extLst>
          </p:cNvPr>
          <p:cNvSpPr txBox="1"/>
          <p:nvPr/>
        </p:nvSpPr>
        <p:spPr>
          <a:xfrm>
            <a:off x="6419845" y="1004931"/>
            <a:ext cx="1145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4,009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5C9783CB-07BC-4CC8-95C2-CD93EDB3E9A1}"/>
                  </a:ext>
                </a:extLst>
              </p:cNvPr>
              <p:cNvSpPr txBox="1"/>
              <p:nvPr/>
            </p:nvSpPr>
            <p:spPr>
              <a:xfrm>
                <a:off x="7679761" y="853779"/>
                <a:ext cx="1005403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5C9783CB-07BC-4CC8-95C2-CD93EDB3E9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761" y="853779"/>
                <a:ext cx="1005403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95BC6EC2-694E-498C-B130-C1D816D0660E}"/>
                  </a:ext>
                </a:extLst>
              </p:cNvPr>
              <p:cNvSpPr txBox="1"/>
              <p:nvPr/>
            </p:nvSpPr>
            <p:spPr>
              <a:xfrm>
                <a:off x="8452364" y="853778"/>
                <a:ext cx="141496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95BC6EC2-694E-498C-B130-C1D816D06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364" y="853778"/>
                <a:ext cx="1414967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2FDBFE6D-B71D-444E-847C-28D727AFEC47}"/>
              </a:ext>
            </a:extLst>
          </p:cNvPr>
          <p:cNvSpPr txBox="1"/>
          <p:nvPr/>
        </p:nvSpPr>
        <p:spPr>
          <a:xfrm>
            <a:off x="7957064" y="417730"/>
            <a:ext cx="1539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Razširimo s 4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1B683C1-AB75-4FC4-A11E-5629AB413F17}"/>
              </a:ext>
            </a:extLst>
          </p:cNvPr>
          <p:cNvSpPr txBox="1"/>
          <p:nvPr/>
        </p:nvSpPr>
        <p:spPr>
          <a:xfrm>
            <a:off x="9655250" y="946524"/>
            <a:ext cx="990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0,12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9F5CAEB-C765-4C32-9A98-5ACBFA1E83F1}"/>
              </a:ext>
            </a:extLst>
          </p:cNvPr>
          <p:cNvCxnSpPr/>
          <p:nvPr/>
        </p:nvCxnSpPr>
        <p:spPr>
          <a:xfrm>
            <a:off x="2770496" y="587007"/>
            <a:ext cx="0" cy="1513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0F83AD64-A4EC-43BE-9A30-B135A542C8B9}"/>
              </a:ext>
            </a:extLst>
          </p:cNvPr>
          <p:cNvCxnSpPr/>
          <p:nvPr/>
        </p:nvCxnSpPr>
        <p:spPr>
          <a:xfrm>
            <a:off x="7682036" y="509701"/>
            <a:ext cx="0" cy="1513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D371D669-4880-494D-8C5E-801707E1C898}"/>
              </a:ext>
            </a:extLst>
          </p:cNvPr>
          <p:cNvCxnSpPr>
            <a:cxnSpLocks/>
          </p:cNvCxnSpPr>
          <p:nvPr/>
        </p:nvCxnSpPr>
        <p:spPr>
          <a:xfrm>
            <a:off x="5043367" y="628285"/>
            <a:ext cx="22746" cy="13079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8B358697-E70D-40D5-9CCB-F9AB88B91EF9}"/>
              </a:ext>
            </a:extLst>
          </p:cNvPr>
          <p:cNvCxnSpPr/>
          <p:nvPr/>
        </p:nvCxnSpPr>
        <p:spPr>
          <a:xfrm flipV="1">
            <a:off x="756760" y="1936265"/>
            <a:ext cx="11191164" cy="95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F96545E5-CA91-4A7B-B207-2EC20FC28073}"/>
                  </a:ext>
                </a:extLst>
              </p:cNvPr>
              <p:cNvSpPr txBox="1"/>
              <p:nvPr/>
            </p:nvSpPr>
            <p:spPr>
              <a:xfrm>
                <a:off x="628658" y="2108690"/>
                <a:ext cx="1005403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F96545E5-CA91-4A7B-B207-2EC20FC28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8" y="2108690"/>
                <a:ext cx="1005403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ED6DEB29-A9E0-44DA-9FA6-1F55EDAC4364}"/>
              </a:ext>
            </a:extLst>
          </p:cNvPr>
          <p:cNvSpPr txBox="1"/>
          <p:nvPr/>
        </p:nvSpPr>
        <p:spPr>
          <a:xfrm flipH="1">
            <a:off x="2775384" y="2060407"/>
            <a:ext cx="2319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25 : 6 = 4,1666…</a:t>
            </a:r>
          </a:p>
          <a:p>
            <a:r>
              <a:rPr lang="sl-SI" sz="2000" dirty="0">
                <a:solidFill>
                  <a:srgbClr val="0070C0"/>
                </a:solidFill>
              </a:rPr>
              <a:t>  10</a:t>
            </a:r>
          </a:p>
          <a:p>
            <a:r>
              <a:rPr lang="sl-SI" sz="2000" dirty="0">
                <a:solidFill>
                  <a:srgbClr val="0070C0"/>
                </a:solidFill>
              </a:rPr>
              <a:t>     40</a:t>
            </a:r>
          </a:p>
          <a:p>
            <a:r>
              <a:rPr lang="sl-SI" sz="2000" dirty="0">
                <a:solidFill>
                  <a:srgbClr val="0070C0"/>
                </a:solidFill>
              </a:rPr>
              <a:t>        40….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6687472-2E51-464B-8C9E-422DEE483BC4}"/>
              </a:ext>
            </a:extLst>
          </p:cNvPr>
          <p:cNvSpPr txBox="1"/>
          <p:nvPr/>
        </p:nvSpPr>
        <p:spPr>
          <a:xfrm>
            <a:off x="1488917" y="2281769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4,16</a:t>
            </a:r>
          </a:p>
        </p:txBody>
      </p: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076415D4-E655-4E40-9AEB-CEE229BCA070}"/>
              </a:ext>
            </a:extLst>
          </p:cNvPr>
          <p:cNvCxnSpPr>
            <a:cxnSpLocks/>
          </p:cNvCxnSpPr>
          <p:nvPr/>
        </p:nvCxnSpPr>
        <p:spPr>
          <a:xfrm>
            <a:off x="2020901" y="2384212"/>
            <a:ext cx="29067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A4516979-24B4-4DCB-8C38-7AAE728DA62D}"/>
              </a:ext>
            </a:extLst>
          </p:cNvPr>
          <p:cNvCxnSpPr/>
          <p:nvPr/>
        </p:nvCxnSpPr>
        <p:spPr>
          <a:xfrm flipV="1">
            <a:off x="777922" y="1936265"/>
            <a:ext cx="11191164" cy="95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1FE666E1-E155-41C5-9DE2-CB23DEFA316E}"/>
              </a:ext>
            </a:extLst>
          </p:cNvPr>
          <p:cNvCxnSpPr/>
          <p:nvPr/>
        </p:nvCxnSpPr>
        <p:spPr>
          <a:xfrm flipV="1">
            <a:off x="321088" y="3306808"/>
            <a:ext cx="11191164" cy="95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2A7DA6AE-12D1-49F1-AFAB-BBE4EB91237D}"/>
              </a:ext>
            </a:extLst>
          </p:cNvPr>
          <p:cNvSpPr txBox="1"/>
          <p:nvPr/>
        </p:nvSpPr>
        <p:spPr>
          <a:xfrm>
            <a:off x="5118381" y="2036656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11;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2B1B43BE-DAB2-4211-83F2-868EB2CA0606}"/>
                  </a:ext>
                </a:extLst>
              </p:cNvPr>
              <p:cNvSpPr txBox="1"/>
              <p:nvPr/>
            </p:nvSpPr>
            <p:spPr>
              <a:xfrm>
                <a:off x="7879675" y="1952454"/>
                <a:ext cx="1145377" cy="1135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70C0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2B1B43BE-DAB2-4211-83F2-868EB2CA0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9675" y="1952454"/>
                <a:ext cx="1145377" cy="1135183"/>
              </a:xfrm>
              <a:prstGeom prst="rect">
                <a:avLst/>
              </a:prstGeom>
              <a:blipFill>
                <a:blip r:embed="rId8"/>
                <a:stretch>
                  <a:fillRect l="-1123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91C4E3CD-DA44-40DC-8CB4-0809CC6233BE}"/>
              </a:ext>
            </a:extLst>
          </p:cNvPr>
          <p:cNvSpPr txBox="1"/>
          <p:nvPr/>
        </p:nvSpPr>
        <p:spPr>
          <a:xfrm>
            <a:off x="6908606" y="2066499"/>
            <a:ext cx="901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3,8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6EB43A3F-444A-4237-945C-C48D3A6A4B6A}"/>
                  </a:ext>
                </a:extLst>
              </p:cNvPr>
              <p:cNvSpPr txBox="1"/>
              <p:nvPr/>
            </p:nvSpPr>
            <p:spPr>
              <a:xfrm>
                <a:off x="8974530" y="1944625"/>
                <a:ext cx="901209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6EB43A3F-444A-4237-945C-C48D3A6A4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4530" y="1944625"/>
                <a:ext cx="901209" cy="704295"/>
              </a:xfrm>
              <a:prstGeom prst="rect">
                <a:avLst/>
              </a:prstGeom>
              <a:blipFill>
                <a:blip r:embed="rId9"/>
                <a:stretch>
                  <a:fillRect l="-13514" b="-1034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3D98B90E-13EB-40A8-8A1C-A7CACC06EE7B}"/>
              </a:ext>
            </a:extLst>
          </p:cNvPr>
          <p:cNvSpPr txBox="1"/>
          <p:nvPr/>
        </p:nvSpPr>
        <p:spPr>
          <a:xfrm>
            <a:off x="7772950" y="2566537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Krajšaj z 2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5FB4019E-FD8C-49F2-8915-E894EF86B2A2}"/>
              </a:ext>
            </a:extLst>
          </p:cNvPr>
          <p:cNvCxnSpPr>
            <a:cxnSpLocks/>
          </p:cNvCxnSpPr>
          <p:nvPr/>
        </p:nvCxnSpPr>
        <p:spPr>
          <a:xfrm flipV="1">
            <a:off x="230400" y="4859831"/>
            <a:ext cx="11183536" cy="28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0E4ED445-4E9C-4CBE-8BA1-FA803C66C6E1}"/>
              </a:ext>
            </a:extLst>
          </p:cNvPr>
          <p:cNvSpPr txBox="1"/>
          <p:nvPr/>
        </p:nvSpPr>
        <p:spPr>
          <a:xfrm>
            <a:off x="389239" y="3578459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12;    </a:t>
            </a:r>
          </a:p>
        </p:txBody>
      </p: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E1693D69-E127-483A-9AE7-386E0BD55EFA}"/>
              </a:ext>
            </a:extLst>
          </p:cNvPr>
          <p:cNvCxnSpPr>
            <a:cxnSpLocks/>
          </p:cNvCxnSpPr>
          <p:nvPr/>
        </p:nvCxnSpPr>
        <p:spPr>
          <a:xfrm>
            <a:off x="5034629" y="2134234"/>
            <a:ext cx="22746" cy="13079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3BAACF9-1757-4819-87BB-33C4ABA82AAD}"/>
                  </a:ext>
                </a:extLst>
              </p:cNvPr>
              <p:cNvSpPr txBox="1"/>
              <p:nvPr/>
            </p:nvSpPr>
            <p:spPr>
              <a:xfrm>
                <a:off x="536887" y="3961780"/>
                <a:ext cx="3416829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3BAACF9-1757-4819-87BB-33C4ABA82A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87" y="3961780"/>
                <a:ext cx="3416829" cy="707758"/>
              </a:xfrm>
              <a:prstGeom prst="rect">
                <a:avLst/>
              </a:prstGeom>
              <a:blipFill>
                <a:blip r:embed="rId10"/>
                <a:stretch>
                  <a:fillRect l="-3565" b="-120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59E695B8-1A80-4DD5-847A-CDE688A3A714}"/>
                  </a:ext>
                </a:extLst>
              </p:cNvPr>
              <p:cNvSpPr txBox="1"/>
              <p:nvPr/>
            </p:nvSpPr>
            <p:spPr>
              <a:xfrm>
                <a:off x="2478635" y="3941786"/>
                <a:ext cx="1231973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0" name="PoljeZBesedilom 39">
                <a:extLst>
                  <a:ext uri="{FF2B5EF4-FFF2-40B4-BE49-F238E27FC236}">
                    <a16:creationId xmlns:a16="http://schemas.microsoft.com/office/drawing/2014/main" id="{59E695B8-1A80-4DD5-847A-CDE688A3A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635" y="3941786"/>
                <a:ext cx="1231973" cy="700705"/>
              </a:xfrm>
              <a:prstGeom prst="rect">
                <a:avLst/>
              </a:prstGeom>
              <a:blipFill>
                <a:blip r:embed="rId11"/>
                <a:stretch>
                  <a:fillRect l="-10396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C6FDAC82-8E8A-4750-B913-876D283B9488}"/>
                  </a:ext>
                </a:extLst>
              </p:cNvPr>
              <p:cNvSpPr txBox="1"/>
              <p:nvPr/>
            </p:nvSpPr>
            <p:spPr>
              <a:xfrm>
                <a:off x="3518228" y="3947249"/>
                <a:ext cx="1231973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C6FDAC82-8E8A-4750-B913-876D283B9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8228" y="3947249"/>
                <a:ext cx="1231973" cy="700705"/>
              </a:xfrm>
              <a:prstGeom prst="rect">
                <a:avLst/>
              </a:prstGeom>
              <a:blipFill>
                <a:blip r:embed="rId12"/>
                <a:stretch>
                  <a:fillRect l="-9901" b="-131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0B7C48FD-8595-4FA2-96E6-DD79A6DD7D16}"/>
                  </a:ext>
                </a:extLst>
              </p:cNvPr>
              <p:cNvSpPr txBox="1"/>
              <p:nvPr/>
            </p:nvSpPr>
            <p:spPr>
              <a:xfrm>
                <a:off x="4485861" y="3921754"/>
                <a:ext cx="1231973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0B7C48FD-8595-4FA2-96E6-DD79A6DD7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861" y="3921754"/>
                <a:ext cx="1231973" cy="700705"/>
              </a:xfrm>
              <a:prstGeom prst="rect">
                <a:avLst/>
              </a:prstGeom>
              <a:blipFill>
                <a:blip r:embed="rId13"/>
                <a:stretch>
                  <a:fillRect l="-10396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F76122D5-6FB7-4023-BB0E-D4ED02E7BB1A}"/>
              </a:ext>
            </a:extLst>
          </p:cNvPr>
          <p:cNvSpPr txBox="1"/>
          <p:nvPr/>
        </p:nvSpPr>
        <p:spPr>
          <a:xfrm>
            <a:off x="4989043" y="4234981"/>
            <a:ext cx="692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Ulomke seštevamo tako, da imenovalec prepišemo števca pa seštejemo. 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067BE089-5A1D-44BB-AAF9-A38175A9E053}"/>
              </a:ext>
            </a:extLst>
          </p:cNvPr>
          <p:cNvSpPr txBox="1"/>
          <p:nvPr/>
        </p:nvSpPr>
        <p:spPr>
          <a:xfrm>
            <a:off x="2065187" y="3458364"/>
            <a:ext cx="2104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Sprememba ulomka </a:t>
            </a:r>
          </a:p>
          <a:p>
            <a:r>
              <a:rPr lang="sl-SI" i="1" dirty="0">
                <a:solidFill>
                  <a:srgbClr val="0070C0"/>
                </a:solidFill>
              </a:rPr>
              <a:t>v celi del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E61CEEBF-2B10-4DCC-8F4C-6A8B0E262E43}"/>
              </a:ext>
            </a:extLst>
          </p:cNvPr>
          <p:cNvSpPr txBox="1"/>
          <p:nvPr/>
        </p:nvSpPr>
        <p:spPr>
          <a:xfrm>
            <a:off x="3297183" y="4561055"/>
            <a:ext cx="136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Krajšanje z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15CE5623-BE3A-4C5D-BBFC-0F57E44D6F27}"/>
                  </a:ext>
                </a:extLst>
              </p:cNvPr>
              <p:cNvSpPr txBox="1"/>
              <p:nvPr/>
            </p:nvSpPr>
            <p:spPr>
              <a:xfrm>
                <a:off x="518383" y="4891137"/>
                <a:ext cx="1793195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3= 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15CE5623-BE3A-4C5D-BBFC-0F57E44D6F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83" y="4891137"/>
                <a:ext cx="1793195" cy="707758"/>
              </a:xfrm>
              <a:prstGeom prst="rect">
                <a:avLst/>
              </a:prstGeom>
              <a:blipFill>
                <a:blip r:embed="rId14"/>
                <a:stretch>
                  <a:fillRect l="-6803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85077B4D-9867-47EF-9113-C0E64879C536}"/>
                  </a:ext>
                </a:extLst>
              </p:cNvPr>
              <p:cNvSpPr txBox="1"/>
              <p:nvPr/>
            </p:nvSpPr>
            <p:spPr>
              <a:xfrm>
                <a:off x="2102032" y="4906910"/>
                <a:ext cx="668464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85077B4D-9867-47EF-9113-C0E64879C5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032" y="4906910"/>
                <a:ext cx="668464" cy="700705"/>
              </a:xfrm>
              <a:prstGeom prst="rect">
                <a:avLst/>
              </a:prstGeom>
              <a:blipFill>
                <a:blip r:embed="rId15"/>
                <a:stretch>
                  <a:fillRect l="-19266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3CCD5213-C85A-40DA-B59F-BCF1D321D0CD}"/>
                  </a:ext>
                </a:extLst>
              </p:cNvPr>
              <p:cNvSpPr txBox="1"/>
              <p:nvPr/>
            </p:nvSpPr>
            <p:spPr>
              <a:xfrm>
                <a:off x="3476011" y="4955718"/>
                <a:ext cx="2019700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3CCD5213-C85A-40DA-B59F-BCF1D321D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6011" y="4955718"/>
                <a:ext cx="2019700" cy="701602"/>
              </a:xfrm>
              <a:prstGeom prst="rect">
                <a:avLst/>
              </a:prstGeom>
              <a:blipFill>
                <a:blip r:embed="rId16"/>
                <a:stretch>
                  <a:fillRect l="-6024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4F0744ED-F6AA-4635-A286-5FD1F1A0ADCD}"/>
                  </a:ext>
                </a:extLst>
              </p:cNvPr>
              <p:cNvSpPr txBox="1"/>
              <p:nvPr/>
            </p:nvSpPr>
            <p:spPr>
              <a:xfrm>
                <a:off x="5410720" y="4955718"/>
                <a:ext cx="2221868" cy="1132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chemeClr val="tx1"/>
                    </a:solidFill>
                  </a:rPr>
                  <a:t>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sl-SI" sz="28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8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800" dirty="0">
                    <a:solidFill>
                      <a:srgbClr val="7030A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4F0744ED-F6AA-4635-A286-5FD1F1A0AD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720" y="4955718"/>
                <a:ext cx="2221868" cy="1132490"/>
              </a:xfrm>
              <a:prstGeom prst="rect">
                <a:avLst/>
              </a:prstGeom>
              <a:blipFill>
                <a:blip r:embed="rId17"/>
                <a:stretch>
                  <a:fillRect l="-57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PoljeZBesedilom 51">
                <a:extLst>
                  <a:ext uri="{FF2B5EF4-FFF2-40B4-BE49-F238E27FC236}">
                    <a16:creationId xmlns:a16="http://schemas.microsoft.com/office/drawing/2014/main" id="{2F18B8F0-B946-4C66-8271-9E1823095552}"/>
                  </a:ext>
                </a:extLst>
              </p:cNvPr>
              <p:cNvSpPr txBox="1"/>
              <p:nvPr/>
            </p:nvSpPr>
            <p:spPr>
              <a:xfrm>
                <a:off x="7641128" y="4939696"/>
                <a:ext cx="1226490" cy="702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7030A0"/>
                    </a:solidFill>
                  </a:rPr>
                  <a:t>14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sl-SI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2" name="PoljeZBesedilom 51">
                <a:extLst>
                  <a:ext uri="{FF2B5EF4-FFF2-40B4-BE49-F238E27FC236}">
                    <a16:creationId xmlns:a16="http://schemas.microsoft.com/office/drawing/2014/main" id="{2F18B8F0-B946-4C66-8271-9E1823095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1128" y="4939696"/>
                <a:ext cx="1226490" cy="702244"/>
              </a:xfrm>
              <a:prstGeom prst="rect">
                <a:avLst/>
              </a:prstGeom>
              <a:blipFill>
                <a:blip r:embed="rId18"/>
                <a:stretch>
                  <a:fillRect l="-9901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A18832A4-8ECC-4891-AB54-F1482157D66B}"/>
              </a:ext>
            </a:extLst>
          </p:cNvPr>
          <p:cNvSpPr txBox="1"/>
          <p:nvPr/>
        </p:nvSpPr>
        <p:spPr>
          <a:xfrm>
            <a:off x="8838427" y="4929111"/>
            <a:ext cx="2909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Skupni imenovalec  6 , 12. </a:t>
            </a:r>
          </a:p>
        </p:txBody>
      </p:sp>
      <p:cxnSp>
        <p:nvCxnSpPr>
          <p:cNvPr id="55" name="Raven povezovalnik 54">
            <a:extLst>
              <a:ext uri="{FF2B5EF4-FFF2-40B4-BE49-F238E27FC236}">
                <a16:creationId xmlns:a16="http://schemas.microsoft.com/office/drawing/2014/main" id="{28B396F8-0A2A-4F00-98CE-335AFEF4FB06}"/>
              </a:ext>
            </a:extLst>
          </p:cNvPr>
          <p:cNvCxnSpPr>
            <a:cxnSpLocks/>
          </p:cNvCxnSpPr>
          <p:nvPr/>
        </p:nvCxnSpPr>
        <p:spPr>
          <a:xfrm flipV="1">
            <a:off x="10885446" y="5007712"/>
            <a:ext cx="255177" cy="21726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DC9F74A5-7D73-4C35-9ECF-95FC6446CAAB}"/>
              </a:ext>
            </a:extLst>
          </p:cNvPr>
          <p:cNvSpPr txBox="1"/>
          <p:nvPr/>
        </p:nvSpPr>
        <p:spPr>
          <a:xfrm>
            <a:off x="5442762" y="5785829"/>
            <a:ext cx="110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Razširi s 3</a:t>
            </a:r>
          </a:p>
        </p:txBody>
      </p:sp>
      <p:cxnSp>
        <p:nvCxnSpPr>
          <p:cNvPr id="61" name="Raven povezovalnik 60">
            <a:extLst>
              <a:ext uri="{FF2B5EF4-FFF2-40B4-BE49-F238E27FC236}">
                <a16:creationId xmlns:a16="http://schemas.microsoft.com/office/drawing/2014/main" id="{3B8150E7-B864-4089-932E-F52633FEF2A6}"/>
              </a:ext>
            </a:extLst>
          </p:cNvPr>
          <p:cNvCxnSpPr/>
          <p:nvPr/>
        </p:nvCxnSpPr>
        <p:spPr>
          <a:xfrm>
            <a:off x="3227700" y="4887080"/>
            <a:ext cx="0" cy="992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AA5F547E-D90B-43D6-972A-39A8B512C722}"/>
              </a:ext>
            </a:extLst>
          </p:cNvPr>
          <p:cNvSpPr txBox="1"/>
          <p:nvPr/>
        </p:nvSpPr>
        <p:spPr>
          <a:xfrm>
            <a:off x="6532838" y="5754255"/>
            <a:ext cx="110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Razširi z 2</a:t>
            </a:r>
          </a:p>
        </p:txBody>
      </p:sp>
    </p:spTree>
    <p:extLst>
      <p:ext uri="{BB962C8B-B14F-4D97-AF65-F5344CB8AC3E}">
        <p14:creationId xmlns:p14="http://schemas.microsoft.com/office/powerpoint/2010/main" val="125957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22" grpId="0"/>
      <p:bldP spid="23" grpId="0"/>
      <p:bldP spid="31" grpId="0"/>
      <p:bldP spid="34" grpId="0"/>
      <p:bldP spid="35" grpId="0"/>
      <p:bldP spid="40" grpId="0"/>
      <p:bldP spid="41" grpId="0"/>
      <p:bldP spid="42" grpId="0"/>
      <p:bldP spid="43" grpId="0"/>
      <p:bldP spid="45" grpId="0"/>
      <p:bldP spid="46" grpId="0"/>
      <p:bldP spid="48" grpId="0"/>
      <p:bldP spid="50" grpId="0"/>
      <p:bldP spid="52" grpId="0"/>
      <p:bldP spid="53" grpId="0"/>
      <p:bldP spid="59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D226372-6995-45AD-988F-6CBF407F4792}"/>
              </a:ext>
            </a:extLst>
          </p:cNvPr>
          <p:cNvSpPr txBox="1"/>
          <p:nvPr/>
        </p:nvSpPr>
        <p:spPr>
          <a:xfrm>
            <a:off x="305018" y="209617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13;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A7299434-1756-40BE-9120-8EE638403E5B}"/>
                  </a:ext>
                </a:extLst>
              </p:cNvPr>
              <p:cNvSpPr txBox="1"/>
              <p:nvPr/>
            </p:nvSpPr>
            <p:spPr>
              <a:xfrm>
                <a:off x="709863" y="757988"/>
                <a:ext cx="1600200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2400" dirty="0"/>
                  <a:t> –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A7299434-1756-40BE-9120-8EE638403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63" y="757988"/>
                <a:ext cx="1600200" cy="622414"/>
              </a:xfrm>
              <a:prstGeom prst="rect">
                <a:avLst/>
              </a:prstGeom>
              <a:blipFill>
                <a:blip r:embed="rId2"/>
                <a:stretch>
                  <a:fillRect l="-5703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CA56C27-36A3-42F7-A475-30407A41B3BE}"/>
                  </a:ext>
                </a:extLst>
              </p:cNvPr>
              <p:cNvSpPr txBox="1"/>
              <p:nvPr/>
            </p:nvSpPr>
            <p:spPr>
              <a:xfrm>
                <a:off x="4168335" y="748059"/>
                <a:ext cx="1600200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20</a:t>
                </a:r>
                <a:r>
                  <a:rPr lang="sl-SI" sz="2400" dirty="0"/>
                  <a:t> –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CA56C27-36A3-42F7-A475-30407A41B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335" y="748059"/>
                <a:ext cx="1600200" cy="622414"/>
              </a:xfrm>
              <a:prstGeom prst="rect">
                <a:avLst/>
              </a:prstGeom>
              <a:blipFill>
                <a:blip r:embed="rId3"/>
                <a:stretch>
                  <a:fillRect l="-6107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CD205B36-63FA-4C00-B3E8-526275026D88}"/>
                  </a:ext>
                </a:extLst>
              </p:cNvPr>
              <p:cNvSpPr txBox="1"/>
              <p:nvPr/>
            </p:nvSpPr>
            <p:spPr>
              <a:xfrm>
                <a:off x="7484947" y="671171"/>
                <a:ext cx="1600200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16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/>
                  <a:t> – 4 =</a:t>
                </a: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CD205B36-63FA-4C00-B3E8-526275026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4947" y="671171"/>
                <a:ext cx="1600200" cy="622414"/>
              </a:xfrm>
              <a:prstGeom prst="rect">
                <a:avLst/>
              </a:prstGeom>
              <a:blipFill>
                <a:blip r:embed="rId4"/>
                <a:stretch>
                  <a:fillRect l="-6107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4E3CE885-CA6F-450C-9312-84AAF77797AB}"/>
                  </a:ext>
                </a:extLst>
              </p:cNvPr>
              <p:cNvSpPr txBox="1"/>
              <p:nvPr/>
            </p:nvSpPr>
            <p:spPr>
              <a:xfrm>
                <a:off x="2125579" y="781307"/>
                <a:ext cx="906379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4E3CE885-CA6F-450C-9312-84AAF7779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5579" y="781307"/>
                <a:ext cx="906379" cy="622414"/>
              </a:xfrm>
              <a:prstGeom prst="rect">
                <a:avLst/>
              </a:prstGeom>
              <a:blipFill>
                <a:blip r:embed="rId5"/>
                <a:stretch>
                  <a:fillRect l="-10811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E9CFEDD-083A-4940-851A-4227BD779042}"/>
                  </a:ext>
                </a:extLst>
              </p:cNvPr>
              <p:cNvSpPr txBox="1"/>
              <p:nvPr/>
            </p:nvSpPr>
            <p:spPr>
              <a:xfrm>
                <a:off x="2831431" y="781307"/>
                <a:ext cx="657727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E9CFEDD-083A-4940-851A-4227BD7790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1431" y="781307"/>
                <a:ext cx="657727" cy="617157"/>
              </a:xfrm>
              <a:prstGeom prst="rect">
                <a:avLst/>
              </a:prstGeom>
              <a:blipFill>
                <a:blip r:embed="rId6"/>
                <a:stretch>
                  <a:fillRect l="-13889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2F6AAE36-B3C3-4361-B7F8-968B5A586C33}"/>
              </a:ext>
            </a:extLst>
          </p:cNvPr>
          <p:cNvCxnSpPr>
            <a:cxnSpLocks/>
          </p:cNvCxnSpPr>
          <p:nvPr/>
        </p:nvCxnSpPr>
        <p:spPr>
          <a:xfrm>
            <a:off x="3838074" y="209617"/>
            <a:ext cx="1" cy="1160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E036FCD7-9AC8-4B0B-88E2-89E76849405F}"/>
                  </a:ext>
                </a:extLst>
              </p:cNvPr>
              <p:cNvSpPr txBox="1"/>
              <p:nvPr/>
            </p:nvSpPr>
            <p:spPr>
              <a:xfrm>
                <a:off x="4045316" y="209617"/>
                <a:ext cx="906379" cy="5339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i="1" dirty="0">
                    <a:solidFill>
                      <a:srgbClr val="7030A0"/>
                    </a:solidFill>
                  </a:rPr>
                  <a:t>19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5 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E036FCD7-9AC8-4B0B-88E2-89E7684940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5316" y="209617"/>
                <a:ext cx="906379" cy="533929"/>
              </a:xfrm>
              <a:prstGeom prst="rect">
                <a:avLst/>
              </a:prstGeom>
              <a:blipFill>
                <a:blip r:embed="rId7"/>
                <a:stretch>
                  <a:fillRect l="-7432" t="-5682" r="-6081" b="-1477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D05DDB1E-641B-42CE-913D-6C89375598B9}"/>
                  </a:ext>
                </a:extLst>
              </p:cNvPr>
              <p:cNvSpPr txBox="1"/>
              <p:nvPr/>
            </p:nvSpPr>
            <p:spPr>
              <a:xfrm>
                <a:off x="5487708" y="743546"/>
                <a:ext cx="1021374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D05DDB1E-641B-42CE-913D-6C893755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7708" y="743546"/>
                <a:ext cx="1021374" cy="617157"/>
              </a:xfrm>
              <a:prstGeom prst="rect">
                <a:avLst/>
              </a:prstGeom>
              <a:blipFill>
                <a:blip r:embed="rId8"/>
                <a:stretch>
                  <a:fillRect l="-8929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DA192633-F53A-4891-9B99-29D2DCB7F306}"/>
              </a:ext>
            </a:extLst>
          </p:cNvPr>
          <p:cNvCxnSpPr>
            <a:cxnSpLocks/>
          </p:cNvCxnSpPr>
          <p:nvPr/>
        </p:nvCxnSpPr>
        <p:spPr>
          <a:xfrm>
            <a:off x="7087908" y="237608"/>
            <a:ext cx="1" cy="1160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EBEEB50A-91D3-4098-8459-3FA09B4835A3}"/>
                  </a:ext>
                </a:extLst>
              </p:cNvPr>
              <p:cNvSpPr txBox="1"/>
              <p:nvPr/>
            </p:nvSpPr>
            <p:spPr>
              <a:xfrm>
                <a:off x="8849882" y="654928"/>
                <a:ext cx="1021374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EBEEB50A-91D3-4098-8459-3FA09B483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882" y="654928"/>
                <a:ext cx="1021374" cy="617157"/>
              </a:xfrm>
              <a:prstGeom prst="rect">
                <a:avLst/>
              </a:prstGeom>
              <a:blipFill>
                <a:blip r:embed="rId9"/>
                <a:stretch>
                  <a:fillRect l="-9581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F78F9C2C-42A0-4329-BA85-788F3E0798A1}"/>
              </a:ext>
            </a:extLst>
          </p:cNvPr>
          <p:cNvCxnSpPr/>
          <p:nvPr/>
        </p:nvCxnSpPr>
        <p:spPr>
          <a:xfrm>
            <a:off x="305018" y="1491916"/>
            <a:ext cx="11353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0F0DBDE2-AA73-4B59-9FE7-04ACCA1E8A60}"/>
                  </a:ext>
                </a:extLst>
              </p:cNvPr>
              <p:cNvSpPr txBox="1"/>
              <p:nvPr/>
            </p:nvSpPr>
            <p:spPr>
              <a:xfrm>
                <a:off x="312565" y="1563123"/>
                <a:ext cx="2124925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400" dirty="0"/>
                  <a:t> –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0F0DBDE2-AA73-4B59-9FE7-04ACCA1E8A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65" y="1563123"/>
                <a:ext cx="2124925" cy="616964"/>
              </a:xfrm>
              <a:prstGeom prst="rect">
                <a:avLst/>
              </a:prstGeom>
              <a:blipFill>
                <a:blip r:embed="rId10"/>
                <a:stretch>
                  <a:fillRect l="-4298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68E89C16-58AD-4B34-8843-6305552D7966}"/>
              </a:ext>
            </a:extLst>
          </p:cNvPr>
          <p:cNvSpPr txBox="1"/>
          <p:nvPr/>
        </p:nvSpPr>
        <p:spPr>
          <a:xfrm>
            <a:off x="169264" y="2217197"/>
            <a:ext cx="2475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Skupni imenovalec je 30.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13E206DA-0DBB-4901-A2F1-B035D6657925}"/>
                  </a:ext>
                </a:extLst>
              </p:cNvPr>
              <p:cNvSpPr txBox="1"/>
              <p:nvPr/>
            </p:nvSpPr>
            <p:spPr>
              <a:xfrm>
                <a:off x="1969495" y="1563122"/>
                <a:ext cx="2124925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–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13E206DA-0DBB-4901-A2F1-B035D6657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495" y="1563122"/>
                <a:ext cx="2124925" cy="616964"/>
              </a:xfrm>
              <a:prstGeom prst="rect">
                <a:avLst/>
              </a:prstGeom>
              <a:blipFill>
                <a:blip r:embed="rId11"/>
                <a:stretch>
                  <a:fillRect l="-4298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E5E9B11-2700-4335-AA39-552D32FB7382}"/>
              </a:ext>
            </a:extLst>
          </p:cNvPr>
          <p:cNvSpPr txBox="1"/>
          <p:nvPr/>
        </p:nvSpPr>
        <p:spPr>
          <a:xfrm>
            <a:off x="2644942" y="2224355"/>
            <a:ext cx="1463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Razširimo s 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4AF85C2-B35D-4502-9C47-EBA82A7CCC2C}"/>
                  </a:ext>
                </a:extLst>
              </p:cNvPr>
              <p:cNvSpPr txBox="1"/>
              <p:nvPr/>
            </p:nvSpPr>
            <p:spPr>
              <a:xfrm>
                <a:off x="3765122" y="1576158"/>
                <a:ext cx="991922" cy="626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11 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4AF85C2-B35D-4502-9C47-EBA82A7CCC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122" y="1576158"/>
                <a:ext cx="991922" cy="626775"/>
              </a:xfrm>
              <a:prstGeom prst="rect">
                <a:avLst/>
              </a:prstGeom>
              <a:blipFill>
                <a:blip r:embed="rId12"/>
                <a:stretch>
                  <a:fillRect l="-9877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C208CFC7-4059-4AAE-88D7-2AB11A881602}"/>
              </a:ext>
            </a:extLst>
          </p:cNvPr>
          <p:cNvCxnSpPr/>
          <p:nvPr/>
        </p:nvCxnSpPr>
        <p:spPr>
          <a:xfrm>
            <a:off x="321604" y="2593687"/>
            <a:ext cx="11353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14BEFA11-4D27-4457-89DA-CF7161C737E9}"/>
                  </a:ext>
                </a:extLst>
              </p:cNvPr>
              <p:cNvSpPr txBox="1"/>
              <p:nvPr/>
            </p:nvSpPr>
            <p:spPr>
              <a:xfrm>
                <a:off x="522768" y="2615110"/>
                <a:ext cx="2122174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33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–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14BEFA11-4D27-4457-89DA-CF7161C73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68" y="2615110"/>
                <a:ext cx="2122174" cy="622414"/>
              </a:xfrm>
              <a:prstGeom prst="rect">
                <a:avLst/>
              </a:prstGeom>
              <a:blipFill>
                <a:blip r:embed="rId13"/>
                <a:stretch>
                  <a:fillRect l="-4598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B12F939F-1CDF-4334-8276-C95FAD507E6C}"/>
              </a:ext>
            </a:extLst>
          </p:cNvPr>
          <p:cNvSpPr txBox="1"/>
          <p:nvPr/>
        </p:nvSpPr>
        <p:spPr>
          <a:xfrm>
            <a:off x="103090" y="3180596"/>
            <a:ext cx="2475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Skupni imenovalec je 18.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478F00CD-5E69-4A05-8E2C-7C599AF6DE01}"/>
                  </a:ext>
                </a:extLst>
              </p:cNvPr>
              <p:cNvSpPr txBox="1"/>
              <p:nvPr/>
            </p:nvSpPr>
            <p:spPr>
              <a:xfrm>
                <a:off x="2315401" y="2636073"/>
                <a:ext cx="2122174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33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–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478F00CD-5E69-4A05-8E2C-7C599AF6DE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401" y="2636073"/>
                <a:ext cx="2122174" cy="622414"/>
              </a:xfrm>
              <a:prstGeom prst="rect">
                <a:avLst/>
              </a:prstGeom>
              <a:blipFill>
                <a:blip r:embed="rId14"/>
                <a:stretch>
                  <a:fillRect l="-4598" b="-77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3BBFF62F-5B13-496F-B224-A7944DF8E49C}"/>
              </a:ext>
            </a:extLst>
          </p:cNvPr>
          <p:cNvSpPr txBox="1"/>
          <p:nvPr/>
        </p:nvSpPr>
        <p:spPr>
          <a:xfrm>
            <a:off x="2530642" y="3228235"/>
            <a:ext cx="177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Bratec pomagaj.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8BE46FB1-A3AF-4F16-87E2-112D1E447B2E}"/>
                  </a:ext>
                </a:extLst>
              </p:cNvPr>
              <p:cNvSpPr txBox="1"/>
              <p:nvPr/>
            </p:nvSpPr>
            <p:spPr>
              <a:xfrm>
                <a:off x="4160241" y="2678458"/>
                <a:ext cx="2069968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32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21 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–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8BE46FB1-A3AF-4F16-87E2-112D1E447B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241" y="2678458"/>
                <a:ext cx="2069968" cy="622414"/>
              </a:xfrm>
              <a:prstGeom prst="rect">
                <a:avLst/>
              </a:prstGeom>
              <a:blipFill>
                <a:blip r:embed="rId15"/>
                <a:stretch>
                  <a:fillRect l="-4412" r="-1471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AB8C2378-A87E-47B6-86A8-D0FA3164A41E}"/>
                  </a:ext>
                </a:extLst>
              </p:cNvPr>
              <p:cNvSpPr txBox="1"/>
              <p:nvPr/>
            </p:nvSpPr>
            <p:spPr>
              <a:xfrm>
                <a:off x="6095986" y="2678458"/>
                <a:ext cx="991922" cy="615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AB8C2378-A87E-47B6-86A8-D0FA3164A4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86" y="2678458"/>
                <a:ext cx="991922" cy="615425"/>
              </a:xfrm>
              <a:prstGeom prst="rect">
                <a:avLst/>
              </a:prstGeom>
              <a:blipFill>
                <a:blip r:embed="rId16"/>
                <a:stretch>
                  <a:fillRect l="-9816" b="-89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750F3CD8-C4B7-483A-AC81-B40371143489}"/>
                  </a:ext>
                </a:extLst>
              </p:cNvPr>
              <p:cNvSpPr txBox="1"/>
              <p:nvPr/>
            </p:nvSpPr>
            <p:spPr>
              <a:xfrm>
                <a:off x="6896698" y="2685447"/>
                <a:ext cx="991922" cy="615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750F3CD8-C4B7-483A-AC81-B403711434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6698" y="2685447"/>
                <a:ext cx="991922" cy="615425"/>
              </a:xfrm>
              <a:prstGeom prst="rect">
                <a:avLst/>
              </a:prstGeom>
              <a:blipFill>
                <a:blip r:embed="rId17"/>
                <a:stretch>
                  <a:fillRect l="-9202" b="-110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5FCF202-09E2-4870-9E45-306E9104528D}"/>
              </a:ext>
            </a:extLst>
          </p:cNvPr>
          <p:cNvSpPr txBox="1"/>
          <p:nvPr/>
        </p:nvSpPr>
        <p:spPr>
          <a:xfrm>
            <a:off x="5768535" y="3228235"/>
            <a:ext cx="177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Krajšamo z 2</a:t>
            </a:r>
            <a:r>
              <a:rPr lang="sl-SI" i="1" dirty="0">
                <a:solidFill>
                  <a:srgbClr val="00B050"/>
                </a:solidFill>
              </a:rPr>
              <a:t>.</a:t>
            </a:r>
          </a:p>
        </p:txBody>
      </p: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08CF4B03-A62C-4131-8D5E-ADDAE62CBD15}"/>
              </a:ext>
            </a:extLst>
          </p:cNvPr>
          <p:cNvCxnSpPr/>
          <p:nvPr/>
        </p:nvCxnSpPr>
        <p:spPr>
          <a:xfrm>
            <a:off x="419195" y="3636549"/>
            <a:ext cx="11353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6ABC2B73-E78D-496A-AED5-D0F765C3F3D9}"/>
              </a:ext>
            </a:extLst>
          </p:cNvPr>
          <p:cNvSpPr txBox="1"/>
          <p:nvPr/>
        </p:nvSpPr>
        <p:spPr>
          <a:xfrm>
            <a:off x="298715" y="3803010"/>
            <a:ext cx="159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 14;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75EDE8F9-4EA6-4217-BBF2-0CDAFC293DE3}"/>
                  </a:ext>
                </a:extLst>
              </p:cNvPr>
              <p:cNvSpPr txBox="1"/>
              <p:nvPr/>
            </p:nvSpPr>
            <p:spPr>
              <a:xfrm>
                <a:off x="312565" y="4206646"/>
                <a:ext cx="3078032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400" dirty="0"/>
                  <a:t> –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9 </m:t>
                        </m:r>
                      </m:den>
                    </m:f>
                  </m:oMath>
                </a14:m>
                <a:r>
                  <a:rPr lang="sl-SI" sz="2400" dirty="0"/>
                  <a:t> –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 – 15 =</a:t>
                </a:r>
              </a:p>
            </p:txBody>
          </p:sp>
        </mc:Choice>
        <mc:Fallback xmlns="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75EDE8F9-4EA6-4217-BBF2-0CDAFC293D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65" y="4206646"/>
                <a:ext cx="3078032" cy="622222"/>
              </a:xfrm>
              <a:prstGeom prst="rect">
                <a:avLst/>
              </a:prstGeom>
              <a:blipFill>
                <a:blip r:embed="rId18"/>
                <a:stretch>
                  <a:fillRect l="-2970" r="-2970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F95FDC2-3881-42BE-992D-67FD8133AA12}"/>
              </a:ext>
            </a:extLst>
          </p:cNvPr>
          <p:cNvSpPr txBox="1"/>
          <p:nvPr/>
        </p:nvSpPr>
        <p:spPr>
          <a:xfrm>
            <a:off x="1895294" y="3815607"/>
            <a:ext cx="248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Skupni imenovalec je 18.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B8465F05-8FE9-424D-97EA-8BD7DC6A0321}"/>
                  </a:ext>
                </a:extLst>
              </p:cNvPr>
              <p:cNvSpPr txBox="1"/>
              <p:nvPr/>
            </p:nvSpPr>
            <p:spPr>
              <a:xfrm>
                <a:off x="3495827" y="4868487"/>
                <a:ext cx="3787953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 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– (6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18 </m:t>
                        </m:r>
                      </m:den>
                    </m:f>
                  </m:oMath>
                </a14:m>
                <a:r>
                  <a:rPr lang="sl-SI" sz="2400" dirty="0"/>
                  <a:t> + 8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 + 15) =</a:t>
                </a:r>
              </a:p>
            </p:txBody>
          </p:sp>
        </mc:Choice>
        <mc:Fallback xmlns="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B8465F05-8FE9-424D-97EA-8BD7DC6A03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5827" y="4868487"/>
                <a:ext cx="3787953" cy="622414"/>
              </a:xfrm>
              <a:prstGeom prst="rect">
                <a:avLst/>
              </a:prstGeom>
              <a:blipFill>
                <a:blip r:embed="rId19"/>
                <a:stretch>
                  <a:fillRect l="-643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35B50A28-79E6-4B55-89CF-612F0FF6B1C8}"/>
              </a:ext>
            </a:extLst>
          </p:cNvPr>
          <p:cNvSpPr txBox="1"/>
          <p:nvPr/>
        </p:nvSpPr>
        <p:spPr>
          <a:xfrm>
            <a:off x="3593731" y="4415214"/>
            <a:ext cx="409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Odštevanci skupaj, bomo hitreje računali..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E461EFEC-6E4E-42BB-A028-306A128957B8}"/>
                  </a:ext>
                </a:extLst>
              </p:cNvPr>
              <p:cNvSpPr txBox="1"/>
              <p:nvPr/>
            </p:nvSpPr>
            <p:spPr>
              <a:xfrm>
                <a:off x="169264" y="4860328"/>
                <a:ext cx="3787953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–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18 </m:t>
                        </m:r>
                      </m:den>
                    </m:f>
                  </m:oMath>
                </a14:m>
                <a:r>
                  <a:rPr lang="sl-SI" sz="2400" dirty="0"/>
                  <a:t> –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 – 15 =</a:t>
                </a:r>
              </a:p>
            </p:txBody>
          </p:sp>
        </mc:Choice>
        <mc:Fallback xmlns="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E461EFEC-6E4E-42BB-A028-306A128957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64" y="4860328"/>
                <a:ext cx="3787953" cy="622414"/>
              </a:xfrm>
              <a:prstGeom prst="rect">
                <a:avLst/>
              </a:prstGeom>
              <a:blipFill>
                <a:blip r:embed="rId20"/>
                <a:stretch>
                  <a:fillRect l="-2576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FBEEFE5B-976E-487A-97D8-337A398B65C2}"/>
                  </a:ext>
                </a:extLst>
              </p:cNvPr>
              <p:cNvSpPr txBox="1"/>
              <p:nvPr/>
            </p:nvSpPr>
            <p:spPr>
              <a:xfrm>
                <a:off x="3640516" y="5504392"/>
                <a:ext cx="2357879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B050"/>
                    </a:solidFill>
                  </a:rPr>
                  <a:t>29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18 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FBEEFE5B-976E-487A-97D8-337A398B6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516" y="5504392"/>
                <a:ext cx="2357879" cy="622414"/>
              </a:xfrm>
              <a:prstGeom prst="rect">
                <a:avLst/>
              </a:prstGeom>
              <a:blipFill>
                <a:blip r:embed="rId21"/>
                <a:stretch>
                  <a:fillRect l="-3876" r="-517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3396D763-02E0-44CE-A38B-2DB229C28ECB}"/>
              </a:ext>
            </a:extLst>
          </p:cNvPr>
          <p:cNvSpPr txBox="1"/>
          <p:nvPr/>
        </p:nvSpPr>
        <p:spPr>
          <a:xfrm>
            <a:off x="3507311" y="6140297"/>
            <a:ext cx="2922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Zapis ulomka s celim delom.</a:t>
            </a:r>
          </a:p>
        </p:txBody>
      </p: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0B5284A1-C613-4E30-BE60-5D630379C87C}"/>
              </a:ext>
            </a:extLst>
          </p:cNvPr>
          <p:cNvCxnSpPr>
            <a:cxnSpLocks/>
          </p:cNvCxnSpPr>
          <p:nvPr/>
        </p:nvCxnSpPr>
        <p:spPr>
          <a:xfrm>
            <a:off x="4860664" y="1389521"/>
            <a:ext cx="1" cy="1160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FAB85EC5-2DA8-490E-8102-FADA231D8D61}"/>
                  </a:ext>
                </a:extLst>
              </p:cNvPr>
              <p:cNvSpPr txBox="1"/>
              <p:nvPr/>
            </p:nvSpPr>
            <p:spPr>
              <a:xfrm>
                <a:off x="5848356" y="5472660"/>
                <a:ext cx="2357879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 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B050"/>
                    </a:solidFill>
                  </a:rPr>
                  <a:t>30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18 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FAB85EC5-2DA8-490E-8102-FADA231D8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356" y="5472660"/>
                <a:ext cx="2357879" cy="622414"/>
              </a:xfrm>
              <a:prstGeom prst="rect">
                <a:avLst/>
              </a:prstGeom>
              <a:blipFill>
                <a:blip r:embed="rId22"/>
                <a:stretch>
                  <a:fillRect l="-1034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4CC9E9EC-E5AD-4456-873C-513EACB61E59}"/>
                  </a:ext>
                </a:extLst>
              </p:cNvPr>
              <p:cNvSpPr txBox="1"/>
              <p:nvPr/>
            </p:nvSpPr>
            <p:spPr>
              <a:xfrm>
                <a:off x="7795558" y="5482742"/>
                <a:ext cx="1289590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 </a:t>
                </a:r>
                <a:r>
                  <a:rPr lang="sl-SI" sz="2400" dirty="0">
                    <a:solidFill>
                      <a:srgbClr val="7030A0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12 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=</a:t>
                </a:r>
                <a:endParaRPr lang="sl-SI" sz="2400" dirty="0"/>
              </a:p>
            </p:txBody>
          </p:sp>
        </mc:Choice>
        <mc:Fallback xmlns=""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4CC9E9EC-E5AD-4456-873C-513EACB61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5558" y="5482742"/>
                <a:ext cx="1289590" cy="622414"/>
              </a:xfrm>
              <a:prstGeom prst="rect">
                <a:avLst/>
              </a:prstGeom>
              <a:blipFill>
                <a:blip r:embed="rId23"/>
                <a:stretch>
                  <a:fillRect l="-2370" b="-77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9466B57D-3598-4789-A06A-3FE546A90B6A}"/>
                  </a:ext>
                </a:extLst>
              </p:cNvPr>
              <p:cNvSpPr txBox="1"/>
              <p:nvPr/>
            </p:nvSpPr>
            <p:spPr>
              <a:xfrm>
                <a:off x="8899313" y="5482742"/>
                <a:ext cx="1289590" cy="622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sl-SI" sz="2400" dirty="0"/>
              </a:p>
            </p:txBody>
          </p:sp>
        </mc:Choice>
        <mc:Fallback xmlns="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9466B57D-3598-4789-A06A-3FE546A90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9313" y="5482742"/>
                <a:ext cx="1289590" cy="622414"/>
              </a:xfrm>
              <a:prstGeom prst="rect">
                <a:avLst/>
              </a:prstGeom>
              <a:blipFill>
                <a:blip r:embed="rId24"/>
                <a:stretch>
                  <a:fillRect l="-2370" b="-77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4EC12E12-C694-437F-A51B-1EEE9C5E1D11}"/>
              </a:ext>
            </a:extLst>
          </p:cNvPr>
          <p:cNvSpPr txBox="1"/>
          <p:nvPr/>
        </p:nvSpPr>
        <p:spPr>
          <a:xfrm>
            <a:off x="7888620" y="6140297"/>
            <a:ext cx="144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Krajšamo s 6</a:t>
            </a:r>
            <a:r>
              <a:rPr lang="sl-SI" i="1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81D6F2DD-EDA4-4C4F-B53A-3E25A26B22CC}"/>
              </a:ext>
            </a:extLst>
          </p:cNvPr>
          <p:cNvSpPr txBox="1"/>
          <p:nvPr/>
        </p:nvSpPr>
        <p:spPr>
          <a:xfrm>
            <a:off x="1758586" y="337062"/>
            <a:ext cx="177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Krajšamo z 2.</a:t>
            </a:r>
          </a:p>
        </p:txBody>
      </p:sp>
    </p:spTree>
    <p:extLst>
      <p:ext uri="{BB962C8B-B14F-4D97-AF65-F5344CB8AC3E}">
        <p14:creationId xmlns:p14="http://schemas.microsoft.com/office/powerpoint/2010/main" val="660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4" grpId="0"/>
      <p:bldP spid="18" grpId="0"/>
      <p:bldP spid="19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247F715F-C38B-417A-A4E4-09FFE0B3BB32}"/>
                  </a:ext>
                </a:extLst>
              </p:cNvPr>
              <p:cNvSpPr txBox="1"/>
              <p:nvPr/>
            </p:nvSpPr>
            <p:spPr>
              <a:xfrm>
                <a:off x="585581" y="849835"/>
                <a:ext cx="3369098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7,2 –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</m:den>
                    </m:f>
                  </m:oMath>
                </a14:m>
                <a:r>
                  <a:rPr lang="sl-SI" sz="2400" dirty="0"/>
                  <a:t> + 40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/>
                  <a:t>  –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247F715F-C38B-417A-A4E4-09FFE0B3B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81" y="849835"/>
                <a:ext cx="3369098" cy="616964"/>
              </a:xfrm>
              <a:prstGeom prst="rect">
                <a:avLst/>
              </a:prstGeom>
              <a:blipFill>
                <a:blip r:embed="rId2"/>
                <a:stretch>
                  <a:fillRect l="-2712"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A9E1E61-C49F-445B-A280-710AC0DDDC84}"/>
              </a:ext>
            </a:extLst>
          </p:cNvPr>
          <p:cNvSpPr txBox="1"/>
          <p:nvPr/>
        </p:nvSpPr>
        <p:spPr>
          <a:xfrm>
            <a:off x="3954679" y="973651"/>
            <a:ext cx="2323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Vse zapišemo z ulomki.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14429E5-910A-4BFB-8E24-78BE2AF468F5}"/>
                  </a:ext>
                </a:extLst>
              </p:cNvPr>
              <p:cNvSpPr txBox="1"/>
              <p:nvPr/>
            </p:nvSpPr>
            <p:spPr>
              <a:xfrm>
                <a:off x="464966" y="1603814"/>
                <a:ext cx="3758118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400" dirty="0"/>
                  <a:t> –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</m:den>
                    </m:f>
                  </m:oMath>
                </a14:m>
                <a:r>
                  <a:rPr lang="sl-SI" sz="2400" dirty="0"/>
                  <a:t> + 40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/>
                  <a:t>  –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14429E5-910A-4BFB-8E24-78BE2AF46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66" y="1603814"/>
                <a:ext cx="3758118" cy="616964"/>
              </a:xfrm>
              <a:prstGeom prst="rect">
                <a:avLst/>
              </a:prstGeom>
              <a:blipFill>
                <a:blip r:embed="rId3"/>
                <a:stretch>
                  <a:fillRect l="-2431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3E99E4D-AB23-43A6-9D48-20A425EB60FA}"/>
              </a:ext>
            </a:extLst>
          </p:cNvPr>
          <p:cNvSpPr txBox="1"/>
          <p:nvPr/>
        </p:nvSpPr>
        <p:spPr>
          <a:xfrm>
            <a:off x="4223084" y="1727630"/>
            <a:ext cx="3416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Razširimo na skupni imenovalec 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CFDE47E6-3FB2-48C4-8DA5-1EF85EA9DC5E}"/>
                  </a:ext>
                </a:extLst>
              </p:cNvPr>
              <p:cNvSpPr txBox="1"/>
              <p:nvPr/>
            </p:nvSpPr>
            <p:spPr>
              <a:xfrm>
                <a:off x="464966" y="2357793"/>
                <a:ext cx="3890466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–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den>
                    </m:f>
                  </m:oMath>
                </a14:m>
                <a:r>
                  <a:rPr lang="sl-SI" sz="2400" dirty="0"/>
                  <a:t> + 40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 –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CFDE47E6-3FB2-48C4-8DA5-1EF85EA9D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66" y="2357793"/>
                <a:ext cx="3890466" cy="616964"/>
              </a:xfrm>
              <a:prstGeom prst="rect">
                <a:avLst/>
              </a:prstGeom>
              <a:blipFill>
                <a:blip r:embed="rId4"/>
                <a:stretch>
                  <a:fillRect l="-2351" r="-940" b="-108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58D6C00-6520-478C-A403-2B8A78321BAE}"/>
              </a:ext>
            </a:extLst>
          </p:cNvPr>
          <p:cNvSpPr txBox="1"/>
          <p:nvPr/>
        </p:nvSpPr>
        <p:spPr>
          <a:xfrm>
            <a:off x="4355432" y="2500937"/>
            <a:ext cx="5326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Seštevanci skupaj, odštevanci skupaj, ker imamo 7 – 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209D8E3C-4D34-4A5A-9302-DDA2E01CE5C2}"/>
                  </a:ext>
                </a:extLst>
              </p:cNvPr>
              <p:cNvSpPr txBox="1"/>
              <p:nvPr/>
            </p:nvSpPr>
            <p:spPr>
              <a:xfrm>
                <a:off x="464966" y="3098687"/>
                <a:ext cx="4516108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(7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+ 40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)  – ( 12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den>
                    </m:f>
                  </m:oMath>
                </a14:m>
                <a:r>
                  <a:rPr lang="sl-SI" sz="2400" dirty="0"/>
                  <a:t> + 9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sl-SI" sz="2400" b="0" i="1" smtClean="0">
                        <a:latin typeface="Cambria Math" panose="02040503050406030204" pitchFamily="18" charset="0"/>
                      </a:rPr>
                      <m:t> ) </m:t>
                    </m:r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209D8E3C-4D34-4A5A-9302-DDA2E01CE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66" y="3098687"/>
                <a:ext cx="4516108" cy="622222"/>
              </a:xfrm>
              <a:prstGeom prst="rect">
                <a:avLst/>
              </a:prstGeom>
              <a:blipFill>
                <a:blip r:embed="rId5"/>
                <a:stretch>
                  <a:fillRect l="-2024" r="-405" b="-98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C7BB18C2-6E97-4872-8930-CFB2FF13C6AF}"/>
                  </a:ext>
                </a:extLst>
              </p:cNvPr>
              <p:cNvSpPr txBox="1"/>
              <p:nvPr/>
            </p:nvSpPr>
            <p:spPr>
              <a:xfrm>
                <a:off x="585581" y="3853111"/>
                <a:ext cx="2831387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</a:t>
                </a:r>
                <a:r>
                  <a:rPr lang="sl-SI" sz="2400" dirty="0">
                    <a:solidFill>
                      <a:srgbClr val="00B050"/>
                    </a:solidFill>
                  </a:rPr>
                  <a:t>47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–  21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29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C7BB18C2-6E97-4872-8930-CFB2FF13C6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81" y="3853111"/>
                <a:ext cx="2831387" cy="616964"/>
              </a:xfrm>
              <a:prstGeom prst="rect">
                <a:avLst/>
              </a:prstGeom>
              <a:blipFill>
                <a:blip r:embed="rId6"/>
                <a:stretch>
                  <a:fillRect l="-3226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BB0FDFDB-1FAF-41BD-A2E7-5F602D1B9763}"/>
                  </a:ext>
                </a:extLst>
              </p:cNvPr>
              <p:cNvSpPr txBox="1"/>
              <p:nvPr/>
            </p:nvSpPr>
            <p:spPr>
              <a:xfrm>
                <a:off x="585581" y="4602277"/>
                <a:ext cx="2831387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</a:t>
                </a:r>
                <a:r>
                  <a:rPr lang="sl-SI" sz="2400" dirty="0">
                    <a:solidFill>
                      <a:srgbClr val="00B050"/>
                    </a:solidFill>
                  </a:rPr>
                  <a:t>46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sl-SI" sz="2400" dirty="0"/>
                  <a:t> –  21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29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BB0FDFDB-1FAF-41BD-A2E7-5F602D1B9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81" y="4602277"/>
                <a:ext cx="2831387" cy="616964"/>
              </a:xfrm>
              <a:prstGeom prst="rect">
                <a:avLst/>
              </a:prstGeom>
              <a:blipFill>
                <a:blip r:embed="rId7"/>
                <a:stretch>
                  <a:fillRect l="-3226" b="-108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1D27DAD9-56D7-4DC8-B0C1-CBCE26DF2A5D}"/>
              </a:ext>
            </a:extLst>
          </p:cNvPr>
          <p:cNvSpPr txBox="1"/>
          <p:nvPr/>
        </p:nvSpPr>
        <p:spPr>
          <a:xfrm>
            <a:off x="3641558" y="4034767"/>
            <a:ext cx="1736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Bratec pomagaj.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04787318-71C3-4E84-8DFB-94166E7EA5EC}"/>
                  </a:ext>
                </a:extLst>
              </p:cNvPr>
              <p:cNvSpPr txBox="1"/>
              <p:nvPr/>
            </p:nvSpPr>
            <p:spPr>
              <a:xfrm>
                <a:off x="930658" y="5351443"/>
                <a:ext cx="1339472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04787318-71C3-4E84-8DFB-94166E7EA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658" y="5351443"/>
                <a:ext cx="1339472" cy="616964"/>
              </a:xfrm>
              <a:prstGeom prst="rect">
                <a:avLst/>
              </a:prstGeom>
              <a:blipFill>
                <a:blip r:embed="rId8"/>
                <a:stretch>
                  <a:fillRect l="-7306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A626A7A1-0685-4C29-8A01-40E06733C001}"/>
                  </a:ext>
                </a:extLst>
              </p:cNvPr>
              <p:cNvSpPr txBox="1"/>
              <p:nvPr/>
            </p:nvSpPr>
            <p:spPr>
              <a:xfrm>
                <a:off x="2077496" y="5351443"/>
                <a:ext cx="1339472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den>
                    </m:f>
                  </m:oMath>
                </a14:m>
                <a:endParaRPr lang="sl-SI" sz="24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A626A7A1-0685-4C29-8A01-40E06733C0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7496" y="5351443"/>
                <a:ext cx="1339472" cy="616964"/>
              </a:xfrm>
              <a:prstGeom prst="rect">
                <a:avLst/>
              </a:prstGeom>
              <a:blipFill>
                <a:blip r:embed="rId9"/>
                <a:stretch>
                  <a:fillRect l="-7273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DF7C5CAA-28C9-4170-8A86-D730A3916BF5}"/>
              </a:ext>
            </a:extLst>
          </p:cNvPr>
          <p:cNvSpPr txBox="1"/>
          <p:nvPr/>
        </p:nvSpPr>
        <p:spPr>
          <a:xfrm>
            <a:off x="826213" y="5968407"/>
            <a:ext cx="1736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Krajšamo z 2.</a:t>
            </a:r>
          </a:p>
        </p:txBody>
      </p:sp>
    </p:spTree>
    <p:extLst>
      <p:ext uri="{BB962C8B-B14F-4D97-AF65-F5344CB8AC3E}">
        <p14:creationId xmlns:p14="http://schemas.microsoft.com/office/powerpoint/2010/main" val="331377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199EB71A-DADB-4679-9A5C-09219DE64BD3}"/>
                  </a:ext>
                </a:extLst>
              </p:cNvPr>
              <p:cNvSpPr txBox="1"/>
              <p:nvPr/>
            </p:nvSpPr>
            <p:spPr>
              <a:xfrm>
                <a:off x="778085" y="849835"/>
                <a:ext cx="4046578" cy="615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(20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7,8</a:t>
                </a:r>
                <a:r>
                  <a:rPr lang="sl-SI" sz="2400" dirty="0"/>
                  <a:t>) + (18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400" dirty="0"/>
                  <a:t> 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10,25</a:t>
                </a:r>
                <a:r>
                  <a:rPr lang="sl-SI" sz="2400" dirty="0"/>
                  <a:t>) 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199EB71A-DADB-4679-9A5C-09219DE64B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85" y="849835"/>
                <a:ext cx="4046578" cy="615746"/>
              </a:xfrm>
              <a:prstGeom prst="rect">
                <a:avLst/>
              </a:prstGeom>
              <a:blipFill>
                <a:blip r:embed="rId2"/>
                <a:stretch>
                  <a:fillRect l="-2413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FF67DC81-9BC5-480C-8395-80DD2E45248C}"/>
              </a:ext>
            </a:extLst>
          </p:cNvPr>
          <p:cNvSpPr txBox="1"/>
          <p:nvPr/>
        </p:nvSpPr>
        <p:spPr>
          <a:xfrm>
            <a:off x="4934303" y="973042"/>
            <a:ext cx="2323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Vse zapišemo z ulomki.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D9C1E0EA-5B51-4115-97C2-88650E34759D}"/>
                  </a:ext>
                </a:extLst>
              </p:cNvPr>
              <p:cNvSpPr txBox="1"/>
              <p:nvPr/>
            </p:nvSpPr>
            <p:spPr>
              <a:xfrm>
                <a:off x="621674" y="1627877"/>
                <a:ext cx="4660189" cy="634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(20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sl-SI" sz="2400" dirty="0"/>
                  <a:t> )  + (18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sl-SI" sz="2400" dirty="0"/>
                  <a:t> 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2400" dirty="0"/>
                  <a:t>) =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D9C1E0EA-5B51-4115-97C2-88650E347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74" y="1627877"/>
                <a:ext cx="4660189" cy="634060"/>
              </a:xfrm>
              <a:prstGeom prst="rect">
                <a:avLst/>
              </a:prstGeom>
              <a:blipFill>
                <a:blip r:embed="rId3"/>
                <a:stretch>
                  <a:fillRect l="-2094" b="-6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5245405-7DEA-4BEC-BA31-3269776BC101}"/>
              </a:ext>
            </a:extLst>
          </p:cNvPr>
          <p:cNvSpPr txBox="1"/>
          <p:nvPr/>
        </p:nvSpPr>
        <p:spPr>
          <a:xfrm>
            <a:off x="5155690" y="1751693"/>
            <a:ext cx="5036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Razširimo na skupni imenovalec;    12, 24, 36, 48, 60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33F16E43-3E0F-4D30-B301-A3AE2A4DA2C2}"/>
              </a:ext>
            </a:extLst>
          </p:cNvPr>
          <p:cNvCxnSpPr>
            <a:cxnSpLocks/>
          </p:cNvCxnSpPr>
          <p:nvPr/>
        </p:nvCxnSpPr>
        <p:spPr>
          <a:xfrm flipV="1">
            <a:off x="8506326" y="1815959"/>
            <a:ext cx="252663" cy="24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C0CEB704-C877-49E3-AE48-04C59F7783B6}"/>
              </a:ext>
            </a:extLst>
          </p:cNvPr>
          <p:cNvCxnSpPr>
            <a:cxnSpLocks/>
          </p:cNvCxnSpPr>
          <p:nvPr/>
        </p:nvCxnSpPr>
        <p:spPr>
          <a:xfrm flipV="1">
            <a:off x="9442598" y="1824507"/>
            <a:ext cx="252663" cy="24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400E2771-DF6D-43BD-9AE4-3658FA1C7665}"/>
              </a:ext>
            </a:extLst>
          </p:cNvPr>
          <p:cNvCxnSpPr>
            <a:cxnSpLocks/>
          </p:cNvCxnSpPr>
          <p:nvPr/>
        </p:nvCxnSpPr>
        <p:spPr>
          <a:xfrm flipV="1">
            <a:off x="9111916" y="1830281"/>
            <a:ext cx="252663" cy="24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17D3E575-C9C8-4F44-B96B-09329A1ECC86}"/>
              </a:ext>
            </a:extLst>
          </p:cNvPr>
          <p:cNvCxnSpPr>
            <a:cxnSpLocks/>
          </p:cNvCxnSpPr>
          <p:nvPr/>
        </p:nvCxnSpPr>
        <p:spPr>
          <a:xfrm flipV="1">
            <a:off x="8758989" y="1815959"/>
            <a:ext cx="252663" cy="24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9D5DE50-6D6E-44F0-898A-5686C56E0759}"/>
                  </a:ext>
                </a:extLst>
              </p:cNvPr>
              <p:cNvSpPr txBox="1"/>
              <p:nvPr/>
            </p:nvSpPr>
            <p:spPr>
              <a:xfrm>
                <a:off x="495501" y="2421378"/>
                <a:ext cx="4660189" cy="634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(</a:t>
                </a:r>
                <a:r>
                  <a:rPr lang="sl-SI" sz="2400" dirty="0">
                    <a:solidFill>
                      <a:srgbClr val="00B050"/>
                    </a:solidFill>
                  </a:rPr>
                  <a:t>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)  + (18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) =</a:t>
                </a:r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9D5DE50-6D6E-44F0-898A-5686C56E07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01" y="2421378"/>
                <a:ext cx="4660189" cy="634060"/>
              </a:xfrm>
              <a:prstGeom prst="rect">
                <a:avLst/>
              </a:prstGeom>
              <a:blipFill>
                <a:blip r:embed="rId4"/>
                <a:stretch>
                  <a:fillRect l="-1961" b="-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EBF75FF0-E114-4382-B738-16E20D26EBB7}"/>
              </a:ext>
            </a:extLst>
          </p:cNvPr>
          <p:cNvSpPr txBox="1"/>
          <p:nvPr/>
        </p:nvSpPr>
        <p:spPr>
          <a:xfrm>
            <a:off x="5521137" y="2553742"/>
            <a:ext cx="488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Bratec pomagaj </a:t>
            </a:r>
            <a:r>
              <a:rPr lang="sl-SI" i="1" dirty="0">
                <a:solidFill>
                  <a:srgbClr val="0070C0"/>
                </a:solidFill>
              </a:rPr>
              <a:t>in izračunamo drugi oklepaj</a:t>
            </a:r>
            <a:r>
              <a:rPr lang="sl-SI" i="1" dirty="0">
                <a:solidFill>
                  <a:srgbClr val="00B050"/>
                </a:solidFill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DDF0508B-43A5-4F48-AD7C-E69F05CB8F8D}"/>
                  </a:ext>
                </a:extLst>
              </p:cNvPr>
              <p:cNvSpPr txBox="1"/>
              <p:nvPr/>
            </p:nvSpPr>
            <p:spPr>
              <a:xfrm>
                <a:off x="471279" y="3214879"/>
                <a:ext cx="4660189" cy="634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(</a:t>
                </a:r>
                <a:r>
                  <a:rPr lang="sl-SI" sz="2400" dirty="0">
                    <a:solidFill>
                      <a:srgbClr val="00B050"/>
                    </a:solidFill>
                  </a:rPr>
                  <a:t>19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– </a:t>
                </a:r>
                <a:r>
                  <a:rPr lang="sl-SI" sz="2400" dirty="0">
                    <a:solidFill>
                      <a:srgbClr val="0070C0"/>
                    </a:solidFill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)  + 8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 =</a:t>
                </a: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DDF0508B-43A5-4F48-AD7C-E69F05CB8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79" y="3214879"/>
                <a:ext cx="4660189" cy="634060"/>
              </a:xfrm>
              <a:prstGeom prst="rect">
                <a:avLst/>
              </a:prstGeom>
              <a:blipFill>
                <a:blip r:embed="rId5"/>
                <a:stretch>
                  <a:fillRect l="-1961" b="-6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7B50EEE-B033-45A1-B613-AEF1FB34FEAF}"/>
                  </a:ext>
                </a:extLst>
              </p:cNvPr>
              <p:cNvSpPr txBox="1"/>
              <p:nvPr/>
            </p:nvSpPr>
            <p:spPr>
              <a:xfrm>
                <a:off x="621675" y="4008380"/>
                <a:ext cx="2289968" cy="634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</a:t>
                </a:r>
                <a:r>
                  <a:rPr lang="sl-SI" sz="2400" dirty="0">
                    <a:solidFill>
                      <a:srgbClr val="00B050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+ 8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 =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7B50EEE-B033-45A1-B613-AEF1FB34FE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75" y="4008380"/>
                <a:ext cx="2289968" cy="634060"/>
              </a:xfrm>
              <a:prstGeom prst="rect">
                <a:avLst/>
              </a:prstGeom>
              <a:blipFill>
                <a:blip r:embed="rId6"/>
                <a:stretch>
                  <a:fillRect l="-4255" b="-6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85ED0003-9173-4310-93D9-D878B628F165}"/>
              </a:ext>
            </a:extLst>
          </p:cNvPr>
          <p:cNvSpPr txBox="1"/>
          <p:nvPr/>
        </p:nvSpPr>
        <p:spPr>
          <a:xfrm>
            <a:off x="4225737" y="3479607"/>
            <a:ext cx="283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izračunamo prvi oklepaj</a:t>
            </a:r>
            <a:r>
              <a:rPr lang="sl-SI" i="1" dirty="0">
                <a:solidFill>
                  <a:srgbClr val="00B050"/>
                </a:solidFill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62493485-6FF7-4AD9-A09F-681C5A1CD8E7}"/>
                  </a:ext>
                </a:extLst>
              </p:cNvPr>
              <p:cNvSpPr txBox="1"/>
              <p:nvPr/>
            </p:nvSpPr>
            <p:spPr>
              <a:xfrm>
                <a:off x="782116" y="4913093"/>
                <a:ext cx="1371537" cy="634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 </a:t>
                </a:r>
                <a:r>
                  <a:rPr lang="sl-SI" sz="2400" dirty="0">
                    <a:solidFill>
                      <a:srgbClr val="7030A0"/>
                    </a:solidFill>
                  </a:rPr>
                  <a:t>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sl-SI" sz="2400" dirty="0"/>
                  <a:t>  =</a:t>
                </a:r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62493485-6FF7-4AD9-A09F-681C5A1CD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116" y="4913093"/>
                <a:ext cx="1371537" cy="634060"/>
              </a:xfrm>
              <a:prstGeom prst="rect">
                <a:avLst/>
              </a:prstGeom>
              <a:blipFill>
                <a:blip r:embed="rId7"/>
                <a:stretch>
                  <a:fillRect l="-6667" r="-3556" b="-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E1267924-BC9F-4B56-AD7D-9AA61A475B15}"/>
                  </a:ext>
                </a:extLst>
              </p:cNvPr>
              <p:cNvSpPr txBox="1"/>
              <p:nvPr/>
            </p:nvSpPr>
            <p:spPr>
              <a:xfrm>
                <a:off x="2007479" y="4917302"/>
                <a:ext cx="1048542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400" dirty="0"/>
                  <a:t>  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E1267924-BC9F-4B56-AD7D-9AA61A475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479" y="4917302"/>
                <a:ext cx="1048542" cy="616194"/>
              </a:xfrm>
              <a:prstGeom prst="rect">
                <a:avLst/>
              </a:prstGeom>
              <a:blipFill>
                <a:blip r:embed="rId8"/>
                <a:stretch>
                  <a:fillRect l="-8721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0F9DA31-B3D9-4FEE-9DCF-5DBE8C40BA9F}"/>
              </a:ext>
            </a:extLst>
          </p:cNvPr>
          <p:cNvSpPr txBox="1"/>
          <p:nvPr/>
        </p:nvSpPr>
        <p:spPr>
          <a:xfrm>
            <a:off x="638018" y="5623692"/>
            <a:ext cx="1515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Krajšamo s 4. </a:t>
            </a:r>
          </a:p>
        </p:txBody>
      </p:sp>
    </p:spTree>
    <p:extLst>
      <p:ext uri="{BB962C8B-B14F-4D97-AF65-F5344CB8AC3E}">
        <p14:creationId xmlns:p14="http://schemas.microsoft.com/office/powerpoint/2010/main" val="236174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1873B4A7-5276-42EA-8DDE-594663775FF1}"/>
                  </a:ext>
                </a:extLst>
              </p:cNvPr>
              <p:cNvSpPr txBox="1"/>
              <p:nvPr/>
            </p:nvSpPr>
            <p:spPr>
              <a:xfrm>
                <a:off x="621677" y="1327939"/>
                <a:ext cx="3757818" cy="615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45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13 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+ 12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sl-SI" sz="2400" dirty="0"/>
                  <a:t>  + 9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sl-SI" sz="2400" dirty="0"/>
                  <a:t> + </a:t>
                </a:r>
                <a:r>
                  <a:rPr lang="sl-SI" sz="2400" dirty="0">
                    <a:solidFill>
                      <a:srgbClr val="00B050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13 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1873B4A7-5276-42EA-8DDE-594663775F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77" y="1327939"/>
                <a:ext cx="3757818" cy="615233"/>
              </a:xfrm>
              <a:prstGeom prst="rect">
                <a:avLst/>
              </a:prstGeom>
              <a:blipFill>
                <a:blip r:embed="rId2"/>
                <a:stretch>
                  <a:fillRect l="-2597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318B52B-BBB6-4AF4-8CD9-6F52A5FA698C}"/>
              </a:ext>
            </a:extLst>
          </p:cNvPr>
          <p:cNvSpPr txBox="1"/>
          <p:nvPr/>
        </p:nvSpPr>
        <p:spPr>
          <a:xfrm>
            <a:off x="770020" y="866275"/>
            <a:ext cx="1816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Naloga 15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59FC088-DFA3-4EA4-A8C5-DA626359A7DF}"/>
              </a:ext>
            </a:extLst>
          </p:cNvPr>
          <p:cNvSpPr txBox="1"/>
          <p:nvPr/>
        </p:nvSpPr>
        <p:spPr>
          <a:xfrm>
            <a:off x="4872789" y="1450889"/>
            <a:ext cx="6593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SPRETNO RAČUNANJE: zdržim ulomke z enakimi imenovalci. To mi dovoljuje zakon o združevanju členov pri seštevanju.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22E251C0-3961-4F15-B8F8-E9954A032F12}"/>
                  </a:ext>
                </a:extLst>
              </p:cNvPr>
              <p:cNvSpPr txBox="1"/>
              <p:nvPr/>
            </p:nvSpPr>
            <p:spPr>
              <a:xfrm>
                <a:off x="621677" y="2097219"/>
                <a:ext cx="2891543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= 47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13 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+ 21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sl-SI" sz="2400" dirty="0"/>
                  <a:t>  =</a:t>
                </a: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22E251C0-3961-4F15-B8F8-E9954A032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77" y="2097219"/>
                <a:ext cx="2891543" cy="616515"/>
              </a:xfrm>
              <a:prstGeom prst="rect">
                <a:avLst/>
              </a:prstGeom>
              <a:blipFill>
                <a:blip r:embed="rId3"/>
                <a:stretch>
                  <a:fillRect l="-3376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DA62C3A-6741-4232-9265-9A57C66D748A}"/>
              </a:ext>
            </a:extLst>
          </p:cNvPr>
          <p:cNvSpPr txBox="1"/>
          <p:nvPr/>
        </p:nvSpPr>
        <p:spPr>
          <a:xfrm>
            <a:off x="621677" y="2780891"/>
            <a:ext cx="1965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= 48 </a:t>
            </a:r>
            <a:r>
              <a:rPr lang="sl-SI" sz="2400" dirty="0"/>
              <a:t>+ 22 =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0279935-230F-4D9E-9F6C-B9F68CC421E1}"/>
              </a:ext>
            </a:extLst>
          </p:cNvPr>
          <p:cNvSpPr txBox="1"/>
          <p:nvPr/>
        </p:nvSpPr>
        <p:spPr>
          <a:xfrm>
            <a:off x="643758" y="3309713"/>
            <a:ext cx="142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= </a:t>
            </a:r>
            <a:r>
              <a:rPr lang="sl-SI" sz="2400" dirty="0"/>
              <a:t>70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79C85EA-4CC0-405D-96A3-EB8B9A164BD8}"/>
                  </a:ext>
                </a:extLst>
              </p:cNvPr>
              <p:cNvSpPr txBox="1"/>
              <p:nvPr/>
            </p:nvSpPr>
            <p:spPr>
              <a:xfrm>
                <a:off x="753551" y="4299596"/>
                <a:ext cx="2891543" cy="615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70C0"/>
                    </a:solidFill>
                  </a:rPr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38 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– 17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/>
                  <a:t>  +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44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:r>
                  <a:rPr lang="sl-SI" sz="2400" dirty="0"/>
                  <a:t>=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79C85EA-4CC0-405D-96A3-EB8B9A164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51" y="4299596"/>
                <a:ext cx="2891543" cy="615233"/>
              </a:xfrm>
              <a:prstGeom prst="rect">
                <a:avLst/>
              </a:prstGeom>
              <a:blipFill>
                <a:blip r:embed="rId4"/>
                <a:stretch>
                  <a:fillRect l="-3376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783BD11-4C61-43AB-B9D7-8F639B2FB85B}"/>
              </a:ext>
            </a:extLst>
          </p:cNvPr>
          <p:cNvSpPr txBox="1"/>
          <p:nvPr/>
        </p:nvSpPr>
        <p:spPr>
          <a:xfrm>
            <a:off x="2951746" y="2251267"/>
            <a:ext cx="3144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Ulomke spremenimo v celi del</a:t>
            </a:r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CB4E7C53-5C68-4539-84BC-7BF6E5A65399}"/>
              </a:ext>
            </a:extLst>
          </p:cNvPr>
          <p:cNvSpPr/>
          <p:nvPr/>
        </p:nvSpPr>
        <p:spPr>
          <a:xfrm>
            <a:off x="3797968" y="4308374"/>
            <a:ext cx="1989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OKRAJŠAM ulomke </a:t>
            </a:r>
            <a:endParaRPr lang="sl-SI" dirty="0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4740F6E1-C4E3-4FA2-83EF-02674D88F4E1}"/>
              </a:ext>
            </a:extLst>
          </p:cNvPr>
          <p:cNvSpPr/>
          <p:nvPr/>
        </p:nvSpPr>
        <p:spPr>
          <a:xfrm>
            <a:off x="1299411" y="2097219"/>
            <a:ext cx="324852" cy="615233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A76FA2E3-38D5-4EFA-8803-9C2BE0B5298B}"/>
              </a:ext>
            </a:extLst>
          </p:cNvPr>
          <p:cNvSpPr/>
          <p:nvPr/>
        </p:nvSpPr>
        <p:spPr>
          <a:xfrm>
            <a:off x="2255469" y="2132079"/>
            <a:ext cx="324852" cy="615233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AF6FE3DA-FB50-457E-BA66-5653445B15EB}"/>
                  </a:ext>
                </a:extLst>
              </p:cNvPr>
              <p:cNvSpPr txBox="1"/>
              <p:nvPr/>
            </p:nvSpPr>
            <p:spPr>
              <a:xfrm>
                <a:off x="753551" y="5049623"/>
                <a:ext cx="2891543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</a:t>
                </a:r>
                <a:r>
                  <a:rPr lang="sl-SI" sz="2400" dirty="0">
                    <a:solidFill>
                      <a:srgbClr val="0070C0"/>
                    </a:solidFill>
                  </a:rPr>
                  <a:t>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– 17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/>
                  <a:t>  +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:r>
                  <a:rPr lang="sl-SI" sz="2400" dirty="0"/>
                  <a:t>=</a:t>
                </a:r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AF6FE3DA-FB50-457E-BA66-5653445B1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51" y="5049623"/>
                <a:ext cx="2891543" cy="616387"/>
              </a:xfrm>
              <a:prstGeom prst="rect">
                <a:avLst/>
              </a:prstGeom>
              <a:blipFill>
                <a:blip r:embed="rId5"/>
                <a:stretch>
                  <a:fillRect l="-3376" b="-89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107ADCE9-19E0-48B1-AFA2-E14D62193C8A}"/>
              </a:ext>
            </a:extLst>
          </p:cNvPr>
          <p:cNvSpPr txBox="1"/>
          <p:nvPr/>
        </p:nvSpPr>
        <p:spPr>
          <a:xfrm>
            <a:off x="3943679" y="5160729"/>
            <a:ext cx="5326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Seštevanci skupaj, odštevanci skupaj, ker imamo 6 – 17.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3527E351-1737-4DED-8F37-ED75598A6A40}"/>
                  </a:ext>
                </a:extLst>
              </p:cNvPr>
              <p:cNvSpPr txBox="1"/>
              <p:nvPr/>
            </p:nvSpPr>
            <p:spPr>
              <a:xfrm>
                <a:off x="809697" y="5758681"/>
                <a:ext cx="2891543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=</a:t>
                </a:r>
                <a:r>
                  <a:rPr lang="sl-SI" sz="2400" dirty="0">
                    <a:solidFill>
                      <a:srgbClr val="0070C0"/>
                    </a:solidFill>
                  </a:rPr>
                  <a:t>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B050"/>
                    </a:solidFill>
                  </a:rPr>
                  <a:t> </a:t>
                </a:r>
                <a:r>
                  <a:rPr lang="sl-SI" sz="2400" dirty="0"/>
                  <a:t>+ </a:t>
                </a:r>
                <a:r>
                  <a:rPr lang="sl-SI" sz="2400" dirty="0">
                    <a:solidFill>
                      <a:srgbClr val="0070C0"/>
                    </a:solidFill>
                  </a:rPr>
                  <a:t>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:r>
                  <a:rPr lang="sl-SI" sz="2400" dirty="0"/>
                  <a:t>– 17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3527E351-1737-4DED-8F37-ED75598A6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97" y="5758681"/>
                <a:ext cx="2891543" cy="616387"/>
              </a:xfrm>
              <a:prstGeom prst="rect">
                <a:avLst/>
              </a:prstGeom>
              <a:blipFill>
                <a:blip r:embed="rId6"/>
                <a:stretch>
                  <a:fillRect l="-3376" b="-89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5A918BE-547F-40D7-92C3-354D420A2639}"/>
                  </a:ext>
                </a:extLst>
              </p:cNvPr>
              <p:cNvSpPr txBox="1"/>
              <p:nvPr/>
            </p:nvSpPr>
            <p:spPr>
              <a:xfrm>
                <a:off x="3427018" y="5757526"/>
                <a:ext cx="1902972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19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:r>
                  <a:rPr lang="sl-SI" sz="2400" dirty="0"/>
                  <a:t>– 17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5A918BE-547F-40D7-92C3-354D420A2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7018" y="5757526"/>
                <a:ext cx="1902972" cy="616387"/>
              </a:xfrm>
              <a:prstGeom prst="rect">
                <a:avLst/>
              </a:prstGeom>
              <a:blipFill>
                <a:blip r:embed="rId7"/>
                <a:stretch>
                  <a:fillRect l="-4808" b="-78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62CBCEC5-05BF-45FD-A9B1-9B59D7CC57AF}"/>
                  </a:ext>
                </a:extLst>
              </p:cNvPr>
              <p:cNvSpPr txBox="1"/>
              <p:nvPr/>
            </p:nvSpPr>
            <p:spPr>
              <a:xfrm>
                <a:off x="5144514" y="5756371"/>
                <a:ext cx="1902972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B050"/>
                    </a:solidFill>
                  </a:rPr>
                  <a:t>20</a:t>
                </a:r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:r>
                  <a:rPr lang="sl-SI" sz="2400" dirty="0"/>
                  <a:t>– 17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/>
                  <a:t> =</a:t>
                </a:r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62CBCEC5-05BF-45FD-A9B1-9B59D7CC57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514" y="5756371"/>
                <a:ext cx="1902972" cy="616387"/>
              </a:xfrm>
              <a:prstGeom prst="rect">
                <a:avLst/>
              </a:prstGeom>
              <a:blipFill>
                <a:blip r:embed="rId8"/>
                <a:stretch>
                  <a:fillRect l="-5128" b="-89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F678590B-EAF4-44E5-ABF3-EAF4F7528D27}"/>
                  </a:ext>
                </a:extLst>
              </p:cNvPr>
              <p:cNvSpPr txBox="1"/>
              <p:nvPr/>
            </p:nvSpPr>
            <p:spPr>
              <a:xfrm>
                <a:off x="6748686" y="5756371"/>
                <a:ext cx="819177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7030A0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7030A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F678590B-EAF4-44E5-ABF3-EAF4F7528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686" y="5756371"/>
                <a:ext cx="819177" cy="616387"/>
              </a:xfrm>
              <a:prstGeom prst="rect">
                <a:avLst/>
              </a:prstGeom>
              <a:blipFill>
                <a:blip r:embed="rId9"/>
                <a:stretch>
                  <a:fillRect l="-11194" b="-99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6A0B267-3999-429D-932A-9764A08BBA60}"/>
              </a:ext>
            </a:extLst>
          </p:cNvPr>
          <p:cNvSpPr txBox="1"/>
          <p:nvPr/>
        </p:nvSpPr>
        <p:spPr>
          <a:xfrm>
            <a:off x="2417895" y="6379483"/>
            <a:ext cx="3144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00B050"/>
                </a:solidFill>
              </a:rPr>
              <a:t>Ulomek spremenimo v celi del</a:t>
            </a:r>
          </a:p>
        </p:txBody>
      </p: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DF85537E-906A-4DA5-9830-B1A9364CB691}"/>
              </a:ext>
            </a:extLst>
          </p:cNvPr>
          <p:cNvCxnSpPr/>
          <p:nvPr/>
        </p:nvCxnSpPr>
        <p:spPr>
          <a:xfrm flipV="1">
            <a:off x="621677" y="3681663"/>
            <a:ext cx="11133176" cy="8971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6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1" grpId="0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1011</Words>
  <Application>Microsoft Office PowerPoint</Application>
  <PresentationFormat>Širokozaslonsko</PresentationFormat>
  <Paragraphs>312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</dc:creator>
  <cp:lastModifiedBy>Pouk</cp:lastModifiedBy>
  <cp:revision>42</cp:revision>
  <dcterms:created xsi:type="dcterms:W3CDTF">2021-12-19T19:38:16Z</dcterms:created>
  <dcterms:modified xsi:type="dcterms:W3CDTF">2021-12-20T11:29:01Z</dcterms:modified>
</cp:coreProperties>
</file>