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0000"/>
    <a:srgbClr val="953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3B59D2-3C3E-429A-9DB7-D0ABD0318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1D660DA-DA8F-4F0B-B6C5-9459561DF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34B6FE7-A3A4-43CA-8D8B-688285DB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D6A7-31CF-40A8-8CFE-A949A2C43E0B}" type="datetimeFigureOut">
              <a:rPr lang="sl-SI" smtClean="0"/>
              <a:t>14. 03. 2023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714C01-997A-45DA-939F-8917AE4E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1DE8480-D774-4FE5-B517-8930BAE4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018F-B0CB-4098-80CF-53A4DBF76A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719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FBD9B5-594E-434C-B0B7-14BBD2A3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22C1276-2378-42EC-85D5-F6B4F6668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D47F7F-05FD-4D05-B80A-85C511F7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D6A7-31CF-40A8-8CFE-A949A2C43E0B}" type="datetimeFigureOut">
              <a:rPr lang="sl-SI" smtClean="0"/>
              <a:t>14. 03. 2023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980529-C613-4012-89E2-F93F230B2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F6F0725-42F0-4E26-B92D-CFF21908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018F-B0CB-4098-80CF-53A4DBF76A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315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E4E0E63-472C-4A8F-ABA2-199EBB438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B3DA478-DCF1-4DDF-8A2B-6382A74D4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F4CB95-E0F5-4388-ADDE-81CD0CBA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D6A7-31CF-40A8-8CFE-A949A2C43E0B}" type="datetimeFigureOut">
              <a:rPr lang="sl-SI" smtClean="0"/>
              <a:t>14. 03. 2023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E5F0B4E-BFF8-4412-8899-ABD72A72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C65F100-1A2B-4A9E-BE56-B0EB9BFE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018F-B0CB-4098-80CF-53A4DBF76A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957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14D0BE-D76A-47C8-9A0F-0BE7EDFC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1FE3C9-8041-4736-9431-8D32DF364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5185C52-4191-4390-BEC2-014FB7AC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D6A7-31CF-40A8-8CFE-A949A2C43E0B}" type="datetimeFigureOut">
              <a:rPr lang="sl-SI" smtClean="0"/>
              <a:t>14. 03. 2023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4B82F5-C102-40E1-9C73-01408629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06F06B2-B284-4612-AD83-96CCA716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018F-B0CB-4098-80CF-53A4DBF76A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224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80421A-4F08-4CCE-A060-FA4EEFD5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B326A1D-E090-4EE3-94B8-40C856CEE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825B53C-B3ED-4E09-A167-681DC4AF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D6A7-31CF-40A8-8CFE-A949A2C43E0B}" type="datetimeFigureOut">
              <a:rPr lang="sl-SI" smtClean="0"/>
              <a:t>14. 03. 2023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A3E2387-CD14-4802-9968-11F614FA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2B68FC4-A6CC-4DEB-B15C-25ECE0EE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018F-B0CB-4098-80CF-53A4DBF76A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569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2B377D-D652-49DD-A267-D6D7CB93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D2B775-794B-4F30-B154-7BF5D982F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0029E13-5846-44F3-8C7A-2BBF62C88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173102E-3D1B-4F7F-A912-3D29D865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D6A7-31CF-40A8-8CFE-A949A2C43E0B}" type="datetimeFigureOut">
              <a:rPr lang="sl-SI" smtClean="0"/>
              <a:t>14. 03. 2023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A7192C3-14EA-412A-B155-6C0037F2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37CFFCE-8247-4D69-91C0-0B440CBD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018F-B0CB-4098-80CF-53A4DBF76A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650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3B459B-F237-415C-ACC7-38541BD4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97D4266-95FA-482C-B8BE-BB4B85352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636DFF7-31AA-4C49-9E64-6EC1C112F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B9FD016-81EB-4D12-9601-C07F70533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6EE4CAC-2F53-4962-94C5-B88C8B402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B733145-A74C-4DF0-8174-F007ED53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D6A7-31CF-40A8-8CFE-A949A2C43E0B}" type="datetimeFigureOut">
              <a:rPr lang="sl-SI" smtClean="0"/>
              <a:t>14. 03. 2023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21F9826-DC3D-49CF-9C61-13427E8A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C6E3DBB-FE84-4577-AA0F-11D40F97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018F-B0CB-4098-80CF-53A4DBF76A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003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D00A2F-54F1-4989-9FCF-65E679A7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381D93A-8E90-406E-8998-A6ACCD26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D6A7-31CF-40A8-8CFE-A949A2C43E0B}" type="datetimeFigureOut">
              <a:rPr lang="sl-SI" smtClean="0"/>
              <a:t>14. 03. 2023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DD4C23D-3428-4D5E-A77A-3C212FC9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AC3D807-7223-4BBF-ACAD-57873659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018F-B0CB-4098-80CF-53A4DBF76A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874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16A805D-0171-4F8C-9AA0-A7AF5B8D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D6A7-31CF-40A8-8CFE-A949A2C43E0B}" type="datetimeFigureOut">
              <a:rPr lang="sl-SI" smtClean="0"/>
              <a:t>14. 03. 2023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CD321AC-FEAD-4246-9ED6-6934FEB6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6743CA7-7C59-43F5-BEF4-57AEB452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018F-B0CB-4098-80CF-53A4DBF76A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679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659B1B-AF66-467C-BA14-535F24F6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1859B41-0518-48C2-8886-70CD3817B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5BD7950-FBE0-46F8-8AFC-495078021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50ECD63-1C24-4C7A-A04A-1A2DC434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D6A7-31CF-40A8-8CFE-A949A2C43E0B}" type="datetimeFigureOut">
              <a:rPr lang="sl-SI" smtClean="0"/>
              <a:t>14. 03. 2023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9673762-6A2B-4AF7-A8F1-5443DAAF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29BE328-84D7-4CE5-B6D6-15445E2A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018F-B0CB-4098-80CF-53A4DBF76A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963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B96EB8-22C0-49D9-AC54-3D7A27A5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7CB6935-644E-424C-95C1-812C30D9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D551679-6729-44AB-8809-327001D00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54F8725-81D3-4A1F-A54A-8661A8C5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D6A7-31CF-40A8-8CFE-A949A2C43E0B}" type="datetimeFigureOut">
              <a:rPr lang="sl-SI" smtClean="0"/>
              <a:t>14. 03. 2023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7B3CF7D-F70E-4837-9349-22334FD5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6C5C9E5-A938-4571-B9DE-E47E31F7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018F-B0CB-4098-80CF-53A4DBF76A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665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81EF12E-C3F3-4FEE-A298-4FC37CE9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4B6FD51-FFA1-413E-B712-4BE26DC40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8E52643-EE5D-475F-BB40-A035A6A6F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D6A7-31CF-40A8-8CFE-A949A2C43E0B}" type="datetimeFigureOut">
              <a:rPr lang="sl-SI" smtClean="0"/>
              <a:t>14. 03. 2023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A23002-C38B-41DC-A235-0A5EE5EDC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455B49E-C1B1-4895-BFAD-4F8346A48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7018F-B0CB-4098-80CF-53A4DBF76A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187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A05B7D-964C-4653-B8BE-974B4D31A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461" y="455544"/>
            <a:ext cx="9144000" cy="1333638"/>
          </a:xfrm>
        </p:spPr>
        <p:txBody>
          <a:bodyPr>
            <a:normAutofit fontScale="90000"/>
          </a:bodyPr>
          <a:lstStyle/>
          <a:p>
            <a:r>
              <a:rPr lang="sl-SI" sz="4800" dirty="0">
                <a:solidFill>
                  <a:srgbClr val="FF0000"/>
                </a:solidFill>
              </a:rPr>
              <a:t>Utrjevanje za preizkus</a:t>
            </a:r>
            <a:br>
              <a:rPr lang="sl-SI" sz="4800" dirty="0">
                <a:solidFill>
                  <a:srgbClr val="FF0000"/>
                </a:solidFill>
              </a:rPr>
            </a:br>
            <a:r>
              <a:rPr lang="sl-SI" sz="4800" dirty="0">
                <a:solidFill>
                  <a:srgbClr val="FF0000"/>
                </a:solidFill>
              </a:rPr>
              <a:t>6. RAZRED 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A22F66-94D3-427F-88F5-20828E1E2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73564"/>
            <a:ext cx="9144000" cy="569706"/>
          </a:xfrm>
        </p:spPr>
        <p:txBody>
          <a:bodyPr/>
          <a:lstStyle/>
          <a:p>
            <a:r>
              <a:rPr lang="sl-SI" dirty="0"/>
              <a:t>Februar 2022</a:t>
            </a:r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B6508CA-2B87-46E8-97F2-C47FFBCEE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8552" r="1799" b="61160"/>
          <a:stretch/>
        </p:blipFill>
        <p:spPr>
          <a:xfrm>
            <a:off x="156943" y="1676671"/>
            <a:ext cx="10933043" cy="4725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E112BEF1-81C5-4777-990C-7132AE6E0097}"/>
                  </a:ext>
                </a:extLst>
              </p:cNvPr>
              <p:cNvSpPr txBox="1"/>
              <p:nvPr/>
            </p:nvSpPr>
            <p:spPr>
              <a:xfrm>
                <a:off x="1139687" y="3200101"/>
                <a:ext cx="46519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E112BEF1-81C5-4777-990C-7132AE6E0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87" y="3200101"/>
                <a:ext cx="465191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06A1D39B-3E80-4023-B3D9-71ABF3F94D9D}"/>
                  </a:ext>
                </a:extLst>
              </p:cNvPr>
              <p:cNvSpPr txBox="1"/>
              <p:nvPr/>
            </p:nvSpPr>
            <p:spPr>
              <a:xfrm>
                <a:off x="2315971" y="3764807"/>
                <a:ext cx="798232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sl-SI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l-SI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𝑎𝑙𝑖</m:t>
                      </m:r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06A1D39B-3E80-4023-B3D9-71ABF3F94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71" y="3764807"/>
                <a:ext cx="798232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F4882ECE-EB4B-44D8-B248-CD6372A46A5A}"/>
                  </a:ext>
                </a:extLst>
              </p:cNvPr>
              <p:cNvSpPr txBox="1"/>
              <p:nvPr/>
            </p:nvSpPr>
            <p:spPr>
              <a:xfrm>
                <a:off x="5142184" y="3124324"/>
                <a:ext cx="46519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F4882ECE-EB4B-44D8-B248-CD6372A46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84" y="3124324"/>
                <a:ext cx="465192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6D359C1D-6456-439D-B32B-DD070B3EE22B}"/>
                  </a:ext>
                </a:extLst>
              </p:cNvPr>
              <p:cNvSpPr txBox="1"/>
              <p:nvPr/>
            </p:nvSpPr>
            <p:spPr>
              <a:xfrm>
                <a:off x="3008198" y="3767786"/>
                <a:ext cx="38504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6D359C1D-6456-439D-B32B-DD070B3EE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198" y="3767786"/>
                <a:ext cx="385041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elni krog 10">
            <a:extLst>
              <a:ext uri="{FF2B5EF4-FFF2-40B4-BE49-F238E27FC236}">
                <a16:creationId xmlns:a16="http://schemas.microsoft.com/office/drawing/2014/main" id="{C6F938B1-E05A-48D2-81F4-CB5F3A0AE925}"/>
              </a:ext>
            </a:extLst>
          </p:cNvPr>
          <p:cNvSpPr/>
          <p:nvPr/>
        </p:nvSpPr>
        <p:spPr>
          <a:xfrm rot="11606697">
            <a:off x="1452055" y="5278818"/>
            <a:ext cx="728866" cy="687355"/>
          </a:xfrm>
          <a:prstGeom prst="pie">
            <a:avLst>
              <a:gd name="adj1" fmla="val 21207932"/>
              <a:gd name="adj2" fmla="val 15392624"/>
            </a:avLst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Pravokotni trikotnik 11">
            <a:extLst>
              <a:ext uri="{FF2B5EF4-FFF2-40B4-BE49-F238E27FC236}">
                <a16:creationId xmlns:a16="http://schemas.microsoft.com/office/drawing/2014/main" id="{7EAEFAE5-593D-45C5-9BBA-F45D0ED6ACF0}"/>
              </a:ext>
            </a:extLst>
          </p:cNvPr>
          <p:cNvSpPr/>
          <p:nvPr/>
        </p:nvSpPr>
        <p:spPr>
          <a:xfrm rot="21197967">
            <a:off x="5249462" y="5160757"/>
            <a:ext cx="425203" cy="367608"/>
          </a:xfrm>
          <a:prstGeom prst="rtTriangle">
            <a:avLst/>
          </a:prstGeom>
          <a:solidFill>
            <a:srgbClr val="7030A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 trikotnik 12">
            <a:extLst>
              <a:ext uri="{FF2B5EF4-FFF2-40B4-BE49-F238E27FC236}">
                <a16:creationId xmlns:a16="http://schemas.microsoft.com/office/drawing/2014/main" id="{E3391F0D-B69F-4D9A-8805-E69BF4B02533}"/>
              </a:ext>
            </a:extLst>
          </p:cNvPr>
          <p:cNvSpPr/>
          <p:nvPr/>
        </p:nvSpPr>
        <p:spPr>
          <a:xfrm rot="8533380" flipH="1">
            <a:off x="5397272" y="5433139"/>
            <a:ext cx="388756" cy="450252"/>
          </a:xfrm>
          <a:prstGeom prst="rtTriangle">
            <a:avLst/>
          </a:prstGeom>
          <a:solidFill>
            <a:srgbClr val="7030A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: zaokroženi diagonalni vogali 13">
            <a:extLst>
              <a:ext uri="{FF2B5EF4-FFF2-40B4-BE49-F238E27FC236}">
                <a16:creationId xmlns:a16="http://schemas.microsoft.com/office/drawing/2014/main" id="{97AD86A6-0800-403C-B672-5D796B9B1CAA}"/>
              </a:ext>
            </a:extLst>
          </p:cNvPr>
          <p:cNvSpPr/>
          <p:nvPr/>
        </p:nvSpPr>
        <p:spPr>
          <a:xfrm>
            <a:off x="8289562" y="5321508"/>
            <a:ext cx="944380" cy="579624"/>
          </a:xfrm>
          <a:prstGeom prst="round2DiagRect">
            <a:avLst/>
          </a:prstGeom>
          <a:solidFill>
            <a:schemeClr val="accent6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81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9CAD013-AB56-4603-B932-184BA2849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63843" r="5075" b="4046"/>
          <a:stretch/>
        </p:blipFill>
        <p:spPr>
          <a:xfrm>
            <a:off x="39992" y="109183"/>
            <a:ext cx="12112016" cy="633256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E0A1028-719D-469F-B8EB-5C8B55C2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273" y="928046"/>
            <a:ext cx="3236744" cy="2183643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C1A620CB-0621-444F-B9D6-5D23A31C8A26}"/>
              </a:ext>
            </a:extLst>
          </p:cNvPr>
          <p:cNvSpPr/>
          <p:nvPr/>
        </p:nvSpPr>
        <p:spPr>
          <a:xfrm>
            <a:off x="3739488" y="218365"/>
            <a:ext cx="4067032" cy="586854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F40CD110-22E2-4374-BED0-8C742A437E4F}"/>
                  </a:ext>
                </a:extLst>
              </p:cNvPr>
              <p:cNvSpPr txBox="1"/>
              <p:nvPr/>
            </p:nvSpPr>
            <p:spPr>
              <a:xfrm>
                <a:off x="1283212" y="1664012"/>
                <a:ext cx="4067032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od                         = 270    </a:t>
                </a:r>
                <a:endParaRPr lang="sl-SI" sz="2800" dirty="0"/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F40CD110-22E2-4374-BED0-8C742A437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12" y="1664012"/>
                <a:ext cx="4067032" cy="704295"/>
              </a:xfrm>
              <a:prstGeom prst="rect">
                <a:avLst/>
              </a:prstGeom>
              <a:blipFill>
                <a:blip r:embed="rId4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ravokotnik 9">
            <a:extLst>
              <a:ext uri="{FF2B5EF4-FFF2-40B4-BE49-F238E27FC236}">
                <a16:creationId xmlns:a16="http://schemas.microsoft.com/office/drawing/2014/main" id="{1E181AD2-834C-4259-99A4-E86777DC418A}"/>
              </a:ext>
            </a:extLst>
          </p:cNvPr>
          <p:cNvSpPr/>
          <p:nvPr/>
        </p:nvSpPr>
        <p:spPr>
          <a:xfrm>
            <a:off x="2165350" y="1722732"/>
            <a:ext cx="1621808" cy="58685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9E50B78-59D7-4337-9914-9A6F0926D969}"/>
              </a:ext>
            </a:extLst>
          </p:cNvPr>
          <p:cNvSpPr txBox="1"/>
          <p:nvPr/>
        </p:nvSpPr>
        <p:spPr>
          <a:xfrm>
            <a:off x="4669296" y="2309586"/>
            <a:ext cx="365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270 : 3 · 5 = 90 · 5 = 450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A6C130C-7120-4B97-8ABC-C071AE518F1F}"/>
              </a:ext>
            </a:extLst>
          </p:cNvPr>
          <p:cNvSpPr txBox="1"/>
          <p:nvPr/>
        </p:nvSpPr>
        <p:spPr>
          <a:xfrm>
            <a:off x="2500012" y="1695437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/>
              <a:t>450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E376A04-807F-40B1-AF9B-0BA939B3EF91}"/>
              </a:ext>
            </a:extLst>
          </p:cNvPr>
          <p:cNvSpPr txBox="1"/>
          <p:nvPr/>
        </p:nvSpPr>
        <p:spPr>
          <a:xfrm>
            <a:off x="530114" y="2717527"/>
            <a:ext cx="4293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Trgovec je imel 450 izdelkov.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991777F-8950-462D-A8F4-41B23C282301}"/>
              </a:ext>
            </a:extLst>
          </p:cNvPr>
          <p:cNvSpPr/>
          <p:nvPr/>
        </p:nvSpPr>
        <p:spPr>
          <a:xfrm>
            <a:off x="1637108" y="777416"/>
            <a:ext cx="2150050" cy="586854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661E17F6-44A3-4F7E-936D-C07E2C998C01}"/>
                  </a:ext>
                </a:extLst>
              </p:cNvPr>
              <p:cNvSpPr txBox="1"/>
              <p:nvPr/>
            </p:nvSpPr>
            <p:spPr>
              <a:xfrm>
                <a:off x="942738" y="4565173"/>
                <a:ext cx="2073418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od   </a:t>
                </a:r>
                <a:r>
                  <a:rPr lang="sl-SI" sz="2800" dirty="0">
                    <a:solidFill>
                      <a:srgbClr val="7030A0"/>
                    </a:solidFill>
                  </a:rPr>
                  <a:t>180</a:t>
                </a:r>
                <a:r>
                  <a:rPr lang="sl-SI" sz="2800" dirty="0">
                    <a:solidFill>
                      <a:srgbClr val="0070C0"/>
                    </a:solidFill>
                  </a:rPr>
                  <a:t>   =</a:t>
                </a:r>
                <a:endParaRPr lang="sl-SI" sz="2800" dirty="0"/>
              </a:p>
            </p:txBody>
          </p:sp>
        </mc:Choice>
        <mc:Fallback xmlns="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661E17F6-44A3-4F7E-936D-C07E2C998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38" y="4565173"/>
                <a:ext cx="2073418" cy="702885"/>
              </a:xfrm>
              <a:prstGeom prst="rect">
                <a:avLst/>
              </a:prstGeom>
              <a:blipFill>
                <a:blip r:embed="rId5"/>
                <a:stretch>
                  <a:fillRect r="-2059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D1BE7F3C-95B4-4AF3-A4BE-DF2F1BC3A74B}"/>
              </a:ext>
            </a:extLst>
          </p:cNvPr>
          <p:cNvSpPr txBox="1"/>
          <p:nvPr/>
        </p:nvSpPr>
        <p:spPr>
          <a:xfrm>
            <a:off x="530114" y="3399995"/>
            <a:ext cx="5401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Ostanek izdelkov, ki jih ni prodal prvi dan: 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F17A293-C66D-414C-B4AC-4D065805977B}"/>
              </a:ext>
            </a:extLst>
          </p:cNvPr>
          <p:cNvSpPr txBox="1"/>
          <p:nvPr/>
        </p:nvSpPr>
        <p:spPr>
          <a:xfrm>
            <a:off x="5931977" y="3399995"/>
            <a:ext cx="251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450 – 270 = 180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36C85CDF-DDC2-4084-B40B-1CA6DF09D0DC}"/>
                  </a:ext>
                </a:extLst>
              </p:cNvPr>
              <p:cNvSpPr txBox="1"/>
              <p:nvPr/>
            </p:nvSpPr>
            <p:spPr>
              <a:xfrm>
                <a:off x="530114" y="3837807"/>
                <a:ext cx="5683672" cy="702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Drugi dan je prodal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/>
                  <a:t> od 180 izdelkov. </a:t>
                </a:r>
              </a:p>
            </p:txBody>
          </p:sp>
        </mc:Choice>
        <mc:Fallback xmlns="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36C85CDF-DDC2-4084-B40B-1CA6DF09D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14" y="3837807"/>
                <a:ext cx="5683672" cy="702885"/>
              </a:xfrm>
              <a:prstGeom prst="rect">
                <a:avLst/>
              </a:prstGeom>
              <a:blipFill>
                <a:blip r:embed="rId6"/>
                <a:stretch>
                  <a:fillRect l="-2253" r="-1288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42DAA7E1-BBF0-4C12-86D1-582553C2196F}"/>
              </a:ext>
            </a:extLst>
          </p:cNvPr>
          <p:cNvSpPr txBox="1"/>
          <p:nvPr/>
        </p:nvSpPr>
        <p:spPr>
          <a:xfrm>
            <a:off x="7806520" y="3781744"/>
            <a:ext cx="1801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7030A0"/>
                </a:solidFill>
              </a:rPr>
              <a:t>Preostali izdelki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E6A9D73E-D73E-40E0-A0FB-032409F4E519}"/>
              </a:ext>
            </a:extLst>
          </p:cNvPr>
          <p:cNvSpPr txBox="1"/>
          <p:nvPr/>
        </p:nvSpPr>
        <p:spPr>
          <a:xfrm>
            <a:off x="2940787" y="4670768"/>
            <a:ext cx="74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60    </a:t>
            </a:r>
            <a:endParaRPr lang="sl-SI" sz="2800" dirty="0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2193DBBA-3BC4-4B51-A143-42AB3F700991}"/>
              </a:ext>
            </a:extLst>
          </p:cNvPr>
          <p:cNvSpPr txBox="1"/>
          <p:nvPr/>
        </p:nvSpPr>
        <p:spPr>
          <a:xfrm>
            <a:off x="2957806" y="5048037"/>
            <a:ext cx="2392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Je prodal drugi dan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FBBA6710-6C6F-4676-9326-E14AE1B73A2F}"/>
              </a:ext>
            </a:extLst>
          </p:cNvPr>
          <p:cNvSpPr txBox="1"/>
          <p:nvPr/>
        </p:nvSpPr>
        <p:spPr>
          <a:xfrm>
            <a:off x="6901504" y="4655005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180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800" dirty="0"/>
              <a:t>–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 60 </a:t>
            </a:r>
            <a:r>
              <a:rPr lang="sl-SI" sz="2800" dirty="0"/>
              <a:t>= 120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23154F49-F137-456E-B756-B7D8725E5027}"/>
              </a:ext>
            </a:extLst>
          </p:cNvPr>
          <p:cNvSpPr txBox="1"/>
          <p:nvPr/>
        </p:nvSpPr>
        <p:spPr>
          <a:xfrm>
            <a:off x="1119168" y="5198079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7030A0"/>
                </a:solidFill>
              </a:rPr>
              <a:t>Je imel drugi dan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691C32CE-6469-43BE-BC72-628D4564FB66}"/>
              </a:ext>
            </a:extLst>
          </p:cNvPr>
          <p:cNvSpPr txBox="1"/>
          <p:nvPr/>
        </p:nvSpPr>
        <p:spPr>
          <a:xfrm>
            <a:off x="1512927" y="5587481"/>
            <a:ext cx="426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Trgovec ima še 120 izdelkov.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087AEE17-F87A-4466-90CB-A6A163771A20}"/>
              </a:ext>
            </a:extLst>
          </p:cNvPr>
          <p:cNvSpPr/>
          <p:nvPr/>
        </p:nvSpPr>
        <p:spPr>
          <a:xfrm>
            <a:off x="493101" y="3872674"/>
            <a:ext cx="5565886" cy="669731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64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8" grpId="0"/>
      <p:bldP spid="9" grpId="0"/>
      <p:bldP spid="11" grpId="0"/>
      <p:bldP spid="14" grpId="0" animBg="1"/>
      <p:bldP spid="15" grpId="0"/>
      <p:bldP spid="12" grpId="0"/>
      <p:bldP spid="13" grpId="0"/>
      <p:bldP spid="18" grpId="0"/>
      <p:bldP spid="16" grpId="0"/>
      <p:bldP spid="22" grpId="0"/>
      <p:bldP spid="19" grpId="0"/>
      <p:bldP spid="20" grpId="0"/>
      <p:bldP spid="25" grpId="0"/>
      <p:bldP spid="23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F3E8699-1B0E-4A92-A0E5-86F4AEB69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t="39889" r="74458" b="25963"/>
          <a:stretch/>
        </p:blipFill>
        <p:spPr>
          <a:xfrm>
            <a:off x="389020" y="666478"/>
            <a:ext cx="2891590" cy="5553848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AABAA3B-3BF3-4C08-803A-FD844160DCA6}"/>
              </a:ext>
            </a:extLst>
          </p:cNvPr>
          <p:cNvSpPr txBox="1"/>
          <p:nvPr/>
        </p:nvSpPr>
        <p:spPr>
          <a:xfrm>
            <a:off x="3633537" y="1155033"/>
            <a:ext cx="2346158" cy="122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600 : 5 = 120</a:t>
            </a:r>
          </a:p>
          <a:p>
            <a:r>
              <a:rPr lang="sl-SI" sz="2400" dirty="0">
                <a:solidFill>
                  <a:srgbClr val="0070C0"/>
                </a:solidFill>
              </a:rPr>
              <a:t>10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 </a:t>
            </a:r>
            <a:r>
              <a:rPr lang="sl-SI" sz="2400" u="sng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CC331C3-4434-41AF-A7FF-B1328A539938}"/>
              </a:ext>
            </a:extLst>
          </p:cNvPr>
          <p:cNvSpPr txBox="1"/>
          <p:nvPr/>
        </p:nvSpPr>
        <p:spPr>
          <a:xfrm>
            <a:off x="5718790" y="1155032"/>
            <a:ext cx="1764852" cy="46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120 · 3 = 360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4E4E4D8-8A5E-4267-9E32-E06B5A91B0D7}"/>
              </a:ext>
            </a:extLst>
          </p:cNvPr>
          <p:cNvSpPr txBox="1"/>
          <p:nvPr/>
        </p:nvSpPr>
        <p:spPr>
          <a:xfrm>
            <a:off x="2247455" y="1702497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360 kg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162E1E1-18B2-495A-8D41-372F9F3736FE}"/>
              </a:ext>
            </a:extLst>
          </p:cNvPr>
          <p:cNvSpPr txBox="1"/>
          <p:nvPr/>
        </p:nvSpPr>
        <p:spPr>
          <a:xfrm>
            <a:off x="3527512" y="2496205"/>
            <a:ext cx="1550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20 : 8 = 2,5</a:t>
            </a:r>
          </a:p>
          <a:p>
            <a:r>
              <a:rPr lang="sl-SI" sz="2400" dirty="0">
                <a:solidFill>
                  <a:srgbClr val="00B050"/>
                </a:solidFill>
              </a:rPr>
              <a:t>  </a:t>
            </a:r>
            <a:r>
              <a:rPr lang="sl-SI" sz="2400" u="sng" dirty="0">
                <a:solidFill>
                  <a:srgbClr val="00B050"/>
                </a:solidFill>
              </a:rPr>
              <a:t>40</a:t>
            </a:r>
          </a:p>
          <a:p>
            <a:r>
              <a:rPr lang="sl-SI" sz="2400" dirty="0">
                <a:solidFill>
                  <a:srgbClr val="00B050"/>
                </a:solidFill>
              </a:rPr>
              <a:t>     </a:t>
            </a:r>
            <a:endParaRPr lang="sl-SI" sz="2400" u="sng" dirty="0">
              <a:solidFill>
                <a:srgbClr val="00B050"/>
              </a:solidFill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8389DB9-4E27-42F7-BC75-03ECC2DD72C1}"/>
              </a:ext>
            </a:extLst>
          </p:cNvPr>
          <p:cNvSpPr txBox="1"/>
          <p:nvPr/>
        </p:nvSpPr>
        <p:spPr>
          <a:xfrm>
            <a:off x="3527512" y="3547419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2,5 · 5= 12,5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F34AA67-ED9C-436D-BFBF-916236A45308}"/>
              </a:ext>
            </a:extLst>
          </p:cNvPr>
          <p:cNvSpPr txBox="1"/>
          <p:nvPr/>
        </p:nvSpPr>
        <p:spPr>
          <a:xfrm>
            <a:off x="2084319" y="2797860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12,5 m</a:t>
            </a:r>
          </a:p>
        </p:txBody>
      </p: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9830AE3A-B6F8-4408-914F-433DA7A7EE82}"/>
              </a:ext>
            </a:extLst>
          </p:cNvPr>
          <p:cNvCxnSpPr/>
          <p:nvPr/>
        </p:nvCxnSpPr>
        <p:spPr>
          <a:xfrm>
            <a:off x="3414644" y="3496480"/>
            <a:ext cx="19348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25D50266-8EED-4B5F-8D7F-9B5AA2C2C998}"/>
              </a:ext>
            </a:extLst>
          </p:cNvPr>
          <p:cNvCxnSpPr/>
          <p:nvPr/>
        </p:nvCxnSpPr>
        <p:spPr>
          <a:xfrm>
            <a:off x="3483142" y="4009084"/>
            <a:ext cx="19348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2F72B156-96DD-4DBF-AA99-B708D723EED4}"/>
              </a:ext>
            </a:extLst>
          </p:cNvPr>
          <p:cNvCxnSpPr/>
          <p:nvPr/>
        </p:nvCxnSpPr>
        <p:spPr>
          <a:xfrm>
            <a:off x="5402056" y="2675538"/>
            <a:ext cx="0" cy="1350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6540C6C2-2F22-47BD-9BFE-A379B6055E62}"/>
              </a:ext>
            </a:extLst>
          </p:cNvPr>
          <p:cNvSpPr txBox="1"/>
          <p:nvPr/>
        </p:nvSpPr>
        <p:spPr>
          <a:xfrm>
            <a:off x="5481947" y="3096370"/>
            <a:ext cx="43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/>
              <a:t>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331422A3-D8E1-4896-8A7F-DE4EBA3F0015}"/>
                  </a:ext>
                </a:extLst>
              </p:cNvPr>
              <p:cNvSpPr txBox="1"/>
              <p:nvPr/>
            </p:nvSpPr>
            <p:spPr>
              <a:xfrm>
                <a:off x="6230848" y="2355692"/>
                <a:ext cx="5519993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sz="2400" dirty="0"/>
                  <a:t> od 20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sz="2800" dirty="0"/>
                  <a:t> </a:t>
                </a:r>
                <a:r>
                  <a:rPr lang="sl-SI" sz="2400" dirty="0"/>
                  <a:t>od</a:t>
                </a:r>
                <a:r>
                  <a:rPr lang="sl-SI" sz="2800" dirty="0"/>
                  <a:t> 200 dm= 125 dm</a:t>
                </a:r>
              </a:p>
            </p:txBody>
          </p:sp>
        </mc:Choice>
        <mc:Fallback xmlns="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331422A3-D8E1-4896-8A7F-DE4EBA3F0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848" y="2355692"/>
                <a:ext cx="5519993" cy="71070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060D0734-8C37-4177-A7DA-53D4F17A4507}"/>
                  </a:ext>
                </a:extLst>
              </p:cNvPr>
              <p:cNvSpPr txBox="1"/>
              <p:nvPr/>
            </p:nvSpPr>
            <p:spPr>
              <a:xfrm>
                <a:off x="6230848" y="3238232"/>
                <a:ext cx="5519993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sz="2400" dirty="0"/>
                  <a:t> od 20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sz="2800" dirty="0"/>
                  <a:t> </a:t>
                </a:r>
                <a:r>
                  <a:rPr lang="sl-SI" sz="2400" dirty="0"/>
                  <a:t>od</a:t>
                </a:r>
                <a:r>
                  <a:rPr lang="sl-SI" sz="2800" dirty="0"/>
                  <a:t> 2000 cm= 1250 cm</a:t>
                </a:r>
              </a:p>
            </p:txBody>
          </p:sp>
        </mc:Choice>
        <mc:Fallback xmlns="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060D0734-8C37-4177-A7DA-53D4F17A4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848" y="3238232"/>
                <a:ext cx="5519993" cy="710707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863948D2-00FB-4C92-A664-27364751AA0B}"/>
              </a:ext>
            </a:extLst>
          </p:cNvPr>
          <p:cNvSpPr txBox="1"/>
          <p:nvPr/>
        </p:nvSpPr>
        <p:spPr>
          <a:xfrm>
            <a:off x="1759069" y="4481647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(14 : 2) · 7 = 7 · 7 = 49    </a:t>
            </a:r>
            <a:endParaRPr lang="sl-SI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AA967EDA-1326-40E4-B14F-85D2821DF27E}"/>
              </a:ext>
            </a:extLst>
          </p:cNvPr>
          <p:cNvSpPr txBox="1"/>
          <p:nvPr/>
        </p:nvSpPr>
        <p:spPr>
          <a:xfrm>
            <a:off x="2698721" y="394893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49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7D81FB25-49D4-4F1B-93D9-102A02DDF7BB}"/>
              </a:ext>
            </a:extLst>
          </p:cNvPr>
          <p:cNvSpPr txBox="1"/>
          <p:nvPr/>
        </p:nvSpPr>
        <p:spPr>
          <a:xfrm>
            <a:off x="4592483" y="5136944"/>
            <a:ext cx="158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6 : 5 = 1,2</a:t>
            </a:r>
          </a:p>
          <a:p>
            <a:r>
              <a:rPr lang="sl-SI" sz="2400" u="sng" dirty="0">
                <a:solidFill>
                  <a:srgbClr val="7030A0"/>
                </a:solidFill>
              </a:rPr>
              <a:t>10</a:t>
            </a:r>
            <a:r>
              <a:rPr lang="sl-SI" sz="2400" dirty="0">
                <a:solidFill>
                  <a:srgbClr val="7030A0"/>
                </a:solidFill>
              </a:rPr>
              <a:t>  </a:t>
            </a:r>
            <a:endParaRPr lang="sl-SI" sz="2400" u="sng" dirty="0">
              <a:solidFill>
                <a:srgbClr val="7030A0"/>
              </a:solidFill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A26107A6-547C-4F4C-AF3C-8A5A83364D56}"/>
              </a:ext>
            </a:extLst>
          </p:cNvPr>
          <p:cNvSpPr txBox="1"/>
          <p:nvPr/>
        </p:nvSpPr>
        <p:spPr>
          <a:xfrm>
            <a:off x="6068980" y="4421804"/>
            <a:ext cx="1354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u="sng" dirty="0">
                <a:solidFill>
                  <a:srgbClr val="953B6A"/>
                </a:solidFill>
              </a:rPr>
              <a:t>1,2 · 12 </a:t>
            </a:r>
          </a:p>
          <a:p>
            <a:r>
              <a:rPr lang="sl-SI" sz="2400" dirty="0">
                <a:solidFill>
                  <a:srgbClr val="953B6A"/>
                </a:solidFill>
              </a:rPr>
              <a:t>     12 </a:t>
            </a:r>
          </a:p>
          <a:p>
            <a:r>
              <a:rPr lang="sl-SI" sz="2400" u="sng" dirty="0">
                <a:solidFill>
                  <a:srgbClr val="953B6A"/>
                </a:solidFill>
              </a:rPr>
              <a:t>        24</a:t>
            </a:r>
          </a:p>
          <a:p>
            <a:r>
              <a:rPr lang="sl-SI" sz="2400" dirty="0">
                <a:solidFill>
                  <a:srgbClr val="953B6A"/>
                </a:solidFill>
              </a:rPr>
              <a:t>     14,4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5C63B2CE-D765-44E6-8A11-31A8BE7D1755}"/>
              </a:ext>
            </a:extLst>
          </p:cNvPr>
          <p:cNvSpPr txBox="1"/>
          <p:nvPr/>
        </p:nvSpPr>
        <p:spPr>
          <a:xfrm>
            <a:off x="2885473" y="5552443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14,4 km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1883F453-780C-4196-ABF9-4A4850301C22}"/>
              </a:ext>
            </a:extLst>
          </p:cNvPr>
          <p:cNvSpPr txBox="1"/>
          <p:nvPr/>
        </p:nvSpPr>
        <p:spPr>
          <a:xfrm>
            <a:off x="7400132" y="4073183"/>
            <a:ext cx="43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/>
              <a:t>ali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C4173E35-BEB4-4BF9-B3A8-ACF0887D7879}"/>
              </a:ext>
            </a:extLst>
          </p:cNvPr>
          <p:cNvSpPr txBox="1"/>
          <p:nvPr/>
        </p:nvSpPr>
        <p:spPr>
          <a:xfrm>
            <a:off x="7855016" y="4182664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6 km = 6000 m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35A1AB37-A6D8-4B06-88A8-75D484B8BB2C}"/>
              </a:ext>
            </a:extLst>
          </p:cNvPr>
          <p:cNvSpPr txBox="1"/>
          <p:nvPr/>
        </p:nvSpPr>
        <p:spPr>
          <a:xfrm>
            <a:off x="7572097" y="4654334"/>
            <a:ext cx="2244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6000 : 5 = 1200</a:t>
            </a:r>
          </a:p>
          <a:p>
            <a:r>
              <a:rPr lang="sl-SI" sz="2400" u="sng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sl-SI" sz="24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3" name="Raven povezovalnik 32">
            <a:extLst>
              <a:ext uri="{FF2B5EF4-FFF2-40B4-BE49-F238E27FC236}">
                <a16:creationId xmlns:a16="http://schemas.microsoft.com/office/drawing/2014/main" id="{789C025F-EA86-438A-9943-3D9AE1A4272E}"/>
              </a:ext>
            </a:extLst>
          </p:cNvPr>
          <p:cNvCxnSpPr/>
          <p:nvPr/>
        </p:nvCxnSpPr>
        <p:spPr>
          <a:xfrm flipV="1">
            <a:off x="685800" y="2297932"/>
            <a:ext cx="11117180" cy="38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FA659984-9379-463A-BD6B-6C5A93D3ED40}"/>
              </a:ext>
            </a:extLst>
          </p:cNvPr>
          <p:cNvCxnSpPr/>
          <p:nvPr/>
        </p:nvCxnSpPr>
        <p:spPr>
          <a:xfrm flipV="1">
            <a:off x="685800" y="4026475"/>
            <a:ext cx="11117180" cy="38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ovezovalnik 34">
            <a:extLst>
              <a:ext uri="{FF2B5EF4-FFF2-40B4-BE49-F238E27FC236}">
                <a16:creationId xmlns:a16="http://schemas.microsoft.com/office/drawing/2014/main" id="{A831C079-F57F-4239-B65A-ED0C2B668C2B}"/>
              </a:ext>
            </a:extLst>
          </p:cNvPr>
          <p:cNvCxnSpPr>
            <a:cxnSpLocks/>
          </p:cNvCxnSpPr>
          <p:nvPr/>
        </p:nvCxnSpPr>
        <p:spPr>
          <a:xfrm flipV="1">
            <a:off x="878580" y="4881935"/>
            <a:ext cx="4048805" cy="494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ovezovalnik 37">
            <a:extLst>
              <a:ext uri="{FF2B5EF4-FFF2-40B4-BE49-F238E27FC236}">
                <a16:creationId xmlns:a16="http://schemas.microsoft.com/office/drawing/2014/main" id="{F264F59A-5918-4FBF-8337-70140A360C05}"/>
              </a:ext>
            </a:extLst>
          </p:cNvPr>
          <p:cNvCxnSpPr/>
          <p:nvPr/>
        </p:nvCxnSpPr>
        <p:spPr>
          <a:xfrm>
            <a:off x="4927385" y="4064830"/>
            <a:ext cx="0" cy="8076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9887FFFB-E6DF-460B-B0C9-40831520CDFA}"/>
              </a:ext>
            </a:extLst>
          </p:cNvPr>
          <p:cNvSpPr txBox="1"/>
          <p:nvPr/>
        </p:nvSpPr>
        <p:spPr>
          <a:xfrm>
            <a:off x="9964446" y="4657407"/>
            <a:ext cx="171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u="sng" dirty="0"/>
              <a:t>1200 · 12 </a:t>
            </a:r>
          </a:p>
          <a:p>
            <a:r>
              <a:rPr lang="sl-SI" sz="2400" dirty="0"/>
              <a:t>     1200 </a:t>
            </a:r>
          </a:p>
          <a:p>
            <a:r>
              <a:rPr lang="sl-SI" sz="2400" u="sng" dirty="0"/>
              <a:t>        2400</a:t>
            </a:r>
          </a:p>
          <a:p>
            <a:r>
              <a:rPr lang="sl-SI" sz="2400" dirty="0"/>
              <a:t>     14400</a:t>
            </a:r>
          </a:p>
        </p:txBody>
      </p: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E0E2FA78-F87E-4E1F-B71B-14DAABA4435A}"/>
              </a:ext>
            </a:extLst>
          </p:cNvPr>
          <p:cNvCxnSpPr/>
          <p:nvPr/>
        </p:nvCxnSpPr>
        <p:spPr>
          <a:xfrm>
            <a:off x="7398523" y="4026475"/>
            <a:ext cx="0" cy="2831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EBBF0145-6EA3-4FE0-9F8D-05EBE8E7AE0D}"/>
              </a:ext>
            </a:extLst>
          </p:cNvPr>
          <p:cNvSpPr txBox="1"/>
          <p:nvPr/>
        </p:nvSpPr>
        <p:spPr>
          <a:xfrm>
            <a:off x="8004276" y="5814053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14400 m</a:t>
            </a:r>
          </a:p>
        </p:txBody>
      </p:sp>
    </p:spTree>
    <p:extLst>
      <p:ext uri="{BB962C8B-B14F-4D97-AF65-F5344CB8AC3E}">
        <p14:creationId xmlns:p14="http://schemas.microsoft.com/office/powerpoint/2010/main" val="11125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41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85EE88C-456D-42F7-AD5D-5B9255370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82688" r="42327" b="5790"/>
          <a:stretch/>
        </p:blipFill>
        <p:spPr>
          <a:xfrm>
            <a:off x="296777" y="575510"/>
            <a:ext cx="10074444" cy="2166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>
                <a:extLst>
                  <a:ext uri="{FF2B5EF4-FFF2-40B4-BE49-F238E27FC236}">
                    <a16:creationId xmlns:a16="http://schemas.microsoft.com/office/drawing/2014/main" id="{73E65AB9-DE0E-4813-BC48-A7E3B46EE117}"/>
                  </a:ext>
                </a:extLst>
              </p:cNvPr>
              <p:cNvSpPr txBox="1"/>
              <p:nvPr/>
            </p:nvSpPr>
            <p:spPr>
              <a:xfrm flipH="1">
                <a:off x="1429751" y="1646664"/>
                <a:ext cx="820153" cy="81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3200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3" name="PoljeZBesedilom 2">
                <a:extLst>
                  <a:ext uri="{FF2B5EF4-FFF2-40B4-BE49-F238E27FC236}">
                    <a16:creationId xmlns:a16="http://schemas.microsoft.com/office/drawing/2014/main" id="{73E65AB9-DE0E-4813-BC48-A7E3B46EE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9751" y="1646664"/>
                <a:ext cx="820153" cy="819809"/>
              </a:xfrm>
              <a:prstGeom prst="rect">
                <a:avLst/>
              </a:prstGeom>
              <a:blipFill>
                <a:blip r:embed="rId3"/>
                <a:stretch>
                  <a:fillRect l="-19403" b="-74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20CD7221-A95A-40CC-A80D-61150B6C7C6E}"/>
                  </a:ext>
                </a:extLst>
              </p:cNvPr>
              <p:cNvSpPr txBox="1"/>
              <p:nvPr/>
            </p:nvSpPr>
            <p:spPr>
              <a:xfrm flipH="1">
                <a:off x="5944601" y="1646665"/>
                <a:ext cx="796089" cy="79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3200" dirty="0">
                    <a:solidFill>
                      <a:srgbClr val="0070C0"/>
                    </a:solidFill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20CD7221-A95A-40CC-A80D-61150B6C7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44601" y="1646665"/>
                <a:ext cx="796089" cy="795746"/>
              </a:xfrm>
              <a:prstGeom prst="rect">
                <a:avLst/>
              </a:prstGeom>
              <a:blipFill>
                <a:blip r:embed="rId4"/>
                <a:stretch>
                  <a:fillRect l="-19084" b="-1145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6C83DF8-35E6-4DD7-9B7D-352F59595E37}"/>
              </a:ext>
            </a:extLst>
          </p:cNvPr>
          <p:cNvSpPr txBox="1"/>
          <p:nvPr/>
        </p:nvSpPr>
        <p:spPr>
          <a:xfrm>
            <a:off x="7243011" y="1230051"/>
            <a:ext cx="174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128 : 9 = 14</a:t>
            </a:r>
          </a:p>
          <a:p>
            <a:r>
              <a:rPr lang="sl-SI" sz="2400" dirty="0">
                <a:solidFill>
                  <a:srgbClr val="00B050"/>
                </a:solidFill>
              </a:rPr>
              <a:t>  38</a:t>
            </a:r>
          </a:p>
          <a:p>
            <a:r>
              <a:rPr lang="sl-SI" sz="2400" dirty="0">
                <a:solidFill>
                  <a:srgbClr val="00B050"/>
                </a:solidFill>
              </a:rPr>
              <a:t>     2 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2FC5E925-DFA6-41A6-A6FC-FB51CC681449}"/>
                  </a:ext>
                </a:extLst>
              </p:cNvPr>
              <p:cNvSpPr txBox="1"/>
              <p:nvPr/>
            </p:nvSpPr>
            <p:spPr>
              <a:xfrm flipH="1">
                <a:off x="10166682" y="1646665"/>
                <a:ext cx="1143001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3200" dirty="0">
                    <a:solidFill>
                      <a:srgbClr val="00B050"/>
                    </a:solidFill>
                  </a:rPr>
                  <a:t>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2FC5E925-DFA6-41A6-A6FC-FB51CC681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66682" y="1646665"/>
                <a:ext cx="1143001" cy="791820"/>
              </a:xfrm>
              <a:prstGeom prst="rect">
                <a:avLst/>
              </a:prstGeom>
              <a:blipFill>
                <a:blip r:embed="rId5"/>
                <a:stretch>
                  <a:fillRect l="-13904" b="-1230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lika 7">
            <a:extLst>
              <a:ext uri="{FF2B5EF4-FFF2-40B4-BE49-F238E27FC236}">
                <a16:creationId xmlns:a16="http://schemas.microsoft.com/office/drawing/2014/main" id="{E3E277CA-EDF5-4C16-B87F-1A0581868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5774" r="20172" b="66489"/>
          <a:stretch/>
        </p:blipFill>
        <p:spPr>
          <a:xfrm>
            <a:off x="336106" y="2744346"/>
            <a:ext cx="10901014" cy="3540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BFCDBA94-1817-4C34-99B4-993D36A94729}"/>
                  </a:ext>
                </a:extLst>
              </p:cNvPr>
              <p:cNvSpPr txBox="1"/>
              <p:nvPr/>
            </p:nvSpPr>
            <p:spPr>
              <a:xfrm flipH="1">
                <a:off x="982176" y="2979518"/>
                <a:ext cx="82015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BFCDBA94-1817-4C34-99B4-993D36A94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2176" y="2979518"/>
                <a:ext cx="820153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985994E8-FD9D-499D-914E-21F879C3C7B0}"/>
                  </a:ext>
                </a:extLst>
              </p:cNvPr>
              <p:cNvSpPr txBox="1"/>
              <p:nvPr/>
            </p:nvSpPr>
            <p:spPr>
              <a:xfrm flipH="1">
                <a:off x="5269830" y="2955455"/>
                <a:ext cx="82015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87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985994E8-FD9D-499D-914E-21F879C3C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69830" y="2955455"/>
                <a:ext cx="820153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2AF7D647-5F39-46FD-BFA2-36921620A6D5}"/>
                  </a:ext>
                </a:extLst>
              </p:cNvPr>
              <p:cNvSpPr txBox="1"/>
              <p:nvPr/>
            </p:nvSpPr>
            <p:spPr>
              <a:xfrm flipH="1">
                <a:off x="9376605" y="2823102"/>
                <a:ext cx="82015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187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2AF7D647-5F39-46FD-BFA2-36921620A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376605" y="2823102"/>
                <a:ext cx="820153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151ED468-79C9-4867-BD2D-A48B57354579}"/>
              </a:ext>
            </a:extLst>
          </p:cNvPr>
          <p:cNvSpPr txBox="1"/>
          <p:nvPr/>
        </p:nvSpPr>
        <p:spPr>
          <a:xfrm>
            <a:off x="10457949" y="2771819"/>
            <a:ext cx="82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u="sng" dirty="0">
                <a:solidFill>
                  <a:srgbClr val="C00000"/>
                </a:solidFill>
              </a:rPr>
              <a:t>23  · 8</a:t>
            </a:r>
          </a:p>
          <a:p>
            <a:r>
              <a:rPr lang="sl-SI" sz="2000" dirty="0">
                <a:solidFill>
                  <a:srgbClr val="C00000"/>
                </a:solidFill>
              </a:rPr>
              <a:t>    184 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2AF148E-FAC7-403B-B9A1-F7C81BB6663C}"/>
              </a:ext>
            </a:extLst>
          </p:cNvPr>
          <p:cNvSpPr txBox="1"/>
          <p:nvPr/>
        </p:nvSpPr>
        <p:spPr>
          <a:xfrm>
            <a:off x="10364199" y="3509640"/>
            <a:ext cx="145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184+3= 187 </a:t>
            </a:r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B39EE84B-5EA9-4959-BE16-81ECF73413CC}"/>
              </a:ext>
            </a:extLst>
          </p:cNvPr>
          <p:cNvSpPr/>
          <p:nvPr/>
        </p:nvSpPr>
        <p:spPr>
          <a:xfrm>
            <a:off x="5317831" y="3958389"/>
            <a:ext cx="409201" cy="721895"/>
          </a:xfrm>
          <a:custGeom>
            <a:avLst/>
            <a:gdLst>
              <a:gd name="connsiteX0" fmla="*/ 312948 w 409201"/>
              <a:gd name="connsiteY0" fmla="*/ 24064 h 721895"/>
              <a:gd name="connsiteX1" fmla="*/ 252790 w 409201"/>
              <a:gd name="connsiteY1" fmla="*/ 12032 h 721895"/>
              <a:gd name="connsiteX2" fmla="*/ 216695 w 409201"/>
              <a:gd name="connsiteY2" fmla="*/ 0 h 721895"/>
              <a:gd name="connsiteX3" fmla="*/ 180601 w 409201"/>
              <a:gd name="connsiteY3" fmla="*/ 12032 h 721895"/>
              <a:gd name="connsiteX4" fmla="*/ 156537 w 409201"/>
              <a:gd name="connsiteY4" fmla="*/ 36095 h 721895"/>
              <a:gd name="connsiteX5" fmla="*/ 120443 w 409201"/>
              <a:gd name="connsiteY5" fmla="*/ 48127 h 721895"/>
              <a:gd name="connsiteX6" fmla="*/ 108411 w 409201"/>
              <a:gd name="connsiteY6" fmla="*/ 84222 h 721895"/>
              <a:gd name="connsiteX7" fmla="*/ 60285 w 409201"/>
              <a:gd name="connsiteY7" fmla="*/ 156411 h 721895"/>
              <a:gd name="connsiteX8" fmla="*/ 24190 w 409201"/>
              <a:gd name="connsiteY8" fmla="*/ 264695 h 721895"/>
              <a:gd name="connsiteX9" fmla="*/ 12158 w 409201"/>
              <a:gd name="connsiteY9" fmla="*/ 300790 h 721895"/>
              <a:gd name="connsiteX10" fmla="*/ 12158 w 409201"/>
              <a:gd name="connsiteY10" fmla="*/ 601579 h 721895"/>
              <a:gd name="connsiteX11" fmla="*/ 36222 w 409201"/>
              <a:gd name="connsiteY11" fmla="*/ 637674 h 721895"/>
              <a:gd name="connsiteX12" fmla="*/ 48253 w 409201"/>
              <a:gd name="connsiteY12" fmla="*/ 685800 h 721895"/>
              <a:gd name="connsiteX13" fmla="*/ 84348 w 409201"/>
              <a:gd name="connsiteY13" fmla="*/ 697832 h 721895"/>
              <a:gd name="connsiteX14" fmla="*/ 120443 w 409201"/>
              <a:gd name="connsiteY14" fmla="*/ 721895 h 721895"/>
              <a:gd name="connsiteX15" fmla="*/ 240758 w 409201"/>
              <a:gd name="connsiteY15" fmla="*/ 709864 h 721895"/>
              <a:gd name="connsiteX16" fmla="*/ 312948 w 409201"/>
              <a:gd name="connsiteY16" fmla="*/ 685800 h 721895"/>
              <a:gd name="connsiteX17" fmla="*/ 361074 w 409201"/>
              <a:gd name="connsiteY17" fmla="*/ 613611 h 721895"/>
              <a:gd name="connsiteX18" fmla="*/ 385137 w 409201"/>
              <a:gd name="connsiteY18" fmla="*/ 517358 h 721895"/>
              <a:gd name="connsiteX19" fmla="*/ 409201 w 409201"/>
              <a:gd name="connsiteY19" fmla="*/ 360948 h 721895"/>
              <a:gd name="connsiteX20" fmla="*/ 397169 w 409201"/>
              <a:gd name="connsiteY20" fmla="*/ 168443 h 721895"/>
              <a:gd name="connsiteX21" fmla="*/ 361074 w 409201"/>
              <a:gd name="connsiteY21" fmla="*/ 84222 h 721895"/>
              <a:gd name="connsiteX22" fmla="*/ 252790 w 409201"/>
              <a:gd name="connsiteY22" fmla="*/ 84222 h 72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9201" h="721895">
                <a:moveTo>
                  <a:pt x="312948" y="24064"/>
                </a:moveTo>
                <a:cubicBezTo>
                  <a:pt x="292895" y="20053"/>
                  <a:pt x="272629" y="16992"/>
                  <a:pt x="252790" y="12032"/>
                </a:cubicBezTo>
                <a:cubicBezTo>
                  <a:pt x="240486" y="8956"/>
                  <a:pt x="229378" y="0"/>
                  <a:pt x="216695" y="0"/>
                </a:cubicBezTo>
                <a:cubicBezTo>
                  <a:pt x="204013" y="0"/>
                  <a:pt x="192632" y="8021"/>
                  <a:pt x="180601" y="12032"/>
                </a:cubicBezTo>
                <a:cubicBezTo>
                  <a:pt x="172580" y="20053"/>
                  <a:pt x="166264" y="30259"/>
                  <a:pt x="156537" y="36095"/>
                </a:cubicBezTo>
                <a:cubicBezTo>
                  <a:pt x="145662" y="42620"/>
                  <a:pt x="129411" y="39159"/>
                  <a:pt x="120443" y="48127"/>
                </a:cubicBezTo>
                <a:cubicBezTo>
                  <a:pt x="111475" y="57095"/>
                  <a:pt x="114570" y="73135"/>
                  <a:pt x="108411" y="84222"/>
                </a:cubicBezTo>
                <a:cubicBezTo>
                  <a:pt x="94366" y="109503"/>
                  <a:pt x="69430" y="128975"/>
                  <a:pt x="60285" y="156411"/>
                </a:cubicBezTo>
                <a:lnTo>
                  <a:pt x="24190" y="264695"/>
                </a:lnTo>
                <a:lnTo>
                  <a:pt x="12158" y="300790"/>
                </a:lnTo>
                <a:cubicBezTo>
                  <a:pt x="4356" y="410028"/>
                  <a:pt x="-10780" y="494534"/>
                  <a:pt x="12158" y="601579"/>
                </a:cubicBezTo>
                <a:cubicBezTo>
                  <a:pt x="15188" y="615718"/>
                  <a:pt x="28201" y="625642"/>
                  <a:pt x="36222" y="637674"/>
                </a:cubicBezTo>
                <a:cubicBezTo>
                  <a:pt x="40232" y="653716"/>
                  <a:pt x="37923" y="672888"/>
                  <a:pt x="48253" y="685800"/>
                </a:cubicBezTo>
                <a:cubicBezTo>
                  <a:pt x="56176" y="695703"/>
                  <a:pt x="73004" y="692160"/>
                  <a:pt x="84348" y="697832"/>
                </a:cubicBezTo>
                <a:cubicBezTo>
                  <a:pt x="97282" y="704299"/>
                  <a:pt x="108411" y="713874"/>
                  <a:pt x="120443" y="721895"/>
                </a:cubicBezTo>
                <a:cubicBezTo>
                  <a:pt x="160548" y="717885"/>
                  <a:pt x="201143" y="717292"/>
                  <a:pt x="240758" y="709864"/>
                </a:cubicBezTo>
                <a:cubicBezTo>
                  <a:pt x="265689" y="705189"/>
                  <a:pt x="312948" y="685800"/>
                  <a:pt x="312948" y="685800"/>
                </a:cubicBezTo>
                <a:cubicBezTo>
                  <a:pt x="328990" y="661737"/>
                  <a:pt x="354060" y="641668"/>
                  <a:pt x="361074" y="613611"/>
                </a:cubicBezTo>
                <a:cubicBezTo>
                  <a:pt x="369095" y="581527"/>
                  <a:pt x="380460" y="550097"/>
                  <a:pt x="385137" y="517358"/>
                </a:cubicBezTo>
                <a:cubicBezTo>
                  <a:pt x="400619" y="408987"/>
                  <a:pt x="392507" y="461110"/>
                  <a:pt x="409201" y="360948"/>
                </a:cubicBezTo>
                <a:cubicBezTo>
                  <a:pt x="405190" y="296780"/>
                  <a:pt x="403567" y="232417"/>
                  <a:pt x="397169" y="168443"/>
                </a:cubicBezTo>
                <a:cubicBezTo>
                  <a:pt x="396010" y="156855"/>
                  <a:pt x="381735" y="89857"/>
                  <a:pt x="361074" y="84222"/>
                </a:cubicBezTo>
                <a:cubicBezTo>
                  <a:pt x="326251" y="74725"/>
                  <a:pt x="288885" y="84222"/>
                  <a:pt x="252790" y="8422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7956FE93-CBCD-4ADB-9345-18AE379F3BC9}"/>
              </a:ext>
            </a:extLst>
          </p:cNvPr>
          <p:cNvSpPr/>
          <p:nvPr/>
        </p:nvSpPr>
        <p:spPr>
          <a:xfrm>
            <a:off x="6600757" y="3923238"/>
            <a:ext cx="409201" cy="721895"/>
          </a:xfrm>
          <a:custGeom>
            <a:avLst/>
            <a:gdLst>
              <a:gd name="connsiteX0" fmla="*/ 312948 w 409201"/>
              <a:gd name="connsiteY0" fmla="*/ 24064 h 721895"/>
              <a:gd name="connsiteX1" fmla="*/ 252790 w 409201"/>
              <a:gd name="connsiteY1" fmla="*/ 12032 h 721895"/>
              <a:gd name="connsiteX2" fmla="*/ 216695 w 409201"/>
              <a:gd name="connsiteY2" fmla="*/ 0 h 721895"/>
              <a:gd name="connsiteX3" fmla="*/ 180601 w 409201"/>
              <a:gd name="connsiteY3" fmla="*/ 12032 h 721895"/>
              <a:gd name="connsiteX4" fmla="*/ 156537 w 409201"/>
              <a:gd name="connsiteY4" fmla="*/ 36095 h 721895"/>
              <a:gd name="connsiteX5" fmla="*/ 120443 w 409201"/>
              <a:gd name="connsiteY5" fmla="*/ 48127 h 721895"/>
              <a:gd name="connsiteX6" fmla="*/ 108411 w 409201"/>
              <a:gd name="connsiteY6" fmla="*/ 84222 h 721895"/>
              <a:gd name="connsiteX7" fmla="*/ 60285 w 409201"/>
              <a:gd name="connsiteY7" fmla="*/ 156411 h 721895"/>
              <a:gd name="connsiteX8" fmla="*/ 24190 w 409201"/>
              <a:gd name="connsiteY8" fmla="*/ 264695 h 721895"/>
              <a:gd name="connsiteX9" fmla="*/ 12158 w 409201"/>
              <a:gd name="connsiteY9" fmla="*/ 300790 h 721895"/>
              <a:gd name="connsiteX10" fmla="*/ 12158 w 409201"/>
              <a:gd name="connsiteY10" fmla="*/ 601579 h 721895"/>
              <a:gd name="connsiteX11" fmla="*/ 36222 w 409201"/>
              <a:gd name="connsiteY11" fmla="*/ 637674 h 721895"/>
              <a:gd name="connsiteX12" fmla="*/ 48253 w 409201"/>
              <a:gd name="connsiteY12" fmla="*/ 685800 h 721895"/>
              <a:gd name="connsiteX13" fmla="*/ 84348 w 409201"/>
              <a:gd name="connsiteY13" fmla="*/ 697832 h 721895"/>
              <a:gd name="connsiteX14" fmla="*/ 120443 w 409201"/>
              <a:gd name="connsiteY14" fmla="*/ 721895 h 721895"/>
              <a:gd name="connsiteX15" fmla="*/ 240758 w 409201"/>
              <a:gd name="connsiteY15" fmla="*/ 709864 h 721895"/>
              <a:gd name="connsiteX16" fmla="*/ 312948 w 409201"/>
              <a:gd name="connsiteY16" fmla="*/ 685800 h 721895"/>
              <a:gd name="connsiteX17" fmla="*/ 361074 w 409201"/>
              <a:gd name="connsiteY17" fmla="*/ 613611 h 721895"/>
              <a:gd name="connsiteX18" fmla="*/ 385137 w 409201"/>
              <a:gd name="connsiteY18" fmla="*/ 517358 h 721895"/>
              <a:gd name="connsiteX19" fmla="*/ 409201 w 409201"/>
              <a:gd name="connsiteY19" fmla="*/ 360948 h 721895"/>
              <a:gd name="connsiteX20" fmla="*/ 397169 w 409201"/>
              <a:gd name="connsiteY20" fmla="*/ 168443 h 721895"/>
              <a:gd name="connsiteX21" fmla="*/ 361074 w 409201"/>
              <a:gd name="connsiteY21" fmla="*/ 84222 h 721895"/>
              <a:gd name="connsiteX22" fmla="*/ 252790 w 409201"/>
              <a:gd name="connsiteY22" fmla="*/ 84222 h 72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9201" h="721895">
                <a:moveTo>
                  <a:pt x="312948" y="24064"/>
                </a:moveTo>
                <a:cubicBezTo>
                  <a:pt x="292895" y="20053"/>
                  <a:pt x="272629" y="16992"/>
                  <a:pt x="252790" y="12032"/>
                </a:cubicBezTo>
                <a:cubicBezTo>
                  <a:pt x="240486" y="8956"/>
                  <a:pt x="229378" y="0"/>
                  <a:pt x="216695" y="0"/>
                </a:cubicBezTo>
                <a:cubicBezTo>
                  <a:pt x="204013" y="0"/>
                  <a:pt x="192632" y="8021"/>
                  <a:pt x="180601" y="12032"/>
                </a:cubicBezTo>
                <a:cubicBezTo>
                  <a:pt x="172580" y="20053"/>
                  <a:pt x="166264" y="30259"/>
                  <a:pt x="156537" y="36095"/>
                </a:cubicBezTo>
                <a:cubicBezTo>
                  <a:pt x="145662" y="42620"/>
                  <a:pt x="129411" y="39159"/>
                  <a:pt x="120443" y="48127"/>
                </a:cubicBezTo>
                <a:cubicBezTo>
                  <a:pt x="111475" y="57095"/>
                  <a:pt x="114570" y="73135"/>
                  <a:pt x="108411" y="84222"/>
                </a:cubicBezTo>
                <a:cubicBezTo>
                  <a:pt x="94366" y="109503"/>
                  <a:pt x="69430" y="128975"/>
                  <a:pt x="60285" y="156411"/>
                </a:cubicBezTo>
                <a:lnTo>
                  <a:pt x="24190" y="264695"/>
                </a:lnTo>
                <a:lnTo>
                  <a:pt x="12158" y="300790"/>
                </a:lnTo>
                <a:cubicBezTo>
                  <a:pt x="4356" y="410028"/>
                  <a:pt x="-10780" y="494534"/>
                  <a:pt x="12158" y="601579"/>
                </a:cubicBezTo>
                <a:cubicBezTo>
                  <a:pt x="15188" y="615718"/>
                  <a:pt x="28201" y="625642"/>
                  <a:pt x="36222" y="637674"/>
                </a:cubicBezTo>
                <a:cubicBezTo>
                  <a:pt x="40232" y="653716"/>
                  <a:pt x="37923" y="672888"/>
                  <a:pt x="48253" y="685800"/>
                </a:cubicBezTo>
                <a:cubicBezTo>
                  <a:pt x="56176" y="695703"/>
                  <a:pt x="73004" y="692160"/>
                  <a:pt x="84348" y="697832"/>
                </a:cubicBezTo>
                <a:cubicBezTo>
                  <a:pt x="97282" y="704299"/>
                  <a:pt x="108411" y="713874"/>
                  <a:pt x="120443" y="721895"/>
                </a:cubicBezTo>
                <a:cubicBezTo>
                  <a:pt x="160548" y="717885"/>
                  <a:pt x="201143" y="717292"/>
                  <a:pt x="240758" y="709864"/>
                </a:cubicBezTo>
                <a:cubicBezTo>
                  <a:pt x="265689" y="705189"/>
                  <a:pt x="312948" y="685800"/>
                  <a:pt x="312948" y="685800"/>
                </a:cubicBezTo>
                <a:cubicBezTo>
                  <a:pt x="328990" y="661737"/>
                  <a:pt x="354060" y="641668"/>
                  <a:pt x="361074" y="613611"/>
                </a:cubicBezTo>
                <a:cubicBezTo>
                  <a:pt x="369095" y="581527"/>
                  <a:pt x="380460" y="550097"/>
                  <a:pt x="385137" y="517358"/>
                </a:cubicBezTo>
                <a:cubicBezTo>
                  <a:pt x="400619" y="408987"/>
                  <a:pt x="392507" y="461110"/>
                  <a:pt x="409201" y="360948"/>
                </a:cubicBezTo>
                <a:cubicBezTo>
                  <a:pt x="405190" y="296780"/>
                  <a:pt x="403567" y="232417"/>
                  <a:pt x="397169" y="168443"/>
                </a:cubicBezTo>
                <a:cubicBezTo>
                  <a:pt x="396010" y="156855"/>
                  <a:pt x="381735" y="89857"/>
                  <a:pt x="361074" y="84222"/>
                </a:cubicBezTo>
                <a:cubicBezTo>
                  <a:pt x="326251" y="74725"/>
                  <a:pt x="288885" y="84222"/>
                  <a:pt x="252790" y="8422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ostoročno: oblika 15">
            <a:extLst>
              <a:ext uri="{FF2B5EF4-FFF2-40B4-BE49-F238E27FC236}">
                <a16:creationId xmlns:a16="http://schemas.microsoft.com/office/drawing/2014/main" id="{2703B400-7B55-44C7-824E-CADB4CDA4F37}"/>
              </a:ext>
            </a:extLst>
          </p:cNvPr>
          <p:cNvSpPr/>
          <p:nvPr/>
        </p:nvSpPr>
        <p:spPr>
          <a:xfrm>
            <a:off x="7596984" y="3933813"/>
            <a:ext cx="409201" cy="721895"/>
          </a:xfrm>
          <a:custGeom>
            <a:avLst/>
            <a:gdLst>
              <a:gd name="connsiteX0" fmla="*/ 312948 w 409201"/>
              <a:gd name="connsiteY0" fmla="*/ 24064 h 721895"/>
              <a:gd name="connsiteX1" fmla="*/ 252790 w 409201"/>
              <a:gd name="connsiteY1" fmla="*/ 12032 h 721895"/>
              <a:gd name="connsiteX2" fmla="*/ 216695 w 409201"/>
              <a:gd name="connsiteY2" fmla="*/ 0 h 721895"/>
              <a:gd name="connsiteX3" fmla="*/ 180601 w 409201"/>
              <a:gd name="connsiteY3" fmla="*/ 12032 h 721895"/>
              <a:gd name="connsiteX4" fmla="*/ 156537 w 409201"/>
              <a:gd name="connsiteY4" fmla="*/ 36095 h 721895"/>
              <a:gd name="connsiteX5" fmla="*/ 120443 w 409201"/>
              <a:gd name="connsiteY5" fmla="*/ 48127 h 721895"/>
              <a:gd name="connsiteX6" fmla="*/ 108411 w 409201"/>
              <a:gd name="connsiteY6" fmla="*/ 84222 h 721895"/>
              <a:gd name="connsiteX7" fmla="*/ 60285 w 409201"/>
              <a:gd name="connsiteY7" fmla="*/ 156411 h 721895"/>
              <a:gd name="connsiteX8" fmla="*/ 24190 w 409201"/>
              <a:gd name="connsiteY8" fmla="*/ 264695 h 721895"/>
              <a:gd name="connsiteX9" fmla="*/ 12158 w 409201"/>
              <a:gd name="connsiteY9" fmla="*/ 300790 h 721895"/>
              <a:gd name="connsiteX10" fmla="*/ 12158 w 409201"/>
              <a:gd name="connsiteY10" fmla="*/ 601579 h 721895"/>
              <a:gd name="connsiteX11" fmla="*/ 36222 w 409201"/>
              <a:gd name="connsiteY11" fmla="*/ 637674 h 721895"/>
              <a:gd name="connsiteX12" fmla="*/ 48253 w 409201"/>
              <a:gd name="connsiteY12" fmla="*/ 685800 h 721895"/>
              <a:gd name="connsiteX13" fmla="*/ 84348 w 409201"/>
              <a:gd name="connsiteY13" fmla="*/ 697832 h 721895"/>
              <a:gd name="connsiteX14" fmla="*/ 120443 w 409201"/>
              <a:gd name="connsiteY14" fmla="*/ 721895 h 721895"/>
              <a:gd name="connsiteX15" fmla="*/ 240758 w 409201"/>
              <a:gd name="connsiteY15" fmla="*/ 709864 h 721895"/>
              <a:gd name="connsiteX16" fmla="*/ 312948 w 409201"/>
              <a:gd name="connsiteY16" fmla="*/ 685800 h 721895"/>
              <a:gd name="connsiteX17" fmla="*/ 361074 w 409201"/>
              <a:gd name="connsiteY17" fmla="*/ 613611 h 721895"/>
              <a:gd name="connsiteX18" fmla="*/ 385137 w 409201"/>
              <a:gd name="connsiteY18" fmla="*/ 517358 h 721895"/>
              <a:gd name="connsiteX19" fmla="*/ 409201 w 409201"/>
              <a:gd name="connsiteY19" fmla="*/ 360948 h 721895"/>
              <a:gd name="connsiteX20" fmla="*/ 397169 w 409201"/>
              <a:gd name="connsiteY20" fmla="*/ 168443 h 721895"/>
              <a:gd name="connsiteX21" fmla="*/ 361074 w 409201"/>
              <a:gd name="connsiteY21" fmla="*/ 84222 h 721895"/>
              <a:gd name="connsiteX22" fmla="*/ 252790 w 409201"/>
              <a:gd name="connsiteY22" fmla="*/ 84222 h 72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9201" h="721895">
                <a:moveTo>
                  <a:pt x="312948" y="24064"/>
                </a:moveTo>
                <a:cubicBezTo>
                  <a:pt x="292895" y="20053"/>
                  <a:pt x="272629" y="16992"/>
                  <a:pt x="252790" y="12032"/>
                </a:cubicBezTo>
                <a:cubicBezTo>
                  <a:pt x="240486" y="8956"/>
                  <a:pt x="229378" y="0"/>
                  <a:pt x="216695" y="0"/>
                </a:cubicBezTo>
                <a:cubicBezTo>
                  <a:pt x="204013" y="0"/>
                  <a:pt x="192632" y="8021"/>
                  <a:pt x="180601" y="12032"/>
                </a:cubicBezTo>
                <a:cubicBezTo>
                  <a:pt x="172580" y="20053"/>
                  <a:pt x="166264" y="30259"/>
                  <a:pt x="156537" y="36095"/>
                </a:cubicBezTo>
                <a:cubicBezTo>
                  <a:pt x="145662" y="42620"/>
                  <a:pt x="129411" y="39159"/>
                  <a:pt x="120443" y="48127"/>
                </a:cubicBezTo>
                <a:cubicBezTo>
                  <a:pt x="111475" y="57095"/>
                  <a:pt x="114570" y="73135"/>
                  <a:pt x="108411" y="84222"/>
                </a:cubicBezTo>
                <a:cubicBezTo>
                  <a:pt x="94366" y="109503"/>
                  <a:pt x="69430" y="128975"/>
                  <a:pt x="60285" y="156411"/>
                </a:cubicBezTo>
                <a:lnTo>
                  <a:pt x="24190" y="264695"/>
                </a:lnTo>
                <a:lnTo>
                  <a:pt x="12158" y="300790"/>
                </a:lnTo>
                <a:cubicBezTo>
                  <a:pt x="4356" y="410028"/>
                  <a:pt x="-10780" y="494534"/>
                  <a:pt x="12158" y="601579"/>
                </a:cubicBezTo>
                <a:cubicBezTo>
                  <a:pt x="15188" y="615718"/>
                  <a:pt x="28201" y="625642"/>
                  <a:pt x="36222" y="637674"/>
                </a:cubicBezTo>
                <a:cubicBezTo>
                  <a:pt x="40232" y="653716"/>
                  <a:pt x="37923" y="672888"/>
                  <a:pt x="48253" y="685800"/>
                </a:cubicBezTo>
                <a:cubicBezTo>
                  <a:pt x="56176" y="695703"/>
                  <a:pt x="73004" y="692160"/>
                  <a:pt x="84348" y="697832"/>
                </a:cubicBezTo>
                <a:cubicBezTo>
                  <a:pt x="97282" y="704299"/>
                  <a:pt x="108411" y="713874"/>
                  <a:pt x="120443" y="721895"/>
                </a:cubicBezTo>
                <a:cubicBezTo>
                  <a:pt x="160548" y="717885"/>
                  <a:pt x="201143" y="717292"/>
                  <a:pt x="240758" y="709864"/>
                </a:cubicBezTo>
                <a:cubicBezTo>
                  <a:pt x="265689" y="705189"/>
                  <a:pt x="312948" y="685800"/>
                  <a:pt x="312948" y="685800"/>
                </a:cubicBezTo>
                <a:cubicBezTo>
                  <a:pt x="328990" y="661737"/>
                  <a:pt x="354060" y="641668"/>
                  <a:pt x="361074" y="613611"/>
                </a:cubicBezTo>
                <a:cubicBezTo>
                  <a:pt x="369095" y="581527"/>
                  <a:pt x="380460" y="550097"/>
                  <a:pt x="385137" y="517358"/>
                </a:cubicBezTo>
                <a:cubicBezTo>
                  <a:pt x="400619" y="408987"/>
                  <a:pt x="392507" y="461110"/>
                  <a:pt x="409201" y="360948"/>
                </a:cubicBezTo>
                <a:cubicBezTo>
                  <a:pt x="405190" y="296780"/>
                  <a:pt x="403567" y="232417"/>
                  <a:pt x="397169" y="168443"/>
                </a:cubicBezTo>
                <a:cubicBezTo>
                  <a:pt x="396010" y="156855"/>
                  <a:pt x="381735" y="89857"/>
                  <a:pt x="361074" y="84222"/>
                </a:cubicBezTo>
                <a:cubicBezTo>
                  <a:pt x="326251" y="74725"/>
                  <a:pt x="288885" y="84222"/>
                  <a:pt x="252790" y="8422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ostoročno: oblika 17">
            <a:extLst>
              <a:ext uri="{FF2B5EF4-FFF2-40B4-BE49-F238E27FC236}">
                <a16:creationId xmlns:a16="http://schemas.microsoft.com/office/drawing/2014/main" id="{691B03DC-8045-4338-B750-8C06062BD652}"/>
              </a:ext>
            </a:extLst>
          </p:cNvPr>
          <p:cNvSpPr/>
          <p:nvPr/>
        </p:nvSpPr>
        <p:spPr>
          <a:xfrm>
            <a:off x="7892106" y="4619958"/>
            <a:ext cx="409201" cy="721895"/>
          </a:xfrm>
          <a:custGeom>
            <a:avLst/>
            <a:gdLst>
              <a:gd name="connsiteX0" fmla="*/ 312948 w 409201"/>
              <a:gd name="connsiteY0" fmla="*/ 24064 h 721895"/>
              <a:gd name="connsiteX1" fmla="*/ 252790 w 409201"/>
              <a:gd name="connsiteY1" fmla="*/ 12032 h 721895"/>
              <a:gd name="connsiteX2" fmla="*/ 216695 w 409201"/>
              <a:gd name="connsiteY2" fmla="*/ 0 h 721895"/>
              <a:gd name="connsiteX3" fmla="*/ 180601 w 409201"/>
              <a:gd name="connsiteY3" fmla="*/ 12032 h 721895"/>
              <a:gd name="connsiteX4" fmla="*/ 156537 w 409201"/>
              <a:gd name="connsiteY4" fmla="*/ 36095 h 721895"/>
              <a:gd name="connsiteX5" fmla="*/ 120443 w 409201"/>
              <a:gd name="connsiteY5" fmla="*/ 48127 h 721895"/>
              <a:gd name="connsiteX6" fmla="*/ 108411 w 409201"/>
              <a:gd name="connsiteY6" fmla="*/ 84222 h 721895"/>
              <a:gd name="connsiteX7" fmla="*/ 60285 w 409201"/>
              <a:gd name="connsiteY7" fmla="*/ 156411 h 721895"/>
              <a:gd name="connsiteX8" fmla="*/ 24190 w 409201"/>
              <a:gd name="connsiteY8" fmla="*/ 264695 h 721895"/>
              <a:gd name="connsiteX9" fmla="*/ 12158 w 409201"/>
              <a:gd name="connsiteY9" fmla="*/ 300790 h 721895"/>
              <a:gd name="connsiteX10" fmla="*/ 12158 w 409201"/>
              <a:gd name="connsiteY10" fmla="*/ 601579 h 721895"/>
              <a:gd name="connsiteX11" fmla="*/ 36222 w 409201"/>
              <a:gd name="connsiteY11" fmla="*/ 637674 h 721895"/>
              <a:gd name="connsiteX12" fmla="*/ 48253 w 409201"/>
              <a:gd name="connsiteY12" fmla="*/ 685800 h 721895"/>
              <a:gd name="connsiteX13" fmla="*/ 84348 w 409201"/>
              <a:gd name="connsiteY13" fmla="*/ 697832 h 721895"/>
              <a:gd name="connsiteX14" fmla="*/ 120443 w 409201"/>
              <a:gd name="connsiteY14" fmla="*/ 721895 h 721895"/>
              <a:gd name="connsiteX15" fmla="*/ 240758 w 409201"/>
              <a:gd name="connsiteY15" fmla="*/ 709864 h 721895"/>
              <a:gd name="connsiteX16" fmla="*/ 312948 w 409201"/>
              <a:gd name="connsiteY16" fmla="*/ 685800 h 721895"/>
              <a:gd name="connsiteX17" fmla="*/ 361074 w 409201"/>
              <a:gd name="connsiteY17" fmla="*/ 613611 h 721895"/>
              <a:gd name="connsiteX18" fmla="*/ 385137 w 409201"/>
              <a:gd name="connsiteY18" fmla="*/ 517358 h 721895"/>
              <a:gd name="connsiteX19" fmla="*/ 409201 w 409201"/>
              <a:gd name="connsiteY19" fmla="*/ 360948 h 721895"/>
              <a:gd name="connsiteX20" fmla="*/ 397169 w 409201"/>
              <a:gd name="connsiteY20" fmla="*/ 168443 h 721895"/>
              <a:gd name="connsiteX21" fmla="*/ 361074 w 409201"/>
              <a:gd name="connsiteY21" fmla="*/ 84222 h 721895"/>
              <a:gd name="connsiteX22" fmla="*/ 252790 w 409201"/>
              <a:gd name="connsiteY22" fmla="*/ 84222 h 72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9201" h="721895">
                <a:moveTo>
                  <a:pt x="312948" y="24064"/>
                </a:moveTo>
                <a:cubicBezTo>
                  <a:pt x="292895" y="20053"/>
                  <a:pt x="272629" y="16992"/>
                  <a:pt x="252790" y="12032"/>
                </a:cubicBezTo>
                <a:cubicBezTo>
                  <a:pt x="240486" y="8956"/>
                  <a:pt x="229378" y="0"/>
                  <a:pt x="216695" y="0"/>
                </a:cubicBezTo>
                <a:cubicBezTo>
                  <a:pt x="204013" y="0"/>
                  <a:pt x="192632" y="8021"/>
                  <a:pt x="180601" y="12032"/>
                </a:cubicBezTo>
                <a:cubicBezTo>
                  <a:pt x="172580" y="20053"/>
                  <a:pt x="166264" y="30259"/>
                  <a:pt x="156537" y="36095"/>
                </a:cubicBezTo>
                <a:cubicBezTo>
                  <a:pt x="145662" y="42620"/>
                  <a:pt x="129411" y="39159"/>
                  <a:pt x="120443" y="48127"/>
                </a:cubicBezTo>
                <a:cubicBezTo>
                  <a:pt x="111475" y="57095"/>
                  <a:pt x="114570" y="73135"/>
                  <a:pt x="108411" y="84222"/>
                </a:cubicBezTo>
                <a:cubicBezTo>
                  <a:pt x="94366" y="109503"/>
                  <a:pt x="69430" y="128975"/>
                  <a:pt x="60285" y="156411"/>
                </a:cubicBezTo>
                <a:lnTo>
                  <a:pt x="24190" y="264695"/>
                </a:lnTo>
                <a:lnTo>
                  <a:pt x="12158" y="300790"/>
                </a:lnTo>
                <a:cubicBezTo>
                  <a:pt x="4356" y="410028"/>
                  <a:pt x="-10780" y="494534"/>
                  <a:pt x="12158" y="601579"/>
                </a:cubicBezTo>
                <a:cubicBezTo>
                  <a:pt x="15188" y="615718"/>
                  <a:pt x="28201" y="625642"/>
                  <a:pt x="36222" y="637674"/>
                </a:cubicBezTo>
                <a:cubicBezTo>
                  <a:pt x="40232" y="653716"/>
                  <a:pt x="37923" y="672888"/>
                  <a:pt x="48253" y="685800"/>
                </a:cubicBezTo>
                <a:cubicBezTo>
                  <a:pt x="56176" y="695703"/>
                  <a:pt x="73004" y="692160"/>
                  <a:pt x="84348" y="697832"/>
                </a:cubicBezTo>
                <a:cubicBezTo>
                  <a:pt x="97282" y="704299"/>
                  <a:pt x="108411" y="713874"/>
                  <a:pt x="120443" y="721895"/>
                </a:cubicBezTo>
                <a:cubicBezTo>
                  <a:pt x="160548" y="717885"/>
                  <a:pt x="201143" y="717292"/>
                  <a:pt x="240758" y="709864"/>
                </a:cubicBezTo>
                <a:cubicBezTo>
                  <a:pt x="265689" y="705189"/>
                  <a:pt x="312948" y="685800"/>
                  <a:pt x="312948" y="685800"/>
                </a:cubicBezTo>
                <a:cubicBezTo>
                  <a:pt x="328990" y="661737"/>
                  <a:pt x="354060" y="641668"/>
                  <a:pt x="361074" y="613611"/>
                </a:cubicBezTo>
                <a:cubicBezTo>
                  <a:pt x="369095" y="581527"/>
                  <a:pt x="380460" y="550097"/>
                  <a:pt x="385137" y="517358"/>
                </a:cubicBezTo>
                <a:cubicBezTo>
                  <a:pt x="400619" y="408987"/>
                  <a:pt x="392507" y="461110"/>
                  <a:pt x="409201" y="360948"/>
                </a:cubicBezTo>
                <a:cubicBezTo>
                  <a:pt x="405190" y="296780"/>
                  <a:pt x="403567" y="232417"/>
                  <a:pt x="397169" y="168443"/>
                </a:cubicBezTo>
                <a:cubicBezTo>
                  <a:pt x="396010" y="156855"/>
                  <a:pt x="381735" y="89857"/>
                  <a:pt x="361074" y="84222"/>
                </a:cubicBezTo>
                <a:cubicBezTo>
                  <a:pt x="326251" y="74725"/>
                  <a:pt x="288885" y="84222"/>
                  <a:pt x="252790" y="84222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ostoročno: oblika 18">
            <a:extLst>
              <a:ext uri="{FF2B5EF4-FFF2-40B4-BE49-F238E27FC236}">
                <a16:creationId xmlns:a16="http://schemas.microsoft.com/office/drawing/2014/main" id="{A2F65453-20C9-4DB0-8751-33619A59CAA4}"/>
              </a:ext>
            </a:extLst>
          </p:cNvPr>
          <p:cNvSpPr/>
          <p:nvPr/>
        </p:nvSpPr>
        <p:spPr>
          <a:xfrm>
            <a:off x="8815242" y="4596753"/>
            <a:ext cx="470125" cy="745100"/>
          </a:xfrm>
          <a:custGeom>
            <a:avLst/>
            <a:gdLst>
              <a:gd name="connsiteX0" fmla="*/ 312948 w 409201"/>
              <a:gd name="connsiteY0" fmla="*/ 24064 h 721895"/>
              <a:gd name="connsiteX1" fmla="*/ 252790 w 409201"/>
              <a:gd name="connsiteY1" fmla="*/ 12032 h 721895"/>
              <a:gd name="connsiteX2" fmla="*/ 216695 w 409201"/>
              <a:gd name="connsiteY2" fmla="*/ 0 h 721895"/>
              <a:gd name="connsiteX3" fmla="*/ 180601 w 409201"/>
              <a:gd name="connsiteY3" fmla="*/ 12032 h 721895"/>
              <a:gd name="connsiteX4" fmla="*/ 156537 w 409201"/>
              <a:gd name="connsiteY4" fmla="*/ 36095 h 721895"/>
              <a:gd name="connsiteX5" fmla="*/ 120443 w 409201"/>
              <a:gd name="connsiteY5" fmla="*/ 48127 h 721895"/>
              <a:gd name="connsiteX6" fmla="*/ 108411 w 409201"/>
              <a:gd name="connsiteY6" fmla="*/ 84222 h 721895"/>
              <a:gd name="connsiteX7" fmla="*/ 60285 w 409201"/>
              <a:gd name="connsiteY7" fmla="*/ 156411 h 721895"/>
              <a:gd name="connsiteX8" fmla="*/ 24190 w 409201"/>
              <a:gd name="connsiteY8" fmla="*/ 264695 h 721895"/>
              <a:gd name="connsiteX9" fmla="*/ 12158 w 409201"/>
              <a:gd name="connsiteY9" fmla="*/ 300790 h 721895"/>
              <a:gd name="connsiteX10" fmla="*/ 12158 w 409201"/>
              <a:gd name="connsiteY10" fmla="*/ 601579 h 721895"/>
              <a:gd name="connsiteX11" fmla="*/ 36222 w 409201"/>
              <a:gd name="connsiteY11" fmla="*/ 637674 h 721895"/>
              <a:gd name="connsiteX12" fmla="*/ 48253 w 409201"/>
              <a:gd name="connsiteY12" fmla="*/ 685800 h 721895"/>
              <a:gd name="connsiteX13" fmla="*/ 84348 w 409201"/>
              <a:gd name="connsiteY13" fmla="*/ 697832 h 721895"/>
              <a:gd name="connsiteX14" fmla="*/ 120443 w 409201"/>
              <a:gd name="connsiteY14" fmla="*/ 721895 h 721895"/>
              <a:gd name="connsiteX15" fmla="*/ 240758 w 409201"/>
              <a:gd name="connsiteY15" fmla="*/ 709864 h 721895"/>
              <a:gd name="connsiteX16" fmla="*/ 312948 w 409201"/>
              <a:gd name="connsiteY16" fmla="*/ 685800 h 721895"/>
              <a:gd name="connsiteX17" fmla="*/ 361074 w 409201"/>
              <a:gd name="connsiteY17" fmla="*/ 613611 h 721895"/>
              <a:gd name="connsiteX18" fmla="*/ 385137 w 409201"/>
              <a:gd name="connsiteY18" fmla="*/ 517358 h 721895"/>
              <a:gd name="connsiteX19" fmla="*/ 409201 w 409201"/>
              <a:gd name="connsiteY19" fmla="*/ 360948 h 721895"/>
              <a:gd name="connsiteX20" fmla="*/ 397169 w 409201"/>
              <a:gd name="connsiteY20" fmla="*/ 168443 h 721895"/>
              <a:gd name="connsiteX21" fmla="*/ 361074 w 409201"/>
              <a:gd name="connsiteY21" fmla="*/ 84222 h 721895"/>
              <a:gd name="connsiteX22" fmla="*/ 252790 w 409201"/>
              <a:gd name="connsiteY22" fmla="*/ 84222 h 72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9201" h="721895">
                <a:moveTo>
                  <a:pt x="312948" y="24064"/>
                </a:moveTo>
                <a:cubicBezTo>
                  <a:pt x="292895" y="20053"/>
                  <a:pt x="272629" y="16992"/>
                  <a:pt x="252790" y="12032"/>
                </a:cubicBezTo>
                <a:cubicBezTo>
                  <a:pt x="240486" y="8956"/>
                  <a:pt x="229378" y="0"/>
                  <a:pt x="216695" y="0"/>
                </a:cubicBezTo>
                <a:cubicBezTo>
                  <a:pt x="204013" y="0"/>
                  <a:pt x="192632" y="8021"/>
                  <a:pt x="180601" y="12032"/>
                </a:cubicBezTo>
                <a:cubicBezTo>
                  <a:pt x="172580" y="20053"/>
                  <a:pt x="166264" y="30259"/>
                  <a:pt x="156537" y="36095"/>
                </a:cubicBezTo>
                <a:cubicBezTo>
                  <a:pt x="145662" y="42620"/>
                  <a:pt x="129411" y="39159"/>
                  <a:pt x="120443" y="48127"/>
                </a:cubicBezTo>
                <a:cubicBezTo>
                  <a:pt x="111475" y="57095"/>
                  <a:pt x="114570" y="73135"/>
                  <a:pt x="108411" y="84222"/>
                </a:cubicBezTo>
                <a:cubicBezTo>
                  <a:pt x="94366" y="109503"/>
                  <a:pt x="69430" y="128975"/>
                  <a:pt x="60285" y="156411"/>
                </a:cubicBezTo>
                <a:lnTo>
                  <a:pt x="24190" y="264695"/>
                </a:lnTo>
                <a:lnTo>
                  <a:pt x="12158" y="300790"/>
                </a:lnTo>
                <a:cubicBezTo>
                  <a:pt x="4356" y="410028"/>
                  <a:pt x="-10780" y="494534"/>
                  <a:pt x="12158" y="601579"/>
                </a:cubicBezTo>
                <a:cubicBezTo>
                  <a:pt x="15188" y="615718"/>
                  <a:pt x="28201" y="625642"/>
                  <a:pt x="36222" y="637674"/>
                </a:cubicBezTo>
                <a:cubicBezTo>
                  <a:pt x="40232" y="653716"/>
                  <a:pt x="37923" y="672888"/>
                  <a:pt x="48253" y="685800"/>
                </a:cubicBezTo>
                <a:cubicBezTo>
                  <a:pt x="56176" y="695703"/>
                  <a:pt x="73004" y="692160"/>
                  <a:pt x="84348" y="697832"/>
                </a:cubicBezTo>
                <a:cubicBezTo>
                  <a:pt x="97282" y="704299"/>
                  <a:pt x="108411" y="713874"/>
                  <a:pt x="120443" y="721895"/>
                </a:cubicBezTo>
                <a:cubicBezTo>
                  <a:pt x="160548" y="717885"/>
                  <a:pt x="201143" y="717292"/>
                  <a:pt x="240758" y="709864"/>
                </a:cubicBezTo>
                <a:cubicBezTo>
                  <a:pt x="265689" y="705189"/>
                  <a:pt x="312948" y="685800"/>
                  <a:pt x="312948" y="685800"/>
                </a:cubicBezTo>
                <a:cubicBezTo>
                  <a:pt x="328990" y="661737"/>
                  <a:pt x="354060" y="641668"/>
                  <a:pt x="361074" y="613611"/>
                </a:cubicBezTo>
                <a:cubicBezTo>
                  <a:pt x="369095" y="581527"/>
                  <a:pt x="380460" y="550097"/>
                  <a:pt x="385137" y="517358"/>
                </a:cubicBezTo>
                <a:cubicBezTo>
                  <a:pt x="400619" y="408987"/>
                  <a:pt x="392507" y="461110"/>
                  <a:pt x="409201" y="360948"/>
                </a:cubicBezTo>
                <a:cubicBezTo>
                  <a:pt x="405190" y="296780"/>
                  <a:pt x="403567" y="232417"/>
                  <a:pt x="397169" y="168443"/>
                </a:cubicBezTo>
                <a:cubicBezTo>
                  <a:pt x="396010" y="156855"/>
                  <a:pt x="381735" y="89857"/>
                  <a:pt x="361074" y="84222"/>
                </a:cubicBezTo>
                <a:cubicBezTo>
                  <a:pt x="326251" y="74725"/>
                  <a:pt x="288885" y="84222"/>
                  <a:pt x="252790" y="84222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ostoročno: oblika 19">
            <a:extLst>
              <a:ext uri="{FF2B5EF4-FFF2-40B4-BE49-F238E27FC236}">
                <a16:creationId xmlns:a16="http://schemas.microsoft.com/office/drawing/2014/main" id="{14EBB907-51C0-4D15-A8F3-12BF333C2384}"/>
              </a:ext>
            </a:extLst>
          </p:cNvPr>
          <p:cNvSpPr/>
          <p:nvPr/>
        </p:nvSpPr>
        <p:spPr>
          <a:xfrm>
            <a:off x="9770481" y="4548114"/>
            <a:ext cx="470125" cy="898964"/>
          </a:xfrm>
          <a:custGeom>
            <a:avLst/>
            <a:gdLst>
              <a:gd name="connsiteX0" fmla="*/ 312948 w 409201"/>
              <a:gd name="connsiteY0" fmla="*/ 24064 h 721895"/>
              <a:gd name="connsiteX1" fmla="*/ 252790 w 409201"/>
              <a:gd name="connsiteY1" fmla="*/ 12032 h 721895"/>
              <a:gd name="connsiteX2" fmla="*/ 216695 w 409201"/>
              <a:gd name="connsiteY2" fmla="*/ 0 h 721895"/>
              <a:gd name="connsiteX3" fmla="*/ 180601 w 409201"/>
              <a:gd name="connsiteY3" fmla="*/ 12032 h 721895"/>
              <a:gd name="connsiteX4" fmla="*/ 156537 w 409201"/>
              <a:gd name="connsiteY4" fmla="*/ 36095 h 721895"/>
              <a:gd name="connsiteX5" fmla="*/ 120443 w 409201"/>
              <a:gd name="connsiteY5" fmla="*/ 48127 h 721895"/>
              <a:gd name="connsiteX6" fmla="*/ 108411 w 409201"/>
              <a:gd name="connsiteY6" fmla="*/ 84222 h 721895"/>
              <a:gd name="connsiteX7" fmla="*/ 60285 w 409201"/>
              <a:gd name="connsiteY7" fmla="*/ 156411 h 721895"/>
              <a:gd name="connsiteX8" fmla="*/ 24190 w 409201"/>
              <a:gd name="connsiteY8" fmla="*/ 264695 h 721895"/>
              <a:gd name="connsiteX9" fmla="*/ 12158 w 409201"/>
              <a:gd name="connsiteY9" fmla="*/ 300790 h 721895"/>
              <a:gd name="connsiteX10" fmla="*/ 12158 w 409201"/>
              <a:gd name="connsiteY10" fmla="*/ 601579 h 721895"/>
              <a:gd name="connsiteX11" fmla="*/ 36222 w 409201"/>
              <a:gd name="connsiteY11" fmla="*/ 637674 h 721895"/>
              <a:gd name="connsiteX12" fmla="*/ 48253 w 409201"/>
              <a:gd name="connsiteY12" fmla="*/ 685800 h 721895"/>
              <a:gd name="connsiteX13" fmla="*/ 84348 w 409201"/>
              <a:gd name="connsiteY13" fmla="*/ 697832 h 721895"/>
              <a:gd name="connsiteX14" fmla="*/ 120443 w 409201"/>
              <a:gd name="connsiteY14" fmla="*/ 721895 h 721895"/>
              <a:gd name="connsiteX15" fmla="*/ 240758 w 409201"/>
              <a:gd name="connsiteY15" fmla="*/ 709864 h 721895"/>
              <a:gd name="connsiteX16" fmla="*/ 312948 w 409201"/>
              <a:gd name="connsiteY16" fmla="*/ 685800 h 721895"/>
              <a:gd name="connsiteX17" fmla="*/ 361074 w 409201"/>
              <a:gd name="connsiteY17" fmla="*/ 613611 h 721895"/>
              <a:gd name="connsiteX18" fmla="*/ 385137 w 409201"/>
              <a:gd name="connsiteY18" fmla="*/ 517358 h 721895"/>
              <a:gd name="connsiteX19" fmla="*/ 409201 w 409201"/>
              <a:gd name="connsiteY19" fmla="*/ 360948 h 721895"/>
              <a:gd name="connsiteX20" fmla="*/ 397169 w 409201"/>
              <a:gd name="connsiteY20" fmla="*/ 168443 h 721895"/>
              <a:gd name="connsiteX21" fmla="*/ 361074 w 409201"/>
              <a:gd name="connsiteY21" fmla="*/ 84222 h 721895"/>
              <a:gd name="connsiteX22" fmla="*/ 252790 w 409201"/>
              <a:gd name="connsiteY22" fmla="*/ 84222 h 72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9201" h="721895">
                <a:moveTo>
                  <a:pt x="312948" y="24064"/>
                </a:moveTo>
                <a:cubicBezTo>
                  <a:pt x="292895" y="20053"/>
                  <a:pt x="272629" y="16992"/>
                  <a:pt x="252790" y="12032"/>
                </a:cubicBezTo>
                <a:cubicBezTo>
                  <a:pt x="240486" y="8956"/>
                  <a:pt x="229378" y="0"/>
                  <a:pt x="216695" y="0"/>
                </a:cubicBezTo>
                <a:cubicBezTo>
                  <a:pt x="204013" y="0"/>
                  <a:pt x="192632" y="8021"/>
                  <a:pt x="180601" y="12032"/>
                </a:cubicBezTo>
                <a:cubicBezTo>
                  <a:pt x="172580" y="20053"/>
                  <a:pt x="166264" y="30259"/>
                  <a:pt x="156537" y="36095"/>
                </a:cubicBezTo>
                <a:cubicBezTo>
                  <a:pt x="145662" y="42620"/>
                  <a:pt x="129411" y="39159"/>
                  <a:pt x="120443" y="48127"/>
                </a:cubicBezTo>
                <a:cubicBezTo>
                  <a:pt x="111475" y="57095"/>
                  <a:pt x="114570" y="73135"/>
                  <a:pt x="108411" y="84222"/>
                </a:cubicBezTo>
                <a:cubicBezTo>
                  <a:pt x="94366" y="109503"/>
                  <a:pt x="69430" y="128975"/>
                  <a:pt x="60285" y="156411"/>
                </a:cubicBezTo>
                <a:lnTo>
                  <a:pt x="24190" y="264695"/>
                </a:lnTo>
                <a:lnTo>
                  <a:pt x="12158" y="300790"/>
                </a:lnTo>
                <a:cubicBezTo>
                  <a:pt x="4356" y="410028"/>
                  <a:pt x="-10780" y="494534"/>
                  <a:pt x="12158" y="601579"/>
                </a:cubicBezTo>
                <a:cubicBezTo>
                  <a:pt x="15188" y="615718"/>
                  <a:pt x="28201" y="625642"/>
                  <a:pt x="36222" y="637674"/>
                </a:cubicBezTo>
                <a:cubicBezTo>
                  <a:pt x="40232" y="653716"/>
                  <a:pt x="37923" y="672888"/>
                  <a:pt x="48253" y="685800"/>
                </a:cubicBezTo>
                <a:cubicBezTo>
                  <a:pt x="56176" y="695703"/>
                  <a:pt x="73004" y="692160"/>
                  <a:pt x="84348" y="697832"/>
                </a:cubicBezTo>
                <a:cubicBezTo>
                  <a:pt x="97282" y="704299"/>
                  <a:pt x="108411" y="713874"/>
                  <a:pt x="120443" y="721895"/>
                </a:cubicBezTo>
                <a:cubicBezTo>
                  <a:pt x="160548" y="717885"/>
                  <a:pt x="201143" y="717292"/>
                  <a:pt x="240758" y="709864"/>
                </a:cubicBezTo>
                <a:cubicBezTo>
                  <a:pt x="265689" y="705189"/>
                  <a:pt x="312948" y="685800"/>
                  <a:pt x="312948" y="685800"/>
                </a:cubicBezTo>
                <a:cubicBezTo>
                  <a:pt x="328990" y="661737"/>
                  <a:pt x="354060" y="641668"/>
                  <a:pt x="361074" y="613611"/>
                </a:cubicBezTo>
                <a:cubicBezTo>
                  <a:pt x="369095" y="581527"/>
                  <a:pt x="380460" y="550097"/>
                  <a:pt x="385137" y="517358"/>
                </a:cubicBezTo>
                <a:cubicBezTo>
                  <a:pt x="400619" y="408987"/>
                  <a:pt x="392507" y="461110"/>
                  <a:pt x="409201" y="360948"/>
                </a:cubicBezTo>
                <a:cubicBezTo>
                  <a:pt x="405190" y="296780"/>
                  <a:pt x="403567" y="232417"/>
                  <a:pt x="397169" y="168443"/>
                </a:cubicBezTo>
                <a:cubicBezTo>
                  <a:pt x="396010" y="156855"/>
                  <a:pt x="381735" y="89857"/>
                  <a:pt x="361074" y="84222"/>
                </a:cubicBezTo>
                <a:cubicBezTo>
                  <a:pt x="326251" y="74725"/>
                  <a:pt x="288885" y="84222"/>
                  <a:pt x="252790" y="84222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BB0A2389-7D89-4D35-AC54-1DA8A15F916A}"/>
              </a:ext>
            </a:extLst>
          </p:cNvPr>
          <p:cNvSpPr txBox="1"/>
          <p:nvPr/>
        </p:nvSpPr>
        <p:spPr>
          <a:xfrm>
            <a:off x="7243011" y="5387766"/>
            <a:ext cx="42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Pri deljenju števca in imenovalca ni ostanka</a:t>
            </a:r>
            <a:r>
              <a:rPr lang="sl-SI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B652AC9A-85B1-4E3E-9A05-299B0CA89206}"/>
                  </a:ext>
                </a:extLst>
              </p:cNvPr>
              <p:cNvSpPr txBox="1"/>
              <p:nvPr/>
            </p:nvSpPr>
            <p:spPr>
              <a:xfrm flipH="1">
                <a:off x="1222608" y="5686719"/>
                <a:ext cx="718287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 </a:t>
                </a:r>
                <a:r>
                  <a:rPr lang="sl-SI" sz="2400" dirty="0"/>
                  <a:t>= </a:t>
                </a:r>
              </a:p>
            </p:txBody>
          </p:sp>
        </mc:Choice>
        <mc:Fallback xmlns="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B652AC9A-85B1-4E3E-9A05-299B0CA89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22608" y="5686719"/>
                <a:ext cx="718287" cy="701602"/>
              </a:xfrm>
              <a:prstGeom prst="rect">
                <a:avLst/>
              </a:prstGeom>
              <a:blipFill>
                <a:blip r:embed="rId10"/>
                <a:stretch>
                  <a:fillRect r="-13675" b="-521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1423233F-03AA-4F91-9329-DEFA1CF02871}"/>
                  </a:ext>
                </a:extLst>
              </p:cNvPr>
              <p:cNvSpPr txBox="1"/>
              <p:nvPr/>
            </p:nvSpPr>
            <p:spPr>
              <a:xfrm flipH="1">
                <a:off x="1867488" y="5684257"/>
                <a:ext cx="939468" cy="70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</a:t>
                </a:r>
                <a:r>
                  <a:rPr lang="sl-SI" sz="2800" dirty="0"/>
                  <a:t>=</a:t>
                </a:r>
              </a:p>
            </p:txBody>
          </p:sp>
        </mc:Choice>
        <mc:Fallback xmlns="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1423233F-03AA-4F91-9329-DEFA1CF02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67488" y="5684257"/>
                <a:ext cx="939468" cy="701731"/>
              </a:xfrm>
              <a:prstGeom prst="rect">
                <a:avLst/>
              </a:prstGeom>
              <a:blipFill>
                <a:blip r:embed="rId11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F8BF7F1E-97E1-4945-B312-48A1227B2F23}"/>
                  </a:ext>
                </a:extLst>
              </p:cNvPr>
              <p:cNvSpPr txBox="1"/>
              <p:nvPr/>
            </p:nvSpPr>
            <p:spPr>
              <a:xfrm flipH="1">
                <a:off x="2665176" y="5653514"/>
                <a:ext cx="939468" cy="70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</a:t>
                </a:r>
                <a:r>
                  <a:rPr lang="sl-SI" sz="2800" dirty="0"/>
                  <a:t>=</a:t>
                </a:r>
              </a:p>
            </p:txBody>
          </p:sp>
        </mc:Choice>
        <mc:Fallback xmlns="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F8BF7F1E-97E1-4945-B312-48A1227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65176" y="5653514"/>
                <a:ext cx="939468" cy="701731"/>
              </a:xfrm>
              <a:prstGeom prst="rect">
                <a:avLst/>
              </a:prstGeom>
              <a:blipFill>
                <a:blip r:embed="rId12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A84774A9-9D18-4A8C-A110-93BB44029164}"/>
                  </a:ext>
                </a:extLst>
              </p:cNvPr>
              <p:cNvSpPr txBox="1"/>
              <p:nvPr/>
            </p:nvSpPr>
            <p:spPr>
              <a:xfrm flipH="1">
                <a:off x="3433757" y="5635454"/>
                <a:ext cx="939468" cy="70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</a:t>
                </a:r>
                <a:r>
                  <a:rPr lang="sl-SI" sz="2800" dirty="0"/>
                  <a:t>=</a:t>
                </a:r>
              </a:p>
            </p:txBody>
          </p:sp>
        </mc:Choice>
        <mc:Fallback xmlns="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A84774A9-9D18-4A8C-A110-93BB44029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33757" y="5635454"/>
                <a:ext cx="939468" cy="701731"/>
              </a:xfrm>
              <a:prstGeom prst="rect">
                <a:avLst/>
              </a:prstGeom>
              <a:blipFill>
                <a:blip r:embed="rId13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483E48FC-CCC5-41F0-9A7A-B56D3DC8BB51}"/>
                  </a:ext>
                </a:extLst>
              </p:cNvPr>
              <p:cNvSpPr txBox="1"/>
              <p:nvPr/>
            </p:nvSpPr>
            <p:spPr>
              <a:xfrm flipH="1">
                <a:off x="4297260" y="5684878"/>
                <a:ext cx="1379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</a:t>
                </a:r>
                <a:r>
                  <a:rPr lang="sl-SI" sz="2800" dirty="0"/>
                  <a:t>= ….</a:t>
                </a:r>
              </a:p>
            </p:txBody>
          </p:sp>
        </mc:Choice>
        <mc:Fallback xmlns=""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483E48FC-CCC5-41F0-9A7A-B56D3DC8B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97260" y="5684878"/>
                <a:ext cx="1379481" cy="704295"/>
              </a:xfrm>
              <a:prstGeom prst="rect">
                <a:avLst/>
              </a:prstGeom>
              <a:blipFill>
                <a:blip r:embed="rId14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6E4C603D-F7AF-483F-81C6-EC0957684103}"/>
              </a:ext>
            </a:extLst>
          </p:cNvPr>
          <p:cNvSpPr txBox="1"/>
          <p:nvPr/>
        </p:nvSpPr>
        <p:spPr>
          <a:xfrm>
            <a:off x="5727032" y="5938577"/>
            <a:ext cx="435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7030A0"/>
                </a:solidFill>
              </a:rPr>
              <a:t>Pri deljenju števca z imenovalcem </a:t>
            </a:r>
            <a:r>
              <a:rPr lang="sl-SI" b="1" dirty="0">
                <a:solidFill>
                  <a:srgbClr val="7030A0"/>
                </a:solidFill>
              </a:rPr>
              <a:t>dobimo 8</a:t>
            </a:r>
            <a:r>
              <a:rPr lang="sl-SI" dirty="0"/>
              <a:t>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3114C1-8446-4FEC-B5F5-DC4163D1774E}"/>
              </a:ext>
            </a:extLst>
          </p:cNvPr>
          <p:cNvSpPr txBox="1"/>
          <p:nvPr/>
        </p:nvSpPr>
        <p:spPr>
          <a:xfrm>
            <a:off x="982176" y="1164632"/>
            <a:ext cx="397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Števec delimo z imenovalcem</a:t>
            </a:r>
            <a:r>
              <a:rPr lang="sl-SI" dirty="0"/>
              <a:t>. 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F93587E2-C2A9-45DF-8796-19A4FB1907BF}"/>
              </a:ext>
            </a:extLst>
          </p:cNvPr>
          <p:cNvSpPr txBox="1"/>
          <p:nvPr/>
        </p:nvSpPr>
        <p:spPr>
          <a:xfrm>
            <a:off x="1940895" y="3028890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1 · 5  + 2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B1A15373-8FD9-4034-B3D1-F2426656A07B}"/>
              </a:ext>
            </a:extLst>
          </p:cNvPr>
          <p:cNvSpPr txBox="1"/>
          <p:nvPr/>
        </p:nvSpPr>
        <p:spPr>
          <a:xfrm>
            <a:off x="1848768" y="3509640"/>
            <a:ext cx="2547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imenovalec prepišemo</a:t>
            </a:r>
          </a:p>
        </p:txBody>
      </p: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467870B6-951F-4BF5-AF88-68CF01AD55FE}"/>
              </a:ext>
            </a:extLst>
          </p:cNvPr>
          <p:cNvCxnSpPr/>
          <p:nvPr/>
        </p:nvCxnSpPr>
        <p:spPr>
          <a:xfrm>
            <a:off x="1867488" y="3478897"/>
            <a:ext cx="203600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59541364-2B4E-4A51-9EC0-02EFDBB863F5}"/>
              </a:ext>
            </a:extLst>
          </p:cNvPr>
          <p:cNvSpPr txBox="1"/>
          <p:nvPr/>
        </p:nvSpPr>
        <p:spPr>
          <a:xfrm>
            <a:off x="8888966" y="4076271"/>
            <a:ext cx="315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Števec je manjši od imenovalca</a:t>
            </a:r>
            <a:r>
              <a:rPr lang="sl-SI" dirty="0"/>
              <a:t>.</a:t>
            </a:r>
          </a:p>
        </p:txBody>
      </p: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C526D9C5-9A4D-485D-86BB-07B6A8EE7359}"/>
              </a:ext>
            </a:extLst>
          </p:cNvPr>
          <p:cNvCxnSpPr/>
          <p:nvPr/>
        </p:nvCxnSpPr>
        <p:spPr>
          <a:xfrm flipV="1">
            <a:off x="3652374" y="4483492"/>
            <a:ext cx="1304736" cy="18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0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7" grpId="0"/>
      <p:bldP spid="17" grpId="0"/>
      <p:bldP spid="26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BFF4245-CAF8-4EF5-A86A-3A19EA4DE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34612" r="14456" b="24210"/>
          <a:stretch/>
        </p:blipFill>
        <p:spPr>
          <a:xfrm>
            <a:off x="108284" y="5101"/>
            <a:ext cx="12083716" cy="6486778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22C1F69-466D-43A1-A8D0-AAFC00CEC00B}"/>
              </a:ext>
            </a:extLst>
          </p:cNvPr>
          <p:cNvSpPr txBox="1"/>
          <p:nvPr/>
        </p:nvSpPr>
        <p:spPr>
          <a:xfrm flipH="1">
            <a:off x="2668602" y="601579"/>
            <a:ext cx="1253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 </a:t>
            </a:r>
            <a:r>
              <a:rPr lang="sl-SI" sz="2400" dirty="0">
                <a:solidFill>
                  <a:srgbClr val="00B050"/>
                </a:solidFill>
              </a:rPr>
              <a:t>236</a:t>
            </a:r>
          </a:p>
          <a:p>
            <a:r>
              <a:rPr lang="sl-SI" sz="2400" u="sng" dirty="0">
                <a:solidFill>
                  <a:srgbClr val="00B050"/>
                </a:solidFill>
              </a:rPr>
              <a:t>- 149</a:t>
            </a:r>
          </a:p>
          <a:p>
            <a:r>
              <a:rPr lang="sl-SI" sz="2400" dirty="0">
                <a:solidFill>
                  <a:srgbClr val="00B050"/>
                </a:solidFill>
              </a:rPr>
              <a:t>    87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21F97154-6545-406D-A837-72A9AB422308}"/>
                  </a:ext>
                </a:extLst>
              </p:cNvPr>
              <p:cNvSpPr txBox="1"/>
              <p:nvPr/>
            </p:nvSpPr>
            <p:spPr>
              <a:xfrm>
                <a:off x="560083" y="1093331"/>
                <a:ext cx="1900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={87}</m:t>
                      </m:r>
                    </m:oMath>
                  </m:oMathPara>
                </a14:m>
                <a:endParaRPr lang="sl-SI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21F97154-6545-406D-A837-72A9AB422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83" y="1093331"/>
                <a:ext cx="19004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9A26D14-B315-4FB8-8E74-50A27B0B923D}"/>
              </a:ext>
            </a:extLst>
          </p:cNvPr>
          <p:cNvSpPr txBox="1"/>
          <p:nvPr/>
        </p:nvSpPr>
        <p:spPr>
          <a:xfrm>
            <a:off x="9252688" y="601579"/>
            <a:ext cx="1708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846 : 9 = 94</a:t>
            </a:r>
          </a:p>
          <a:p>
            <a:r>
              <a:rPr lang="sl-SI" sz="2400" dirty="0">
                <a:solidFill>
                  <a:srgbClr val="C00000"/>
                </a:solidFill>
              </a:rPr>
              <a:t>  </a:t>
            </a:r>
            <a:r>
              <a:rPr lang="sl-SI" sz="2400" u="sng" dirty="0">
                <a:solidFill>
                  <a:srgbClr val="C00000"/>
                </a:solidFill>
              </a:rPr>
              <a:t>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B95D5BF1-FD32-496A-A6AD-F011EAC1D31C}"/>
                  </a:ext>
                </a:extLst>
              </p:cNvPr>
              <p:cNvSpPr txBox="1"/>
              <p:nvPr/>
            </p:nvSpPr>
            <p:spPr>
              <a:xfrm>
                <a:off x="6840706" y="1017077"/>
                <a:ext cx="1900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={94}</m:t>
                      </m:r>
                    </m:oMath>
                  </m:oMathPara>
                </a14:m>
                <a:endParaRPr lang="sl-SI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B95D5BF1-FD32-496A-A6AD-F011EAC1D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706" y="1017077"/>
                <a:ext cx="19004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ACB28D2F-3C5A-44AE-8B85-DA63D1EF020A}"/>
                  </a:ext>
                </a:extLst>
              </p:cNvPr>
              <p:cNvSpPr txBox="1"/>
              <p:nvPr/>
            </p:nvSpPr>
            <p:spPr>
              <a:xfrm>
                <a:off x="560082" y="2479049"/>
                <a:ext cx="15349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 }</m:t>
                      </m:r>
                    </m:oMath>
                  </m:oMathPara>
                </a14:m>
                <a:endParaRPr lang="sl-SI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ACB28D2F-3C5A-44AE-8B85-DA63D1EF0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82" y="2479049"/>
                <a:ext cx="153497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30B153A-8F29-4016-967D-5C94B0AA88AF}"/>
              </a:ext>
            </a:extLst>
          </p:cNvPr>
          <p:cNvSpPr txBox="1"/>
          <p:nvPr/>
        </p:nvSpPr>
        <p:spPr>
          <a:xfrm>
            <a:off x="409073" y="3063824"/>
            <a:ext cx="545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7030A0"/>
                </a:solidFill>
              </a:rPr>
              <a:t>Če katerokoli število pomnožimo z številom 0, dobimo 0.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32CE1D0-2F6A-4E70-8579-87EB28373FC9}"/>
              </a:ext>
            </a:extLst>
          </p:cNvPr>
          <p:cNvSpPr txBox="1"/>
          <p:nvPr/>
        </p:nvSpPr>
        <p:spPr>
          <a:xfrm>
            <a:off x="409072" y="3429000"/>
            <a:ext cx="549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7030A0"/>
                </a:solidFill>
              </a:rPr>
              <a:t>Pri množenju s številom 0 je nemogoče dobiti število 13. .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C27743E-0ADF-434E-B7DA-43539DA64783}"/>
              </a:ext>
            </a:extLst>
          </p:cNvPr>
          <p:cNvSpPr txBox="1"/>
          <p:nvPr/>
        </p:nvSpPr>
        <p:spPr>
          <a:xfrm flipH="1">
            <a:off x="9378212" y="1863495"/>
            <a:ext cx="1253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 </a:t>
            </a:r>
            <a:r>
              <a:rPr lang="sl-SI" sz="2400" dirty="0">
                <a:solidFill>
                  <a:srgbClr val="00B0F0"/>
                </a:solidFill>
              </a:rPr>
              <a:t>401</a:t>
            </a:r>
          </a:p>
          <a:p>
            <a:r>
              <a:rPr lang="sl-SI" sz="2400" u="sng" dirty="0">
                <a:solidFill>
                  <a:srgbClr val="00B0F0"/>
                </a:solidFill>
              </a:rPr>
              <a:t>- 128</a:t>
            </a:r>
          </a:p>
          <a:p>
            <a:r>
              <a:rPr lang="sl-SI" sz="2400" dirty="0">
                <a:solidFill>
                  <a:srgbClr val="00B0F0"/>
                </a:solidFill>
              </a:rPr>
              <a:t>   273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7753F218-8170-4C54-9807-7334A3D3A33B}"/>
                  </a:ext>
                </a:extLst>
              </p:cNvPr>
              <p:cNvSpPr txBox="1"/>
              <p:nvPr/>
            </p:nvSpPr>
            <p:spPr>
              <a:xfrm>
                <a:off x="7029062" y="2436767"/>
                <a:ext cx="21280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={273}</m:t>
                      </m:r>
                    </m:oMath>
                  </m:oMathPara>
                </a14:m>
                <a:endParaRPr lang="sl-SI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7753F218-8170-4C54-9807-7334A3D3A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062" y="2436767"/>
                <a:ext cx="212808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DD10B991-969C-40D6-95BA-C323FEA7BFE8}"/>
              </a:ext>
            </a:extLst>
          </p:cNvPr>
          <p:cNvCxnSpPr/>
          <p:nvPr/>
        </p:nvCxnSpPr>
        <p:spPr>
          <a:xfrm flipV="1">
            <a:off x="721895" y="1801908"/>
            <a:ext cx="10587789" cy="6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7AA13D6A-1367-4329-9E3F-9C7E5B3E0B37}"/>
              </a:ext>
            </a:extLst>
          </p:cNvPr>
          <p:cNvCxnSpPr>
            <a:cxnSpLocks/>
          </p:cNvCxnSpPr>
          <p:nvPr/>
        </p:nvCxnSpPr>
        <p:spPr>
          <a:xfrm>
            <a:off x="6436895" y="659473"/>
            <a:ext cx="0" cy="3138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E5AC0A88-8A3A-4BD3-A9A5-67E5423375A5}"/>
                  </a:ext>
                </a:extLst>
              </p:cNvPr>
              <p:cNvSpPr txBox="1"/>
              <p:nvPr/>
            </p:nvSpPr>
            <p:spPr>
              <a:xfrm>
                <a:off x="560082" y="4690975"/>
                <a:ext cx="4904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 8, 9, 10,11,12,13,…}</m:t>
                      </m:r>
                    </m:oMath>
                  </m:oMathPara>
                </a14:m>
                <a:endParaRPr lang="sl-SI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E5AC0A88-8A3A-4BD3-A9A5-67E542337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82" y="4690975"/>
                <a:ext cx="490403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4091B8E2-3285-43DD-ADC1-30E5B66CB7CC}"/>
                  </a:ext>
                </a:extLst>
              </p:cNvPr>
              <p:cNvSpPr txBox="1"/>
              <p:nvPr/>
            </p:nvSpPr>
            <p:spPr>
              <a:xfrm>
                <a:off x="7102810" y="4650871"/>
                <a:ext cx="23877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 1,2,3}</m:t>
                      </m:r>
                    </m:oMath>
                  </m:oMathPara>
                </a14:m>
                <a:endParaRPr lang="sl-SI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4091B8E2-3285-43DD-ADC1-30E5B66C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10" y="4650871"/>
                <a:ext cx="238777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ravokotnik: zaokroženi diagonalni vogali 19">
            <a:extLst>
              <a:ext uri="{FF2B5EF4-FFF2-40B4-BE49-F238E27FC236}">
                <a16:creationId xmlns:a16="http://schemas.microsoft.com/office/drawing/2014/main" id="{B43E0ECF-BD0E-4A2E-832A-B116C986AB20}"/>
              </a:ext>
            </a:extLst>
          </p:cNvPr>
          <p:cNvSpPr/>
          <p:nvPr/>
        </p:nvSpPr>
        <p:spPr>
          <a:xfrm>
            <a:off x="4824663" y="3798332"/>
            <a:ext cx="5807197" cy="369332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8FDECC98-622D-4168-B32E-22B59B9206A0}"/>
              </a:ext>
            </a:extLst>
          </p:cNvPr>
          <p:cNvSpPr txBox="1"/>
          <p:nvPr/>
        </p:nvSpPr>
        <p:spPr>
          <a:xfrm flipH="1">
            <a:off x="9529953" y="4128969"/>
            <a:ext cx="262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Števila 0 ne smemo zapisati v množico rešitev.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E76D7F5D-D300-4D41-900D-61AFA749D910}"/>
                  </a:ext>
                </a:extLst>
              </p:cNvPr>
              <p:cNvSpPr txBox="1"/>
              <p:nvPr/>
            </p:nvSpPr>
            <p:spPr>
              <a:xfrm>
                <a:off x="409072" y="5851219"/>
                <a:ext cx="37573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 2, 3, 4, 5 ,6, 7}</m:t>
                      </m:r>
                    </m:oMath>
                  </m:oMathPara>
                </a14:m>
                <a:endParaRPr lang="sl-SI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E76D7F5D-D300-4D41-900D-61AFA749D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72" y="5851219"/>
                <a:ext cx="375737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CE212177-D447-41BB-A6F3-FF7D0A71B4BE}"/>
                  </a:ext>
                </a:extLst>
              </p:cNvPr>
              <p:cNvSpPr txBox="1"/>
              <p:nvPr/>
            </p:nvSpPr>
            <p:spPr>
              <a:xfrm>
                <a:off x="6909891" y="5886311"/>
                <a:ext cx="31968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={4, 5, 6, 7, 8}</m:t>
                      </m:r>
                    </m:oMath>
                  </m:oMathPara>
                </a14:m>
                <a:endParaRPr lang="sl-SI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CE212177-D447-41BB-A6F3-FF7D0A71B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891" y="5886311"/>
                <a:ext cx="319683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15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4129B09-E1DF-4E53-84FA-3CC80B4D3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77368" r="31007" b="4573"/>
          <a:stretch/>
        </p:blipFill>
        <p:spPr>
          <a:xfrm>
            <a:off x="287553" y="289617"/>
            <a:ext cx="7238305" cy="297711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D5975CF-7894-4646-BC85-BABD73A1CF3B}"/>
              </a:ext>
            </a:extLst>
          </p:cNvPr>
          <p:cNvSpPr txBox="1"/>
          <p:nvPr/>
        </p:nvSpPr>
        <p:spPr>
          <a:xfrm>
            <a:off x="6505918" y="104951"/>
            <a:ext cx="539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7030A0"/>
                </a:solidFill>
              </a:rPr>
              <a:t>Vemo, koliko jabolk je prodala, ne pa koliko jih je imela.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314C5BED-7497-49AA-8D6B-B568298F8BE9}"/>
                  </a:ext>
                </a:extLst>
              </p:cNvPr>
              <p:cNvSpPr txBox="1"/>
              <p:nvPr/>
            </p:nvSpPr>
            <p:spPr>
              <a:xfrm>
                <a:off x="7165074" y="968723"/>
                <a:ext cx="403148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𝑜𝑑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      =60 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314C5BED-7497-49AA-8D6B-B568298F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074" y="968723"/>
                <a:ext cx="4031488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ravokotnik 5">
            <a:extLst>
              <a:ext uri="{FF2B5EF4-FFF2-40B4-BE49-F238E27FC236}">
                <a16:creationId xmlns:a16="http://schemas.microsoft.com/office/drawing/2014/main" id="{1F7E7718-7F43-40ED-91C0-21207699F21C}"/>
              </a:ext>
            </a:extLst>
          </p:cNvPr>
          <p:cNvSpPr/>
          <p:nvPr/>
        </p:nvSpPr>
        <p:spPr>
          <a:xfrm>
            <a:off x="8227546" y="1126188"/>
            <a:ext cx="1487606" cy="58685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AAB39EE9-D5E6-42DF-89CD-FC0086642017}"/>
                  </a:ext>
                </a:extLst>
              </p:cNvPr>
              <p:cNvSpPr txBox="1"/>
              <p:nvPr/>
            </p:nvSpPr>
            <p:spPr>
              <a:xfrm>
                <a:off x="8106923" y="1876123"/>
                <a:ext cx="3216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7030A0"/>
                    </a:solidFill>
                  </a:rPr>
                  <a:t>60 :  3 · 5 = 20 </a:t>
                </a:r>
                <a14:m>
                  <m:oMath xmlns:m="http://schemas.openxmlformats.org/officeDocument/2006/math">
                    <m:r>
                      <a:rPr lang="sl-SI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sl-SI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5=100</m:t>
                    </m:r>
                  </m:oMath>
                </a14:m>
                <a:endParaRPr lang="sl-SI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AAB39EE9-D5E6-42DF-89CD-FC0086642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923" y="1876123"/>
                <a:ext cx="3216458" cy="461665"/>
              </a:xfrm>
              <a:prstGeom prst="rect">
                <a:avLst/>
              </a:prstGeom>
              <a:blipFill>
                <a:blip r:embed="rId4"/>
                <a:stretch>
                  <a:fillRect l="-3030" t="-10667" b="-30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B733262-2E6D-4555-AFB7-F164B8DED07E}"/>
              </a:ext>
            </a:extLst>
          </p:cNvPr>
          <p:cNvSpPr txBox="1"/>
          <p:nvPr/>
        </p:nvSpPr>
        <p:spPr>
          <a:xfrm>
            <a:off x="8438378" y="1097415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100 kg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B276571-B6C9-4D61-AFD0-4DD5D5D89556}"/>
              </a:ext>
            </a:extLst>
          </p:cNvPr>
          <p:cNvSpPr txBox="1"/>
          <p:nvPr/>
        </p:nvSpPr>
        <p:spPr>
          <a:xfrm>
            <a:off x="5813705" y="964366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800080"/>
                </a:solidFill>
              </a:rPr>
              <a:t>100 kg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F8A573A3-51DB-46FA-9A59-06DDB10EB3B7}"/>
              </a:ext>
            </a:extLst>
          </p:cNvPr>
          <p:cNvSpPr/>
          <p:nvPr/>
        </p:nvSpPr>
        <p:spPr>
          <a:xfrm>
            <a:off x="6982870" y="2448835"/>
            <a:ext cx="452943" cy="657854"/>
          </a:xfrm>
          <a:prstGeom prst="rect">
            <a:avLst/>
          </a:prstGeom>
          <a:solidFill>
            <a:srgbClr val="92D050">
              <a:alpha val="45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7A211AC1-5580-4EDC-9B85-4CD1092DC2CC}"/>
              </a:ext>
            </a:extLst>
          </p:cNvPr>
          <p:cNvSpPr/>
          <p:nvPr/>
        </p:nvSpPr>
        <p:spPr>
          <a:xfrm>
            <a:off x="7454421" y="2448835"/>
            <a:ext cx="452943" cy="657854"/>
          </a:xfrm>
          <a:prstGeom prst="rect">
            <a:avLst/>
          </a:prstGeom>
          <a:solidFill>
            <a:srgbClr val="92D050">
              <a:alpha val="52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73A2B43C-DFF5-41B7-AA4D-F2AD7BAE4763}"/>
              </a:ext>
            </a:extLst>
          </p:cNvPr>
          <p:cNvSpPr/>
          <p:nvPr/>
        </p:nvSpPr>
        <p:spPr>
          <a:xfrm>
            <a:off x="7907364" y="2435855"/>
            <a:ext cx="506801" cy="657854"/>
          </a:xfrm>
          <a:prstGeom prst="rect">
            <a:avLst/>
          </a:prstGeom>
          <a:solidFill>
            <a:srgbClr val="92D050">
              <a:alpha val="44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E2CFD5E6-B86B-44DB-890F-53FF9C8E0ADB}"/>
              </a:ext>
            </a:extLst>
          </p:cNvPr>
          <p:cNvSpPr/>
          <p:nvPr/>
        </p:nvSpPr>
        <p:spPr>
          <a:xfrm>
            <a:off x="8438378" y="2435855"/>
            <a:ext cx="452943" cy="657854"/>
          </a:xfrm>
          <a:prstGeom prst="rect">
            <a:avLst/>
          </a:prstGeom>
          <a:solidFill>
            <a:srgbClr val="FFFF00">
              <a:alpha val="54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8D6A9C77-757F-47FD-82E2-8032BA5C273B}"/>
              </a:ext>
            </a:extLst>
          </p:cNvPr>
          <p:cNvSpPr/>
          <p:nvPr/>
        </p:nvSpPr>
        <p:spPr>
          <a:xfrm>
            <a:off x="8891321" y="2434211"/>
            <a:ext cx="452943" cy="657854"/>
          </a:xfrm>
          <a:prstGeom prst="rect">
            <a:avLst/>
          </a:prstGeom>
          <a:solidFill>
            <a:srgbClr val="FFFF00">
              <a:alpha val="48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D1B1019F-B0A9-49D7-9F55-B24802A7AA62}"/>
              </a:ext>
            </a:extLst>
          </p:cNvPr>
          <p:cNvCxnSpPr>
            <a:cxnSpLocks/>
          </p:cNvCxnSpPr>
          <p:nvPr/>
        </p:nvCxnSpPr>
        <p:spPr>
          <a:xfrm>
            <a:off x="5813705" y="2239694"/>
            <a:ext cx="1085652" cy="53806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8691F801-823C-4D47-A0AA-0153136BD8FD}"/>
                  </a:ext>
                </a:extLst>
              </p:cNvPr>
              <p:cNvSpPr txBox="1"/>
              <p:nvPr/>
            </p:nvSpPr>
            <p:spPr>
              <a:xfrm>
                <a:off x="6943959" y="3120363"/>
                <a:ext cx="1435714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dirty="0">
                    <a:solidFill>
                      <a:schemeClr val="accent6">
                        <a:lumMod val="75000"/>
                      </a:schemeClr>
                    </a:solidFill>
                  </a:rPr>
                  <a:t>Je prodala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sl-SI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8691F801-823C-4D47-A0AA-0153136BD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959" y="3120363"/>
                <a:ext cx="1435714" cy="616964"/>
              </a:xfrm>
              <a:prstGeom prst="rect">
                <a:avLst/>
              </a:prstGeom>
              <a:blipFill>
                <a:blip r:embed="rId5"/>
                <a:stretch>
                  <a:fillRect l="-4237" b="-297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D239FBE4-3440-4A37-8AA8-4CAC50E8DDD7}"/>
                  </a:ext>
                </a:extLst>
              </p:cNvPr>
              <p:cNvSpPr txBox="1"/>
              <p:nvPr/>
            </p:nvSpPr>
            <p:spPr>
              <a:xfrm>
                <a:off x="8532673" y="3022893"/>
                <a:ext cx="1827929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dirty="0">
                    <a:solidFill>
                      <a:schemeClr val="accent2">
                        <a:lumMod val="75000"/>
                      </a:schemeClr>
                    </a:solidFill>
                  </a:rPr>
                  <a:t>NI prodala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sl-SI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D239FBE4-3440-4A37-8AA8-4CAC50E8D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673" y="3022893"/>
                <a:ext cx="1827929" cy="616964"/>
              </a:xfrm>
              <a:prstGeom prst="rect">
                <a:avLst/>
              </a:prstGeom>
              <a:blipFill>
                <a:blip r:embed="rId6"/>
                <a:stretch>
                  <a:fillRect l="-3667" b="-297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41889F64-9A1D-43AB-BF74-2F6561DE370F}"/>
                  </a:ext>
                </a:extLst>
              </p:cNvPr>
              <p:cNvSpPr txBox="1"/>
              <p:nvPr/>
            </p:nvSpPr>
            <p:spPr>
              <a:xfrm>
                <a:off x="4332295" y="1487586"/>
                <a:ext cx="56889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sl-SI" sz="24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sl-SI" sz="2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41889F64-9A1D-43AB-BF74-2F6561DE3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295" y="1487586"/>
                <a:ext cx="568890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89734623-EDAB-4CAB-BCC3-06D17E129B22}"/>
              </a:ext>
            </a:extLst>
          </p:cNvPr>
          <p:cNvSpPr txBox="1"/>
          <p:nvPr/>
        </p:nvSpPr>
        <p:spPr>
          <a:xfrm>
            <a:off x="3124743" y="3146662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100 – 60 = 40 kg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86585642-98B0-4A83-A75A-964C1F797A47}"/>
              </a:ext>
            </a:extLst>
          </p:cNvPr>
          <p:cNvSpPr txBox="1"/>
          <p:nvPr/>
        </p:nvSpPr>
        <p:spPr>
          <a:xfrm>
            <a:off x="3753450" y="2436029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40 kg</a:t>
            </a:r>
          </a:p>
        </p:txBody>
      </p: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80A1A097-F001-495A-8D20-98E4A1061FBC}"/>
              </a:ext>
            </a:extLst>
          </p:cNvPr>
          <p:cNvCxnSpPr/>
          <p:nvPr/>
        </p:nvCxnSpPr>
        <p:spPr>
          <a:xfrm>
            <a:off x="312626" y="3889866"/>
            <a:ext cx="10727140" cy="51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Slika 28">
            <a:extLst>
              <a:ext uri="{FF2B5EF4-FFF2-40B4-BE49-F238E27FC236}">
                <a16:creationId xmlns:a16="http://schemas.microsoft.com/office/drawing/2014/main" id="{CB9A884D-E164-4504-B653-1CE29DE2AB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t="4223" r="22069" b="84297"/>
          <a:stretch/>
        </p:blipFill>
        <p:spPr>
          <a:xfrm>
            <a:off x="312626" y="3996989"/>
            <a:ext cx="10381515" cy="2386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PoljeZBesedilom 30">
                <a:extLst>
                  <a:ext uri="{FF2B5EF4-FFF2-40B4-BE49-F238E27FC236}">
                    <a16:creationId xmlns:a16="http://schemas.microsoft.com/office/drawing/2014/main" id="{A4C9F900-0BBE-43CC-8158-A684E035F25C}"/>
                  </a:ext>
                </a:extLst>
              </p:cNvPr>
              <p:cNvSpPr txBox="1"/>
              <p:nvPr/>
            </p:nvSpPr>
            <p:spPr>
              <a:xfrm>
                <a:off x="3124743" y="5841347"/>
                <a:ext cx="465192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31" name="PoljeZBesedilom 30">
                <a:extLst>
                  <a:ext uri="{FF2B5EF4-FFF2-40B4-BE49-F238E27FC236}">
                    <a16:creationId xmlns:a16="http://schemas.microsoft.com/office/drawing/2014/main" id="{A4C9F900-0BBE-43CC-8158-A684E035F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743" y="5841347"/>
                <a:ext cx="465192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3E312861-1E91-48B3-9BA6-3EE49633ADD4}"/>
                  </a:ext>
                </a:extLst>
              </p:cNvPr>
              <p:cNvSpPr txBox="1"/>
              <p:nvPr/>
            </p:nvSpPr>
            <p:spPr>
              <a:xfrm>
                <a:off x="5274517" y="5921035"/>
                <a:ext cx="803358" cy="70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2</m:t>
                    </m:r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den>
                    </m:f>
                  </m:oMath>
                </a14:m>
                <a:r>
                  <a:rPr lang="sl-SI" sz="2800" dirty="0"/>
                  <a:t> </a:t>
                </a:r>
              </a:p>
            </p:txBody>
          </p:sp>
        </mc:Choice>
        <mc:Fallback xmlns="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3E312861-1E91-48B3-9BA6-3EE49633A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17" y="5921035"/>
                <a:ext cx="803358" cy="7008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2B788677-9D3C-443A-BEDE-CC31EA4C5CA0}"/>
                  </a:ext>
                </a:extLst>
              </p:cNvPr>
              <p:cNvSpPr txBox="1"/>
              <p:nvPr/>
            </p:nvSpPr>
            <p:spPr>
              <a:xfrm>
                <a:off x="9446637" y="2367260"/>
                <a:ext cx="2256430" cy="76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l-SI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pomeni celoto- vsa jabolka</a:t>
                </a:r>
                <a:endParaRPr lang="sl-SI" dirty="0"/>
              </a:p>
            </p:txBody>
          </p:sp>
        </mc:Choice>
        <mc:Fallback xmlns="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2B788677-9D3C-443A-BEDE-CC31EA4C5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637" y="2367260"/>
                <a:ext cx="2256430" cy="766685"/>
              </a:xfrm>
              <a:prstGeom prst="rect">
                <a:avLst/>
              </a:prstGeom>
              <a:blipFill>
                <a:blip r:embed="rId11"/>
                <a:stretch>
                  <a:fillRect l="-2432" b="-1190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7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5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52FF7AF-BD3C-406E-8CB4-5711C531D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721" r="4617" b="68160"/>
          <a:stretch/>
        </p:blipFill>
        <p:spPr>
          <a:xfrm>
            <a:off x="588594" y="365551"/>
            <a:ext cx="11014812" cy="2631253"/>
          </a:xfrm>
          <a:prstGeom prst="rect">
            <a:avLst/>
          </a:prstGeom>
        </p:spPr>
      </p:pic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55E7465B-77DA-42EF-9EC7-5C8C1DF80B4D}"/>
              </a:ext>
            </a:extLst>
          </p:cNvPr>
          <p:cNvCxnSpPr>
            <a:cxnSpLocks/>
          </p:cNvCxnSpPr>
          <p:nvPr/>
        </p:nvCxnSpPr>
        <p:spPr>
          <a:xfrm>
            <a:off x="1909260" y="2171738"/>
            <a:ext cx="0" cy="154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FD378EF1-79D1-4543-B89A-496352E1BFE7}"/>
              </a:ext>
            </a:extLst>
          </p:cNvPr>
          <p:cNvCxnSpPr/>
          <p:nvPr/>
        </p:nvCxnSpPr>
        <p:spPr>
          <a:xfrm>
            <a:off x="5485881" y="2057438"/>
            <a:ext cx="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4065833F-2703-430E-B87E-A651E6BC48D7}"/>
              </a:ext>
            </a:extLst>
          </p:cNvPr>
          <p:cNvCxnSpPr/>
          <p:nvPr/>
        </p:nvCxnSpPr>
        <p:spPr>
          <a:xfrm>
            <a:off x="7358224" y="2057438"/>
            <a:ext cx="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90D14644-4D1C-4326-B464-75957AAF7CE5}"/>
              </a:ext>
            </a:extLst>
          </p:cNvPr>
          <p:cNvCxnSpPr>
            <a:cxnSpLocks/>
          </p:cNvCxnSpPr>
          <p:nvPr/>
        </p:nvCxnSpPr>
        <p:spPr>
          <a:xfrm>
            <a:off x="2442235" y="2152967"/>
            <a:ext cx="0" cy="1729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67D2F444-569B-4EDB-9C85-D1B1BAF001B0}"/>
              </a:ext>
            </a:extLst>
          </p:cNvPr>
          <p:cNvCxnSpPr/>
          <p:nvPr/>
        </p:nvCxnSpPr>
        <p:spPr>
          <a:xfrm>
            <a:off x="4421744" y="579262"/>
            <a:ext cx="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6FFBD9AE-0DE1-457F-BD04-5DA37D4001B0}"/>
              </a:ext>
            </a:extLst>
          </p:cNvPr>
          <p:cNvCxnSpPr>
            <a:cxnSpLocks/>
          </p:cNvCxnSpPr>
          <p:nvPr/>
        </p:nvCxnSpPr>
        <p:spPr>
          <a:xfrm>
            <a:off x="6099834" y="2072639"/>
            <a:ext cx="0" cy="1831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8A7F549F-A8F6-4A95-BEEB-25FFD3073549}"/>
              </a:ext>
            </a:extLst>
          </p:cNvPr>
          <p:cNvCxnSpPr>
            <a:cxnSpLocks/>
          </p:cNvCxnSpPr>
          <p:nvPr/>
        </p:nvCxnSpPr>
        <p:spPr>
          <a:xfrm>
            <a:off x="6722497" y="2122375"/>
            <a:ext cx="0" cy="1481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DF65B728-36E8-4FC7-A002-B63242760323}"/>
              </a:ext>
            </a:extLst>
          </p:cNvPr>
          <p:cNvCxnSpPr>
            <a:cxnSpLocks/>
          </p:cNvCxnSpPr>
          <p:nvPr/>
        </p:nvCxnSpPr>
        <p:spPr>
          <a:xfrm>
            <a:off x="4567126" y="2128401"/>
            <a:ext cx="0" cy="176805"/>
          </a:xfrm>
          <a:prstGeom prst="line">
            <a:avLst/>
          </a:prstGeom>
          <a:ln w="38100">
            <a:solidFill>
              <a:srgbClr val="953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47729929-5D8A-40B1-BF6E-709D659F78E4}"/>
              </a:ext>
            </a:extLst>
          </p:cNvPr>
          <p:cNvCxnSpPr>
            <a:cxnSpLocks/>
          </p:cNvCxnSpPr>
          <p:nvPr/>
        </p:nvCxnSpPr>
        <p:spPr>
          <a:xfrm>
            <a:off x="4270517" y="2108890"/>
            <a:ext cx="0" cy="1903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7A2AF785-33A2-4FA1-89FA-2B58F82BD563}"/>
              </a:ext>
            </a:extLst>
          </p:cNvPr>
          <p:cNvCxnSpPr>
            <a:cxnSpLocks/>
          </p:cNvCxnSpPr>
          <p:nvPr/>
        </p:nvCxnSpPr>
        <p:spPr>
          <a:xfrm>
            <a:off x="3047480" y="2141885"/>
            <a:ext cx="0" cy="1441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341C36E9-D62C-4009-9C1B-88CF177A4E08}"/>
              </a:ext>
            </a:extLst>
          </p:cNvPr>
          <p:cNvCxnSpPr>
            <a:cxnSpLocks/>
          </p:cNvCxnSpPr>
          <p:nvPr/>
        </p:nvCxnSpPr>
        <p:spPr>
          <a:xfrm>
            <a:off x="4889083" y="2122375"/>
            <a:ext cx="0" cy="1769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Blue Link ravnilo, šablona, 30 cm (00999) | mimovrste=)">
            <a:extLst>
              <a:ext uri="{FF2B5EF4-FFF2-40B4-BE49-F238E27FC236}">
                <a16:creationId xmlns:a16="http://schemas.microsoft.com/office/drawing/2014/main" id="{6D98B68C-3B80-4724-986E-0BC35F4C1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81" y="2311240"/>
            <a:ext cx="9480758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42337927-1861-4310-AFDB-6201A2894B23}"/>
              </a:ext>
            </a:extLst>
          </p:cNvPr>
          <p:cNvCxnSpPr/>
          <p:nvPr/>
        </p:nvCxnSpPr>
        <p:spPr>
          <a:xfrm>
            <a:off x="3648372" y="2097292"/>
            <a:ext cx="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054BAA48-0F7D-458D-95A5-504FD2883169}"/>
              </a:ext>
            </a:extLst>
          </p:cNvPr>
          <p:cNvSpPr txBox="1"/>
          <p:nvPr/>
        </p:nvSpPr>
        <p:spPr>
          <a:xfrm>
            <a:off x="1733729" y="1637210"/>
            <a:ext cx="38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1EF0E9CD-DF7D-429B-B842-EEDD26B323C2}"/>
              </a:ext>
            </a:extLst>
          </p:cNvPr>
          <p:cNvSpPr txBox="1"/>
          <p:nvPr/>
        </p:nvSpPr>
        <p:spPr>
          <a:xfrm>
            <a:off x="3449911" y="1602727"/>
            <a:ext cx="38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A9090946-B13C-4C95-9333-B8AC335A8914}"/>
              </a:ext>
            </a:extLst>
          </p:cNvPr>
          <p:cNvSpPr txBox="1"/>
          <p:nvPr/>
        </p:nvSpPr>
        <p:spPr>
          <a:xfrm>
            <a:off x="5294654" y="1562065"/>
            <a:ext cx="40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2B60E6C7-990B-4554-B5A7-A2A582BE8D8F}"/>
              </a:ext>
            </a:extLst>
          </p:cNvPr>
          <p:cNvSpPr txBox="1"/>
          <p:nvPr/>
        </p:nvSpPr>
        <p:spPr>
          <a:xfrm>
            <a:off x="7188610" y="1534218"/>
            <a:ext cx="38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A26B4454-B1B9-43AD-AC3A-16782BCF5F58}"/>
                  </a:ext>
                </a:extLst>
              </p:cNvPr>
              <p:cNvSpPr txBox="1"/>
              <p:nvPr/>
            </p:nvSpPr>
            <p:spPr>
              <a:xfrm>
                <a:off x="2847104" y="2366090"/>
                <a:ext cx="40075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sl-SI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sl-SI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A26B4454-B1B9-43AD-AC3A-16782BCF5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104" y="2366090"/>
                <a:ext cx="400752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uščica: dol 30">
            <a:extLst>
              <a:ext uri="{FF2B5EF4-FFF2-40B4-BE49-F238E27FC236}">
                <a16:creationId xmlns:a16="http://schemas.microsoft.com/office/drawing/2014/main" id="{899C3275-BEFE-4167-9840-7F6877C61FF6}"/>
              </a:ext>
            </a:extLst>
          </p:cNvPr>
          <p:cNvSpPr/>
          <p:nvPr/>
        </p:nvSpPr>
        <p:spPr>
          <a:xfrm>
            <a:off x="2993088" y="1668499"/>
            <a:ext cx="108784" cy="33011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Puščica: dol 41">
            <a:extLst>
              <a:ext uri="{FF2B5EF4-FFF2-40B4-BE49-F238E27FC236}">
                <a16:creationId xmlns:a16="http://schemas.microsoft.com/office/drawing/2014/main" id="{79305E3B-3041-468B-8EBF-D67D1E1775BD}"/>
              </a:ext>
            </a:extLst>
          </p:cNvPr>
          <p:cNvSpPr/>
          <p:nvPr/>
        </p:nvSpPr>
        <p:spPr>
          <a:xfrm>
            <a:off x="6041608" y="1627837"/>
            <a:ext cx="108784" cy="33011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PoljeZBesedilom 42">
                <a:extLst>
                  <a:ext uri="{FF2B5EF4-FFF2-40B4-BE49-F238E27FC236}">
                    <a16:creationId xmlns:a16="http://schemas.microsoft.com/office/drawing/2014/main" id="{AD72DBE4-059A-418C-A3B1-7831B6909091}"/>
                  </a:ext>
                </a:extLst>
              </p:cNvPr>
              <p:cNvSpPr txBox="1"/>
              <p:nvPr/>
            </p:nvSpPr>
            <p:spPr>
              <a:xfrm>
                <a:off x="5950159" y="2222677"/>
                <a:ext cx="40075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sl-SI" sz="20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sl-SI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PoljeZBesedilom 42">
                <a:extLst>
                  <a:ext uri="{FF2B5EF4-FFF2-40B4-BE49-F238E27FC236}">
                    <a16:creationId xmlns:a16="http://schemas.microsoft.com/office/drawing/2014/main" id="{AD72DBE4-059A-418C-A3B1-7831B6909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159" y="2222677"/>
                <a:ext cx="400752" cy="670568"/>
              </a:xfrm>
              <a:prstGeom prst="rect">
                <a:avLst/>
              </a:prstGeom>
              <a:blipFill>
                <a:blip r:embed="rId5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ravokotnik 31">
            <a:extLst>
              <a:ext uri="{FF2B5EF4-FFF2-40B4-BE49-F238E27FC236}">
                <a16:creationId xmlns:a16="http://schemas.microsoft.com/office/drawing/2014/main" id="{BAC8ED6F-EE97-44FE-9FA1-D4EA0368EA1F}"/>
              </a:ext>
            </a:extLst>
          </p:cNvPr>
          <p:cNvSpPr/>
          <p:nvPr/>
        </p:nvSpPr>
        <p:spPr>
          <a:xfrm>
            <a:off x="6461760" y="664136"/>
            <a:ext cx="174161" cy="502813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Pravokotnik 44">
            <a:extLst>
              <a:ext uri="{FF2B5EF4-FFF2-40B4-BE49-F238E27FC236}">
                <a16:creationId xmlns:a16="http://schemas.microsoft.com/office/drawing/2014/main" id="{3DC9E31C-70AB-4558-BF65-F8A0ABCDE316}"/>
              </a:ext>
            </a:extLst>
          </p:cNvPr>
          <p:cNvSpPr/>
          <p:nvPr/>
        </p:nvSpPr>
        <p:spPr>
          <a:xfrm>
            <a:off x="7188610" y="591502"/>
            <a:ext cx="382983" cy="502813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6" name="Raven povezovalnik 45">
            <a:extLst>
              <a:ext uri="{FF2B5EF4-FFF2-40B4-BE49-F238E27FC236}">
                <a16:creationId xmlns:a16="http://schemas.microsoft.com/office/drawing/2014/main" id="{89207284-F54F-4EAF-BA43-4EDA9AD7A966}"/>
              </a:ext>
            </a:extLst>
          </p:cNvPr>
          <p:cNvCxnSpPr/>
          <p:nvPr/>
        </p:nvCxnSpPr>
        <p:spPr>
          <a:xfrm>
            <a:off x="2742681" y="2074432"/>
            <a:ext cx="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oljeZBesedilom 46">
                <a:extLst>
                  <a:ext uri="{FF2B5EF4-FFF2-40B4-BE49-F238E27FC236}">
                    <a16:creationId xmlns:a16="http://schemas.microsoft.com/office/drawing/2014/main" id="{B48E20AF-3AC7-4D23-97A0-89389924A028}"/>
                  </a:ext>
                </a:extLst>
              </p:cNvPr>
              <p:cNvSpPr txBox="1"/>
              <p:nvPr/>
            </p:nvSpPr>
            <p:spPr>
              <a:xfrm>
                <a:off x="2516707" y="2337666"/>
                <a:ext cx="40075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l-SI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PoljeZBesedilom 46">
                <a:extLst>
                  <a:ext uri="{FF2B5EF4-FFF2-40B4-BE49-F238E27FC236}">
                    <a16:creationId xmlns:a16="http://schemas.microsoft.com/office/drawing/2014/main" id="{B48E20AF-3AC7-4D23-97A0-89389924A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07" y="2337666"/>
                <a:ext cx="400752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Puščica: dol 47">
            <a:extLst>
              <a:ext uri="{FF2B5EF4-FFF2-40B4-BE49-F238E27FC236}">
                <a16:creationId xmlns:a16="http://schemas.microsoft.com/office/drawing/2014/main" id="{0D3E8F4B-1C4D-4118-B391-333DA02F02DA}"/>
              </a:ext>
            </a:extLst>
          </p:cNvPr>
          <p:cNvSpPr/>
          <p:nvPr/>
        </p:nvSpPr>
        <p:spPr>
          <a:xfrm>
            <a:off x="2701165" y="1624570"/>
            <a:ext cx="108784" cy="330119"/>
          </a:xfrm>
          <a:prstGeom prst="downArrow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9" name="Pravokotnik 48">
            <a:extLst>
              <a:ext uri="{FF2B5EF4-FFF2-40B4-BE49-F238E27FC236}">
                <a16:creationId xmlns:a16="http://schemas.microsoft.com/office/drawing/2014/main" id="{A821CE95-2A39-4A98-B355-7FEB5C782051}"/>
              </a:ext>
            </a:extLst>
          </p:cNvPr>
          <p:cNvSpPr/>
          <p:nvPr/>
        </p:nvSpPr>
        <p:spPr>
          <a:xfrm>
            <a:off x="6818407" y="664136"/>
            <a:ext cx="174161" cy="502813"/>
          </a:xfrm>
          <a:prstGeom prst="rect">
            <a:avLst/>
          </a:prstGeom>
          <a:solidFill>
            <a:srgbClr val="CC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2" name="Raven povezovalnik 51">
            <a:extLst>
              <a:ext uri="{FF2B5EF4-FFF2-40B4-BE49-F238E27FC236}">
                <a16:creationId xmlns:a16="http://schemas.microsoft.com/office/drawing/2014/main" id="{A59AD697-C3D4-4524-BD94-5EE9BD8FDD4A}"/>
              </a:ext>
            </a:extLst>
          </p:cNvPr>
          <p:cNvCxnSpPr>
            <a:cxnSpLocks/>
          </p:cNvCxnSpPr>
          <p:nvPr/>
        </p:nvCxnSpPr>
        <p:spPr>
          <a:xfrm>
            <a:off x="3961881" y="2122480"/>
            <a:ext cx="0" cy="176805"/>
          </a:xfrm>
          <a:prstGeom prst="line">
            <a:avLst/>
          </a:prstGeom>
          <a:ln w="38100">
            <a:solidFill>
              <a:srgbClr val="953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povezovalnik 52">
            <a:extLst>
              <a:ext uri="{FF2B5EF4-FFF2-40B4-BE49-F238E27FC236}">
                <a16:creationId xmlns:a16="http://schemas.microsoft.com/office/drawing/2014/main" id="{8AA8CF23-19FE-444D-863C-801FB56D038B}"/>
              </a:ext>
            </a:extLst>
          </p:cNvPr>
          <p:cNvCxnSpPr>
            <a:cxnSpLocks/>
          </p:cNvCxnSpPr>
          <p:nvPr/>
        </p:nvCxnSpPr>
        <p:spPr>
          <a:xfrm>
            <a:off x="3356635" y="2126975"/>
            <a:ext cx="0" cy="176805"/>
          </a:xfrm>
          <a:prstGeom prst="line">
            <a:avLst/>
          </a:prstGeom>
          <a:ln w="38100">
            <a:solidFill>
              <a:srgbClr val="953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5A98F366-F225-4F00-BF3D-CFDD5E3B7845}"/>
              </a:ext>
            </a:extLst>
          </p:cNvPr>
          <p:cNvCxnSpPr>
            <a:cxnSpLocks/>
          </p:cNvCxnSpPr>
          <p:nvPr/>
        </p:nvCxnSpPr>
        <p:spPr>
          <a:xfrm>
            <a:off x="2116183" y="2155647"/>
            <a:ext cx="0" cy="176805"/>
          </a:xfrm>
          <a:prstGeom prst="line">
            <a:avLst/>
          </a:prstGeom>
          <a:ln w="38100">
            <a:solidFill>
              <a:srgbClr val="953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A1F9C2A6-816F-4B0E-9BFF-D6C527A4CD04}"/>
              </a:ext>
            </a:extLst>
          </p:cNvPr>
          <p:cNvCxnSpPr>
            <a:cxnSpLocks/>
          </p:cNvCxnSpPr>
          <p:nvPr/>
        </p:nvCxnSpPr>
        <p:spPr>
          <a:xfrm>
            <a:off x="5803744" y="2093758"/>
            <a:ext cx="0" cy="176805"/>
          </a:xfrm>
          <a:prstGeom prst="line">
            <a:avLst/>
          </a:prstGeom>
          <a:ln w="38100">
            <a:solidFill>
              <a:srgbClr val="953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en povezovalnik 55">
            <a:extLst>
              <a:ext uri="{FF2B5EF4-FFF2-40B4-BE49-F238E27FC236}">
                <a16:creationId xmlns:a16="http://schemas.microsoft.com/office/drawing/2014/main" id="{1649CF68-8D90-45B9-A4FD-46BD992D4FEA}"/>
              </a:ext>
            </a:extLst>
          </p:cNvPr>
          <p:cNvCxnSpPr>
            <a:cxnSpLocks/>
          </p:cNvCxnSpPr>
          <p:nvPr/>
        </p:nvCxnSpPr>
        <p:spPr>
          <a:xfrm>
            <a:off x="5207206" y="2116986"/>
            <a:ext cx="0" cy="153577"/>
          </a:xfrm>
          <a:prstGeom prst="line">
            <a:avLst/>
          </a:prstGeom>
          <a:ln w="38100">
            <a:solidFill>
              <a:srgbClr val="953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en povezovalnik 57">
            <a:extLst>
              <a:ext uri="{FF2B5EF4-FFF2-40B4-BE49-F238E27FC236}">
                <a16:creationId xmlns:a16="http://schemas.microsoft.com/office/drawing/2014/main" id="{81E0E4E6-27D5-481B-80AF-55A27E34E623}"/>
              </a:ext>
            </a:extLst>
          </p:cNvPr>
          <p:cNvCxnSpPr>
            <a:cxnSpLocks/>
          </p:cNvCxnSpPr>
          <p:nvPr/>
        </p:nvCxnSpPr>
        <p:spPr>
          <a:xfrm>
            <a:off x="2755557" y="2141885"/>
            <a:ext cx="0" cy="176805"/>
          </a:xfrm>
          <a:prstGeom prst="line">
            <a:avLst/>
          </a:prstGeom>
          <a:ln w="38100">
            <a:solidFill>
              <a:srgbClr val="953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en povezovalnik 58">
            <a:extLst>
              <a:ext uri="{FF2B5EF4-FFF2-40B4-BE49-F238E27FC236}">
                <a16:creationId xmlns:a16="http://schemas.microsoft.com/office/drawing/2014/main" id="{73C3EBD5-F363-402E-B05B-7D0F0F6C423F}"/>
              </a:ext>
            </a:extLst>
          </p:cNvPr>
          <p:cNvCxnSpPr>
            <a:cxnSpLocks/>
          </p:cNvCxnSpPr>
          <p:nvPr/>
        </p:nvCxnSpPr>
        <p:spPr>
          <a:xfrm>
            <a:off x="3047480" y="2152967"/>
            <a:ext cx="0" cy="176805"/>
          </a:xfrm>
          <a:prstGeom prst="line">
            <a:avLst/>
          </a:prstGeom>
          <a:ln w="38100">
            <a:solidFill>
              <a:srgbClr val="953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en povezovalnik 59">
            <a:extLst>
              <a:ext uri="{FF2B5EF4-FFF2-40B4-BE49-F238E27FC236}">
                <a16:creationId xmlns:a16="http://schemas.microsoft.com/office/drawing/2014/main" id="{E31BF8F5-08DB-42F0-A80D-3F361A8F09D8}"/>
              </a:ext>
            </a:extLst>
          </p:cNvPr>
          <p:cNvCxnSpPr>
            <a:cxnSpLocks/>
          </p:cNvCxnSpPr>
          <p:nvPr/>
        </p:nvCxnSpPr>
        <p:spPr>
          <a:xfrm>
            <a:off x="4888564" y="2108066"/>
            <a:ext cx="0" cy="176805"/>
          </a:xfrm>
          <a:prstGeom prst="line">
            <a:avLst/>
          </a:prstGeom>
          <a:ln w="38100">
            <a:solidFill>
              <a:srgbClr val="953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en povezovalnik 60">
            <a:extLst>
              <a:ext uri="{FF2B5EF4-FFF2-40B4-BE49-F238E27FC236}">
                <a16:creationId xmlns:a16="http://schemas.microsoft.com/office/drawing/2014/main" id="{51A907CC-7390-44BE-A188-C9910790C5F7}"/>
              </a:ext>
            </a:extLst>
          </p:cNvPr>
          <p:cNvCxnSpPr>
            <a:cxnSpLocks/>
          </p:cNvCxnSpPr>
          <p:nvPr/>
        </p:nvCxnSpPr>
        <p:spPr>
          <a:xfrm>
            <a:off x="4291769" y="2109233"/>
            <a:ext cx="0" cy="176805"/>
          </a:xfrm>
          <a:prstGeom prst="line">
            <a:avLst/>
          </a:prstGeom>
          <a:ln w="38100">
            <a:solidFill>
              <a:srgbClr val="953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ven povezovalnik 61">
            <a:extLst>
              <a:ext uri="{FF2B5EF4-FFF2-40B4-BE49-F238E27FC236}">
                <a16:creationId xmlns:a16="http://schemas.microsoft.com/office/drawing/2014/main" id="{FFD60F8F-3942-40BF-B122-21C0C82AD9EB}"/>
              </a:ext>
            </a:extLst>
          </p:cNvPr>
          <p:cNvCxnSpPr>
            <a:cxnSpLocks/>
          </p:cNvCxnSpPr>
          <p:nvPr/>
        </p:nvCxnSpPr>
        <p:spPr>
          <a:xfrm>
            <a:off x="2446157" y="2152967"/>
            <a:ext cx="0" cy="176805"/>
          </a:xfrm>
          <a:prstGeom prst="line">
            <a:avLst/>
          </a:prstGeom>
          <a:ln w="38100">
            <a:solidFill>
              <a:srgbClr val="953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PoljeZBesedilom 62">
                <a:extLst>
                  <a:ext uri="{FF2B5EF4-FFF2-40B4-BE49-F238E27FC236}">
                    <a16:creationId xmlns:a16="http://schemas.microsoft.com/office/drawing/2014/main" id="{52A90160-C73E-4885-98EE-4F868CB75014}"/>
                  </a:ext>
                </a:extLst>
              </p:cNvPr>
              <p:cNvSpPr txBox="1"/>
              <p:nvPr/>
            </p:nvSpPr>
            <p:spPr>
              <a:xfrm>
                <a:off x="3616580" y="2315436"/>
                <a:ext cx="400752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l-SI" b="0" i="1" dirty="0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sl-SI" b="0" i="1" dirty="0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dirty="0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b="0" i="1" dirty="0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sl-SI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3" name="PoljeZBesedilom 62">
                <a:extLst>
                  <a:ext uri="{FF2B5EF4-FFF2-40B4-BE49-F238E27FC236}">
                    <a16:creationId xmlns:a16="http://schemas.microsoft.com/office/drawing/2014/main" id="{52A90160-C73E-4885-98EE-4F868CB75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80" y="2315436"/>
                <a:ext cx="400752" cy="612732"/>
              </a:xfrm>
              <a:prstGeom prst="rect">
                <a:avLst/>
              </a:prstGeom>
              <a:blipFill>
                <a:blip r:embed="rId7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Pravokotnik 63">
            <a:extLst>
              <a:ext uri="{FF2B5EF4-FFF2-40B4-BE49-F238E27FC236}">
                <a16:creationId xmlns:a16="http://schemas.microsoft.com/office/drawing/2014/main" id="{35E121AC-F25B-42D1-BAB2-04C7777B0AF0}"/>
              </a:ext>
            </a:extLst>
          </p:cNvPr>
          <p:cNvSpPr/>
          <p:nvPr/>
        </p:nvSpPr>
        <p:spPr>
          <a:xfrm>
            <a:off x="7741299" y="607601"/>
            <a:ext cx="382983" cy="502813"/>
          </a:xfrm>
          <a:prstGeom prst="rect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Puščica: dol 35">
            <a:extLst>
              <a:ext uri="{FF2B5EF4-FFF2-40B4-BE49-F238E27FC236}">
                <a16:creationId xmlns:a16="http://schemas.microsoft.com/office/drawing/2014/main" id="{CAAAA4CB-1619-4835-902F-5AFCCF988036}"/>
              </a:ext>
            </a:extLst>
          </p:cNvPr>
          <p:cNvSpPr/>
          <p:nvPr/>
        </p:nvSpPr>
        <p:spPr>
          <a:xfrm flipH="1">
            <a:off x="3891599" y="1667992"/>
            <a:ext cx="152399" cy="345416"/>
          </a:xfrm>
          <a:prstGeom prst="downArrow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8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/>
      <p:bldP spid="30" grpId="0"/>
      <p:bldP spid="40" grpId="0"/>
      <p:bldP spid="31" grpId="0" animBg="1"/>
      <p:bldP spid="42" grpId="0" animBg="1"/>
      <p:bldP spid="43" grpId="0"/>
      <p:bldP spid="32" grpId="0" animBg="1"/>
      <p:bldP spid="45" grpId="0" animBg="1"/>
      <p:bldP spid="47" grpId="0"/>
      <p:bldP spid="48" grpId="0" animBg="1"/>
      <p:bldP spid="49" grpId="0" animBg="1"/>
      <p:bldP spid="63" grpId="0"/>
      <p:bldP spid="6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E147BEE-885B-4DC7-9E7F-F4479CD1C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" t="60464" r="9391" b="29503"/>
          <a:stretch/>
        </p:blipFill>
        <p:spPr>
          <a:xfrm>
            <a:off x="118280" y="4626592"/>
            <a:ext cx="11955439" cy="203486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9AB456A-953D-4493-9733-ED4871CF5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" t="32604" r="10852" b="40531"/>
          <a:stretch/>
        </p:blipFill>
        <p:spPr>
          <a:xfrm>
            <a:off x="236562" y="0"/>
            <a:ext cx="11732526" cy="453105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F96AEFE-17DC-4378-870D-81B96A0465CE}"/>
              </a:ext>
            </a:extLst>
          </p:cNvPr>
          <p:cNvSpPr txBox="1"/>
          <p:nvPr/>
        </p:nvSpPr>
        <p:spPr>
          <a:xfrm>
            <a:off x="955344" y="573206"/>
            <a:ext cx="704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953B6A"/>
                </a:solidFill>
              </a:rPr>
              <a:t>0,7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8B0FC3A-4052-4173-BA5F-169D12AB7860}"/>
              </a:ext>
            </a:extLst>
          </p:cNvPr>
          <p:cNvSpPr txBox="1"/>
          <p:nvPr/>
        </p:nvSpPr>
        <p:spPr>
          <a:xfrm>
            <a:off x="10572051" y="459472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953B6A"/>
                </a:solidFill>
              </a:rPr>
              <a:t>20,003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71465E1-2AD7-4495-95FA-46F382EB9C3C}"/>
              </a:ext>
            </a:extLst>
          </p:cNvPr>
          <p:cNvSpPr txBox="1"/>
          <p:nvPr/>
        </p:nvSpPr>
        <p:spPr>
          <a:xfrm>
            <a:off x="7259954" y="449336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953B6A"/>
                </a:solidFill>
              </a:rPr>
              <a:t>67,3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0568886-BB07-4121-8992-01A172655A3A}"/>
              </a:ext>
            </a:extLst>
          </p:cNvPr>
          <p:cNvSpPr txBox="1"/>
          <p:nvPr/>
        </p:nvSpPr>
        <p:spPr>
          <a:xfrm>
            <a:off x="4251278" y="433218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953B6A"/>
                </a:solidFill>
              </a:rPr>
              <a:t>0,013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E5253BE4-BDAB-46AF-8151-2BC3588AF8AE}"/>
                  </a:ext>
                </a:extLst>
              </p:cNvPr>
              <p:cNvSpPr txBox="1"/>
              <p:nvPr/>
            </p:nvSpPr>
            <p:spPr>
              <a:xfrm>
                <a:off x="1173707" y="2156346"/>
                <a:ext cx="67807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E5253BE4-BDAB-46AF-8151-2BC3588AF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07" y="2156346"/>
                <a:ext cx="678071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D4FB3F0D-630C-413F-A491-3DB187BFE7FD}"/>
                  </a:ext>
                </a:extLst>
              </p:cNvPr>
              <p:cNvSpPr txBox="1"/>
              <p:nvPr/>
            </p:nvSpPr>
            <p:spPr>
              <a:xfrm>
                <a:off x="7298271" y="1973132"/>
                <a:ext cx="87684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D4FB3F0D-630C-413F-A491-3DB187BFE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271" y="1973132"/>
                <a:ext cx="876843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D3A036C0-8D11-4C24-953F-03ED2C56C987}"/>
                  </a:ext>
                </a:extLst>
              </p:cNvPr>
              <p:cNvSpPr txBox="1"/>
              <p:nvPr/>
            </p:nvSpPr>
            <p:spPr>
              <a:xfrm>
                <a:off x="4133617" y="2009368"/>
                <a:ext cx="816442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  <m:f>
                        <m:fPr>
                          <m:ctrlPr>
                            <a:rPr lang="sl-SI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D3A036C0-8D11-4C24-953F-03ED2C56C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617" y="2009368"/>
                <a:ext cx="816442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095D8A54-0B27-46A6-97D0-5FFE03EE171C}"/>
                  </a:ext>
                </a:extLst>
              </p:cNvPr>
              <p:cNvSpPr txBox="1"/>
              <p:nvPr/>
            </p:nvSpPr>
            <p:spPr>
              <a:xfrm>
                <a:off x="10304680" y="1862212"/>
                <a:ext cx="121398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12</m:t>
                      </m:r>
                      <m:f>
                        <m:fPr>
                          <m:ctrlPr>
                            <a:rPr lang="sl-SI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095D8A54-0B27-46A6-97D0-5FFE03EE1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680" y="1862212"/>
                <a:ext cx="1213987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7C04022-372F-4CF4-B02A-FDE578978298}"/>
              </a:ext>
            </a:extLst>
          </p:cNvPr>
          <p:cNvSpPr txBox="1"/>
          <p:nvPr/>
        </p:nvSpPr>
        <p:spPr>
          <a:xfrm>
            <a:off x="1659383" y="3599815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30,002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4B038F9-44BD-4EAC-B80A-275727A2DA2A}"/>
              </a:ext>
            </a:extLst>
          </p:cNvPr>
          <p:cNvSpPr txBox="1"/>
          <p:nvPr/>
        </p:nvSpPr>
        <p:spPr>
          <a:xfrm>
            <a:off x="10532617" y="3489629"/>
            <a:ext cx="704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5,1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B8FBC5C7-FED8-4D7B-BF3C-66B661179A83}"/>
              </a:ext>
            </a:extLst>
          </p:cNvPr>
          <p:cNvSpPr txBox="1"/>
          <p:nvPr/>
        </p:nvSpPr>
        <p:spPr>
          <a:xfrm>
            <a:off x="7259954" y="3599814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2,005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33AF5AB-587D-4896-AC3D-F02EC46EF3B4}"/>
              </a:ext>
            </a:extLst>
          </p:cNvPr>
          <p:cNvSpPr txBox="1"/>
          <p:nvPr/>
        </p:nvSpPr>
        <p:spPr>
          <a:xfrm>
            <a:off x="4412399" y="3599815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0,56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DD24977-2F94-4FF9-8168-A215E0E9D26F}"/>
              </a:ext>
            </a:extLst>
          </p:cNvPr>
          <p:cNvSpPr txBox="1"/>
          <p:nvPr/>
        </p:nvSpPr>
        <p:spPr>
          <a:xfrm>
            <a:off x="4044330" y="5199267"/>
            <a:ext cx="36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70C0"/>
                </a:solidFill>
              </a:rPr>
              <a:t>&lt;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54D1678E-4FF1-4829-AAF1-32D55F2CFF5B}"/>
              </a:ext>
            </a:extLst>
          </p:cNvPr>
          <p:cNvSpPr txBox="1"/>
          <p:nvPr/>
        </p:nvSpPr>
        <p:spPr>
          <a:xfrm>
            <a:off x="9936611" y="5137984"/>
            <a:ext cx="36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70C0"/>
                </a:solidFill>
              </a:rPr>
              <a:t>&lt;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D7968AE9-145A-4A83-A21C-BAB2ED2BC623}"/>
              </a:ext>
            </a:extLst>
          </p:cNvPr>
          <p:cNvSpPr txBox="1"/>
          <p:nvPr/>
        </p:nvSpPr>
        <p:spPr>
          <a:xfrm>
            <a:off x="7114236" y="5167577"/>
            <a:ext cx="36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DD6207B5-BD94-46DE-8DE8-8067CE49CCD0}"/>
              </a:ext>
            </a:extLst>
          </p:cNvPr>
          <p:cNvSpPr txBox="1"/>
          <p:nvPr/>
        </p:nvSpPr>
        <p:spPr>
          <a:xfrm>
            <a:off x="830111" y="5248098"/>
            <a:ext cx="36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70C0"/>
                </a:solidFill>
              </a:rPr>
              <a:t>&gt;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1B996180-5EF8-4A5F-B833-327F84B67B86}"/>
              </a:ext>
            </a:extLst>
          </p:cNvPr>
          <p:cNvSpPr txBox="1"/>
          <p:nvPr/>
        </p:nvSpPr>
        <p:spPr>
          <a:xfrm>
            <a:off x="830110" y="1189262"/>
            <a:ext cx="8300242" cy="40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800080"/>
                </a:solidFill>
              </a:rPr>
              <a:t>Decimalna številka ima toliko decimalk, kolikor je </a:t>
            </a:r>
            <a:r>
              <a:rPr lang="sl-SI" sz="2000" dirty="0" err="1">
                <a:solidFill>
                  <a:srgbClr val="800080"/>
                </a:solidFill>
              </a:rPr>
              <a:t>ničl</a:t>
            </a:r>
            <a:r>
              <a:rPr lang="sl-SI" sz="2000" dirty="0">
                <a:solidFill>
                  <a:srgbClr val="800080"/>
                </a:solidFill>
              </a:rPr>
              <a:t> v imenovalcu ulomka. 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9B8E331E-8CD2-463A-B567-7B6F5FEA6EB0}"/>
              </a:ext>
            </a:extLst>
          </p:cNvPr>
          <p:cNvSpPr txBox="1"/>
          <p:nvPr/>
        </p:nvSpPr>
        <p:spPr>
          <a:xfrm flipH="1">
            <a:off x="2462414" y="2867409"/>
            <a:ext cx="7474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V imenovalcu je toliko </a:t>
            </a:r>
            <a:r>
              <a:rPr lang="sl-SI" sz="2000" dirty="0" err="1">
                <a:solidFill>
                  <a:srgbClr val="00B050"/>
                </a:solidFill>
              </a:rPr>
              <a:t>ničl</a:t>
            </a:r>
            <a:r>
              <a:rPr lang="sl-SI" sz="2000" dirty="0">
                <a:solidFill>
                  <a:srgbClr val="00B050"/>
                </a:solidFill>
              </a:rPr>
              <a:t> kolikor decimalk ima decimalno število.</a:t>
            </a:r>
          </a:p>
        </p:txBody>
      </p:sp>
    </p:spTree>
    <p:extLst>
      <p:ext uri="{BB962C8B-B14F-4D97-AF65-F5344CB8AC3E}">
        <p14:creationId xmlns:p14="http://schemas.microsoft.com/office/powerpoint/2010/main" val="11056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F22B351-6897-4694-82B5-8BF0EAA33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69567" r="36389" b="6724"/>
          <a:stretch/>
        </p:blipFill>
        <p:spPr>
          <a:xfrm>
            <a:off x="95534" y="0"/>
            <a:ext cx="12096466" cy="3848668"/>
          </a:xfrm>
          <a:prstGeom prst="rect">
            <a:avLst/>
          </a:prstGeom>
        </p:spPr>
      </p:pic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5ECEA5C5-763F-40B8-A471-A62D8BD60764}"/>
              </a:ext>
            </a:extLst>
          </p:cNvPr>
          <p:cNvCxnSpPr/>
          <p:nvPr/>
        </p:nvCxnSpPr>
        <p:spPr>
          <a:xfrm>
            <a:off x="1815152" y="968991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6761BE5-BF87-4178-86C6-8B09A2C66768}"/>
              </a:ext>
            </a:extLst>
          </p:cNvPr>
          <p:cNvSpPr txBox="1"/>
          <p:nvPr/>
        </p:nvSpPr>
        <p:spPr>
          <a:xfrm>
            <a:off x="809749" y="114180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0,033 &lt;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C76A1C4-D58A-4B92-A3D6-2B0B83F06CAE}"/>
              </a:ext>
            </a:extLst>
          </p:cNvPr>
          <p:cNvSpPr txBox="1"/>
          <p:nvPr/>
        </p:nvSpPr>
        <p:spPr>
          <a:xfrm>
            <a:off x="2157310" y="1141808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0,3003 &lt;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1EFBB957-D076-4CA6-953F-6E6F2C1AA4B2}"/>
              </a:ext>
            </a:extLst>
          </p:cNvPr>
          <p:cNvSpPr/>
          <p:nvPr/>
        </p:nvSpPr>
        <p:spPr>
          <a:xfrm>
            <a:off x="6096000" y="668740"/>
            <a:ext cx="154675" cy="300248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A2DF93AE-2190-46E8-B903-93CF6402563A}"/>
              </a:ext>
            </a:extLst>
          </p:cNvPr>
          <p:cNvSpPr/>
          <p:nvPr/>
        </p:nvSpPr>
        <p:spPr>
          <a:xfrm>
            <a:off x="7981666" y="655089"/>
            <a:ext cx="154675" cy="300248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DEA6D7C-A0A0-403C-8ACC-59813D4890DC}"/>
              </a:ext>
            </a:extLst>
          </p:cNvPr>
          <p:cNvSpPr txBox="1"/>
          <p:nvPr/>
        </p:nvSpPr>
        <p:spPr>
          <a:xfrm>
            <a:off x="3497065" y="114180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0,303 &lt;</a:t>
            </a:r>
          </a:p>
        </p:txBody>
      </p: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C2BAB509-4AE0-4218-A429-B2A0589A4F64}"/>
              </a:ext>
            </a:extLst>
          </p:cNvPr>
          <p:cNvCxnSpPr/>
          <p:nvPr/>
        </p:nvCxnSpPr>
        <p:spPr>
          <a:xfrm>
            <a:off x="3753823" y="968988"/>
            <a:ext cx="100993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D3413E9D-3429-43E6-A65F-DB2F37E38AF8}"/>
              </a:ext>
            </a:extLst>
          </p:cNvPr>
          <p:cNvCxnSpPr/>
          <p:nvPr/>
        </p:nvCxnSpPr>
        <p:spPr>
          <a:xfrm>
            <a:off x="9555707" y="955337"/>
            <a:ext cx="100993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5B88EB89-77F7-4BBF-AABF-3BA884611D62}"/>
              </a:ext>
            </a:extLst>
          </p:cNvPr>
          <p:cNvSpPr txBox="1"/>
          <p:nvPr/>
        </p:nvSpPr>
        <p:spPr>
          <a:xfrm>
            <a:off x="4763758" y="1141808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0,33 &lt;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BB534D7B-0AC7-4A5A-8E09-64BA07CF324A}"/>
              </a:ext>
            </a:extLst>
          </p:cNvPr>
          <p:cNvSpPr txBox="1"/>
          <p:nvPr/>
        </p:nvSpPr>
        <p:spPr>
          <a:xfrm>
            <a:off x="5847709" y="1141808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0,333 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4F5C3345-646E-4047-9EEA-B2C367987FC2}"/>
              </a:ext>
            </a:extLst>
          </p:cNvPr>
          <p:cNvSpPr txBox="1"/>
          <p:nvPr/>
        </p:nvSpPr>
        <p:spPr>
          <a:xfrm>
            <a:off x="1745979" y="184919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12,9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F4FF16C8-A14D-463A-9C4F-2390AF767595}"/>
              </a:ext>
            </a:extLst>
          </p:cNvPr>
          <p:cNvSpPr txBox="1"/>
          <p:nvPr/>
        </p:nvSpPr>
        <p:spPr>
          <a:xfrm>
            <a:off x="9268169" y="1878783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5,04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A971AF46-998C-4811-B0D8-A4A2EE1BE868}"/>
              </a:ext>
            </a:extLst>
          </p:cNvPr>
          <p:cNvSpPr/>
          <p:nvPr/>
        </p:nvSpPr>
        <p:spPr>
          <a:xfrm>
            <a:off x="5295331" y="2402003"/>
            <a:ext cx="272956" cy="404833"/>
          </a:xfrm>
          <a:prstGeom prst="rect">
            <a:avLst/>
          </a:prstGeom>
          <a:solidFill>
            <a:srgbClr val="CC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1D99F98A-937C-48B1-9FBE-7A9CD275AB40}"/>
              </a:ext>
            </a:extLst>
          </p:cNvPr>
          <p:cNvCxnSpPr>
            <a:cxnSpLocks/>
          </p:cNvCxnSpPr>
          <p:nvPr/>
        </p:nvCxnSpPr>
        <p:spPr>
          <a:xfrm>
            <a:off x="3343701" y="2806836"/>
            <a:ext cx="928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A994F314-2F87-4BFE-A430-94D45BF587E7}"/>
              </a:ext>
            </a:extLst>
          </p:cNvPr>
          <p:cNvCxnSpPr>
            <a:cxnSpLocks/>
          </p:cNvCxnSpPr>
          <p:nvPr/>
        </p:nvCxnSpPr>
        <p:spPr>
          <a:xfrm>
            <a:off x="9162782" y="3000180"/>
            <a:ext cx="11139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F0C03F27-11B7-4C06-B788-6ABB4D45E157}"/>
              </a:ext>
            </a:extLst>
          </p:cNvPr>
          <p:cNvSpPr txBox="1"/>
          <p:nvPr/>
        </p:nvSpPr>
        <p:spPr>
          <a:xfrm>
            <a:off x="4097834" y="3038796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5,041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oljeZBesedilom 28">
                <a:extLst>
                  <a:ext uri="{FF2B5EF4-FFF2-40B4-BE49-F238E27FC236}">
                    <a16:creationId xmlns:a16="http://schemas.microsoft.com/office/drawing/2014/main" id="{F6D966B9-8046-4928-8FE6-82338A9900C6}"/>
                  </a:ext>
                </a:extLst>
              </p:cNvPr>
              <p:cNvSpPr txBox="1"/>
              <p:nvPr/>
            </p:nvSpPr>
            <p:spPr>
              <a:xfrm>
                <a:off x="2939399" y="2910898"/>
                <a:ext cx="1651540" cy="702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&lt;</a:t>
                </a:r>
              </a:p>
            </p:txBody>
          </p:sp>
        </mc:Choice>
        <mc:Fallback xmlns="">
          <p:sp>
            <p:nvSpPr>
              <p:cNvPr id="29" name="PoljeZBesedilom 28">
                <a:extLst>
                  <a:ext uri="{FF2B5EF4-FFF2-40B4-BE49-F238E27FC236}">
                    <a16:creationId xmlns:a16="http://schemas.microsoft.com/office/drawing/2014/main" id="{F6D966B9-8046-4928-8FE6-82338A990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399" y="2910898"/>
                <a:ext cx="1651540" cy="702500"/>
              </a:xfrm>
              <a:prstGeom prst="rect">
                <a:avLst/>
              </a:prstGeom>
              <a:blipFill>
                <a:blip r:embed="rId3"/>
                <a:stretch>
                  <a:fillRect l="-7380" b="-113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5EA9F7D3-8BA5-493A-B5C9-C031238AB8A6}"/>
              </a:ext>
            </a:extLst>
          </p:cNvPr>
          <p:cNvSpPr txBox="1"/>
          <p:nvPr/>
        </p:nvSpPr>
        <p:spPr>
          <a:xfrm>
            <a:off x="5190376" y="300018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&lt; 8,8 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A89CFAD3-308C-4869-AFDC-C3A45B127843}"/>
              </a:ext>
            </a:extLst>
          </p:cNvPr>
          <p:cNvSpPr txBox="1"/>
          <p:nvPr/>
        </p:nvSpPr>
        <p:spPr>
          <a:xfrm>
            <a:off x="6130284" y="300018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&lt; 12,09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A745A27F-1A43-4C5D-9666-89BBB510DFC9}"/>
                  </a:ext>
                </a:extLst>
              </p:cNvPr>
              <p:cNvSpPr txBox="1"/>
              <p:nvPr/>
            </p:nvSpPr>
            <p:spPr>
              <a:xfrm>
                <a:off x="7352940" y="2881044"/>
                <a:ext cx="1651540" cy="702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129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A745A27F-1A43-4C5D-9666-89BBB510D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40" y="2881044"/>
                <a:ext cx="1651540" cy="702500"/>
              </a:xfrm>
              <a:prstGeom prst="rect">
                <a:avLst/>
              </a:prstGeom>
              <a:blipFill>
                <a:blip r:embed="rId4"/>
                <a:stretch>
                  <a:fillRect l="-7380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567A3423-03D0-491A-A1EF-312DB43F6EDD}"/>
              </a:ext>
            </a:extLst>
          </p:cNvPr>
          <p:cNvSpPr txBox="1"/>
          <p:nvPr/>
        </p:nvSpPr>
        <p:spPr>
          <a:xfrm>
            <a:off x="1759796" y="3000180"/>
            <a:ext cx="126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0,955 &lt;</a:t>
            </a:r>
          </a:p>
        </p:txBody>
      </p:sp>
      <p:sp>
        <p:nvSpPr>
          <p:cNvPr id="34" name="Pravokotnik 33">
            <a:extLst>
              <a:ext uri="{FF2B5EF4-FFF2-40B4-BE49-F238E27FC236}">
                <a16:creationId xmlns:a16="http://schemas.microsoft.com/office/drawing/2014/main" id="{4D11DAAC-E778-487A-8F75-85360406D99C}"/>
              </a:ext>
            </a:extLst>
          </p:cNvPr>
          <p:cNvSpPr/>
          <p:nvPr/>
        </p:nvSpPr>
        <p:spPr>
          <a:xfrm>
            <a:off x="11152495" y="2372410"/>
            <a:ext cx="272956" cy="40483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6" name="Slika 35">
            <a:extLst>
              <a:ext uri="{FF2B5EF4-FFF2-40B4-BE49-F238E27FC236}">
                <a16:creationId xmlns:a16="http://schemas.microsoft.com/office/drawing/2014/main" id="{0CCFF89A-AB08-4431-A983-43FF653417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5380" r="8715" b="75722"/>
          <a:stretch/>
        </p:blipFill>
        <p:spPr>
          <a:xfrm>
            <a:off x="224056" y="3806742"/>
            <a:ext cx="11967943" cy="2922967"/>
          </a:xfrm>
          <a:prstGeom prst="rect">
            <a:avLst/>
          </a:prstGeom>
        </p:spPr>
      </p:pic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80CA2611-4C25-424E-9E98-946B4539B639}"/>
              </a:ext>
            </a:extLst>
          </p:cNvPr>
          <p:cNvSpPr txBox="1"/>
          <p:nvPr/>
        </p:nvSpPr>
        <p:spPr>
          <a:xfrm>
            <a:off x="1560071" y="4596942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3,12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0151EAB0-B998-49BB-8EF9-1BD1693A8544}"/>
              </a:ext>
            </a:extLst>
          </p:cNvPr>
          <p:cNvSpPr txBox="1"/>
          <p:nvPr/>
        </p:nvSpPr>
        <p:spPr>
          <a:xfrm>
            <a:off x="4483071" y="5990382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0,1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A23302FB-3146-46AE-A99E-57C0DB92B064}"/>
              </a:ext>
            </a:extLst>
          </p:cNvPr>
          <p:cNvSpPr txBox="1"/>
          <p:nvPr/>
        </p:nvSpPr>
        <p:spPr>
          <a:xfrm>
            <a:off x="7647672" y="599629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12,0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4ABD56D2-A99F-41BC-A05E-60332E5E8ECF}"/>
              </a:ext>
            </a:extLst>
          </p:cNvPr>
          <p:cNvSpPr txBox="1"/>
          <p:nvPr/>
        </p:nvSpPr>
        <p:spPr>
          <a:xfrm>
            <a:off x="10741164" y="596828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10,1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DA84C0EC-EB9B-44C0-803E-F84DC4844F3A}"/>
              </a:ext>
            </a:extLst>
          </p:cNvPr>
          <p:cNvSpPr txBox="1"/>
          <p:nvPr/>
        </p:nvSpPr>
        <p:spPr>
          <a:xfrm>
            <a:off x="10741164" y="4594613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91,00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C5566B98-C2E3-4948-B95B-9409BE31ED0A}"/>
              </a:ext>
            </a:extLst>
          </p:cNvPr>
          <p:cNvSpPr txBox="1"/>
          <p:nvPr/>
        </p:nvSpPr>
        <p:spPr>
          <a:xfrm>
            <a:off x="7570335" y="4596942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5,56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01596E8A-5881-421D-8AF3-6F7912971136}"/>
              </a:ext>
            </a:extLst>
          </p:cNvPr>
          <p:cNvSpPr txBox="1"/>
          <p:nvPr/>
        </p:nvSpPr>
        <p:spPr>
          <a:xfrm>
            <a:off x="4483072" y="4596942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0,07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D9FF9F8C-B5DC-4D85-B698-262424B85324}"/>
              </a:ext>
            </a:extLst>
          </p:cNvPr>
          <p:cNvSpPr txBox="1"/>
          <p:nvPr/>
        </p:nvSpPr>
        <p:spPr>
          <a:xfrm>
            <a:off x="1447879" y="6035801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8,9</a:t>
            </a:r>
          </a:p>
        </p:txBody>
      </p:sp>
      <p:cxnSp>
        <p:nvCxnSpPr>
          <p:cNvPr id="46" name="Raven povezovalnik 45">
            <a:extLst>
              <a:ext uri="{FF2B5EF4-FFF2-40B4-BE49-F238E27FC236}">
                <a16:creationId xmlns:a16="http://schemas.microsoft.com/office/drawing/2014/main" id="{C8D8CA62-CC20-41B6-B579-EBD5FAA88566}"/>
              </a:ext>
            </a:extLst>
          </p:cNvPr>
          <p:cNvCxnSpPr/>
          <p:nvPr/>
        </p:nvCxnSpPr>
        <p:spPr>
          <a:xfrm>
            <a:off x="809749" y="6035801"/>
            <a:ext cx="15103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ovezovalnik 46">
            <a:extLst>
              <a:ext uri="{FF2B5EF4-FFF2-40B4-BE49-F238E27FC236}">
                <a16:creationId xmlns:a16="http://schemas.microsoft.com/office/drawing/2014/main" id="{BB14C2E2-22A5-43DD-AF0B-4FEEEF383382}"/>
              </a:ext>
            </a:extLst>
          </p:cNvPr>
          <p:cNvCxnSpPr>
            <a:cxnSpLocks/>
          </p:cNvCxnSpPr>
          <p:nvPr/>
        </p:nvCxnSpPr>
        <p:spPr>
          <a:xfrm>
            <a:off x="809749" y="4594613"/>
            <a:ext cx="215412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  <p:bldP spid="15" grpId="0"/>
      <p:bldP spid="18" grpId="0"/>
      <p:bldP spid="19" grpId="0"/>
      <p:bldP spid="20" grpId="0"/>
      <p:bldP spid="21" grpId="0"/>
      <p:bldP spid="22" grpId="0" animBg="1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5CD1A17-1095-40D2-B3EB-444486A96A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t="27263" r="10200" b="38110"/>
          <a:stretch/>
        </p:blipFill>
        <p:spPr>
          <a:xfrm>
            <a:off x="241109" y="191069"/>
            <a:ext cx="11899329" cy="6482686"/>
          </a:xfrm>
          <a:prstGeom prst="rect">
            <a:avLst/>
          </a:prstGeom>
        </p:spPr>
      </p:pic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7026878F-D209-4160-925B-70ACCEE1044A}"/>
              </a:ext>
            </a:extLst>
          </p:cNvPr>
          <p:cNvCxnSpPr/>
          <p:nvPr/>
        </p:nvCxnSpPr>
        <p:spPr>
          <a:xfrm>
            <a:off x="627797" y="545911"/>
            <a:ext cx="154219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4DEB684-7BE0-42C4-BE2C-4E9E37E6565B}"/>
              </a:ext>
            </a:extLst>
          </p:cNvPr>
          <p:cNvSpPr txBox="1"/>
          <p:nvPr/>
        </p:nvSpPr>
        <p:spPr>
          <a:xfrm>
            <a:off x="1398896" y="545911"/>
            <a:ext cx="88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C9180CA-56CF-4FB2-ACE8-126BE8ECED69}"/>
              </a:ext>
            </a:extLst>
          </p:cNvPr>
          <p:cNvSpPr txBox="1"/>
          <p:nvPr/>
        </p:nvSpPr>
        <p:spPr>
          <a:xfrm>
            <a:off x="4485565" y="545910"/>
            <a:ext cx="88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45BC39D-9321-4BED-9588-2C894FA6D616}"/>
              </a:ext>
            </a:extLst>
          </p:cNvPr>
          <p:cNvSpPr txBox="1"/>
          <p:nvPr/>
        </p:nvSpPr>
        <p:spPr>
          <a:xfrm>
            <a:off x="7872861" y="545910"/>
            <a:ext cx="88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0831CC3-097A-4050-BC11-2432DA447CE0}"/>
              </a:ext>
            </a:extLst>
          </p:cNvPr>
          <p:cNvSpPr txBox="1"/>
          <p:nvPr/>
        </p:nvSpPr>
        <p:spPr>
          <a:xfrm>
            <a:off x="11070611" y="545910"/>
            <a:ext cx="88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51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8B03525-3A25-4249-A26D-EDD6D8D820D4}"/>
              </a:ext>
            </a:extLst>
          </p:cNvPr>
          <p:cNvSpPr txBox="1"/>
          <p:nvPr/>
        </p:nvSpPr>
        <p:spPr>
          <a:xfrm>
            <a:off x="2056263" y="2574035"/>
            <a:ext cx="88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7,2</a:t>
            </a:r>
          </a:p>
        </p:txBody>
      </p:sp>
      <p:sp>
        <p:nvSpPr>
          <p:cNvPr id="12" name="Pravokotnik: zaokroženi diagonalni vogali 11">
            <a:extLst>
              <a:ext uri="{FF2B5EF4-FFF2-40B4-BE49-F238E27FC236}">
                <a16:creationId xmlns:a16="http://schemas.microsoft.com/office/drawing/2014/main" id="{AF245F50-3611-481A-A431-88360F1AC479}"/>
              </a:ext>
            </a:extLst>
          </p:cNvPr>
          <p:cNvSpPr/>
          <p:nvPr/>
        </p:nvSpPr>
        <p:spPr>
          <a:xfrm>
            <a:off x="3903260" y="1951630"/>
            <a:ext cx="2192740" cy="464024"/>
          </a:xfrm>
          <a:prstGeom prst="round2DiagRect">
            <a:avLst/>
          </a:prstGeom>
          <a:solidFill>
            <a:srgbClr val="C0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06BBDD0-B129-4FA9-A7A9-58A879128E0D}"/>
              </a:ext>
            </a:extLst>
          </p:cNvPr>
          <p:cNvSpPr txBox="1"/>
          <p:nvPr/>
        </p:nvSpPr>
        <p:spPr>
          <a:xfrm>
            <a:off x="8293667" y="2574034"/>
            <a:ext cx="88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8,5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E2BBF4B-080D-4417-A269-7BC0F2134D35}"/>
              </a:ext>
            </a:extLst>
          </p:cNvPr>
          <p:cNvSpPr txBox="1"/>
          <p:nvPr/>
        </p:nvSpPr>
        <p:spPr>
          <a:xfrm>
            <a:off x="4446896" y="2598858"/>
            <a:ext cx="88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7,7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4DB7E9A2-EEA4-48D1-9250-1DB4EE93A2FD}"/>
              </a:ext>
            </a:extLst>
          </p:cNvPr>
          <p:cNvSpPr txBox="1"/>
          <p:nvPr/>
        </p:nvSpPr>
        <p:spPr>
          <a:xfrm>
            <a:off x="10047026" y="2574033"/>
            <a:ext cx="88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8,9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E414CF9C-FB87-4F96-B279-3CBFCD2A3801}"/>
              </a:ext>
            </a:extLst>
          </p:cNvPr>
          <p:cNvSpPr txBox="1"/>
          <p:nvPr/>
        </p:nvSpPr>
        <p:spPr>
          <a:xfrm>
            <a:off x="2169993" y="4732654"/>
            <a:ext cx="1078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3,42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0C45C930-9090-483B-8AEC-1AE08321C2AE}"/>
              </a:ext>
            </a:extLst>
          </p:cNvPr>
          <p:cNvSpPr txBox="1"/>
          <p:nvPr/>
        </p:nvSpPr>
        <p:spPr>
          <a:xfrm>
            <a:off x="4485565" y="4636306"/>
            <a:ext cx="1078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3,48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CB8A82FA-B525-4079-88C4-D4C4AFFB2FCA}"/>
              </a:ext>
            </a:extLst>
          </p:cNvPr>
          <p:cNvSpPr txBox="1"/>
          <p:nvPr/>
        </p:nvSpPr>
        <p:spPr>
          <a:xfrm>
            <a:off x="5829867" y="4636305"/>
            <a:ext cx="1078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3,51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04B917A6-439A-4875-92EB-B0B5C756522E}"/>
              </a:ext>
            </a:extLst>
          </p:cNvPr>
          <p:cNvSpPr txBox="1"/>
          <p:nvPr/>
        </p:nvSpPr>
        <p:spPr>
          <a:xfrm>
            <a:off x="8313001" y="4685895"/>
            <a:ext cx="1078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3,57</a:t>
            </a:r>
          </a:p>
        </p:txBody>
      </p:sp>
    </p:spTree>
    <p:extLst>
      <p:ext uri="{BB962C8B-B14F-4D97-AF65-F5344CB8AC3E}">
        <p14:creationId xmlns:p14="http://schemas.microsoft.com/office/powerpoint/2010/main" val="11278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528</Words>
  <Application>Microsoft Office PowerPoint</Application>
  <PresentationFormat>Širokozaslonsko</PresentationFormat>
  <Paragraphs>165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Officeova tema</vt:lpstr>
      <vt:lpstr>Utrjevanje za preizkus 6. RAZRED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Utrjevanje za preizkus 6. RAZRED</dc:title>
  <dc:creator>Irena</dc:creator>
  <cp:lastModifiedBy>Irena Kotnik</cp:lastModifiedBy>
  <cp:revision>30</cp:revision>
  <dcterms:created xsi:type="dcterms:W3CDTF">2022-02-27T21:03:29Z</dcterms:created>
  <dcterms:modified xsi:type="dcterms:W3CDTF">2023-03-14T22:27:16Z</dcterms:modified>
</cp:coreProperties>
</file>