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90" autoAdjust="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468A-8ED8-4524-85F9-E436B300999A}" type="datetimeFigureOut">
              <a:rPr lang="sl-SI" smtClean="0"/>
              <a:pPr/>
              <a:t>7.1.2021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8434-9AA7-42A8-80C0-049274A9BAF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468A-8ED8-4524-85F9-E436B300999A}" type="datetimeFigureOut">
              <a:rPr lang="sl-SI" smtClean="0"/>
              <a:pPr/>
              <a:t>7.1.2021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8434-9AA7-42A8-80C0-049274A9BAF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468A-8ED8-4524-85F9-E436B300999A}" type="datetimeFigureOut">
              <a:rPr lang="sl-SI" smtClean="0"/>
              <a:pPr/>
              <a:t>7.1.2021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8434-9AA7-42A8-80C0-049274A9BAF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468A-8ED8-4524-85F9-E436B300999A}" type="datetimeFigureOut">
              <a:rPr lang="sl-SI" smtClean="0"/>
              <a:pPr/>
              <a:t>7.1.2021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8434-9AA7-42A8-80C0-049274A9BAF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468A-8ED8-4524-85F9-E436B300999A}" type="datetimeFigureOut">
              <a:rPr lang="sl-SI" smtClean="0"/>
              <a:pPr/>
              <a:t>7.1.2021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8434-9AA7-42A8-80C0-049274A9BAF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468A-8ED8-4524-85F9-E436B300999A}" type="datetimeFigureOut">
              <a:rPr lang="sl-SI" smtClean="0"/>
              <a:pPr/>
              <a:t>7.1.2021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8434-9AA7-42A8-80C0-049274A9BAF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468A-8ED8-4524-85F9-E436B300999A}" type="datetimeFigureOut">
              <a:rPr lang="sl-SI" smtClean="0"/>
              <a:pPr/>
              <a:t>7.1.2021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8434-9AA7-42A8-80C0-049274A9BAF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468A-8ED8-4524-85F9-E436B300999A}" type="datetimeFigureOut">
              <a:rPr lang="sl-SI" smtClean="0"/>
              <a:pPr/>
              <a:t>7.1.2021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8434-9AA7-42A8-80C0-049274A9BAF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468A-8ED8-4524-85F9-E436B300999A}" type="datetimeFigureOut">
              <a:rPr lang="sl-SI" smtClean="0"/>
              <a:pPr/>
              <a:t>7.1.2021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8434-9AA7-42A8-80C0-049274A9BAF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468A-8ED8-4524-85F9-E436B300999A}" type="datetimeFigureOut">
              <a:rPr lang="sl-SI" smtClean="0"/>
              <a:pPr/>
              <a:t>7.1.2021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8434-9AA7-42A8-80C0-049274A9BAF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468A-8ED8-4524-85F9-E436B300999A}" type="datetimeFigureOut">
              <a:rPr lang="sl-SI" smtClean="0"/>
              <a:pPr/>
              <a:t>7.1.2021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8434-9AA7-42A8-80C0-049274A9BAF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F468A-8ED8-4524-85F9-E436B300999A}" type="datetimeFigureOut">
              <a:rPr lang="sl-SI" smtClean="0"/>
              <a:pPr/>
              <a:t>7.1.2021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78434-9AA7-42A8-80C0-049274A9BAF0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1835696" y="692696"/>
            <a:ext cx="48964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b="1" dirty="0" smtClean="0">
                <a:solidFill>
                  <a:schemeClr val="accent1">
                    <a:lumMod val="75000"/>
                  </a:schemeClr>
                </a:solidFill>
              </a:rPr>
              <a:t>Zrcaljenje čez premico</a:t>
            </a:r>
            <a:endParaRPr lang="sl-SI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1187624" y="1340768"/>
            <a:ext cx="66832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OSNO SOMERNI LIKI</a:t>
            </a:r>
            <a:endParaRPr lang="sl-SI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26" name="Picture 2" descr="C:\Users\Irena\Documents\prenos (8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132856"/>
            <a:ext cx="2343150" cy="1952625"/>
          </a:xfrm>
          <a:prstGeom prst="rect">
            <a:avLst/>
          </a:prstGeom>
          <a:noFill/>
        </p:spPr>
      </p:pic>
      <p:pic>
        <p:nvPicPr>
          <p:cNvPr id="1028" name="Picture 4" descr="C:\Users\Irena\Documents\sim_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348880"/>
            <a:ext cx="1800000" cy="1523810"/>
          </a:xfrm>
          <a:prstGeom prst="rect">
            <a:avLst/>
          </a:prstGeom>
          <a:noFill/>
        </p:spPr>
      </p:pic>
      <p:pic>
        <p:nvPicPr>
          <p:cNvPr id="1030" name="Picture 6" descr="Ime in Priimek :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2276872"/>
            <a:ext cx="2352675" cy="1943101"/>
          </a:xfrm>
          <a:prstGeom prst="rect">
            <a:avLst/>
          </a:prstGeom>
          <a:noFill/>
        </p:spPr>
      </p:pic>
      <p:pic>
        <p:nvPicPr>
          <p:cNvPr id="1032" name="Picture 8" descr="Ime in Priimek :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4221088"/>
            <a:ext cx="2314575" cy="1971676"/>
          </a:xfrm>
          <a:prstGeom prst="rect">
            <a:avLst/>
          </a:prstGeom>
          <a:noFill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 cstate="print"/>
          <a:srcRect l="38078" t="65137" r="42189" b="19928"/>
          <a:stretch>
            <a:fillRect/>
          </a:stretch>
        </p:blipFill>
        <p:spPr bwMode="auto">
          <a:xfrm>
            <a:off x="4067944" y="4293096"/>
            <a:ext cx="4464496" cy="1899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PoljeZBesedilom 11"/>
          <p:cNvSpPr txBox="1"/>
          <p:nvPr/>
        </p:nvSpPr>
        <p:spPr>
          <a:xfrm>
            <a:off x="4427984" y="5445224"/>
            <a:ext cx="2739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b="1" dirty="0" smtClean="0">
                <a:solidFill>
                  <a:schemeClr val="accent1">
                    <a:lumMod val="75000"/>
                  </a:schemeClr>
                </a:solidFill>
              </a:rPr>
              <a:t>NI OSNO SOMEREN </a:t>
            </a:r>
            <a:endParaRPr lang="sl-SI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611560" y="620688"/>
            <a:ext cx="5718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ZRCALJENJE ČEZ PREMICO preslika:</a:t>
            </a:r>
            <a:endParaRPr lang="sl-SI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1043608" y="980728"/>
            <a:ext cx="25248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 točko v točko</a:t>
            </a:r>
            <a:endParaRPr lang="sl-SI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 flipH="1">
            <a:off x="1043608" y="1412776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  daljico v daljico</a:t>
            </a:r>
            <a:endParaRPr lang="sl-SI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1043608" y="1772816"/>
            <a:ext cx="33230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 premico v premico</a:t>
            </a:r>
            <a:endParaRPr lang="sl-SI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Pravokotnik 5"/>
          <p:cNvSpPr/>
          <p:nvPr/>
        </p:nvSpPr>
        <p:spPr>
          <a:xfrm>
            <a:off x="1043608" y="2132856"/>
            <a:ext cx="18458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 kot v kot</a:t>
            </a:r>
            <a:endParaRPr lang="sl-SI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1043608" y="2564904"/>
            <a:ext cx="2813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2800" b="1" dirty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ik v  skladen lik</a:t>
            </a:r>
            <a:endParaRPr lang="sl-SI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611560" y="3140968"/>
            <a:ext cx="55183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ZRCALJENJE ČEZ PREMICO ohrani</a:t>
            </a:r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sl-SI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755576" y="3645024"/>
            <a:ext cx="2232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dolžino daljic, </a:t>
            </a:r>
            <a:endParaRPr lang="sl-SI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2987824" y="3645024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velikost kotov, </a:t>
            </a:r>
            <a:endParaRPr lang="sl-SI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PoljeZBesedilom 11"/>
          <p:cNvSpPr txBox="1"/>
          <p:nvPr/>
        </p:nvSpPr>
        <p:spPr>
          <a:xfrm>
            <a:off x="755576" y="4149080"/>
            <a:ext cx="568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vzporednost in pravokotnost premic. </a:t>
            </a:r>
            <a:endParaRPr lang="sl-SI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PoljeZBesedilom 12"/>
          <p:cNvSpPr txBox="1"/>
          <p:nvPr/>
        </p:nvSpPr>
        <p:spPr>
          <a:xfrm>
            <a:off x="683568" y="4653136"/>
            <a:ext cx="59486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sl-SI" sz="2800" b="1" dirty="0" smtClean="0">
                <a:solidFill>
                  <a:srgbClr val="00B050"/>
                </a:solidFill>
              </a:rPr>
              <a:t>ZRCALJENJE ČEZ PREMICO spremeni:</a:t>
            </a:r>
            <a:endParaRPr lang="sl-SI" sz="2800" b="1" dirty="0">
              <a:solidFill>
                <a:srgbClr val="00B050"/>
              </a:solidFill>
            </a:endParaRPr>
          </a:p>
        </p:txBody>
      </p:sp>
      <p:sp>
        <p:nvSpPr>
          <p:cNvPr id="14" name="Pravokotnik 13"/>
          <p:cNvSpPr/>
          <p:nvPr/>
        </p:nvSpPr>
        <p:spPr>
          <a:xfrm>
            <a:off x="1187624" y="5157192"/>
            <a:ext cx="2553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2800" b="1" dirty="0" smtClean="0">
                <a:solidFill>
                  <a:srgbClr val="00B050"/>
                </a:solidFill>
              </a:rPr>
              <a:t>  orientacijo lika</a:t>
            </a:r>
            <a:endParaRPr lang="sl-SI" sz="2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251520" y="620688"/>
            <a:ext cx="86764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sl-SI" sz="2800" dirty="0" smtClean="0"/>
              <a:t> Lik </a:t>
            </a:r>
            <a:r>
              <a:rPr lang="sl-SI" sz="2800" dirty="0"/>
              <a:t>je</a:t>
            </a:r>
            <a:r>
              <a:rPr lang="sl-SI" sz="2800" b="1" dirty="0"/>
              <a:t> </a:t>
            </a:r>
            <a:r>
              <a:rPr lang="sl-SI" sz="2800" b="1" dirty="0">
                <a:solidFill>
                  <a:schemeClr val="accent3">
                    <a:lumMod val="75000"/>
                  </a:schemeClr>
                </a:solidFill>
              </a:rPr>
              <a:t>osno simetričen</a:t>
            </a:r>
            <a:r>
              <a:rPr lang="sl-SI" sz="2800" dirty="0"/>
              <a:t> ali </a:t>
            </a:r>
            <a:r>
              <a:rPr lang="sl-SI" sz="2800" b="1" dirty="0">
                <a:solidFill>
                  <a:schemeClr val="accent3">
                    <a:lumMod val="75000"/>
                  </a:schemeClr>
                </a:solidFill>
              </a:rPr>
              <a:t>osno someren</a:t>
            </a:r>
            <a:r>
              <a:rPr lang="sl-SI" sz="2800" dirty="0"/>
              <a:t>, če obstaja premica, čez katero se lik prezrcali sam vase. </a:t>
            </a:r>
            <a:endParaRPr lang="sl-SI" sz="2800" dirty="0" smtClean="0"/>
          </a:p>
          <a:p>
            <a:endParaRPr lang="sl-SI" sz="2800" dirty="0"/>
          </a:p>
          <a:p>
            <a:pPr>
              <a:buFont typeface="Wingdings" pitchFamily="2" charset="2"/>
              <a:buChar char="v"/>
            </a:pPr>
            <a:r>
              <a:rPr lang="sl-SI" sz="2800" dirty="0" smtClean="0"/>
              <a:t> Premico</a:t>
            </a:r>
            <a:r>
              <a:rPr lang="sl-SI" sz="2800" dirty="0"/>
              <a:t>, čez katero se lik prezrcali sam vase, imenujemo </a:t>
            </a:r>
            <a:r>
              <a:rPr lang="sl-SI" sz="2800" b="1" dirty="0">
                <a:solidFill>
                  <a:schemeClr val="accent3">
                    <a:lumMod val="75000"/>
                  </a:schemeClr>
                </a:solidFill>
              </a:rPr>
              <a:t>simetrala</a:t>
            </a:r>
            <a:r>
              <a:rPr lang="sl-SI" sz="2800" dirty="0">
                <a:solidFill>
                  <a:schemeClr val="accent3">
                    <a:lumMod val="75000"/>
                  </a:schemeClr>
                </a:solidFill>
              </a:rPr>
              <a:t>, </a:t>
            </a:r>
            <a:r>
              <a:rPr lang="sl-SI" sz="2800" b="1" dirty="0">
                <a:solidFill>
                  <a:schemeClr val="accent3">
                    <a:lumMod val="75000"/>
                  </a:schemeClr>
                </a:solidFill>
              </a:rPr>
              <a:t>simetrijska os</a:t>
            </a:r>
            <a:r>
              <a:rPr lang="sl-SI" sz="2800" dirty="0">
                <a:solidFill>
                  <a:schemeClr val="accent3">
                    <a:lumMod val="75000"/>
                  </a:schemeClr>
                </a:solidFill>
              </a:rPr>
              <a:t> ali </a:t>
            </a:r>
            <a:r>
              <a:rPr lang="sl-SI" sz="2800" b="1" dirty="0">
                <a:solidFill>
                  <a:schemeClr val="accent3">
                    <a:lumMod val="75000"/>
                  </a:schemeClr>
                </a:solidFill>
              </a:rPr>
              <a:t>somernica</a:t>
            </a:r>
            <a:r>
              <a:rPr lang="sl-SI" sz="2800" dirty="0"/>
              <a:t>.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 l="31184" t="43109" r="54427" b="14563"/>
          <a:stretch>
            <a:fillRect/>
          </a:stretch>
        </p:blipFill>
        <p:spPr bwMode="auto">
          <a:xfrm>
            <a:off x="1259632" y="3212976"/>
            <a:ext cx="1368152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Raven konektor 7"/>
          <p:cNvCxnSpPr/>
          <p:nvPr/>
        </p:nvCxnSpPr>
        <p:spPr>
          <a:xfrm>
            <a:off x="1907704" y="2780928"/>
            <a:ext cx="0" cy="2808312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/>
          <p:cNvSpPr txBox="1"/>
          <p:nvPr/>
        </p:nvSpPr>
        <p:spPr>
          <a:xfrm flipH="1">
            <a:off x="1835696" y="2924944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s</a:t>
            </a:r>
            <a:endParaRPr lang="sl-SI" sz="2400" dirty="0"/>
          </a:p>
        </p:txBody>
      </p:sp>
      <p:cxnSp>
        <p:nvCxnSpPr>
          <p:cNvPr id="13" name="Raven puščični konektor 12"/>
          <p:cNvCxnSpPr/>
          <p:nvPr/>
        </p:nvCxnSpPr>
        <p:spPr>
          <a:xfrm flipV="1">
            <a:off x="1907704" y="2708920"/>
            <a:ext cx="792088" cy="1440160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ravokotnik 14"/>
          <p:cNvSpPr/>
          <p:nvPr/>
        </p:nvSpPr>
        <p:spPr>
          <a:xfrm>
            <a:off x="899592" y="5373216"/>
            <a:ext cx="2736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b="1" dirty="0" smtClean="0">
                <a:solidFill>
                  <a:schemeClr val="accent3">
                    <a:lumMod val="75000"/>
                  </a:schemeClr>
                </a:solidFill>
              </a:rPr>
              <a:t>Osno simetričen lik,</a:t>
            </a:r>
            <a:endParaRPr lang="sl-SI" sz="2400" dirty="0"/>
          </a:p>
        </p:txBody>
      </p:sp>
      <p:sp>
        <p:nvSpPr>
          <p:cNvPr id="18" name="Pravokotnik 17"/>
          <p:cNvSpPr/>
          <p:nvPr/>
        </p:nvSpPr>
        <p:spPr>
          <a:xfrm>
            <a:off x="899592" y="5877272"/>
            <a:ext cx="25822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b="1" dirty="0" smtClean="0">
                <a:solidFill>
                  <a:schemeClr val="accent6">
                    <a:lumMod val="75000"/>
                  </a:schemeClr>
                </a:solidFill>
              </a:rPr>
              <a:t>ima eno simetralo.</a:t>
            </a:r>
            <a:endParaRPr lang="sl-SI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 l="28416" t="39172" r="45573" b="26375"/>
          <a:stretch>
            <a:fillRect/>
          </a:stretch>
        </p:blipFill>
        <p:spPr bwMode="auto">
          <a:xfrm>
            <a:off x="4355976" y="2924944"/>
            <a:ext cx="2520280" cy="1876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Pravokotnik 19"/>
          <p:cNvSpPr/>
          <p:nvPr/>
        </p:nvSpPr>
        <p:spPr>
          <a:xfrm>
            <a:off x="4211960" y="4941168"/>
            <a:ext cx="4248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b="1" dirty="0" smtClean="0">
                <a:solidFill>
                  <a:schemeClr val="accent3">
                    <a:lumMod val="75000"/>
                  </a:schemeClr>
                </a:solidFill>
              </a:rPr>
              <a:t>Lik NI osno simetričen , ker ga ne moremo prepogniti tako, da bi se polovičke prekrivale.  </a:t>
            </a:r>
            <a:endParaRPr lang="sl-SI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5" grpId="0"/>
      <p:bldP spid="18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611560" y="332656"/>
            <a:ext cx="79104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VAJA naredi naslednje naloge in vse nalepi v zvezek</a:t>
            </a:r>
            <a:r>
              <a:rPr lang="sl-SI" sz="2800" b="1" dirty="0" smtClean="0"/>
              <a:t>.</a:t>
            </a:r>
            <a:endParaRPr lang="sl-SI" sz="2800" b="1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359024" y="980728"/>
            <a:ext cx="87849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l-SI" sz="2400" b="1" dirty="0" smtClean="0">
                <a:solidFill>
                  <a:schemeClr val="tx2">
                    <a:lumMod val="75000"/>
                  </a:schemeClr>
                </a:solidFill>
              </a:rPr>
              <a:t>a)Vzemi bel list papirja in  ga prepogni. </a:t>
            </a:r>
          </a:p>
          <a:p>
            <a:pPr marL="342900" indent="-342900"/>
            <a:r>
              <a:rPr lang="sl-SI" sz="2400" b="1" dirty="0" smtClean="0">
                <a:solidFill>
                  <a:schemeClr val="tx2">
                    <a:lumMod val="75000"/>
                  </a:schemeClr>
                </a:solidFill>
              </a:rPr>
              <a:t>         Na prepognjen papir nariši polovico srčka in ga izreži.                      Papir razgrni, srčku nariši simetralo. </a:t>
            </a:r>
          </a:p>
          <a:p>
            <a:pPr marL="342900" indent="-342900"/>
            <a:r>
              <a:rPr lang="sl-SI" sz="2400" b="1" dirty="0" smtClean="0">
                <a:solidFill>
                  <a:schemeClr val="tx2">
                    <a:lumMod val="75000"/>
                  </a:schemeClr>
                </a:solidFill>
              </a:rPr>
              <a:t>b) Na prepognjen papir nariši  še drug vzorec po lastni izbiri. Vzorec izreži in razgrni papir. Liku, ki je osno simetričen, nariši simetralo.</a:t>
            </a:r>
          </a:p>
          <a:p>
            <a:pPr marL="342900" indent="-342900"/>
            <a:r>
              <a:rPr lang="sl-SI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l-SI" sz="2400" b="1" dirty="0" smtClean="0">
                <a:solidFill>
                  <a:schemeClr val="tx2">
                    <a:lumMod val="75000"/>
                  </a:schemeClr>
                </a:solidFill>
              </a:rPr>
              <a:t>    </a:t>
            </a:r>
            <a:endParaRPr lang="sl-SI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67544" y="3140968"/>
            <a:ext cx="76545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b="1" dirty="0" smtClean="0">
                <a:solidFill>
                  <a:schemeClr val="accent2">
                    <a:lumMod val="75000"/>
                  </a:schemeClr>
                </a:solidFill>
              </a:rPr>
              <a:t>2. Na bel list nariši kvadrat s stranico 8 cm in kvadrat izreži.</a:t>
            </a:r>
          </a:p>
          <a:p>
            <a:r>
              <a:rPr lang="sl-SI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sl-SI" sz="2400" b="1" dirty="0" smtClean="0">
                <a:solidFill>
                  <a:schemeClr val="accent2">
                    <a:lumMod val="75000"/>
                  </a:schemeClr>
                </a:solidFill>
              </a:rPr>
              <a:t>    Določi mu vse simetrale. Pomagaj si s prepogibanjem. </a:t>
            </a:r>
          </a:p>
          <a:p>
            <a:r>
              <a:rPr lang="sl-SI" sz="2400" b="1" dirty="0" smtClean="0">
                <a:solidFill>
                  <a:schemeClr val="accent2">
                    <a:lumMod val="75000"/>
                  </a:schemeClr>
                </a:solidFill>
              </a:rPr>
              <a:t>     Koliko simetral ima kvadrat?</a:t>
            </a:r>
            <a:endParaRPr lang="sl-SI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539552" y="4437112"/>
            <a:ext cx="838842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r>
              <a:rPr lang="sl-SI" dirty="0" smtClean="0"/>
              <a:t>.</a:t>
            </a:r>
            <a:r>
              <a:rPr lang="sl-SI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sl-SI" sz="2400" b="1" dirty="0" smtClean="0">
                <a:solidFill>
                  <a:schemeClr val="accent3">
                    <a:lumMod val="75000"/>
                  </a:schemeClr>
                </a:solidFill>
              </a:rPr>
              <a:t>Na bel list nariši pravokotnik z dolžino 10 cm in širino 7 cm in </a:t>
            </a:r>
          </a:p>
          <a:p>
            <a:r>
              <a:rPr lang="sl-SI" sz="2400" b="1" dirty="0" smtClean="0">
                <a:solidFill>
                  <a:schemeClr val="accent3">
                    <a:lumMod val="75000"/>
                  </a:schemeClr>
                </a:solidFill>
              </a:rPr>
              <a:t>    ga izreži. </a:t>
            </a:r>
          </a:p>
          <a:p>
            <a:r>
              <a:rPr lang="sl-SI" sz="2400" b="1" dirty="0" smtClean="0">
                <a:solidFill>
                  <a:schemeClr val="accent3">
                    <a:lumMod val="75000"/>
                  </a:schemeClr>
                </a:solidFill>
              </a:rPr>
              <a:t>   Določi mu vse simetrale. Pomagaj si s prepogibanjem. </a:t>
            </a:r>
          </a:p>
          <a:p>
            <a:r>
              <a:rPr lang="sl-SI" sz="2400" b="1" dirty="0" smtClean="0">
                <a:solidFill>
                  <a:schemeClr val="accent3">
                    <a:lumMod val="75000"/>
                  </a:schemeClr>
                </a:solidFill>
              </a:rPr>
              <a:t>    Koliko  simetral ima pravokotnik? </a:t>
            </a:r>
          </a:p>
          <a:p>
            <a:r>
              <a:rPr lang="sl-SI" dirty="0" smtClean="0"/>
              <a:t> 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224</Words>
  <Application>Microsoft Office PowerPoint</Application>
  <PresentationFormat>Diaprojekcija na zaslonu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5" baseType="lpstr">
      <vt:lpstr>Officeova tema</vt:lpstr>
      <vt:lpstr>Diapozitiv 1</vt:lpstr>
      <vt:lpstr>Diapozitiv 2</vt:lpstr>
      <vt:lpstr>Diapozitiv 3</vt:lpstr>
      <vt:lpstr>Diapozitiv 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Irena</dc:creator>
  <cp:lastModifiedBy>Irena</cp:lastModifiedBy>
  <cp:revision>89</cp:revision>
  <dcterms:created xsi:type="dcterms:W3CDTF">2021-01-06T14:27:04Z</dcterms:created>
  <dcterms:modified xsi:type="dcterms:W3CDTF">2021-01-07T23:16:36Z</dcterms:modified>
</cp:coreProperties>
</file>