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156-27BE-4A24-A91F-F41B48441F0C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FF2F-6C7C-4619-8C1B-450D753BF1B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0FF2F-6C7C-4619-8C1B-450D753BF1B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3B63-4060-4588-BF78-0F35F57D9CCD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CD27-9636-44A4-8592-189813B8C24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331640" y="692696"/>
            <a:ext cx="590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SIMETRALA  KOTA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475656" y="28529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Pravi kot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Raven konektor 10"/>
          <p:cNvCxnSpPr/>
          <p:nvPr/>
        </p:nvCxnSpPr>
        <p:spPr>
          <a:xfrm>
            <a:off x="1403648" y="3573016"/>
            <a:ext cx="165618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1331640" y="14127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|</a:t>
            </a:r>
            <a:endParaRPr lang="sl-SI" dirty="0"/>
          </a:p>
        </p:txBody>
      </p:sp>
      <p:cxnSp>
        <p:nvCxnSpPr>
          <p:cNvPr id="16" name="Raven konektor 15"/>
          <p:cNvCxnSpPr/>
          <p:nvPr/>
        </p:nvCxnSpPr>
        <p:spPr>
          <a:xfrm flipH="1">
            <a:off x="1403648" y="1556792"/>
            <a:ext cx="72008" cy="20162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>
            <a:off x="1475656" y="33569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>
            <a:off x="1763688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>
            <a:off x="2411760" y="6237312"/>
            <a:ext cx="44644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 flipV="1">
            <a:off x="2411760" y="3068960"/>
            <a:ext cx="1296144" cy="32043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jeZBesedilom 38"/>
          <p:cNvSpPr txBox="1"/>
          <p:nvPr/>
        </p:nvSpPr>
        <p:spPr>
          <a:xfrm>
            <a:off x="2771800" y="5445224"/>
            <a:ext cx="1966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OSTRI KOT</a:t>
            </a:r>
            <a:endParaRPr lang="sl-SI" sz="3200" b="1" dirty="0">
              <a:solidFill>
                <a:srgbClr val="00B050"/>
              </a:solidFill>
            </a:endParaRPr>
          </a:p>
        </p:txBody>
      </p:sp>
      <p:cxnSp>
        <p:nvCxnSpPr>
          <p:cNvPr id="40" name="Raven konektor 39"/>
          <p:cNvCxnSpPr/>
          <p:nvPr/>
        </p:nvCxnSpPr>
        <p:spPr>
          <a:xfrm>
            <a:off x="5940152" y="4077072"/>
            <a:ext cx="2520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/>
          <p:cNvSpPr txBox="1"/>
          <p:nvPr/>
        </p:nvSpPr>
        <p:spPr>
          <a:xfrm>
            <a:off x="5796136" y="2996952"/>
            <a:ext cx="175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4">
                    <a:lumMod val="50000"/>
                  </a:schemeClr>
                </a:solidFill>
              </a:rPr>
              <a:t>TOPI KOT</a:t>
            </a:r>
            <a:endParaRPr lang="sl-SI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8" name="PoljeZBesedilom 67"/>
          <p:cNvSpPr txBox="1"/>
          <p:nvPr/>
        </p:nvSpPr>
        <p:spPr>
          <a:xfrm>
            <a:off x="1907704" y="234888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90°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9" name="Raven konektor 68"/>
          <p:cNvCxnSpPr/>
          <p:nvPr/>
        </p:nvCxnSpPr>
        <p:spPr>
          <a:xfrm flipH="1" flipV="1">
            <a:off x="4355976" y="1268760"/>
            <a:ext cx="1584176" cy="28083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oljeZBesedilom 73"/>
          <p:cNvSpPr txBox="1"/>
          <p:nvPr/>
        </p:nvSpPr>
        <p:spPr>
          <a:xfrm>
            <a:off x="5009085" y="1844824"/>
            <a:ext cx="42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VEČ KOT 90° IN MANJ KOT 180</a:t>
            </a:r>
            <a:r>
              <a:rPr lang="sl-SI" sz="2400" dirty="0" smtClean="0"/>
              <a:t>° </a:t>
            </a:r>
            <a:endParaRPr lang="sl-SI" sz="2400" dirty="0"/>
          </a:p>
        </p:txBody>
      </p:sp>
      <p:sp>
        <p:nvSpPr>
          <p:cNvPr id="76" name="PoljeZBesedilom 75"/>
          <p:cNvSpPr txBox="1"/>
          <p:nvPr/>
        </p:nvSpPr>
        <p:spPr>
          <a:xfrm>
            <a:off x="3059832" y="4797152"/>
            <a:ext cx="389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VEČ KOT 0° IN MANJ KOT 90</a:t>
            </a:r>
            <a:r>
              <a:rPr lang="sl-SI" sz="2400" dirty="0" smtClean="0">
                <a:solidFill>
                  <a:srgbClr val="00B050"/>
                </a:solidFill>
              </a:rPr>
              <a:t>° 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77" name="Prostoročno 76"/>
          <p:cNvSpPr/>
          <p:nvPr/>
        </p:nvSpPr>
        <p:spPr>
          <a:xfrm>
            <a:off x="4615543" y="1538514"/>
            <a:ext cx="3357253" cy="2525486"/>
          </a:xfrm>
          <a:custGeom>
            <a:avLst/>
            <a:gdLst>
              <a:gd name="connsiteX0" fmla="*/ 0 w 3357253"/>
              <a:gd name="connsiteY0" fmla="*/ 116115 h 2525486"/>
              <a:gd name="connsiteX1" fmla="*/ 232228 w 3357253"/>
              <a:gd name="connsiteY1" fmla="*/ 101600 h 2525486"/>
              <a:gd name="connsiteX2" fmla="*/ 435428 w 3357253"/>
              <a:gd name="connsiteY2" fmla="*/ 72572 h 2525486"/>
              <a:gd name="connsiteX3" fmla="*/ 595086 w 3357253"/>
              <a:gd name="connsiteY3" fmla="*/ 58057 h 2525486"/>
              <a:gd name="connsiteX4" fmla="*/ 682171 w 3357253"/>
              <a:gd name="connsiteY4" fmla="*/ 29029 h 2525486"/>
              <a:gd name="connsiteX5" fmla="*/ 841828 w 3357253"/>
              <a:gd name="connsiteY5" fmla="*/ 0 h 2525486"/>
              <a:gd name="connsiteX6" fmla="*/ 1378857 w 3357253"/>
              <a:gd name="connsiteY6" fmla="*/ 14515 h 2525486"/>
              <a:gd name="connsiteX7" fmla="*/ 1422400 w 3357253"/>
              <a:gd name="connsiteY7" fmla="*/ 29029 h 2525486"/>
              <a:gd name="connsiteX8" fmla="*/ 1480457 w 3357253"/>
              <a:gd name="connsiteY8" fmla="*/ 43543 h 2525486"/>
              <a:gd name="connsiteX9" fmla="*/ 1524000 w 3357253"/>
              <a:gd name="connsiteY9" fmla="*/ 72572 h 2525486"/>
              <a:gd name="connsiteX10" fmla="*/ 1611086 w 3357253"/>
              <a:gd name="connsiteY10" fmla="*/ 101600 h 2525486"/>
              <a:gd name="connsiteX11" fmla="*/ 1654628 w 3357253"/>
              <a:gd name="connsiteY11" fmla="*/ 116115 h 2525486"/>
              <a:gd name="connsiteX12" fmla="*/ 1727200 w 3357253"/>
              <a:gd name="connsiteY12" fmla="*/ 130629 h 2525486"/>
              <a:gd name="connsiteX13" fmla="*/ 1770743 w 3357253"/>
              <a:gd name="connsiteY13" fmla="*/ 145143 h 2525486"/>
              <a:gd name="connsiteX14" fmla="*/ 1828800 w 3357253"/>
              <a:gd name="connsiteY14" fmla="*/ 159657 h 2525486"/>
              <a:gd name="connsiteX15" fmla="*/ 1915886 w 3357253"/>
              <a:gd name="connsiteY15" fmla="*/ 217715 h 2525486"/>
              <a:gd name="connsiteX16" fmla="*/ 2002971 w 3357253"/>
              <a:gd name="connsiteY16" fmla="*/ 275772 h 2525486"/>
              <a:gd name="connsiteX17" fmla="*/ 2090057 w 3357253"/>
              <a:gd name="connsiteY17" fmla="*/ 304800 h 2525486"/>
              <a:gd name="connsiteX18" fmla="*/ 2177143 w 3357253"/>
              <a:gd name="connsiteY18" fmla="*/ 362857 h 2525486"/>
              <a:gd name="connsiteX19" fmla="*/ 2264228 w 3357253"/>
              <a:gd name="connsiteY19" fmla="*/ 406400 h 2525486"/>
              <a:gd name="connsiteX20" fmla="*/ 2307771 w 3357253"/>
              <a:gd name="connsiteY20" fmla="*/ 449943 h 2525486"/>
              <a:gd name="connsiteX21" fmla="*/ 2394857 w 3357253"/>
              <a:gd name="connsiteY21" fmla="*/ 508000 h 2525486"/>
              <a:gd name="connsiteX22" fmla="*/ 2452914 w 3357253"/>
              <a:gd name="connsiteY22" fmla="*/ 580572 h 2525486"/>
              <a:gd name="connsiteX23" fmla="*/ 2525486 w 3357253"/>
              <a:gd name="connsiteY23" fmla="*/ 653143 h 2525486"/>
              <a:gd name="connsiteX24" fmla="*/ 2670628 w 3357253"/>
              <a:gd name="connsiteY24" fmla="*/ 798286 h 2525486"/>
              <a:gd name="connsiteX25" fmla="*/ 2714171 w 3357253"/>
              <a:gd name="connsiteY25" fmla="*/ 827315 h 2525486"/>
              <a:gd name="connsiteX26" fmla="*/ 2786743 w 3357253"/>
              <a:gd name="connsiteY26" fmla="*/ 899886 h 2525486"/>
              <a:gd name="connsiteX27" fmla="*/ 2830286 w 3357253"/>
              <a:gd name="connsiteY27" fmla="*/ 986972 h 2525486"/>
              <a:gd name="connsiteX28" fmla="*/ 2917371 w 3357253"/>
              <a:gd name="connsiteY28" fmla="*/ 1074057 h 2525486"/>
              <a:gd name="connsiteX29" fmla="*/ 3018971 w 3357253"/>
              <a:gd name="connsiteY29" fmla="*/ 1190172 h 2525486"/>
              <a:gd name="connsiteX30" fmla="*/ 3033486 w 3357253"/>
              <a:gd name="connsiteY30" fmla="*/ 1233715 h 2525486"/>
              <a:gd name="connsiteX31" fmla="*/ 3077028 w 3357253"/>
              <a:gd name="connsiteY31" fmla="*/ 1262743 h 2525486"/>
              <a:gd name="connsiteX32" fmla="*/ 3106057 w 3357253"/>
              <a:gd name="connsiteY32" fmla="*/ 1306286 h 2525486"/>
              <a:gd name="connsiteX33" fmla="*/ 3178628 w 3357253"/>
              <a:gd name="connsiteY33" fmla="*/ 1524000 h 2525486"/>
              <a:gd name="connsiteX34" fmla="*/ 3207657 w 3357253"/>
              <a:gd name="connsiteY34" fmla="*/ 1611086 h 2525486"/>
              <a:gd name="connsiteX35" fmla="*/ 3236686 w 3357253"/>
              <a:gd name="connsiteY35" fmla="*/ 1712686 h 2525486"/>
              <a:gd name="connsiteX36" fmla="*/ 3265714 w 3357253"/>
              <a:gd name="connsiteY36" fmla="*/ 1857829 h 2525486"/>
              <a:gd name="connsiteX37" fmla="*/ 3294743 w 3357253"/>
              <a:gd name="connsiteY37" fmla="*/ 1944915 h 2525486"/>
              <a:gd name="connsiteX38" fmla="*/ 3309257 w 3357253"/>
              <a:gd name="connsiteY38" fmla="*/ 2061029 h 2525486"/>
              <a:gd name="connsiteX39" fmla="*/ 3323771 w 3357253"/>
              <a:gd name="connsiteY39" fmla="*/ 2104572 h 2525486"/>
              <a:gd name="connsiteX40" fmla="*/ 3338286 w 3357253"/>
              <a:gd name="connsiteY40" fmla="*/ 2162629 h 2525486"/>
              <a:gd name="connsiteX41" fmla="*/ 3352800 w 3357253"/>
              <a:gd name="connsiteY41" fmla="*/ 2525486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57253" h="2525486">
                <a:moveTo>
                  <a:pt x="0" y="116115"/>
                </a:moveTo>
                <a:cubicBezTo>
                  <a:pt x="77409" y="111277"/>
                  <a:pt x="155053" y="109318"/>
                  <a:pt x="232228" y="101600"/>
                </a:cubicBezTo>
                <a:cubicBezTo>
                  <a:pt x="300309" y="94792"/>
                  <a:pt x="367288" y="78767"/>
                  <a:pt x="435428" y="72572"/>
                </a:cubicBezTo>
                <a:lnTo>
                  <a:pt x="595086" y="58057"/>
                </a:lnTo>
                <a:cubicBezTo>
                  <a:pt x="624114" y="48381"/>
                  <a:pt x="651989" y="34059"/>
                  <a:pt x="682171" y="29029"/>
                </a:cubicBezTo>
                <a:cubicBezTo>
                  <a:pt x="793591" y="10459"/>
                  <a:pt x="740399" y="20287"/>
                  <a:pt x="841828" y="0"/>
                </a:cubicBezTo>
                <a:cubicBezTo>
                  <a:pt x="1020838" y="4838"/>
                  <a:pt x="1200005" y="5572"/>
                  <a:pt x="1378857" y="14515"/>
                </a:cubicBezTo>
                <a:cubicBezTo>
                  <a:pt x="1394137" y="15279"/>
                  <a:pt x="1407689" y="24826"/>
                  <a:pt x="1422400" y="29029"/>
                </a:cubicBezTo>
                <a:cubicBezTo>
                  <a:pt x="1441580" y="34509"/>
                  <a:pt x="1461105" y="38705"/>
                  <a:pt x="1480457" y="43543"/>
                </a:cubicBezTo>
                <a:cubicBezTo>
                  <a:pt x="1494971" y="53219"/>
                  <a:pt x="1508059" y="65487"/>
                  <a:pt x="1524000" y="72572"/>
                </a:cubicBezTo>
                <a:cubicBezTo>
                  <a:pt x="1551962" y="84999"/>
                  <a:pt x="1582057" y="91924"/>
                  <a:pt x="1611086" y="101600"/>
                </a:cubicBezTo>
                <a:cubicBezTo>
                  <a:pt x="1625600" y="106438"/>
                  <a:pt x="1639626" y="113115"/>
                  <a:pt x="1654628" y="116115"/>
                </a:cubicBezTo>
                <a:cubicBezTo>
                  <a:pt x="1678819" y="120953"/>
                  <a:pt x="1703267" y="124646"/>
                  <a:pt x="1727200" y="130629"/>
                </a:cubicBezTo>
                <a:cubicBezTo>
                  <a:pt x="1742043" y="134340"/>
                  <a:pt x="1756032" y="140940"/>
                  <a:pt x="1770743" y="145143"/>
                </a:cubicBezTo>
                <a:cubicBezTo>
                  <a:pt x="1789923" y="150623"/>
                  <a:pt x="1809448" y="154819"/>
                  <a:pt x="1828800" y="159657"/>
                </a:cubicBezTo>
                <a:cubicBezTo>
                  <a:pt x="1925433" y="256290"/>
                  <a:pt x="1821363" y="165201"/>
                  <a:pt x="1915886" y="217715"/>
                </a:cubicBezTo>
                <a:cubicBezTo>
                  <a:pt x="1946383" y="234658"/>
                  <a:pt x="1969873" y="264740"/>
                  <a:pt x="2002971" y="275772"/>
                </a:cubicBezTo>
                <a:lnTo>
                  <a:pt x="2090057" y="304800"/>
                </a:lnTo>
                <a:cubicBezTo>
                  <a:pt x="2119086" y="324152"/>
                  <a:pt x="2144045" y="351824"/>
                  <a:pt x="2177143" y="362857"/>
                </a:cubicBezTo>
                <a:cubicBezTo>
                  <a:pt x="2220782" y="377404"/>
                  <a:pt x="2226714" y="375138"/>
                  <a:pt x="2264228" y="406400"/>
                </a:cubicBezTo>
                <a:cubicBezTo>
                  <a:pt x="2279997" y="419541"/>
                  <a:pt x="2291568" y="437341"/>
                  <a:pt x="2307771" y="449943"/>
                </a:cubicBezTo>
                <a:cubicBezTo>
                  <a:pt x="2335310" y="471362"/>
                  <a:pt x="2394857" y="508000"/>
                  <a:pt x="2394857" y="508000"/>
                </a:cubicBezTo>
                <a:cubicBezTo>
                  <a:pt x="2423112" y="592768"/>
                  <a:pt x="2387263" y="514921"/>
                  <a:pt x="2452914" y="580572"/>
                </a:cubicBezTo>
                <a:cubicBezTo>
                  <a:pt x="2549672" y="677330"/>
                  <a:pt x="2409376" y="575738"/>
                  <a:pt x="2525486" y="653143"/>
                </a:cubicBezTo>
                <a:cubicBezTo>
                  <a:pt x="2602895" y="769258"/>
                  <a:pt x="2554514" y="720876"/>
                  <a:pt x="2670628" y="798286"/>
                </a:cubicBezTo>
                <a:lnTo>
                  <a:pt x="2714171" y="827315"/>
                </a:lnTo>
                <a:cubicBezTo>
                  <a:pt x="2791586" y="943434"/>
                  <a:pt x="2689975" y="803117"/>
                  <a:pt x="2786743" y="899886"/>
                </a:cubicBezTo>
                <a:cubicBezTo>
                  <a:pt x="2895634" y="1008778"/>
                  <a:pt x="2747653" y="880730"/>
                  <a:pt x="2830286" y="986972"/>
                </a:cubicBezTo>
                <a:cubicBezTo>
                  <a:pt x="2855490" y="1019377"/>
                  <a:pt x="2894599" y="1039899"/>
                  <a:pt x="2917371" y="1074057"/>
                </a:cubicBezTo>
                <a:cubicBezTo>
                  <a:pt x="2985104" y="1175657"/>
                  <a:pt x="2946399" y="1141790"/>
                  <a:pt x="3018971" y="1190172"/>
                </a:cubicBezTo>
                <a:cubicBezTo>
                  <a:pt x="3023809" y="1204686"/>
                  <a:pt x="3023928" y="1221768"/>
                  <a:pt x="3033486" y="1233715"/>
                </a:cubicBezTo>
                <a:cubicBezTo>
                  <a:pt x="3044383" y="1247336"/>
                  <a:pt x="3064693" y="1250408"/>
                  <a:pt x="3077028" y="1262743"/>
                </a:cubicBezTo>
                <a:cubicBezTo>
                  <a:pt x="3089363" y="1275078"/>
                  <a:pt x="3096381" y="1291772"/>
                  <a:pt x="3106057" y="1306286"/>
                </a:cubicBezTo>
                <a:lnTo>
                  <a:pt x="3178628" y="1524000"/>
                </a:lnTo>
                <a:lnTo>
                  <a:pt x="3207657" y="1611086"/>
                </a:lnTo>
                <a:cubicBezTo>
                  <a:pt x="3222886" y="1656773"/>
                  <a:pt x="3225753" y="1661665"/>
                  <a:pt x="3236686" y="1712686"/>
                </a:cubicBezTo>
                <a:cubicBezTo>
                  <a:pt x="3247024" y="1760930"/>
                  <a:pt x="3250111" y="1811022"/>
                  <a:pt x="3265714" y="1857829"/>
                </a:cubicBezTo>
                <a:lnTo>
                  <a:pt x="3294743" y="1944915"/>
                </a:lnTo>
                <a:cubicBezTo>
                  <a:pt x="3299581" y="1983620"/>
                  <a:pt x="3302280" y="2022652"/>
                  <a:pt x="3309257" y="2061029"/>
                </a:cubicBezTo>
                <a:cubicBezTo>
                  <a:pt x="3311994" y="2076082"/>
                  <a:pt x="3319568" y="2089861"/>
                  <a:pt x="3323771" y="2104572"/>
                </a:cubicBezTo>
                <a:cubicBezTo>
                  <a:pt x="3329251" y="2123752"/>
                  <a:pt x="3333448" y="2143277"/>
                  <a:pt x="3338286" y="2162629"/>
                </a:cubicBezTo>
                <a:cubicBezTo>
                  <a:pt x="3357253" y="2409201"/>
                  <a:pt x="3352800" y="2288234"/>
                  <a:pt x="3352800" y="2525486"/>
                </a:cubicBezTo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0" name="Prostoročno 79"/>
          <p:cNvSpPr/>
          <p:nvPr/>
        </p:nvSpPr>
        <p:spPr>
          <a:xfrm>
            <a:off x="3222171" y="4238171"/>
            <a:ext cx="1988458" cy="1915886"/>
          </a:xfrm>
          <a:custGeom>
            <a:avLst/>
            <a:gdLst>
              <a:gd name="connsiteX0" fmla="*/ 0 w 1988458"/>
              <a:gd name="connsiteY0" fmla="*/ 0 h 1915886"/>
              <a:gd name="connsiteX1" fmla="*/ 130629 w 1988458"/>
              <a:gd name="connsiteY1" fmla="*/ 43543 h 1915886"/>
              <a:gd name="connsiteX2" fmla="*/ 174172 w 1988458"/>
              <a:gd name="connsiteY2" fmla="*/ 58058 h 1915886"/>
              <a:gd name="connsiteX3" fmla="*/ 232229 w 1988458"/>
              <a:gd name="connsiteY3" fmla="*/ 72572 h 1915886"/>
              <a:gd name="connsiteX4" fmla="*/ 319315 w 1988458"/>
              <a:gd name="connsiteY4" fmla="*/ 101600 h 1915886"/>
              <a:gd name="connsiteX5" fmla="*/ 362858 w 1988458"/>
              <a:gd name="connsiteY5" fmla="*/ 130629 h 1915886"/>
              <a:gd name="connsiteX6" fmla="*/ 449943 w 1988458"/>
              <a:gd name="connsiteY6" fmla="*/ 159658 h 1915886"/>
              <a:gd name="connsiteX7" fmla="*/ 537029 w 1988458"/>
              <a:gd name="connsiteY7" fmla="*/ 203200 h 1915886"/>
              <a:gd name="connsiteX8" fmla="*/ 580572 w 1988458"/>
              <a:gd name="connsiteY8" fmla="*/ 232229 h 1915886"/>
              <a:gd name="connsiteX9" fmla="*/ 624115 w 1988458"/>
              <a:gd name="connsiteY9" fmla="*/ 246743 h 1915886"/>
              <a:gd name="connsiteX10" fmla="*/ 653143 w 1988458"/>
              <a:gd name="connsiteY10" fmla="*/ 290286 h 1915886"/>
              <a:gd name="connsiteX11" fmla="*/ 711200 w 1988458"/>
              <a:gd name="connsiteY11" fmla="*/ 319315 h 1915886"/>
              <a:gd name="connsiteX12" fmla="*/ 798286 w 1988458"/>
              <a:gd name="connsiteY12" fmla="*/ 406400 h 1915886"/>
              <a:gd name="connsiteX13" fmla="*/ 885372 w 1988458"/>
              <a:gd name="connsiteY13" fmla="*/ 478972 h 1915886"/>
              <a:gd name="connsiteX14" fmla="*/ 972458 w 1988458"/>
              <a:gd name="connsiteY14" fmla="*/ 537029 h 1915886"/>
              <a:gd name="connsiteX15" fmla="*/ 1045029 w 1988458"/>
              <a:gd name="connsiteY15" fmla="*/ 624115 h 1915886"/>
              <a:gd name="connsiteX16" fmla="*/ 1132115 w 1988458"/>
              <a:gd name="connsiteY16" fmla="*/ 696686 h 1915886"/>
              <a:gd name="connsiteX17" fmla="*/ 1204686 w 1988458"/>
              <a:gd name="connsiteY17" fmla="*/ 798286 h 1915886"/>
              <a:gd name="connsiteX18" fmla="*/ 1233715 w 1988458"/>
              <a:gd name="connsiteY18" fmla="*/ 841829 h 1915886"/>
              <a:gd name="connsiteX19" fmla="*/ 1277258 w 1988458"/>
              <a:gd name="connsiteY19" fmla="*/ 870858 h 1915886"/>
              <a:gd name="connsiteX20" fmla="*/ 1335315 w 1988458"/>
              <a:gd name="connsiteY20" fmla="*/ 943429 h 1915886"/>
              <a:gd name="connsiteX21" fmla="*/ 1393372 w 1988458"/>
              <a:gd name="connsiteY21" fmla="*/ 1016000 h 1915886"/>
              <a:gd name="connsiteX22" fmla="*/ 1451429 w 1988458"/>
              <a:gd name="connsiteY22" fmla="*/ 1103086 h 1915886"/>
              <a:gd name="connsiteX23" fmla="*/ 1480458 w 1988458"/>
              <a:gd name="connsiteY23" fmla="*/ 1146629 h 1915886"/>
              <a:gd name="connsiteX24" fmla="*/ 1567543 w 1988458"/>
              <a:gd name="connsiteY24" fmla="*/ 1233715 h 1915886"/>
              <a:gd name="connsiteX25" fmla="*/ 1582058 w 1988458"/>
              <a:gd name="connsiteY25" fmla="*/ 1277258 h 1915886"/>
              <a:gd name="connsiteX26" fmla="*/ 1625600 w 1988458"/>
              <a:gd name="connsiteY26" fmla="*/ 1320800 h 1915886"/>
              <a:gd name="connsiteX27" fmla="*/ 1669143 w 1988458"/>
              <a:gd name="connsiteY27" fmla="*/ 1378858 h 1915886"/>
              <a:gd name="connsiteX28" fmla="*/ 1712686 w 1988458"/>
              <a:gd name="connsiteY28" fmla="*/ 1422400 h 1915886"/>
              <a:gd name="connsiteX29" fmla="*/ 1770743 w 1988458"/>
              <a:gd name="connsiteY29" fmla="*/ 1509486 h 1915886"/>
              <a:gd name="connsiteX30" fmla="*/ 1799772 w 1988458"/>
              <a:gd name="connsiteY30" fmla="*/ 1553029 h 1915886"/>
              <a:gd name="connsiteX31" fmla="*/ 1843315 w 1988458"/>
              <a:gd name="connsiteY31" fmla="*/ 1567543 h 1915886"/>
              <a:gd name="connsiteX32" fmla="*/ 1901372 w 1988458"/>
              <a:gd name="connsiteY32" fmla="*/ 1654629 h 1915886"/>
              <a:gd name="connsiteX33" fmla="*/ 1944915 w 1988458"/>
              <a:gd name="connsiteY33" fmla="*/ 1785258 h 1915886"/>
              <a:gd name="connsiteX34" fmla="*/ 1973943 w 1988458"/>
              <a:gd name="connsiteY34" fmla="*/ 1872343 h 1915886"/>
              <a:gd name="connsiteX35" fmla="*/ 1988458 w 1988458"/>
              <a:gd name="connsiteY35" fmla="*/ 1915886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88458" h="1915886">
                <a:moveTo>
                  <a:pt x="0" y="0"/>
                </a:moveTo>
                <a:lnTo>
                  <a:pt x="130629" y="43543"/>
                </a:lnTo>
                <a:cubicBezTo>
                  <a:pt x="145143" y="48381"/>
                  <a:pt x="159329" y="54347"/>
                  <a:pt x="174172" y="58058"/>
                </a:cubicBezTo>
                <a:cubicBezTo>
                  <a:pt x="193524" y="62896"/>
                  <a:pt x="213122" y="66840"/>
                  <a:pt x="232229" y="72572"/>
                </a:cubicBezTo>
                <a:cubicBezTo>
                  <a:pt x="261537" y="81364"/>
                  <a:pt x="319315" y="101600"/>
                  <a:pt x="319315" y="101600"/>
                </a:cubicBezTo>
                <a:cubicBezTo>
                  <a:pt x="333829" y="111276"/>
                  <a:pt x="346917" y="123544"/>
                  <a:pt x="362858" y="130629"/>
                </a:cubicBezTo>
                <a:cubicBezTo>
                  <a:pt x="390819" y="143056"/>
                  <a:pt x="424483" y="142685"/>
                  <a:pt x="449943" y="159658"/>
                </a:cubicBezTo>
                <a:cubicBezTo>
                  <a:pt x="506216" y="197172"/>
                  <a:pt x="476937" y="183170"/>
                  <a:pt x="537029" y="203200"/>
                </a:cubicBezTo>
                <a:cubicBezTo>
                  <a:pt x="551543" y="212876"/>
                  <a:pt x="564970" y="224428"/>
                  <a:pt x="580572" y="232229"/>
                </a:cubicBezTo>
                <a:cubicBezTo>
                  <a:pt x="594256" y="239071"/>
                  <a:pt x="612168" y="237186"/>
                  <a:pt x="624115" y="246743"/>
                </a:cubicBezTo>
                <a:cubicBezTo>
                  <a:pt x="637736" y="257640"/>
                  <a:pt x="639742" y="279119"/>
                  <a:pt x="653143" y="290286"/>
                </a:cubicBezTo>
                <a:cubicBezTo>
                  <a:pt x="669765" y="304138"/>
                  <a:pt x="694305" y="305799"/>
                  <a:pt x="711200" y="319315"/>
                </a:cubicBezTo>
                <a:cubicBezTo>
                  <a:pt x="743257" y="344960"/>
                  <a:pt x="764128" y="383628"/>
                  <a:pt x="798286" y="406400"/>
                </a:cubicBezTo>
                <a:cubicBezTo>
                  <a:pt x="953892" y="510139"/>
                  <a:pt x="717727" y="348582"/>
                  <a:pt x="885372" y="478972"/>
                </a:cubicBezTo>
                <a:cubicBezTo>
                  <a:pt x="912911" y="500391"/>
                  <a:pt x="947789" y="512359"/>
                  <a:pt x="972458" y="537029"/>
                </a:cubicBezTo>
                <a:cubicBezTo>
                  <a:pt x="1099675" y="664249"/>
                  <a:pt x="943985" y="502863"/>
                  <a:pt x="1045029" y="624115"/>
                </a:cubicBezTo>
                <a:cubicBezTo>
                  <a:pt x="1079954" y="666024"/>
                  <a:pt x="1089300" y="668143"/>
                  <a:pt x="1132115" y="696686"/>
                </a:cubicBezTo>
                <a:cubicBezTo>
                  <a:pt x="1200513" y="799285"/>
                  <a:pt x="1114689" y="672291"/>
                  <a:pt x="1204686" y="798286"/>
                </a:cubicBezTo>
                <a:cubicBezTo>
                  <a:pt x="1214825" y="812481"/>
                  <a:pt x="1221380" y="829494"/>
                  <a:pt x="1233715" y="841829"/>
                </a:cubicBezTo>
                <a:cubicBezTo>
                  <a:pt x="1246050" y="854164"/>
                  <a:pt x="1262744" y="861182"/>
                  <a:pt x="1277258" y="870858"/>
                </a:cubicBezTo>
                <a:cubicBezTo>
                  <a:pt x="1313740" y="980303"/>
                  <a:pt x="1260285" y="849640"/>
                  <a:pt x="1335315" y="943429"/>
                </a:cubicBezTo>
                <a:cubicBezTo>
                  <a:pt x="1415435" y="1043580"/>
                  <a:pt x="1268587" y="932812"/>
                  <a:pt x="1393372" y="1016000"/>
                </a:cubicBezTo>
                <a:lnTo>
                  <a:pt x="1451429" y="1103086"/>
                </a:lnTo>
                <a:cubicBezTo>
                  <a:pt x="1461105" y="1117600"/>
                  <a:pt x="1468123" y="1134294"/>
                  <a:pt x="1480458" y="1146629"/>
                </a:cubicBezTo>
                <a:lnTo>
                  <a:pt x="1567543" y="1233715"/>
                </a:lnTo>
                <a:cubicBezTo>
                  <a:pt x="1572381" y="1248229"/>
                  <a:pt x="1573571" y="1264528"/>
                  <a:pt x="1582058" y="1277258"/>
                </a:cubicBezTo>
                <a:cubicBezTo>
                  <a:pt x="1593444" y="1294337"/>
                  <a:pt x="1612242" y="1305216"/>
                  <a:pt x="1625600" y="1320800"/>
                </a:cubicBezTo>
                <a:cubicBezTo>
                  <a:pt x="1641343" y="1339167"/>
                  <a:pt x="1653400" y="1360491"/>
                  <a:pt x="1669143" y="1378858"/>
                </a:cubicBezTo>
                <a:cubicBezTo>
                  <a:pt x="1682501" y="1394443"/>
                  <a:pt x="1700084" y="1406198"/>
                  <a:pt x="1712686" y="1422400"/>
                </a:cubicBezTo>
                <a:cubicBezTo>
                  <a:pt x="1734105" y="1449939"/>
                  <a:pt x="1751391" y="1480457"/>
                  <a:pt x="1770743" y="1509486"/>
                </a:cubicBezTo>
                <a:cubicBezTo>
                  <a:pt x="1780419" y="1524000"/>
                  <a:pt x="1783223" y="1547513"/>
                  <a:pt x="1799772" y="1553029"/>
                </a:cubicBezTo>
                <a:lnTo>
                  <a:pt x="1843315" y="1567543"/>
                </a:lnTo>
                <a:cubicBezTo>
                  <a:pt x="1862667" y="1596572"/>
                  <a:pt x="1890340" y="1621531"/>
                  <a:pt x="1901372" y="1654629"/>
                </a:cubicBezTo>
                <a:lnTo>
                  <a:pt x="1944915" y="1785258"/>
                </a:lnTo>
                <a:lnTo>
                  <a:pt x="1973943" y="1872343"/>
                </a:lnTo>
                <a:lnTo>
                  <a:pt x="1988458" y="1915886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42" name="Picture 18" descr="angolo retto | Impariamo Insieme"/>
          <p:cNvPicPr>
            <a:picLocks noChangeAspect="1" noChangeArrowheads="1"/>
          </p:cNvPicPr>
          <p:nvPr/>
        </p:nvPicPr>
        <p:blipFill>
          <a:blip r:embed="rId2" cstate="print"/>
          <a:srcRect l="12275" r="16001"/>
          <a:stretch>
            <a:fillRect/>
          </a:stretch>
        </p:blipFill>
        <p:spPr bwMode="auto">
          <a:xfrm>
            <a:off x="5796136" y="2708920"/>
            <a:ext cx="1475656" cy="1562100"/>
          </a:xfrm>
          <a:prstGeom prst="rect">
            <a:avLst/>
          </a:prstGeom>
          <a:noFill/>
        </p:spPr>
      </p:pic>
      <p:pic>
        <p:nvPicPr>
          <p:cNvPr id="89" name="Picture 18" descr="angolo retto | Impariamo Insieme"/>
          <p:cNvPicPr>
            <a:picLocks noChangeAspect="1" noChangeArrowheads="1"/>
          </p:cNvPicPr>
          <p:nvPr/>
        </p:nvPicPr>
        <p:blipFill>
          <a:blip r:embed="rId2" cstate="print"/>
          <a:srcRect l="12275" r="16001"/>
          <a:stretch>
            <a:fillRect/>
          </a:stretch>
        </p:blipFill>
        <p:spPr bwMode="auto">
          <a:xfrm>
            <a:off x="2267744" y="4869160"/>
            <a:ext cx="1475656" cy="1562100"/>
          </a:xfrm>
          <a:prstGeom prst="rect">
            <a:avLst/>
          </a:prstGeom>
          <a:noFill/>
        </p:spPr>
      </p:pic>
      <p:pic>
        <p:nvPicPr>
          <p:cNvPr id="4098" name="Picture 2" descr="Geotrikotnik - Wikipedija, prosta enciklo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835696" y="-459432"/>
            <a:ext cx="8287902" cy="4536504"/>
          </a:xfrm>
          <a:prstGeom prst="rect">
            <a:avLst/>
          </a:prstGeom>
          <a:noFill/>
        </p:spPr>
      </p:pic>
      <p:sp>
        <p:nvSpPr>
          <p:cNvPr id="23" name="PoljeZBesedilom 22"/>
          <p:cNvSpPr txBox="1"/>
          <p:nvPr/>
        </p:nvSpPr>
        <p:spPr>
          <a:xfrm>
            <a:off x="5940152" y="234888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123°</a:t>
            </a:r>
            <a:endParaRPr lang="sl-SI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0" name="Picture 4" descr="Geotrikotnik - Wikipedija, prosta enciklo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908720" y="1844824"/>
            <a:ext cx="8655384" cy="4392488"/>
          </a:xfrm>
          <a:prstGeom prst="rect">
            <a:avLst/>
          </a:prstGeom>
          <a:noFill/>
        </p:spPr>
      </p:pic>
      <p:sp>
        <p:nvSpPr>
          <p:cNvPr id="25" name="PoljeZBesedilom 24"/>
          <p:cNvSpPr txBox="1"/>
          <p:nvPr/>
        </p:nvSpPr>
        <p:spPr>
          <a:xfrm>
            <a:off x="3347864" y="4077072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68°</a:t>
            </a:r>
            <a:endParaRPr lang="sl-SI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52" grpId="0"/>
      <p:bldP spid="68" grpId="0"/>
      <p:bldP spid="74" grpId="0"/>
      <p:bldP spid="76" grpId="0"/>
      <p:bldP spid="77" grpId="0" animBg="1"/>
      <p:bldP spid="80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23528" y="476672"/>
            <a:ext cx="871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Simetrala kota je premica, ki gre skozi vrh kota in kot </a:t>
            </a:r>
            <a:r>
              <a:rPr lang="sl-SI" sz="2400" b="1" dirty="0" err="1" smtClean="0">
                <a:solidFill>
                  <a:schemeClr val="accent6">
                    <a:lumMod val="75000"/>
                  </a:schemeClr>
                </a:solidFill>
              </a:rPr>
              <a:t>razpolovlja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395536" y="155679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187624" y="1772816"/>
            <a:ext cx="608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Nariši kot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, ki meri 80° in mu nariši simetralo.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5063" r="68735" b="61984"/>
          <a:stretch>
            <a:fillRect/>
          </a:stretch>
        </p:blipFill>
        <p:spPr bwMode="auto">
          <a:xfrm>
            <a:off x="1691680" y="4797152"/>
            <a:ext cx="1440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 flipV="1">
            <a:off x="1763688" y="4869160"/>
            <a:ext cx="2952328" cy="36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Vzpored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1484784"/>
            <a:ext cx="6912768" cy="3456384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30076" t="35235" r="68264" b="62796"/>
          <a:stretch>
            <a:fillRect/>
          </a:stretch>
        </p:blipFill>
        <p:spPr bwMode="auto">
          <a:xfrm>
            <a:off x="2123728" y="2204864"/>
            <a:ext cx="3240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ven konektor 15"/>
          <p:cNvCxnSpPr/>
          <p:nvPr/>
        </p:nvCxnSpPr>
        <p:spPr>
          <a:xfrm flipV="1">
            <a:off x="1763688" y="1412776"/>
            <a:ext cx="648072" cy="3456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 flipV="1">
            <a:off x="2843808" y="49411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>
            <a:off x="1979712" y="364502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ročno 25"/>
          <p:cNvSpPr/>
          <p:nvPr/>
        </p:nvSpPr>
        <p:spPr>
          <a:xfrm>
            <a:off x="2032000" y="3686629"/>
            <a:ext cx="899886" cy="1256225"/>
          </a:xfrm>
          <a:custGeom>
            <a:avLst/>
            <a:gdLst>
              <a:gd name="connsiteX0" fmla="*/ 0 w 899886"/>
              <a:gd name="connsiteY0" fmla="*/ 0 h 1256225"/>
              <a:gd name="connsiteX1" fmla="*/ 217714 w 899886"/>
              <a:gd name="connsiteY1" fmla="*/ 14514 h 1256225"/>
              <a:gd name="connsiteX2" fmla="*/ 304800 w 899886"/>
              <a:gd name="connsiteY2" fmla="*/ 29028 h 1256225"/>
              <a:gd name="connsiteX3" fmla="*/ 435429 w 899886"/>
              <a:gd name="connsiteY3" fmla="*/ 58057 h 1256225"/>
              <a:gd name="connsiteX4" fmla="*/ 522514 w 899886"/>
              <a:gd name="connsiteY4" fmla="*/ 130628 h 1256225"/>
              <a:gd name="connsiteX5" fmla="*/ 580571 w 899886"/>
              <a:gd name="connsiteY5" fmla="*/ 217714 h 1256225"/>
              <a:gd name="connsiteX6" fmla="*/ 609600 w 899886"/>
              <a:gd name="connsiteY6" fmla="*/ 261257 h 1256225"/>
              <a:gd name="connsiteX7" fmla="*/ 638629 w 899886"/>
              <a:gd name="connsiteY7" fmla="*/ 304800 h 1256225"/>
              <a:gd name="connsiteX8" fmla="*/ 682171 w 899886"/>
              <a:gd name="connsiteY8" fmla="*/ 333828 h 1256225"/>
              <a:gd name="connsiteX9" fmla="*/ 740229 w 899886"/>
              <a:gd name="connsiteY9" fmla="*/ 420914 h 1256225"/>
              <a:gd name="connsiteX10" fmla="*/ 754743 w 899886"/>
              <a:gd name="connsiteY10" fmla="*/ 464457 h 1256225"/>
              <a:gd name="connsiteX11" fmla="*/ 812800 w 899886"/>
              <a:gd name="connsiteY11" fmla="*/ 551542 h 1256225"/>
              <a:gd name="connsiteX12" fmla="*/ 841829 w 899886"/>
              <a:gd name="connsiteY12" fmla="*/ 595085 h 1256225"/>
              <a:gd name="connsiteX13" fmla="*/ 870857 w 899886"/>
              <a:gd name="connsiteY13" fmla="*/ 682171 h 1256225"/>
              <a:gd name="connsiteX14" fmla="*/ 899886 w 899886"/>
              <a:gd name="connsiteY14" fmla="*/ 783771 h 1256225"/>
              <a:gd name="connsiteX15" fmla="*/ 885371 w 899886"/>
              <a:gd name="connsiteY15" fmla="*/ 1016000 h 1256225"/>
              <a:gd name="connsiteX16" fmla="*/ 870857 w 899886"/>
              <a:gd name="connsiteY16" fmla="*/ 1146628 h 1256225"/>
              <a:gd name="connsiteX17" fmla="*/ 856343 w 899886"/>
              <a:gd name="connsiteY17" fmla="*/ 1233714 h 12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86" h="1256225">
                <a:moveTo>
                  <a:pt x="0" y="0"/>
                </a:moveTo>
                <a:cubicBezTo>
                  <a:pt x="72571" y="4838"/>
                  <a:pt x="145309" y="7618"/>
                  <a:pt x="217714" y="14514"/>
                </a:cubicBezTo>
                <a:cubicBezTo>
                  <a:pt x="247011" y="17304"/>
                  <a:pt x="275846" y="23764"/>
                  <a:pt x="304800" y="29028"/>
                </a:cubicBezTo>
                <a:cubicBezTo>
                  <a:pt x="372367" y="41313"/>
                  <a:pt x="373302" y="42525"/>
                  <a:pt x="435429" y="58057"/>
                </a:cubicBezTo>
                <a:cubicBezTo>
                  <a:pt x="474133" y="83860"/>
                  <a:pt x="492426" y="91944"/>
                  <a:pt x="522514" y="130628"/>
                </a:cubicBezTo>
                <a:cubicBezTo>
                  <a:pt x="543933" y="158167"/>
                  <a:pt x="561219" y="188685"/>
                  <a:pt x="580571" y="217714"/>
                </a:cubicBezTo>
                <a:lnTo>
                  <a:pt x="609600" y="261257"/>
                </a:lnTo>
                <a:cubicBezTo>
                  <a:pt x="619276" y="275771"/>
                  <a:pt x="624115" y="295124"/>
                  <a:pt x="638629" y="304800"/>
                </a:cubicBezTo>
                <a:lnTo>
                  <a:pt x="682171" y="333828"/>
                </a:lnTo>
                <a:cubicBezTo>
                  <a:pt x="701524" y="362857"/>
                  <a:pt x="729197" y="387816"/>
                  <a:pt x="740229" y="420914"/>
                </a:cubicBezTo>
                <a:cubicBezTo>
                  <a:pt x="745067" y="435428"/>
                  <a:pt x="747313" y="451083"/>
                  <a:pt x="754743" y="464457"/>
                </a:cubicBezTo>
                <a:cubicBezTo>
                  <a:pt x="771686" y="494954"/>
                  <a:pt x="793448" y="522514"/>
                  <a:pt x="812800" y="551542"/>
                </a:cubicBezTo>
                <a:lnTo>
                  <a:pt x="841829" y="595085"/>
                </a:lnTo>
                <a:cubicBezTo>
                  <a:pt x="851505" y="624114"/>
                  <a:pt x="863436" y="652486"/>
                  <a:pt x="870857" y="682171"/>
                </a:cubicBezTo>
                <a:cubicBezTo>
                  <a:pt x="889082" y="755071"/>
                  <a:pt x="879063" y="721304"/>
                  <a:pt x="899886" y="783771"/>
                </a:cubicBezTo>
                <a:cubicBezTo>
                  <a:pt x="895048" y="861181"/>
                  <a:pt x="891556" y="938686"/>
                  <a:pt x="885371" y="1016000"/>
                </a:cubicBezTo>
                <a:cubicBezTo>
                  <a:pt x="881877" y="1059671"/>
                  <a:pt x="877519" y="1103327"/>
                  <a:pt x="870857" y="1146628"/>
                </a:cubicBezTo>
                <a:cubicBezTo>
                  <a:pt x="853996" y="1256225"/>
                  <a:pt x="856343" y="1164290"/>
                  <a:pt x="856343" y="12337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8" name="Picture 10" descr="BERE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30186">
            <a:off x="284452" y="2165788"/>
            <a:ext cx="2634257" cy="2634258"/>
          </a:xfrm>
          <a:prstGeom prst="rect">
            <a:avLst/>
          </a:prstGeom>
          <a:noFill/>
        </p:spPr>
      </p:pic>
      <p:pic>
        <p:nvPicPr>
          <p:cNvPr id="2060" name="Picture 12" descr="2 delni set šestilov, STAEDTLER &quot;Mars Comfort Neon&quot;, neon modro-zelen"/>
          <p:cNvPicPr>
            <a:picLocks noChangeAspect="1" noChangeArrowheads="1"/>
          </p:cNvPicPr>
          <p:nvPr/>
        </p:nvPicPr>
        <p:blipFill>
          <a:blip r:embed="rId6" cstate="print"/>
          <a:srcRect l="36637" t="5670" r="35886"/>
          <a:stretch>
            <a:fillRect/>
          </a:stretch>
        </p:blipFill>
        <p:spPr bwMode="auto">
          <a:xfrm>
            <a:off x="1979712" y="1484784"/>
            <a:ext cx="1872208" cy="2376264"/>
          </a:xfrm>
          <a:prstGeom prst="rect">
            <a:avLst/>
          </a:prstGeom>
          <a:noFill/>
        </p:spPr>
      </p:pic>
      <p:sp>
        <p:nvSpPr>
          <p:cNvPr id="33" name="Lok 32"/>
          <p:cNvSpPr/>
          <p:nvPr/>
        </p:nvSpPr>
        <p:spPr>
          <a:xfrm rot="1428651">
            <a:off x="2776237" y="3377421"/>
            <a:ext cx="936104" cy="576064"/>
          </a:xfrm>
          <a:prstGeom prst="arc">
            <a:avLst>
              <a:gd name="adj1" fmla="val 16200000"/>
              <a:gd name="adj2" fmla="val 210144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Lok 34"/>
          <p:cNvSpPr/>
          <p:nvPr/>
        </p:nvSpPr>
        <p:spPr>
          <a:xfrm rot="19216324">
            <a:off x="2919823" y="3589634"/>
            <a:ext cx="936104" cy="576064"/>
          </a:xfrm>
          <a:prstGeom prst="arc">
            <a:avLst>
              <a:gd name="adj1" fmla="val 16200000"/>
              <a:gd name="adj2" fmla="val 215413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7" name="Raven konektor 36"/>
          <p:cNvCxnSpPr/>
          <p:nvPr/>
        </p:nvCxnSpPr>
        <p:spPr>
          <a:xfrm flipV="1">
            <a:off x="755576" y="2420888"/>
            <a:ext cx="4176464" cy="3240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 l="30712" t="49434" r="66189" b="45841"/>
          <a:stretch>
            <a:fillRect/>
          </a:stretch>
        </p:blipFill>
        <p:spPr bwMode="auto">
          <a:xfrm>
            <a:off x="4067944" y="2204864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Prostoročno 51"/>
          <p:cNvSpPr/>
          <p:nvPr/>
        </p:nvSpPr>
        <p:spPr>
          <a:xfrm>
            <a:off x="3052831" y="3851118"/>
            <a:ext cx="445112" cy="1054711"/>
          </a:xfrm>
          <a:custGeom>
            <a:avLst/>
            <a:gdLst>
              <a:gd name="connsiteX0" fmla="*/ 24198 w 445112"/>
              <a:gd name="connsiteY0" fmla="*/ 24196 h 1054711"/>
              <a:gd name="connsiteX1" fmla="*/ 96769 w 445112"/>
              <a:gd name="connsiteY1" fmla="*/ 96768 h 1054711"/>
              <a:gd name="connsiteX2" fmla="*/ 140312 w 445112"/>
              <a:gd name="connsiteY2" fmla="*/ 125796 h 1054711"/>
              <a:gd name="connsiteX3" fmla="*/ 169340 w 445112"/>
              <a:gd name="connsiteY3" fmla="*/ 169339 h 1054711"/>
              <a:gd name="connsiteX4" fmla="*/ 227398 w 445112"/>
              <a:gd name="connsiteY4" fmla="*/ 299968 h 1054711"/>
              <a:gd name="connsiteX5" fmla="*/ 270940 w 445112"/>
              <a:gd name="connsiteY5" fmla="*/ 328996 h 1054711"/>
              <a:gd name="connsiteX6" fmla="*/ 299969 w 445112"/>
              <a:gd name="connsiteY6" fmla="*/ 416082 h 1054711"/>
              <a:gd name="connsiteX7" fmla="*/ 314483 w 445112"/>
              <a:gd name="connsiteY7" fmla="*/ 459625 h 1054711"/>
              <a:gd name="connsiteX8" fmla="*/ 328998 w 445112"/>
              <a:gd name="connsiteY8" fmla="*/ 517682 h 1054711"/>
              <a:gd name="connsiteX9" fmla="*/ 358026 w 445112"/>
              <a:gd name="connsiteY9" fmla="*/ 604768 h 1054711"/>
              <a:gd name="connsiteX10" fmla="*/ 387055 w 445112"/>
              <a:gd name="connsiteY10" fmla="*/ 691853 h 1054711"/>
              <a:gd name="connsiteX11" fmla="*/ 401569 w 445112"/>
              <a:gd name="connsiteY11" fmla="*/ 735396 h 1054711"/>
              <a:gd name="connsiteX12" fmla="*/ 445112 w 445112"/>
              <a:gd name="connsiteY12" fmla="*/ 924082 h 1054711"/>
              <a:gd name="connsiteX13" fmla="*/ 445112 w 445112"/>
              <a:gd name="connsiteY13" fmla="*/ 1054711 h 105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5112" h="1054711">
                <a:moveTo>
                  <a:pt x="24198" y="24196"/>
                </a:moveTo>
                <a:cubicBezTo>
                  <a:pt x="140317" y="101611"/>
                  <a:pt x="0" y="0"/>
                  <a:pt x="96769" y="96768"/>
                </a:cubicBezTo>
                <a:cubicBezTo>
                  <a:pt x="109104" y="109103"/>
                  <a:pt x="125798" y="116120"/>
                  <a:pt x="140312" y="125796"/>
                </a:cubicBezTo>
                <a:cubicBezTo>
                  <a:pt x="149988" y="140310"/>
                  <a:pt x="162255" y="153399"/>
                  <a:pt x="169340" y="169339"/>
                </a:cubicBezTo>
                <a:cubicBezTo>
                  <a:pt x="192335" y="221078"/>
                  <a:pt x="187980" y="260550"/>
                  <a:pt x="227398" y="299968"/>
                </a:cubicBezTo>
                <a:cubicBezTo>
                  <a:pt x="239733" y="312303"/>
                  <a:pt x="256426" y="319320"/>
                  <a:pt x="270940" y="328996"/>
                </a:cubicBezTo>
                <a:lnTo>
                  <a:pt x="299969" y="416082"/>
                </a:lnTo>
                <a:cubicBezTo>
                  <a:pt x="304807" y="430596"/>
                  <a:pt x="310772" y="444782"/>
                  <a:pt x="314483" y="459625"/>
                </a:cubicBezTo>
                <a:cubicBezTo>
                  <a:pt x="319321" y="478977"/>
                  <a:pt x="323266" y="498575"/>
                  <a:pt x="328998" y="517682"/>
                </a:cubicBezTo>
                <a:cubicBezTo>
                  <a:pt x="337791" y="546990"/>
                  <a:pt x="348350" y="575739"/>
                  <a:pt x="358026" y="604768"/>
                </a:cubicBezTo>
                <a:lnTo>
                  <a:pt x="387055" y="691853"/>
                </a:lnTo>
                <a:lnTo>
                  <a:pt x="401569" y="735396"/>
                </a:lnTo>
                <a:cubicBezTo>
                  <a:pt x="421753" y="795950"/>
                  <a:pt x="445112" y="860027"/>
                  <a:pt x="445112" y="924082"/>
                </a:cubicBezTo>
                <a:lnTo>
                  <a:pt x="445112" y="105471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/>
          <a:srcRect l="18454" t="59844" r="74904" b="31297"/>
          <a:stretch>
            <a:fillRect/>
          </a:stretch>
        </p:blipFill>
        <p:spPr bwMode="auto">
          <a:xfrm>
            <a:off x="3491880" y="4005064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PoljeZBesedilom 54"/>
          <p:cNvSpPr txBox="1"/>
          <p:nvPr/>
        </p:nvSpPr>
        <p:spPr>
          <a:xfrm>
            <a:off x="2051720" y="4077072"/>
            <a:ext cx="4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α</a:t>
            </a:r>
            <a:endParaRPr lang="sl-SI" sz="3600" b="1" dirty="0"/>
          </a:p>
        </p:txBody>
      </p:sp>
      <p:pic>
        <p:nvPicPr>
          <p:cNvPr id="2064" name="Picture 16" descr="File:Semicolon.png - Wikimedia Commons"/>
          <p:cNvPicPr>
            <a:picLocks noChangeAspect="1" noChangeArrowheads="1"/>
          </p:cNvPicPr>
          <p:nvPr/>
        </p:nvPicPr>
        <p:blipFill>
          <a:blip r:embed="rId9" cstate="print"/>
          <a:srcRect l="42524" t="39025" r="44876" b="49163"/>
          <a:stretch>
            <a:fillRect/>
          </a:stretch>
        </p:blipFill>
        <p:spPr bwMode="auto">
          <a:xfrm flipH="1">
            <a:off x="2771800" y="4797152"/>
            <a:ext cx="144016" cy="180020"/>
          </a:xfrm>
          <a:prstGeom prst="rect">
            <a:avLst/>
          </a:prstGeom>
          <a:noFill/>
        </p:spPr>
      </p:pic>
      <p:pic>
        <p:nvPicPr>
          <p:cNvPr id="57" name="Picture 16" descr="File:Semicolon.png - Wikimedia Commons"/>
          <p:cNvPicPr>
            <a:picLocks noChangeAspect="1" noChangeArrowheads="1"/>
          </p:cNvPicPr>
          <p:nvPr/>
        </p:nvPicPr>
        <p:blipFill>
          <a:blip r:embed="rId9" cstate="print"/>
          <a:srcRect l="42524" t="39025" r="44876" b="49163"/>
          <a:stretch>
            <a:fillRect/>
          </a:stretch>
        </p:blipFill>
        <p:spPr bwMode="auto">
          <a:xfrm flipH="1">
            <a:off x="1907704" y="3573016"/>
            <a:ext cx="144016" cy="180020"/>
          </a:xfrm>
          <a:prstGeom prst="rect">
            <a:avLst/>
          </a:prstGeom>
          <a:noFill/>
        </p:spPr>
      </p:pic>
      <p:sp>
        <p:nvSpPr>
          <p:cNvPr id="60" name="PoljeZBesedilom 59"/>
          <p:cNvSpPr txBox="1"/>
          <p:nvPr/>
        </p:nvSpPr>
        <p:spPr>
          <a:xfrm>
            <a:off x="0" y="980728"/>
            <a:ext cx="965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 Točke, ki ležijo na simetrali kota so OD KRAKOV kota ENAKO oddaljene.  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172E-6 L 0.07882 0.162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5" grpId="0" animBg="1"/>
      <p:bldP spid="52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2606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35063" r="60987" b="61984"/>
          <a:stretch>
            <a:fillRect/>
          </a:stretch>
        </p:blipFill>
        <p:spPr bwMode="auto">
          <a:xfrm>
            <a:off x="2987824" y="2348880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ven konektor 4"/>
          <p:cNvCxnSpPr>
            <a:endCxn id="19" idx="0"/>
          </p:cNvCxnSpPr>
          <p:nvPr/>
        </p:nvCxnSpPr>
        <p:spPr>
          <a:xfrm flipH="1">
            <a:off x="2057872" y="2492896"/>
            <a:ext cx="1073968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1403648" y="620688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β</a:t>
            </a:r>
            <a:r>
              <a:rPr lang="sl-SI" sz="2800" b="1" dirty="0" smtClean="0"/>
              <a:t> = 140° </a:t>
            </a:r>
            <a:endParaRPr lang="sl-SI" sz="2800" b="1" dirty="0"/>
          </a:p>
        </p:txBody>
      </p:sp>
      <p:pic>
        <p:nvPicPr>
          <p:cNvPr id="16388" name="Picture 4" descr="Vzpored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09955">
            <a:off x="1185160" y="1277076"/>
            <a:ext cx="7620000" cy="3810000"/>
          </a:xfrm>
          <a:prstGeom prst="rect">
            <a:avLst/>
          </a:prstGeom>
          <a:noFill/>
        </p:spPr>
      </p:pic>
      <p:sp>
        <p:nvSpPr>
          <p:cNvPr id="18" name="Navzgor ukrivljena puščica 17"/>
          <p:cNvSpPr/>
          <p:nvPr/>
        </p:nvSpPr>
        <p:spPr>
          <a:xfrm rot="18430311">
            <a:off x="3481212" y="2778753"/>
            <a:ext cx="6574063" cy="30578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835696" y="558924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0°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Raven konektor 21"/>
          <p:cNvCxnSpPr/>
          <p:nvPr/>
        </p:nvCxnSpPr>
        <p:spPr>
          <a:xfrm flipV="1">
            <a:off x="5580112" y="908720"/>
            <a:ext cx="216024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flipH="1">
            <a:off x="3059832" y="476672"/>
            <a:ext cx="3636404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File:Greek beta.png - Wikipedia"/>
          <p:cNvPicPr>
            <a:picLocks noChangeAspect="1" noChangeArrowheads="1"/>
          </p:cNvPicPr>
          <p:nvPr/>
        </p:nvPicPr>
        <p:blipFill>
          <a:blip r:embed="rId5" cstate="print"/>
          <a:srcRect l="62621" t="18193" r="11968" b="6181"/>
          <a:stretch>
            <a:fillRect/>
          </a:stretch>
        </p:blipFill>
        <p:spPr bwMode="auto">
          <a:xfrm>
            <a:off x="3275856" y="2564904"/>
            <a:ext cx="253751" cy="504056"/>
          </a:xfrm>
          <a:prstGeom prst="rect">
            <a:avLst/>
          </a:prstGeom>
          <a:noFill/>
        </p:spPr>
      </p:pic>
      <p:sp>
        <p:nvSpPr>
          <p:cNvPr id="35" name="Prostoročno 34"/>
          <p:cNvSpPr/>
          <p:nvPr/>
        </p:nvSpPr>
        <p:spPr>
          <a:xfrm>
            <a:off x="2267744" y="1268760"/>
            <a:ext cx="2179984" cy="2351314"/>
          </a:xfrm>
          <a:custGeom>
            <a:avLst/>
            <a:gdLst>
              <a:gd name="connsiteX0" fmla="*/ 0 w 2179984"/>
              <a:gd name="connsiteY0" fmla="*/ 2293257 h 2351314"/>
              <a:gd name="connsiteX1" fmla="*/ 58058 w 2179984"/>
              <a:gd name="connsiteY1" fmla="*/ 2307771 h 2351314"/>
              <a:gd name="connsiteX2" fmla="*/ 145143 w 2179984"/>
              <a:gd name="connsiteY2" fmla="*/ 2336800 h 2351314"/>
              <a:gd name="connsiteX3" fmla="*/ 232229 w 2179984"/>
              <a:gd name="connsiteY3" fmla="*/ 2351314 h 2351314"/>
              <a:gd name="connsiteX4" fmla="*/ 798286 w 2179984"/>
              <a:gd name="connsiteY4" fmla="*/ 2336800 h 2351314"/>
              <a:gd name="connsiteX5" fmla="*/ 841829 w 2179984"/>
              <a:gd name="connsiteY5" fmla="*/ 2322286 h 2351314"/>
              <a:gd name="connsiteX6" fmla="*/ 928915 w 2179984"/>
              <a:gd name="connsiteY6" fmla="*/ 2307771 h 2351314"/>
              <a:gd name="connsiteX7" fmla="*/ 1001486 w 2179984"/>
              <a:gd name="connsiteY7" fmla="*/ 2293257 h 2351314"/>
              <a:gd name="connsiteX8" fmla="*/ 1088572 w 2179984"/>
              <a:gd name="connsiteY8" fmla="*/ 2278743 h 2351314"/>
              <a:gd name="connsiteX9" fmla="*/ 1219200 w 2179984"/>
              <a:gd name="connsiteY9" fmla="*/ 2220686 h 2351314"/>
              <a:gd name="connsiteX10" fmla="*/ 1262743 w 2179984"/>
              <a:gd name="connsiteY10" fmla="*/ 2206171 h 2351314"/>
              <a:gd name="connsiteX11" fmla="*/ 1422400 w 2179984"/>
              <a:gd name="connsiteY11" fmla="*/ 2133600 h 2351314"/>
              <a:gd name="connsiteX12" fmla="*/ 1553029 w 2179984"/>
              <a:gd name="connsiteY12" fmla="*/ 2046514 h 2351314"/>
              <a:gd name="connsiteX13" fmla="*/ 1596572 w 2179984"/>
              <a:gd name="connsiteY13" fmla="*/ 2017486 h 2351314"/>
              <a:gd name="connsiteX14" fmla="*/ 1640115 w 2179984"/>
              <a:gd name="connsiteY14" fmla="*/ 1973943 h 2351314"/>
              <a:gd name="connsiteX15" fmla="*/ 1756229 w 2179984"/>
              <a:gd name="connsiteY15" fmla="*/ 1814286 h 2351314"/>
              <a:gd name="connsiteX16" fmla="*/ 1828800 w 2179984"/>
              <a:gd name="connsiteY16" fmla="*/ 1741714 h 2351314"/>
              <a:gd name="connsiteX17" fmla="*/ 1901372 w 2179984"/>
              <a:gd name="connsiteY17" fmla="*/ 1611086 h 2351314"/>
              <a:gd name="connsiteX18" fmla="*/ 1959429 w 2179984"/>
              <a:gd name="connsiteY18" fmla="*/ 1480457 h 2351314"/>
              <a:gd name="connsiteX19" fmla="*/ 1973943 w 2179984"/>
              <a:gd name="connsiteY19" fmla="*/ 1422400 h 2351314"/>
              <a:gd name="connsiteX20" fmla="*/ 2002972 w 2179984"/>
              <a:gd name="connsiteY20" fmla="*/ 1378857 h 2351314"/>
              <a:gd name="connsiteX21" fmla="*/ 2046515 w 2179984"/>
              <a:gd name="connsiteY21" fmla="*/ 1277257 h 2351314"/>
              <a:gd name="connsiteX22" fmla="*/ 2075543 w 2179984"/>
              <a:gd name="connsiteY22" fmla="*/ 1161143 h 2351314"/>
              <a:gd name="connsiteX23" fmla="*/ 2090058 w 2179984"/>
              <a:gd name="connsiteY23" fmla="*/ 1103086 h 2351314"/>
              <a:gd name="connsiteX24" fmla="*/ 2104572 w 2179984"/>
              <a:gd name="connsiteY24" fmla="*/ 1016000 h 2351314"/>
              <a:gd name="connsiteX25" fmla="*/ 2133600 w 2179984"/>
              <a:gd name="connsiteY25" fmla="*/ 972457 h 2351314"/>
              <a:gd name="connsiteX26" fmla="*/ 2148115 w 2179984"/>
              <a:gd name="connsiteY26" fmla="*/ 914400 h 2351314"/>
              <a:gd name="connsiteX27" fmla="*/ 2148115 w 2179984"/>
              <a:gd name="connsiteY27" fmla="*/ 333829 h 2351314"/>
              <a:gd name="connsiteX28" fmla="*/ 2104572 w 2179984"/>
              <a:gd name="connsiteY28" fmla="*/ 159657 h 2351314"/>
              <a:gd name="connsiteX29" fmla="*/ 2075543 w 2179984"/>
              <a:gd name="connsiteY29" fmla="*/ 116114 h 2351314"/>
              <a:gd name="connsiteX30" fmla="*/ 2061029 w 2179984"/>
              <a:gd name="connsiteY30" fmla="*/ 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79984" h="2351314">
                <a:moveTo>
                  <a:pt x="0" y="2293257"/>
                </a:moveTo>
                <a:cubicBezTo>
                  <a:pt x="19353" y="2298095"/>
                  <a:pt x="38951" y="2302039"/>
                  <a:pt x="58058" y="2307771"/>
                </a:cubicBezTo>
                <a:cubicBezTo>
                  <a:pt x="87366" y="2316563"/>
                  <a:pt x="114961" y="2331770"/>
                  <a:pt x="145143" y="2336800"/>
                </a:cubicBezTo>
                <a:lnTo>
                  <a:pt x="232229" y="2351314"/>
                </a:lnTo>
                <a:cubicBezTo>
                  <a:pt x="420915" y="2346476"/>
                  <a:pt x="609752" y="2345778"/>
                  <a:pt x="798286" y="2336800"/>
                </a:cubicBezTo>
                <a:cubicBezTo>
                  <a:pt x="813568" y="2336072"/>
                  <a:pt x="826894" y="2325605"/>
                  <a:pt x="841829" y="2322286"/>
                </a:cubicBezTo>
                <a:cubicBezTo>
                  <a:pt x="870557" y="2315902"/>
                  <a:pt x="899961" y="2313036"/>
                  <a:pt x="928915" y="2307771"/>
                </a:cubicBezTo>
                <a:cubicBezTo>
                  <a:pt x="953186" y="2303358"/>
                  <a:pt x="977215" y="2297670"/>
                  <a:pt x="1001486" y="2293257"/>
                </a:cubicBezTo>
                <a:cubicBezTo>
                  <a:pt x="1030440" y="2287993"/>
                  <a:pt x="1060022" y="2285881"/>
                  <a:pt x="1088572" y="2278743"/>
                </a:cubicBezTo>
                <a:cubicBezTo>
                  <a:pt x="1238350" y="2241299"/>
                  <a:pt x="1123893" y="2268340"/>
                  <a:pt x="1219200" y="2220686"/>
                </a:cubicBezTo>
                <a:cubicBezTo>
                  <a:pt x="1232884" y="2213844"/>
                  <a:pt x="1248815" y="2212502"/>
                  <a:pt x="1262743" y="2206171"/>
                </a:cubicBezTo>
                <a:cubicBezTo>
                  <a:pt x="1441210" y="2125049"/>
                  <a:pt x="1320599" y="2167534"/>
                  <a:pt x="1422400" y="2133600"/>
                </a:cubicBezTo>
                <a:lnTo>
                  <a:pt x="1553029" y="2046514"/>
                </a:lnTo>
                <a:cubicBezTo>
                  <a:pt x="1567543" y="2036838"/>
                  <a:pt x="1584237" y="2029821"/>
                  <a:pt x="1596572" y="2017486"/>
                </a:cubicBezTo>
                <a:lnTo>
                  <a:pt x="1640115" y="1973943"/>
                </a:lnTo>
                <a:cubicBezTo>
                  <a:pt x="1717867" y="1779558"/>
                  <a:pt x="1597971" y="2051671"/>
                  <a:pt x="1756229" y="1814286"/>
                </a:cubicBezTo>
                <a:cubicBezTo>
                  <a:pt x="1794934" y="1756229"/>
                  <a:pt x="1770744" y="1780419"/>
                  <a:pt x="1828800" y="1741714"/>
                </a:cubicBezTo>
                <a:cubicBezTo>
                  <a:pt x="1864320" y="1635156"/>
                  <a:pt x="1836193" y="1676265"/>
                  <a:pt x="1901372" y="1611086"/>
                </a:cubicBezTo>
                <a:cubicBezTo>
                  <a:pt x="1935916" y="1507451"/>
                  <a:pt x="1913427" y="1549460"/>
                  <a:pt x="1959429" y="1480457"/>
                </a:cubicBezTo>
                <a:cubicBezTo>
                  <a:pt x="1964267" y="1461105"/>
                  <a:pt x="1966085" y="1440735"/>
                  <a:pt x="1973943" y="1422400"/>
                </a:cubicBezTo>
                <a:cubicBezTo>
                  <a:pt x="1980815" y="1406366"/>
                  <a:pt x="1994317" y="1394003"/>
                  <a:pt x="2002972" y="1378857"/>
                </a:cubicBezTo>
                <a:cubicBezTo>
                  <a:pt x="2023655" y="1342661"/>
                  <a:pt x="2035897" y="1316191"/>
                  <a:pt x="2046515" y="1277257"/>
                </a:cubicBezTo>
                <a:cubicBezTo>
                  <a:pt x="2057012" y="1238767"/>
                  <a:pt x="2065867" y="1199848"/>
                  <a:pt x="2075543" y="1161143"/>
                </a:cubicBezTo>
                <a:cubicBezTo>
                  <a:pt x="2080381" y="1141791"/>
                  <a:pt x="2086779" y="1122763"/>
                  <a:pt x="2090058" y="1103086"/>
                </a:cubicBezTo>
                <a:cubicBezTo>
                  <a:pt x="2094896" y="1074057"/>
                  <a:pt x="2095266" y="1043919"/>
                  <a:pt x="2104572" y="1016000"/>
                </a:cubicBezTo>
                <a:cubicBezTo>
                  <a:pt x="2110088" y="999451"/>
                  <a:pt x="2123924" y="986971"/>
                  <a:pt x="2133600" y="972457"/>
                </a:cubicBezTo>
                <a:cubicBezTo>
                  <a:pt x="2138438" y="953105"/>
                  <a:pt x="2145082" y="934116"/>
                  <a:pt x="2148115" y="914400"/>
                </a:cubicBezTo>
                <a:cubicBezTo>
                  <a:pt x="2179984" y="707257"/>
                  <a:pt x="2161357" y="578802"/>
                  <a:pt x="2148115" y="333829"/>
                </a:cubicBezTo>
                <a:cubicBezTo>
                  <a:pt x="2146195" y="298305"/>
                  <a:pt x="2124580" y="189669"/>
                  <a:pt x="2104572" y="159657"/>
                </a:cubicBezTo>
                <a:lnTo>
                  <a:pt x="2075543" y="116114"/>
                </a:lnTo>
                <a:cubicBezTo>
                  <a:pt x="2053380" y="49622"/>
                  <a:pt x="2061029" y="87870"/>
                  <a:pt x="2061029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35063" r="60987" b="61984"/>
          <a:stretch>
            <a:fillRect/>
          </a:stretch>
        </p:blipFill>
        <p:spPr bwMode="auto">
          <a:xfrm>
            <a:off x="4283968" y="1628800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35063" r="60987" b="61984"/>
          <a:stretch>
            <a:fillRect/>
          </a:stretch>
        </p:blipFill>
        <p:spPr bwMode="auto">
          <a:xfrm>
            <a:off x="2627784" y="3429000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2 delni set šestilov, STAEDTLER &quot;Mars Comfort Neon&quot;, neon modro-zelen"/>
          <p:cNvPicPr>
            <a:picLocks noChangeAspect="1" noChangeArrowheads="1"/>
          </p:cNvPicPr>
          <p:nvPr/>
        </p:nvPicPr>
        <p:blipFill>
          <a:blip r:embed="rId6" cstate="print"/>
          <a:srcRect l="32130" t="12748" r="34616"/>
          <a:stretch>
            <a:fillRect/>
          </a:stretch>
        </p:blipFill>
        <p:spPr bwMode="auto">
          <a:xfrm rot="3979249">
            <a:off x="4510745" y="547197"/>
            <a:ext cx="3367097" cy="3324318"/>
          </a:xfrm>
          <a:prstGeom prst="rect">
            <a:avLst/>
          </a:prstGeom>
          <a:noFill/>
        </p:spPr>
      </p:pic>
      <p:sp>
        <p:nvSpPr>
          <p:cNvPr id="39" name="Lok 38"/>
          <p:cNvSpPr/>
          <p:nvPr/>
        </p:nvSpPr>
        <p:spPr>
          <a:xfrm rot="9049303">
            <a:off x="3917336" y="2585625"/>
            <a:ext cx="2232248" cy="14401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1" name="Raven konektor 40"/>
          <p:cNvCxnSpPr/>
          <p:nvPr/>
        </p:nvCxnSpPr>
        <p:spPr>
          <a:xfrm>
            <a:off x="2123728" y="1628800"/>
            <a:ext cx="5184576" cy="4608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ok 43"/>
          <p:cNvSpPr/>
          <p:nvPr/>
        </p:nvSpPr>
        <p:spPr>
          <a:xfrm rot="3605715">
            <a:off x="2980352" y="3171344"/>
            <a:ext cx="2232248" cy="14401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/>
          <p:cNvSpPr txBox="1"/>
          <p:nvPr/>
        </p:nvSpPr>
        <p:spPr>
          <a:xfrm>
            <a:off x="467544" y="0"/>
            <a:ext cx="711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Poišči točko, ki je od obeh krakov kota oddaljena 3 cm.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94" name="Picture 10" descr="Vzpored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3314">
            <a:off x="-913293" y="1173960"/>
            <a:ext cx="7620000" cy="3810000"/>
          </a:xfrm>
          <a:prstGeom prst="rect">
            <a:avLst/>
          </a:prstGeom>
          <a:noFill/>
        </p:spPr>
      </p:pic>
      <p:cxnSp>
        <p:nvCxnSpPr>
          <p:cNvPr id="60" name="Raven konektor 59"/>
          <p:cNvCxnSpPr/>
          <p:nvPr/>
        </p:nvCxnSpPr>
        <p:spPr>
          <a:xfrm>
            <a:off x="395536" y="4293096"/>
            <a:ext cx="4896544" cy="17281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/>
          <p:nvPr/>
        </p:nvCxnSpPr>
        <p:spPr>
          <a:xfrm>
            <a:off x="2195736" y="5157192"/>
            <a:ext cx="288032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en konektor 63"/>
          <p:cNvCxnSpPr/>
          <p:nvPr/>
        </p:nvCxnSpPr>
        <p:spPr>
          <a:xfrm flipV="1">
            <a:off x="2483768" y="5085184"/>
            <a:ext cx="72008" cy="2244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konektor 68"/>
          <p:cNvCxnSpPr/>
          <p:nvPr/>
        </p:nvCxnSpPr>
        <p:spPr>
          <a:xfrm flipH="1">
            <a:off x="3491880" y="5445224"/>
            <a:ext cx="7200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12" descr="Vzpored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70089">
            <a:off x="-1642996" y="1646924"/>
            <a:ext cx="7620000" cy="3810000"/>
          </a:xfrm>
          <a:prstGeom prst="rect">
            <a:avLst/>
          </a:prstGeom>
          <a:noFill/>
        </p:spPr>
      </p:pic>
      <p:cxnSp>
        <p:nvCxnSpPr>
          <p:cNvPr id="71" name="Raven konektor 70"/>
          <p:cNvCxnSpPr/>
          <p:nvPr/>
        </p:nvCxnSpPr>
        <p:spPr>
          <a:xfrm flipV="1">
            <a:off x="3059832" y="2681536"/>
            <a:ext cx="1440160" cy="41764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35063" r="60987" b="61984"/>
          <a:stretch>
            <a:fillRect/>
          </a:stretch>
        </p:blipFill>
        <p:spPr bwMode="auto">
          <a:xfrm>
            <a:off x="4067944" y="3356992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PoljeZBesedilom 79"/>
          <p:cNvSpPr txBox="1"/>
          <p:nvPr/>
        </p:nvSpPr>
        <p:spPr>
          <a:xfrm>
            <a:off x="4211960" y="306896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T</a:t>
            </a:r>
            <a:endParaRPr lang="sl-SI" sz="3200" b="1" dirty="0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 cstate="print"/>
          <a:srcRect l="31265" t="33094" r="65414" b="61000"/>
          <a:stretch>
            <a:fillRect/>
          </a:stretch>
        </p:blipFill>
        <p:spPr bwMode="auto">
          <a:xfrm>
            <a:off x="6588224" y="501317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Raven konektor 81"/>
          <p:cNvCxnSpPr>
            <a:endCxn id="79" idx="1"/>
          </p:cNvCxnSpPr>
          <p:nvPr/>
        </p:nvCxnSpPr>
        <p:spPr>
          <a:xfrm>
            <a:off x="2987824" y="3068960"/>
            <a:ext cx="1080120" cy="396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ven konektor 86"/>
          <p:cNvCxnSpPr/>
          <p:nvPr/>
        </p:nvCxnSpPr>
        <p:spPr>
          <a:xfrm>
            <a:off x="3707904" y="2204864"/>
            <a:ext cx="504056" cy="1228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ven konektor 99"/>
          <p:cNvCxnSpPr/>
          <p:nvPr/>
        </p:nvCxnSpPr>
        <p:spPr>
          <a:xfrm>
            <a:off x="3851920" y="2060848"/>
            <a:ext cx="144016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en konektor 102"/>
          <p:cNvCxnSpPr/>
          <p:nvPr/>
        </p:nvCxnSpPr>
        <p:spPr>
          <a:xfrm flipH="1">
            <a:off x="3779912" y="2276872"/>
            <a:ext cx="216024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ven konektor 103"/>
          <p:cNvCxnSpPr/>
          <p:nvPr/>
        </p:nvCxnSpPr>
        <p:spPr>
          <a:xfrm>
            <a:off x="2843808" y="3356992"/>
            <a:ext cx="288032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konektor 108"/>
          <p:cNvCxnSpPr/>
          <p:nvPr/>
        </p:nvCxnSpPr>
        <p:spPr>
          <a:xfrm flipH="1">
            <a:off x="3131840" y="3212976"/>
            <a:ext cx="39012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PoljeZBesedilom 115"/>
          <p:cNvSpPr txBox="1"/>
          <p:nvPr/>
        </p:nvSpPr>
        <p:spPr>
          <a:xfrm>
            <a:off x="1691680" y="494116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PoljeZBesedilom 116"/>
          <p:cNvSpPr txBox="1"/>
          <p:nvPr/>
        </p:nvSpPr>
        <p:spPr>
          <a:xfrm>
            <a:off x="6516216" y="47667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4509E-6 L -0.18507 0.25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  <p:bldP spid="35" grpId="0" animBg="1"/>
      <p:bldP spid="39" grpId="0" animBg="1"/>
      <p:bldP spid="44" grpId="0" animBg="1"/>
      <p:bldP spid="80" grpId="0"/>
      <p:bldP spid="117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104</Words>
  <Application>Microsoft Office PowerPoint</Application>
  <PresentationFormat>Diaprojekcija na zaslonu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Diapozitiv 1</vt:lpstr>
      <vt:lpstr>Diapozitiv 2</vt:lpstr>
      <vt:lpstr>Diapozitiv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65</cp:revision>
  <dcterms:created xsi:type="dcterms:W3CDTF">2021-01-13T10:24:12Z</dcterms:created>
  <dcterms:modified xsi:type="dcterms:W3CDTF">2021-01-14T17:01:47Z</dcterms:modified>
</cp:coreProperties>
</file>