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5381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081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6580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52439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1950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35081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3970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5819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7209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7410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365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5161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576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143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655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6980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794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54509FB-E585-4BCC-B86F-B48FC2CC36BA}" type="datetimeFigureOut">
              <a:rPr lang="sl-SI" smtClean="0"/>
              <a:t>12. 01. 2022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E187754-7AFA-4DF2-AA78-0CFD58968B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368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yERpT-4o9wY" TargetMode="External"/><Relationship Id="rId3" Type="http://schemas.openxmlformats.org/officeDocument/2006/relationships/audio" Target="../media/media12.m4a"/><Relationship Id="rId7" Type="http://schemas.openxmlformats.org/officeDocument/2006/relationships/image" Target="../media/image27.jpe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19.gif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hyperlink" Target="http://www.youtube.com/watch?v=BLzVNjED2yg" TargetMode="External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367808" y="2564903"/>
            <a:ext cx="6300192" cy="1572987"/>
          </a:xfrm>
        </p:spPr>
        <p:txBody>
          <a:bodyPr/>
          <a:lstStyle/>
          <a:p>
            <a:pPr algn="l"/>
            <a:r>
              <a:rPr lang="sl-SI" sz="3400" dirty="0" smtClean="0"/>
              <a:t>ARHITEKTURA </a:t>
            </a:r>
            <a:r>
              <a:rPr lang="sl-SI" sz="3400" dirty="0"/>
              <a:t/>
            </a:r>
            <a:br>
              <a:rPr lang="sl-SI" sz="3400" dirty="0"/>
            </a:br>
            <a:r>
              <a:rPr lang="sl-SI" sz="3400" dirty="0"/>
              <a:t>VRSTE IN OBLIKE PROSTOROV</a:t>
            </a:r>
            <a:endParaRPr lang="sl-SI" sz="3400" dirty="0"/>
          </a:p>
        </p:txBody>
      </p:sp>
      <p:sp>
        <p:nvSpPr>
          <p:cNvPr id="4" name="Podnaslov 2"/>
          <p:cNvSpPr txBox="1">
            <a:spLocks/>
          </p:cNvSpPr>
          <p:nvPr/>
        </p:nvSpPr>
        <p:spPr bwMode="auto">
          <a:xfrm>
            <a:off x="4367808" y="2046201"/>
            <a:ext cx="352839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77500" lnSpcReduction="20000"/>
          </a:bodyPr>
          <a:lstStyle/>
          <a:p>
            <a:pPr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l-SI" sz="2000" dirty="0">
                <a:solidFill>
                  <a:schemeClr val="bg1"/>
                </a:solidFill>
              </a:rPr>
              <a:t>Likovna </a:t>
            </a:r>
            <a:r>
              <a:rPr lang="sl-SI" sz="2000" dirty="0">
                <a:solidFill>
                  <a:schemeClr val="bg1"/>
                </a:solidFill>
              </a:rPr>
              <a:t>umetnost </a:t>
            </a:r>
            <a:r>
              <a:rPr lang="sl-SI" sz="2000" dirty="0" smtClean="0">
                <a:solidFill>
                  <a:schemeClr val="bg1"/>
                </a:solidFill>
              </a:rPr>
              <a:t>– 4. in 5. </a:t>
            </a:r>
            <a:r>
              <a:rPr lang="sl-SI" sz="2000" dirty="0">
                <a:solidFill>
                  <a:schemeClr val="bg1"/>
                </a:solidFill>
              </a:rPr>
              <a:t>razred</a:t>
            </a:r>
          </a:p>
          <a:p>
            <a:pPr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sl-SI" sz="2000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sl-SI" sz="2000" dirty="0">
              <a:solidFill>
                <a:schemeClr val="bg1"/>
              </a:solidFill>
            </a:endParaRPr>
          </a:p>
        </p:txBody>
      </p:sp>
      <p:sp>
        <p:nvSpPr>
          <p:cNvPr id="6" name="Podnaslov 2"/>
          <p:cNvSpPr txBox="1">
            <a:spLocks/>
          </p:cNvSpPr>
          <p:nvPr/>
        </p:nvSpPr>
        <p:spPr bwMode="auto">
          <a:xfrm>
            <a:off x="4511824" y="4437112"/>
            <a:ext cx="532859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l-SI" sz="2000" dirty="0">
                <a:solidFill>
                  <a:schemeClr val="bg1"/>
                </a:solidFill>
              </a:rPr>
              <a:t>TEHNIKA: Sestavljanje iz škatlic in kartona</a:t>
            </a:r>
          </a:p>
          <a:p>
            <a:pPr>
              <a:lnSpc>
                <a:spcPct val="150000"/>
              </a:lnSpc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l-SI" sz="2000" dirty="0">
                <a:solidFill>
                  <a:schemeClr val="bg1"/>
                </a:solidFill>
              </a:rPr>
              <a:t>MOTIV: Stanovanjski prostor; Hiša</a:t>
            </a:r>
            <a:endParaRPr lang="sl-SI" sz="2000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sl-SI" sz="2000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03513" y="908720"/>
            <a:ext cx="2331483" cy="22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http://www.prlog.org/10526847-architectural-drawings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03512" y="4293096"/>
            <a:ext cx="2304256" cy="1678626"/>
          </a:xfrm>
          <a:prstGeom prst="rect">
            <a:avLst/>
          </a:prstGeom>
          <a:noFill/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0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59"/>
    </mc:Choice>
    <mc:Fallback>
      <p:transition spd="slow" advTm="1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0361-C817-41DF-94B5-1AC219706C78}" type="slidenum">
              <a:rPr lang="sl-SI" smtClean="0"/>
              <a:pPr/>
              <a:t>10</a:t>
            </a:fld>
            <a:endParaRPr lang="sl-SI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35561" y="836713"/>
            <a:ext cx="6791325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avokotnik 4"/>
          <p:cNvSpPr/>
          <p:nvPr/>
        </p:nvSpPr>
        <p:spPr>
          <a:xfrm>
            <a:off x="1775520" y="404664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Arhitekturni načrt ureditve okolice hiše </a:t>
            </a:r>
            <a:r>
              <a:rPr lang="sl-SI" sz="1400" dirty="0"/>
              <a:t>(temu pravimo KRAJINSKA ARHITEKTURA)</a:t>
            </a:r>
            <a:endParaRPr lang="sl-SI" sz="1400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3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95"/>
    </mc:Choice>
    <mc:Fallback>
      <p:transition spd="slow" advTm="20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0361-C817-41DF-94B5-1AC219706C78}" type="slidenum">
              <a:rPr lang="sl-SI" smtClean="0"/>
              <a:pPr/>
              <a:t>11</a:t>
            </a:fld>
            <a:endParaRPr lang="sl-SI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1775520" y="404664"/>
            <a:ext cx="2736304" cy="66068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r>
              <a:rPr lang="sl-SI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GRADBENIK</a:t>
            </a:r>
            <a:endParaRPr lang="sl-SI" sz="2800" b="1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1775521" y="908720"/>
            <a:ext cx="3921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i="1" dirty="0"/>
              <a:t>- strokovnjak za izvedbo gradbenih del.*</a:t>
            </a: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8112224" y="5949280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i="1" dirty="0"/>
              <a:t>*Vir: SSKJ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1775520" y="1772816"/>
            <a:ext cx="69596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/>
              <a:t>GRADBENA DELA: zidarstvo, tesarstvo, fasaderstvo, keramičarstvo, parketarstvo …</a:t>
            </a:r>
            <a:endParaRPr lang="sl-SI" sz="1600" dirty="0"/>
          </a:p>
        </p:txBody>
      </p:sp>
      <p:pic>
        <p:nvPicPr>
          <p:cNvPr id="26626" name="Picture 2" descr="http://www.videos-musicales.net/img_videos/Bob-el-constructor---Una-pelota-en-el-tejado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320137" y="4293097"/>
            <a:ext cx="1866873" cy="1584175"/>
          </a:xfrm>
          <a:prstGeom prst="rect">
            <a:avLst/>
          </a:prstGeom>
          <a:noFill/>
        </p:spPr>
      </p:pic>
      <p:pic>
        <p:nvPicPr>
          <p:cNvPr id="26628" name="Picture 4" descr="http://liftkosova.org/10%20Building%20a%20house,%20one%20brick%20at%20at%20time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207568" y="2708920"/>
            <a:ext cx="4501216" cy="3373760"/>
          </a:xfrm>
          <a:prstGeom prst="rect">
            <a:avLst/>
          </a:prstGeom>
          <a:noFill/>
        </p:spPr>
      </p:pic>
      <p:sp>
        <p:nvSpPr>
          <p:cNvPr id="10" name="Pravokotnik 9"/>
          <p:cNvSpPr/>
          <p:nvPr/>
        </p:nvSpPr>
        <p:spPr>
          <a:xfrm>
            <a:off x="2135561" y="2132856"/>
            <a:ext cx="3569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/>
              <a:t>Znaš poimenovati naslednje gradbenike?</a:t>
            </a:r>
            <a:endParaRPr lang="sl-SI" sz="1600" dirty="0"/>
          </a:p>
        </p:txBody>
      </p:sp>
      <p:sp>
        <p:nvSpPr>
          <p:cNvPr id="11" name="Pravokotnik 10"/>
          <p:cNvSpPr/>
          <p:nvPr/>
        </p:nvSpPr>
        <p:spPr>
          <a:xfrm>
            <a:off x="6888088" y="2780928"/>
            <a:ext cx="590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/>
              <a:t>zidar</a:t>
            </a:r>
            <a:endParaRPr lang="sl-SI" sz="1600" dirty="0"/>
          </a:p>
        </p:txBody>
      </p:sp>
      <p:sp>
        <p:nvSpPr>
          <p:cNvPr id="12" name="Pravokotnik 11"/>
          <p:cNvSpPr/>
          <p:nvPr/>
        </p:nvSpPr>
        <p:spPr>
          <a:xfrm>
            <a:off x="1775521" y="1340768"/>
            <a:ext cx="78563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dirty="0"/>
              <a:t>Arhitekt izdela načrt za hišo, gradbeniki pa jo zgradijo.</a:t>
            </a:r>
            <a:endParaRPr lang="sl-SI" sz="1600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77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47"/>
    </mc:Choice>
    <mc:Fallback>
      <p:transition spd="slow" advTm="38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0361-C817-41DF-94B5-1AC219706C78}" type="slidenum">
              <a:rPr lang="sl-SI" smtClean="0"/>
              <a:pPr/>
              <a:t>12</a:t>
            </a:fld>
            <a:endParaRPr lang="sl-SI"/>
          </a:p>
        </p:txBody>
      </p:sp>
      <p:pic>
        <p:nvPicPr>
          <p:cNvPr id="27650" name="Picture 2" descr="http://thehamptons.files.wordpress.com/2008/11/new_home_2_hr_lg.gif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35560" y="764704"/>
            <a:ext cx="2838450" cy="2857500"/>
          </a:xfrm>
          <a:prstGeom prst="rect">
            <a:avLst/>
          </a:prstGeom>
          <a:noFill/>
        </p:spPr>
      </p:pic>
      <p:sp>
        <p:nvSpPr>
          <p:cNvPr id="5" name="Pravokotnik 4"/>
          <p:cNvSpPr/>
          <p:nvPr/>
        </p:nvSpPr>
        <p:spPr>
          <a:xfrm>
            <a:off x="3071664" y="332656"/>
            <a:ext cx="6040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/>
              <a:t>tesar</a:t>
            </a:r>
            <a:endParaRPr lang="sl-SI" sz="1600" dirty="0"/>
          </a:p>
        </p:txBody>
      </p:sp>
      <p:pic>
        <p:nvPicPr>
          <p:cNvPr id="27652" name="Picture 4" descr="http://sp.life123.com/bm.pix/ceramic-tile-installation.s600x600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063552" y="4365105"/>
            <a:ext cx="3774586" cy="2106935"/>
          </a:xfrm>
          <a:prstGeom prst="rect">
            <a:avLst/>
          </a:prstGeom>
          <a:noFill/>
        </p:spPr>
      </p:pic>
      <p:sp>
        <p:nvSpPr>
          <p:cNvPr id="7" name="Pravokotnik 6"/>
          <p:cNvSpPr/>
          <p:nvPr/>
        </p:nvSpPr>
        <p:spPr>
          <a:xfrm>
            <a:off x="3287689" y="4005064"/>
            <a:ext cx="10040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/>
              <a:t>keramičar</a:t>
            </a:r>
            <a:endParaRPr lang="sl-SI" sz="1600" dirty="0"/>
          </a:p>
        </p:txBody>
      </p:sp>
      <p:pic>
        <p:nvPicPr>
          <p:cNvPr id="27654" name="Picture 6" descr="http://www.prime-renovations.com/userimages/LAYING-OAK-HERRINGBONE-PARQUET-FLOORING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729536" y="692696"/>
            <a:ext cx="3312368" cy="3312368"/>
          </a:xfrm>
          <a:prstGeom prst="rect">
            <a:avLst/>
          </a:prstGeom>
          <a:noFill/>
        </p:spPr>
      </p:pic>
      <p:sp>
        <p:nvSpPr>
          <p:cNvPr id="9" name="Pravokotnik 8"/>
          <p:cNvSpPr/>
          <p:nvPr/>
        </p:nvSpPr>
        <p:spPr>
          <a:xfrm>
            <a:off x="7608169" y="4077072"/>
            <a:ext cx="8862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/>
              <a:t>parketar</a:t>
            </a:r>
            <a:endParaRPr lang="sl-SI" sz="1600" dirty="0"/>
          </a:p>
        </p:txBody>
      </p:sp>
      <p:sp>
        <p:nvSpPr>
          <p:cNvPr id="10" name="Pravokotnik 9">
            <a:hlinkClick r:id="rId8"/>
          </p:cNvPr>
          <p:cNvSpPr/>
          <p:nvPr/>
        </p:nvSpPr>
        <p:spPr>
          <a:xfrm>
            <a:off x="7320137" y="5517232"/>
            <a:ext cx="1603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600" dirty="0"/>
              <a:t>Oglej si posnetek</a:t>
            </a:r>
            <a:endParaRPr lang="sl-SI" sz="1600" dirty="0"/>
          </a:p>
        </p:txBody>
      </p:sp>
      <p:pic>
        <p:nvPicPr>
          <p:cNvPr id="11" name="Slika 10" descr="tvprozoren.gif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752184" y="4869160"/>
            <a:ext cx="864096" cy="720080"/>
          </a:xfrm>
          <a:prstGeom prst="rect">
            <a:avLst/>
          </a:prstGeom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269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11"/>
    </mc:Choice>
    <mc:Fallback>
      <p:transition spd="slow" advTm="33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0361-C817-41DF-94B5-1AC219706C78}" type="slidenum">
              <a:rPr lang="sl-SI" smtClean="0"/>
              <a:pPr/>
              <a:t>13</a:t>
            </a:fld>
            <a:endParaRPr lang="sl-SI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1775520" y="404664"/>
            <a:ext cx="2736304" cy="66068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spcBef>
                <a:spcPct val="0"/>
              </a:spcBef>
              <a:defRPr/>
            </a:pPr>
            <a:r>
              <a:rPr lang="sl-SI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TVOJA NALOGA</a:t>
            </a:r>
            <a:endParaRPr lang="sl-SI" sz="2800" b="1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1775521" y="1052737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sl-SI" dirty="0"/>
              <a:t> Iz škatlic izdelaj en stanovanjski prostor</a:t>
            </a:r>
            <a:r>
              <a:rPr lang="sl-SI" dirty="0" smtClean="0"/>
              <a:t>,</a:t>
            </a:r>
            <a:endParaRPr lang="sl-SI" dirty="0"/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sl-SI" dirty="0" smtClean="0"/>
              <a:t>Uporabi različne materiale.</a:t>
            </a:r>
            <a:endParaRPr lang="sl-SI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847528" y="2636912"/>
            <a:ext cx="3600400" cy="252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663952" y="2636912"/>
            <a:ext cx="3819632" cy="247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0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520"/>
    </mc:Choice>
    <mc:Fallback>
      <p:transition spd="slow" advTm="154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1991544" y="404664"/>
            <a:ext cx="2808312" cy="66068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r>
              <a:rPr lang="sl-SI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prostor</a:t>
            </a:r>
            <a:endParaRPr lang="sl-SI" sz="2800" b="1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1991544" y="1052736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i="1" dirty="0"/>
              <a:t>- kar je nesnovno, neomejeno in v čemer telesa so, se premikajo.*</a:t>
            </a: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8112224" y="5949280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i="1" dirty="0"/>
              <a:t>*Vir: SSKJ</a:t>
            </a:r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0361-C817-41DF-94B5-1AC219706C78}" type="slidenum">
              <a:rPr lang="sl-SI" smtClean="0"/>
              <a:pPr/>
              <a:t>2</a:t>
            </a:fld>
            <a:endParaRPr lang="sl-SI"/>
          </a:p>
        </p:txBody>
      </p:sp>
      <p:pic>
        <p:nvPicPr>
          <p:cNvPr id="16386" name="Picture 2" descr="http://edubuzz.org/blogs/lawupper/files/2008/01/space-0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421293" y="2651798"/>
            <a:ext cx="4131091" cy="3096344"/>
          </a:xfrm>
          <a:prstGeom prst="rect">
            <a:avLst/>
          </a:prstGeom>
          <a:noFill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screen">
            <a:lum bright="10000" contrast="40000"/>
          </a:blip>
          <a:srcRect/>
          <a:stretch>
            <a:fillRect/>
          </a:stretch>
        </p:blipFill>
        <p:spPr bwMode="auto">
          <a:xfrm>
            <a:off x="1991544" y="2648666"/>
            <a:ext cx="3240360" cy="309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avokotnik 9"/>
          <p:cNvSpPr/>
          <p:nvPr/>
        </p:nvSpPr>
        <p:spPr>
          <a:xfrm>
            <a:off x="1847528" y="1988841"/>
            <a:ext cx="36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/>
              <a:t>Lahko je majhen, npr. notranjost omare …</a:t>
            </a:r>
            <a:endParaRPr lang="sl-SI" sz="1400" dirty="0"/>
          </a:p>
        </p:txBody>
      </p:sp>
      <p:sp>
        <p:nvSpPr>
          <p:cNvPr id="11" name="Pravokotnik 10"/>
          <p:cNvSpPr/>
          <p:nvPr/>
        </p:nvSpPr>
        <p:spPr>
          <a:xfrm>
            <a:off x="6023992" y="1988841"/>
            <a:ext cx="32403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/>
              <a:t>… ali pa ogromen, npr. vesolje.</a:t>
            </a:r>
            <a:endParaRPr lang="sl-SI" sz="1400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18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28"/>
    </mc:Choice>
    <mc:Fallback>
      <p:transition spd="slow" advTm="33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1919536" y="332656"/>
            <a:ext cx="3384376" cy="66068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spcBef>
                <a:spcPct val="0"/>
              </a:spcBef>
              <a:defRPr/>
            </a:pPr>
            <a:r>
              <a:rPr lang="sl-SI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NOTRANJI prostor</a:t>
            </a:r>
            <a:endParaRPr lang="sl-SI" sz="2800" b="1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1991544" y="980728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- je znotraj nekega predmeta oz. je notranjost.</a:t>
            </a:r>
            <a:endParaRPr lang="sl-SI" dirty="0"/>
          </a:p>
        </p:txBody>
      </p:sp>
      <p:pic>
        <p:nvPicPr>
          <p:cNvPr id="17410" name="Picture 2" descr="http://www.autodoom.com/gfx/Volkswagen_Golf_VI_inside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03513" y="2564904"/>
            <a:ext cx="3999311" cy="2592288"/>
          </a:xfrm>
          <a:prstGeom prst="rect">
            <a:avLst/>
          </a:prstGeom>
          <a:noFill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51984" y="2564905"/>
            <a:ext cx="3413612" cy="260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grada številke diapoz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0361-C817-41DF-94B5-1AC219706C78}" type="slidenum">
              <a:rPr lang="sl-SI" smtClean="0"/>
              <a:pPr/>
              <a:t>3</a:t>
            </a:fld>
            <a:endParaRPr lang="sl-SI"/>
          </a:p>
        </p:txBody>
      </p:sp>
      <p:sp>
        <p:nvSpPr>
          <p:cNvPr id="9" name="Pravokotnik 8"/>
          <p:cNvSpPr/>
          <p:nvPr/>
        </p:nvSpPr>
        <p:spPr>
          <a:xfrm>
            <a:off x="1991544" y="1916832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Notranji prostori avta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768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71"/>
    </mc:Choice>
    <mc:Fallback>
      <p:transition spd="slow" advTm="15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991544" y="548680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Notranji prostori hiše</a:t>
            </a:r>
            <a:endParaRPr lang="sl-SI" dirty="0"/>
          </a:p>
        </p:txBody>
      </p:sp>
      <p:pic>
        <p:nvPicPr>
          <p:cNvPr id="18434" name="Picture 2" descr="http://www.psc.state.fl.us/consumers/house/images/conservation-house-final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11824" y="548680"/>
            <a:ext cx="4752528" cy="5773732"/>
          </a:xfrm>
          <a:prstGeom prst="rect">
            <a:avLst/>
          </a:prstGeom>
          <a:noFill/>
        </p:spPr>
      </p:pic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0361-C817-41DF-94B5-1AC219706C78}" type="slidenum">
              <a:rPr lang="sl-SI" smtClean="0"/>
              <a:pPr/>
              <a:t>4</a:t>
            </a:fld>
            <a:endParaRPr lang="sl-SI"/>
          </a:p>
        </p:txBody>
      </p:sp>
      <p:sp>
        <p:nvSpPr>
          <p:cNvPr id="8" name="Pravokotnik 7"/>
          <p:cNvSpPr/>
          <p:nvPr/>
        </p:nvSpPr>
        <p:spPr>
          <a:xfrm>
            <a:off x="2063552" y="980728"/>
            <a:ext cx="29158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sz="1400" dirty="0"/>
              <a:t>Poimenuj posamezne prostore </a:t>
            </a:r>
          </a:p>
          <a:p>
            <a:pPr>
              <a:lnSpc>
                <a:spcPct val="150000"/>
              </a:lnSpc>
            </a:pPr>
            <a:r>
              <a:rPr lang="sl-SI" sz="1400" dirty="0"/>
              <a:t>in povej, čemu služijo.</a:t>
            </a:r>
            <a:endParaRPr lang="sl-SI" sz="1400" dirty="0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9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96"/>
    </mc:Choice>
    <mc:Fallback>
      <p:transition spd="slow" advTm="18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cyprus-online.com/tersefanou/cyprus-larnaca-luxurious-apartments/investment-property-kitchen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889876" y="692696"/>
            <a:ext cx="3650732" cy="2736304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03512" y="692696"/>
            <a:ext cx="405521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http://www.4pm.com.mt/PropertyImages/8/property_malta_a-guide-to-bathroom-design19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703512" y="3573016"/>
            <a:ext cx="4032448" cy="2834416"/>
          </a:xfrm>
          <a:prstGeom prst="rect">
            <a:avLst/>
          </a:prstGeom>
          <a:noFill/>
        </p:spPr>
      </p:pic>
      <p:pic>
        <p:nvPicPr>
          <p:cNvPr id="20484" name="Picture 4" descr="http://designawards.files.wordpress.com/2006/10/juvenile-z-bedroom-set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879976" y="3573016"/>
            <a:ext cx="3672408" cy="2808312"/>
          </a:xfrm>
          <a:prstGeom prst="rect">
            <a:avLst/>
          </a:prstGeom>
          <a:noFill/>
        </p:spPr>
      </p:pic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0361-C817-41DF-94B5-1AC219706C78}" type="slidenum">
              <a:rPr lang="sl-SI" smtClean="0"/>
              <a:pPr/>
              <a:t>5</a:t>
            </a:fld>
            <a:endParaRPr lang="sl-SI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8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56"/>
    </mc:Choice>
    <mc:Fallback>
      <p:transition spd="slow" advTm="1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0361-C817-41DF-94B5-1AC219706C78}" type="slidenum">
              <a:rPr lang="sl-SI" smtClean="0"/>
              <a:pPr/>
              <a:t>6</a:t>
            </a:fld>
            <a:endParaRPr lang="sl-SI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711624" y="3861048"/>
            <a:ext cx="2880320" cy="249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http://archinspire.com/wp-content/uploads/2009/11/modern-cheerful-children-room-interior-design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03513" y="692698"/>
            <a:ext cx="3888432" cy="2981379"/>
          </a:xfrm>
          <a:prstGeom prst="rect">
            <a:avLst/>
          </a:prstGeom>
          <a:noFill/>
        </p:spPr>
      </p:pic>
      <p:pic>
        <p:nvPicPr>
          <p:cNvPr id="22534" name="Picture 6" descr="http://www.pontifex.cc/images/attic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807969" y="3861048"/>
            <a:ext cx="3288365" cy="2466274"/>
          </a:xfrm>
          <a:prstGeom prst="rect">
            <a:avLst/>
          </a:prstGeom>
          <a:noFill/>
        </p:spPr>
      </p:pic>
      <p:pic>
        <p:nvPicPr>
          <p:cNvPr id="22536" name="Picture 8" descr="http://www.losangelesfurniture.com/images/fd_bonaparte_418_dining_room_leg_table_2_med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807969" y="692696"/>
            <a:ext cx="3633293" cy="2961134"/>
          </a:xfrm>
          <a:prstGeom prst="rect">
            <a:avLst/>
          </a:prstGeom>
          <a:noFill/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6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86"/>
    </mc:Choice>
    <mc:Fallback>
      <p:transition spd="slow" advTm="11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0361-C817-41DF-94B5-1AC219706C78}" type="slidenum">
              <a:rPr lang="sl-SI" smtClean="0"/>
              <a:pPr/>
              <a:t>7</a:t>
            </a:fld>
            <a:endParaRPr lang="sl-SI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>
            <a:off x="1703512" y="404664"/>
            <a:ext cx="2808312" cy="66068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>
              <a:spcBef>
                <a:spcPct val="0"/>
              </a:spcBef>
              <a:defRPr/>
            </a:pPr>
            <a:r>
              <a:rPr lang="sl-SI" sz="2800" b="1" cap="all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ARHITEKT</a:t>
            </a:r>
            <a:endParaRPr lang="sl-SI" sz="2800" b="1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latin typeface="+mj-lt"/>
              <a:ea typeface="+mj-ea"/>
              <a:cs typeface="+mj-cs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8112224" y="5949280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i="1" dirty="0"/>
              <a:t>*Vir: SSKJ</a:t>
            </a:r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1703513" y="980728"/>
            <a:ext cx="2916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i="1" dirty="0"/>
              <a:t>- strokovnjak za arhitekturo.*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1775520" y="1484784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ARHITEKTURA</a:t>
            </a:r>
            <a:r>
              <a:rPr lang="sl-SI" i="1" dirty="0"/>
              <a:t>: umetnost oblikovanja prostora, stavbarstvo.*</a:t>
            </a:r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1703512" y="198884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ARHITEKTURNI NAČRT</a:t>
            </a:r>
            <a:r>
              <a:rPr lang="sl-SI" i="1" dirty="0"/>
              <a:t>: </a:t>
            </a:r>
            <a:r>
              <a:rPr lang="sl-SI" dirty="0"/>
              <a:t>načrt hiše, ureditve zunanjih in notranjih prostorov.</a:t>
            </a:r>
            <a:endParaRPr lang="sl-SI" dirty="0"/>
          </a:p>
        </p:txBody>
      </p:sp>
      <p:pic>
        <p:nvPicPr>
          <p:cNvPr id="21506" name="Picture 2" descr="http://www.residentialarchitects.us/residential-architect-74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847528" y="2636913"/>
            <a:ext cx="4752528" cy="3153207"/>
          </a:xfrm>
          <a:prstGeom prst="rect">
            <a:avLst/>
          </a:prstGeom>
          <a:noFill/>
        </p:spPr>
      </p:pic>
      <p:sp>
        <p:nvSpPr>
          <p:cNvPr id="10" name="Pravokotnik 9">
            <a:hlinkClick r:id="rId6"/>
          </p:cNvPr>
          <p:cNvSpPr/>
          <p:nvPr/>
        </p:nvSpPr>
        <p:spPr>
          <a:xfrm>
            <a:off x="7320136" y="4725145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400" dirty="0"/>
              <a:t>Oglej si posnetek</a:t>
            </a:r>
            <a:endParaRPr lang="sl-SI" sz="1400" dirty="0"/>
          </a:p>
        </p:txBody>
      </p:sp>
      <p:pic>
        <p:nvPicPr>
          <p:cNvPr id="11" name="Slika 10" descr="tvprozoren.gif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608168" y="4077072"/>
            <a:ext cx="864096" cy="720080"/>
          </a:xfrm>
          <a:prstGeom prst="rect">
            <a:avLst/>
          </a:prstGeom>
        </p:spPr>
      </p:pic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812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98"/>
    </mc:Choice>
    <mc:Fallback>
      <p:transition spd="slow" advTm="84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0361-C817-41DF-94B5-1AC219706C78}" type="slidenum">
              <a:rPr lang="sl-SI" smtClean="0"/>
              <a:pPr/>
              <a:t>8</a:t>
            </a:fld>
            <a:endParaRPr lang="sl-SI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07568" y="1124744"/>
            <a:ext cx="7128792" cy="4755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avokotnik 4"/>
          <p:cNvSpPr/>
          <p:nvPr/>
        </p:nvSpPr>
        <p:spPr>
          <a:xfrm>
            <a:off x="1991544" y="548680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Arhitekturni načrt hiše</a:t>
            </a: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7"/>
    </mc:Choice>
    <mc:Fallback>
      <p:transition spd="slow" advTm="24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0361-C817-41DF-94B5-1AC219706C78}" type="slidenum">
              <a:rPr lang="sl-SI" smtClean="0"/>
              <a:pPr/>
              <a:t>9</a:t>
            </a:fld>
            <a:endParaRPr lang="sl-SI"/>
          </a:p>
        </p:txBody>
      </p:sp>
      <p:sp>
        <p:nvSpPr>
          <p:cNvPr id="4" name="Pravokotnik 3"/>
          <p:cNvSpPr/>
          <p:nvPr/>
        </p:nvSpPr>
        <p:spPr>
          <a:xfrm>
            <a:off x="1991544" y="620688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3D arhitekturni načrt hiše</a:t>
            </a:r>
            <a:endParaRPr lang="sl-SI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19537" y="1484784"/>
            <a:ext cx="727026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9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97"/>
    </mc:Choice>
    <mc:Fallback>
      <p:transition spd="slow" advTm="13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9.8|10.1|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10.5|4.5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8|5.1|5.2|1.7|3.3|3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elektrena sejna soba">
  <a:themeElements>
    <a:clrScheme name="Naelektrena sejna soba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Naelektrena sejna soba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elektrena sejna soba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77</TotalTime>
  <Words>213</Words>
  <Application>Microsoft Office PowerPoint</Application>
  <PresentationFormat>Širokozaslonsko</PresentationFormat>
  <Paragraphs>50</Paragraphs>
  <Slides>13</Slides>
  <Notes>0</Notes>
  <HiddenSlides>0</HiddenSlides>
  <MMClips>13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Naelektrena sejna soba</vt:lpstr>
      <vt:lpstr>ARHITEKTURA  VRSTE IN OBLIKE PROSTOROV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ARHITEKTURA  VRSTE IN OBLIKE PROSTOROV</dc:title>
  <dc:creator>MATEJA</dc:creator>
  <cp:lastModifiedBy>MATEJA</cp:lastModifiedBy>
  <cp:revision>4</cp:revision>
  <dcterms:created xsi:type="dcterms:W3CDTF">2022-01-12T10:08:14Z</dcterms:created>
  <dcterms:modified xsi:type="dcterms:W3CDTF">2022-01-12T11:26:01Z</dcterms:modified>
</cp:coreProperties>
</file>