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>
        <p:scale>
          <a:sx n="70" d="100"/>
          <a:sy n="70" d="100"/>
        </p:scale>
        <p:origin x="738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C4AD7-907B-4B95-8232-245B36E6F758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5F7CA-D523-4B03-8FA7-EFBEE1F0AD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9304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C5F7CA-D523-4B03-8FA7-EFBEE1F0AD61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1845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C5F7CA-D523-4B03-8FA7-EFBEE1F0AD61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764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C5F7CA-D523-4B03-8FA7-EFBEE1F0AD61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7878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C5F7CA-D523-4B03-8FA7-EFBEE1F0AD61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6987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F0F264-AB21-46E0-98A0-F642CC313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C56B82C-51C9-4269-A13A-2AB6416F2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DE85D7D-E44D-49F4-8E17-150C557E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26085B6-6394-4759-9BE6-1F9B307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F6F9D5-0177-4B9C-9651-80229A73C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90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E0D0C6-22CE-4885-84BD-22759F766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169EC87-EF70-4B1A-B700-4171D45074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7571DEB-A523-4705-98D4-7A48011A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20CAA16-8F65-4346-AF75-2E1E8DF22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918B535-5242-4FC9-939E-B7310259B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989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95512CC-750D-46C7-B025-A19CDD023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C942F202-EF85-4EF0-8E29-C3253C363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CFA3930-1B2E-4DF1-B023-188E0CA63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C86257B-B053-48BA-AF41-496747AB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9306CD6-E03F-418F-8A85-1FF9F7FB9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249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E60905-A643-4D97-AAFC-D2F4D4088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023DDE4-4A6F-4E04-A8D3-E29C3F318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A4963F2-436C-4871-BA25-D7DE829B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8086875-548F-47EE-9D2D-D131390A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E2F746E-0BCB-4E19-BD18-6FC19B3FE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372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40088F-2D34-45B0-889B-E7BDA540A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3CA89C0-1AE7-45AF-8D04-E2D2EB09C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7F6BBD9-FCE0-476E-92CC-B85C94196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5878C02-0654-49E5-9988-76A70882C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16C3361-3B47-4B4A-95DF-F37AE393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774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EC61BF-D449-4B87-BF28-7C2E57CF8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3E9868F-5765-408C-9D37-2CCFF6DB8D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868C391-B968-42E5-BC29-1E14803A2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4DF158C-8500-4349-A906-D2C33AFE5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9890CDD-1139-449B-A00E-4B1D7B5BB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4510360-3DDC-4BAD-A9B7-F9AE613C1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54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368897-0B1B-4B80-9D29-A6CA0A7BD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744C843-D46E-48EF-BDF6-996ADC5A9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50A8AF8-1E82-48C2-B6BA-34971B2C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E13404F-2DD8-4780-B72A-2A479F917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84E377E-628A-4489-B684-823E0BFF2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B265F6B-E808-4E09-AC12-DD522188B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E311B72-DF5D-4DD9-8066-730549F5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75BA3F9-6E9F-44EF-9DB2-D9D083B0F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762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8617BF-0EF8-4A87-AC2B-A39229AC5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0242091-7A33-4289-9FA9-2FFA3729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59DF608-2ECF-4679-A814-3FE6CF294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3A6DB3BC-AE83-4E2C-9BF6-51B63CF6D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737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90E2644-8267-434F-9CD3-CDAFDE8E4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F6C124E-A467-4B04-A2D4-F9D22ECF3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3D36D13-E332-4D7E-A5CE-F7E6FA8E2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342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1321F3-6DBB-40F4-8918-25FBE857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D4EE018-4B9A-4C77-90AA-3C48A4517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77E5310-35BE-4E48-B42C-7FCC947E4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52CDC70-0112-4180-8823-28FF4FF5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74D4726-D429-4AAC-9D9E-DE31A7D8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77BB757-E15A-4F61-95D5-681BAA3E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6671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24F5CD-F1FD-4060-97BE-594BF043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61754D8-697B-458F-B4AA-AC13BA79E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8F7FF06-3B9B-4332-A972-C68921C34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D3F88F2-B193-4C87-9467-18B46757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D146F69-778A-47C1-9C18-D9D18E21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F3FF15D-BA70-4419-B9F6-600F25C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756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75C1DA5-6620-4B8A-8D47-72A125D0A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4B9615C-D15C-46BF-AF3B-9E82F25DD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FACE233-09CF-47AE-B86F-A234666EE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5885A-B223-4018-B4A8-EB1E5A16C00D}" type="datetimeFigureOut">
              <a:rPr lang="sl-SI" smtClean="0"/>
              <a:t>16.1.2022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A94280-1D73-4781-A338-A87D3BE03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8966FF3-E98E-4152-BCE1-E18215503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4FAE-30DF-44E5-B06E-47DB9E23F5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322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F3B40EF-A0BB-486C-ABC6-ED19C82864D4}"/>
              </a:ext>
            </a:extLst>
          </p:cNvPr>
          <p:cNvSpPr txBox="1"/>
          <p:nvPr/>
        </p:nvSpPr>
        <p:spPr>
          <a:xfrm>
            <a:off x="2690192" y="304800"/>
            <a:ext cx="5280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FF0000"/>
                </a:solidFill>
              </a:rPr>
              <a:t>Množenje decimalnih števil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983B32C-609E-46ED-9043-F5F97C420BD4}"/>
              </a:ext>
            </a:extLst>
          </p:cNvPr>
          <p:cNvSpPr txBox="1"/>
          <p:nvPr/>
        </p:nvSpPr>
        <p:spPr>
          <a:xfrm>
            <a:off x="2262626" y="4114825"/>
            <a:ext cx="23535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2,2 1 · 8,1 3</a:t>
            </a:r>
          </a:p>
        </p:txBody>
      </p: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86A08CE7-934C-4437-855D-22C48FC2A17F}"/>
              </a:ext>
            </a:extLst>
          </p:cNvPr>
          <p:cNvCxnSpPr>
            <a:cxnSpLocks/>
          </p:cNvCxnSpPr>
          <p:nvPr/>
        </p:nvCxnSpPr>
        <p:spPr>
          <a:xfrm>
            <a:off x="2253735" y="4740415"/>
            <a:ext cx="255991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avokotnik 9">
            <a:extLst>
              <a:ext uri="{FF2B5EF4-FFF2-40B4-BE49-F238E27FC236}">
                <a16:creationId xmlns:a16="http://schemas.microsoft.com/office/drawing/2014/main" id="{D7E208F3-024F-4F01-BD8B-F2C881CA91FE}"/>
              </a:ext>
            </a:extLst>
          </p:cNvPr>
          <p:cNvSpPr/>
          <p:nvPr/>
        </p:nvSpPr>
        <p:spPr>
          <a:xfrm>
            <a:off x="3570132" y="4198734"/>
            <a:ext cx="326820" cy="44704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ostoročno: oblika 12">
            <a:extLst>
              <a:ext uri="{FF2B5EF4-FFF2-40B4-BE49-F238E27FC236}">
                <a16:creationId xmlns:a16="http://schemas.microsoft.com/office/drawing/2014/main" id="{A633FCC0-B3F2-41A6-ADF4-F9ED3F3287ED}"/>
              </a:ext>
            </a:extLst>
          </p:cNvPr>
          <p:cNvSpPr/>
          <p:nvPr/>
        </p:nvSpPr>
        <p:spPr>
          <a:xfrm>
            <a:off x="3167073" y="3947168"/>
            <a:ext cx="539646" cy="239843"/>
          </a:xfrm>
          <a:custGeom>
            <a:avLst/>
            <a:gdLst>
              <a:gd name="connsiteX0" fmla="*/ 0 w 539646"/>
              <a:gd name="connsiteY0" fmla="*/ 239843 h 239843"/>
              <a:gd name="connsiteX1" fmla="*/ 104931 w 539646"/>
              <a:gd name="connsiteY1" fmla="*/ 134912 h 239843"/>
              <a:gd name="connsiteX2" fmla="*/ 179882 w 539646"/>
              <a:gd name="connsiteY2" fmla="*/ 59961 h 239843"/>
              <a:gd name="connsiteX3" fmla="*/ 224853 w 539646"/>
              <a:gd name="connsiteY3" fmla="*/ 29981 h 239843"/>
              <a:gd name="connsiteX4" fmla="*/ 314794 w 539646"/>
              <a:gd name="connsiteY4" fmla="*/ 0 h 239843"/>
              <a:gd name="connsiteX5" fmla="*/ 404735 w 539646"/>
              <a:gd name="connsiteY5" fmla="*/ 14990 h 239843"/>
              <a:gd name="connsiteX6" fmla="*/ 434715 w 539646"/>
              <a:gd name="connsiteY6" fmla="*/ 44971 h 239843"/>
              <a:gd name="connsiteX7" fmla="*/ 479685 w 539646"/>
              <a:gd name="connsiteY7" fmla="*/ 74951 h 239843"/>
              <a:gd name="connsiteX8" fmla="*/ 509666 w 539646"/>
              <a:gd name="connsiteY8" fmla="*/ 164892 h 239843"/>
              <a:gd name="connsiteX9" fmla="*/ 524656 w 539646"/>
              <a:gd name="connsiteY9" fmla="*/ 209863 h 239843"/>
              <a:gd name="connsiteX10" fmla="*/ 539646 w 539646"/>
              <a:gd name="connsiteY10" fmla="*/ 239843 h 239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646" h="239843">
                <a:moveTo>
                  <a:pt x="0" y="239843"/>
                </a:moveTo>
                <a:cubicBezTo>
                  <a:pt x="141851" y="62530"/>
                  <a:pt x="-6434" y="232356"/>
                  <a:pt x="104931" y="134912"/>
                </a:cubicBezTo>
                <a:cubicBezTo>
                  <a:pt x="131521" y="111646"/>
                  <a:pt x="150484" y="79559"/>
                  <a:pt x="179882" y="59961"/>
                </a:cubicBezTo>
                <a:cubicBezTo>
                  <a:pt x="194872" y="49968"/>
                  <a:pt x="208390" y="37298"/>
                  <a:pt x="224853" y="29981"/>
                </a:cubicBezTo>
                <a:cubicBezTo>
                  <a:pt x="253731" y="17146"/>
                  <a:pt x="314794" y="0"/>
                  <a:pt x="314794" y="0"/>
                </a:cubicBezTo>
                <a:cubicBezTo>
                  <a:pt x="344774" y="4997"/>
                  <a:pt x="376276" y="4318"/>
                  <a:pt x="404735" y="14990"/>
                </a:cubicBezTo>
                <a:cubicBezTo>
                  <a:pt x="417968" y="19952"/>
                  <a:pt x="423679" y="36142"/>
                  <a:pt x="434715" y="44971"/>
                </a:cubicBezTo>
                <a:cubicBezTo>
                  <a:pt x="448783" y="56225"/>
                  <a:pt x="464695" y="64958"/>
                  <a:pt x="479685" y="74951"/>
                </a:cubicBezTo>
                <a:lnTo>
                  <a:pt x="509666" y="164892"/>
                </a:lnTo>
                <a:cubicBezTo>
                  <a:pt x="514663" y="179882"/>
                  <a:pt x="517590" y="195730"/>
                  <a:pt x="524656" y="209863"/>
                </a:cubicBezTo>
                <a:lnTo>
                  <a:pt x="539646" y="23984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C621CFAB-24E1-47F3-9CED-44980843ED78}"/>
              </a:ext>
            </a:extLst>
          </p:cNvPr>
          <p:cNvSpPr txBox="1"/>
          <p:nvPr/>
        </p:nvSpPr>
        <p:spPr>
          <a:xfrm>
            <a:off x="982673" y="1044677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34,7804</a:t>
            </a:r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84B712C9-C485-4D4F-808A-2D41669ADBF2}"/>
              </a:ext>
            </a:extLst>
          </p:cNvPr>
          <p:cNvSpPr/>
          <p:nvPr/>
        </p:nvSpPr>
        <p:spPr>
          <a:xfrm>
            <a:off x="1674078" y="1075743"/>
            <a:ext cx="1062290" cy="584198"/>
          </a:xfrm>
          <a:prstGeom prst="rect">
            <a:avLst/>
          </a:prstGeom>
          <a:solidFill>
            <a:schemeClr val="accent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6960A1F0-D95E-4694-BD3C-3557DFA3BD72}"/>
              </a:ext>
            </a:extLst>
          </p:cNvPr>
          <p:cNvSpPr txBox="1"/>
          <p:nvPr/>
        </p:nvSpPr>
        <p:spPr>
          <a:xfrm>
            <a:off x="894255" y="1605290"/>
            <a:ext cx="5293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Decimalno število ima 4 decimalke.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A10973A9-3F37-474C-82EA-EDCB408F7C90}"/>
              </a:ext>
            </a:extLst>
          </p:cNvPr>
          <p:cNvSpPr txBox="1"/>
          <p:nvPr/>
        </p:nvSpPr>
        <p:spPr>
          <a:xfrm>
            <a:off x="6779367" y="1067505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0,00042</a:t>
            </a:r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8E8543F6-9F7F-4FFB-BA79-065A410BB6BB}"/>
              </a:ext>
            </a:extLst>
          </p:cNvPr>
          <p:cNvSpPr/>
          <p:nvPr/>
        </p:nvSpPr>
        <p:spPr>
          <a:xfrm>
            <a:off x="7094706" y="1070093"/>
            <a:ext cx="1408395" cy="584198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ravokotnik 22">
            <a:extLst>
              <a:ext uri="{FF2B5EF4-FFF2-40B4-BE49-F238E27FC236}">
                <a16:creationId xmlns:a16="http://schemas.microsoft.com/office/drawing/2014/main" id="{1CA56BAF-0A83-427E-A28E-4A7274C597A6}"/>
              </a:ext>
            </a:extLst>
          </p:cNvPr>
          <p:cNvSpPr/>
          <p:nvPr/>
        </p:nvSpPr>
        <p:spPr>
          <a:xfrm>
            <a:off x="4206879" y="1678631"/>
            <a:ext cx="2037433" cy="447049"/>
          </a:xfrm>
          <a:prstGeom prst="rect">
            <a:avLst/>
          </a:prstGeom>
          <a:solidFill>
            <a:schemeClr val="accent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9075CFE1-F1D9-4FDD-8B1F-3D7D3C1C174C}"/>
              </a:ext>
            </a:extLst>
          </p:cNvPr>
          <p:cNvCxnSpPr>
            <a:cxnSpLocks/>
          </p:cNvCxnSpPr>
          <p:nvPr/>
        </p:nvCxnSpPr>
        <p:spPr>
          <a:xfrm>
            <a:off x="6535711" y="1044677"/>
            <a:ext cx="0" cy="25400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885C2701-3A7F-43E7-96A5-0F827C9B94E1}"/>
              </a:ext>
            </a:extLst>
          </p:cNvPr>
          <p:cNvSpPr txBox="1"/>
          <p:nvPr/>
        </p:nvSpPr>
        <p:spPr>
          <a:xfrm>
            <a:off x="6663432" y="1637226"/>
            <a:ext cx="5293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Decimalno število ima 5 decimalk.</a:t>
            </a:r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51603907-F83E-4FFD-8C04-18555748084A}"/>
              </a:ext>
            </a:extLst>
          </p:cNvPr>
          <p:cNvSpPr/>
          <p:nvPr/>
        </p:nvSpPr>
        <p:spPr>
          <a:xfrm>
            <a:off x="9941519" y="1631131"/>
            <a:ext cx="1724395" cy="584198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09649F30-B5E8-4922-B2D8-EC99275781DF}"/>
              </a:ext>
            </a:extLst>
          </p:cNvPr>
          <p:cNvCxnSpPr/>
          <p:nvPr/>
        </p:nvCxnSpPr>
        <p:spPr>
          <a:xfrm>
            <a:off x="894255" y="2353456"/>
            <a:ext cx="110622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BA1BFF19-99E9-4571-B505-43182539CE26}"/>
              </a:ext>
            </a:extLst>
          </p:cNvPr>
          <p:cNvSpPr txBox="1"/>
          <p:nvPr/>
        </p:nvSpPr>
        <p:spPr>
          <a:xfrm flipH="1">
            <a:off x="1111195" y="2415189"/>
            <a:ext cx="2096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34500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1A6362FB-983F-49C6-B101-58137068CA36}"/>
              </a:ext>
            </a:extLst>
          </p:cNvPr>
          <p:cNvSpPr txBox="1"/>
          <p:nvPr/>
        </p:nvSpPr>
        <p:spPr>
          <a:xfrm>
            <a:off x="925268" y="3061520"/>
            <a:ext cx="3446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Število nima decimalk.</a:t>
            </a:r>
          </a:p>
        </p:txBody>
      </p: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F7121FB5-C8B3-4A59-9867-7133F3DD97F5}"/>
              </a:ext>
            </a:extLst>
          </p:cNvPr>
          <p:cNvCxnSpPr/>
          <p:nvPr/>
        </p:nvCxnSpPr>
        <p:spPr>
          <a:xfrm>
            <a:off x="653271" y="3584740"/>
            <a:ext cx="110622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94047A1A-079C-43F6-9BE4-65C0A543A135}"/>
              </a:ext>
            </a:extLst>
          </p:cNvPr>
          <p:cNvSpPr txBox="1"/>
          <p:nvPr/>
        </p:nvSpPr>
        <p:spPr>
          <a:xfrm flipH="1">
            <a:off x="6922563" y="2415189"/>
            <a:ext cx="2096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3450,3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B4E5358A-A988-49CA-B8FA-DD8873381A80}"/>
              </a:ext>
            </a:extLst>
          </p:cNvPr>
          <p:cNvSpPr txBox="1"/>
          <p:nvPr/>
        </p:nvSpPr>
        <p:spPr>
          <a:xfrm>
            <a:off x="6730853" y="3005835"/>
            <a:ext cx="407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Število ima eno decimalko.</a:t>
            </a:r>
          </a:p>
        </p:txBody>
      </p:sp>
      <p:sp>
        <p:nvSpPr>
          <p:cNvPr id="37" name="Pravokotnik 36">
            <a:extLst>
              <a:ext uri="{FF2B5EF4-FFF2-40B4-BE49-F238E27FC236}">
                <a16:creationId xmlns:a16="http://schemas.microsoft.com/office/drawing/2014/main" id="{9A770A6A-CB84-4DC5-AB1F-18131D346A90}"/>
              </a:ext>
            </a:extLst>
          </p:cNvPr>
          <p:cNvSpPr/>
          <p:nvPr/>
        </p:nvSpPr>
        <p:spPr>
          <a:xfrm>
            <a:off x="7976234" y="2442319"/>
            <a:ext cx="510652" cy="584198"/>
          </a:xfrm>
          <a:prstGeom prst="rect">
            <a:avLst/>
          </a:prstGeom>
          <a:solidFill>
            <a:srgbClr val="C00000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ravokotnik 37">
            <a:extLst>
              <a:ext uri="{FF2B5EF4-FFF2-40B4-BE49-F238E27FC236}">
                <a16:creationId xmlns:a16="http://schemas.microsoft.com/office/drawing/2014/main" id="{F8949F95-56AF-4CE1-B0DA-806A277A570D}"/>
              </a:ext>
            </a:extLst>
          </p:cNvPr>
          <p:cNvSpPr/>
          <p:nvPr/>
        </p:nvSpPr>
        <p:spPr>
          <a:xfrm>
            <a:off x="8486885" y="2960815"/>
            <a:ext cx="2096469" cy="584198"/>
          </a:xfrm>
          <a:prstGeom prst="rect">
            <a:avLst/>
          </a:prstGeom>
          <a:solidFill>
            <a:srgbClr val="C00000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EDC6DEEF-4C7F-4ADD-B677-21B675DAD769}"/>
              </a:ext>
            </a:extLst>
          </p:cNvPr>
          <p:cNvSpPr txBox="1"/>
          <p:nvPr/>
        </p:nvSpPr>
        <p:spPr>
          <a:xfrm>
            <a:off x="3485733" y="4740414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8</a:t>
            </a:r>
          </a:p>
        </p:txBody>
      </p:sp>
      <p:sp>
        <p:nvSpPr>
          <p:cNvPr id="41" name="Prostoročno: oblika 40">
            <a:extLst>
              <a:ext uri="{FF2B5EF4-FFF2-40B4-BE49-F238E27FC236}">
                <a16:creationId xmlns:a16="http://schemas.microsoft.com/office/drawing/2014/main" id="{782410C1-B1D7-4D47-A527-4286DB5E5691}"/>
              </a:ext>
            </a:extLst>
          </p:cNvPr>
          <p:cNvSpPr/>
          <p:nvPr/>
        </p:nvSpPr>
        <p:spPr>
          <a:xfrm>
            <a:off x="2925731" y="3799853"/>
            <a:ext cx="795814" cy="357821"/>
          </a:xfrm>
          <a:custGeom>
            <a:avLst/>
            <a:gdLst>
              <a:gd name="connsiteX0" fmla="*/ 0 w 539646"/>
              <a:gd name="connsiteY0" fmla="*/ 239843 h 239843"/>
              <a:gd name="connsiteX1" fmla="*/ 104931 w 539646"/>
              <a:gd name="connsiteY1" fmla="*/ 134912 h 239843"/>
              <a:gd name="connsiteX2" fmla="*/ 179882 w 539646"/>
              <a:gd name="connsiteY2" fmla="*/ 59961 h 239843"/>
              <a:gd name="connsiteX3" fmla="*/ 224853 w 539646"/>
              <a:gd name="connsiteY3" fmla="*/ 29981 h 239843"/>
              <a:gd name="connsiteX4" fmla="*/ 314794 w 539646"/>
              <a:gd name="connsiteY4" fmla="*/ 0 h 239843"/>
              <a:gd name="connsiteX5" fmla="*/ 404735 w 539646"/>
              <a:gd name="connsiteY5" fmla="*/ 14990 h 239843"/>
              <a:gd name="connsiteX6" fmla="*/ 434715 w 539646"/>
              <a:gd name="connsiteY6" fmla="*/ 44971 h 239843"/>
              <a:gd name="connsiteX7" fmla="*/ 479685 w 539646"/>
              <a:gd name="connsiteY7" fmla="*/ 74951 h 239843"/>
              <a:gd name="connsiteX8" fmla="*/ 509666 w 539646"/>
              <a:gd name="connsiteY8" fmla="*/ 164892 h 239843"/>
              <a:gd name="connsiteX9" fmla="*/ 524656 w 539646"/>
              <a:gd name="connsiteY9" fmla="*/ 209863 h 239843"/>
              <a:gd name="connsiteX10" fmla="*/ 539646 w 539646"/>
              <a:gd name="connsiteY10" fmla="*/ 239843 h 239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646" h="239843">
                <a:moveTo>
                  <a:pt x="0" y="239843"/>
                </a:moveTo>
                <a:cubicBezTo>
                  <a:pt x="141851" y="62530"/>
                  <a:pt x="-6434" y="232356"/>
                  <a:pt x="104931" y="134912"/>
                </a:cubicBezTo>
                <a:cubicBezTo>
                  <a:pt x="131521" y="111646"/>
                  <a:pt x="150484" y="79559"/>
                  <a:pt x="179882" y="59961"/>
                </a:cubicBezTo>
                <a:cubicBezTo>
                  <a:pt x="194872" y="49968"/>
                  <a:pt x="208390" y="37298"/>
                  <a:pt x="224853" y="29981"/>
                </a:cubicBezTo>
                <a:cubicBezTo>
                  <a:pt x="253731" y="17146"/>
                  <a:pt x="314794" y="0"/>
                  <a:pt x="314794" y="0"/>
                </a:cubicBezTo>
                <a:cubicBezTo>
                  <a:pt x="344774" y="4997"/>
                  <a:pt x="376276" y="4318"/>
                  <a:pt x="404735" y="14990"/>
                </a:cubicBezTo>
                <a:cubicBezTo>
                  <a:pt x="417968" y="19952"/>
                  <a:pt x="423679" y="36142"/>
                  <a:pt x="434715" y="44971"/>
                </a:cubicBezTo>
                <a:cubicBezTo>
                  <a:pt x="448783" y="56225"/>
                  <a:pt x="464695" y="64958"/>
                  <a:pt x="479685" y="74951"/>
                </a:cubicBezTo>
                <a:lnTo>
                  <a:pt x="509666" y="164892"/>
                </a:lnTo>
                <a:cubicBezTo>
                  <a:pt x="514663" y="179882"/>
                  <a:pt x="517590" y="195730"/>
                  <a:pt x="524656" y="209863"/>
                </a:cubicBezTo>
                <a:lnTo>
                  <a:pt x="539646" y="23984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B050EE1C-067F-412E-9DFC-E456F7990EB3}"/>
              </a:ext>
            </a:extLst>
          </p:cNvPr>
          <p:cNvSpPr txBox="1"/>
          <p:nvPr/>
        </p:nvSpPr>
        <p:spPr>
          <a:xfrm>
            <a:off x="3136757" y="4732099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BCD4D8EE-B3AE-4054-B302-FEF3E367F0B9}"/>
              </a:ext>
            </a:extLst>
          </p:cNvPr>
          <p:cNvSpPr txBox="1"/>
          <p:nvPr/>
        </p:nvSpPr>
        <p:spPr>
          <a:xfrm>
            <a:off x="2589247" y="4740415"/>
            <a:ext cx="694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17</a:t>
            </a:r>
          </a:p>
        </p:txBody>
      </p:sp>
      <p:sp>
        <p:nvSpPr>
          <p:cNvPr id="44" name="Prostoročno: oblika 43">
            <a:extLst>
              <a:ext uri="{FF2B5EF4-FFF2-40B4-BE49-F238E27FC236}">
                <a16:creationId xmlns:a16="http://schemas.microsoft.com/office/drawing/2014/main" id="{BD9E1D83-F554-4EF8-99A0-3AE9918CDEDC}"/>
              </a:ext>
            </a:extLst>
          </p:cNvPr>
          <p:cNvSpPr/>
          <p:nvPr/>
        </p:nvSpPr>
        <p:spPr>
          <a:xfrm>
            <a:off x="2495697" y="3600436"/>
            <a:ext cx="1213986" cy="552660"/>
          </a:xfrm>
          <a:custGeom>
            <a:avLst/>
            <a:gdLst>
              <a:gd name="connsiteX0" fmla="*/ 0 w 539646"/>
              <a:gd name="connsiteY0" fmla="*/ 239843 h 239843"/>
              <a:gd name="connsiteX1" fmla="*/ 104931 w 539646"/>
              <a:gd name="connsiteY1" fmla="*/ 134912 h 239843"/>
              <a:gd name="connsiteX2" fmla="*/ 179882 w 539646"/>
              <a:gd name="connsiteY2" fmla="*/ 59961 h 239843"/>
              <a:gd name="connsiteX3" fmla="*/ 224853 w 539646"/>
              <a:gd name="connsiteY3" fmla="*/ 29981 h 239843"/>
              <a:gd name="connsiteX4" fmla="*/ 314794 w 539646"/>
              <a:gd name="connsiteY4" fmla="*/ 0 h 239843"/>
              <a:gd name="connsiteX5" fmla="*/ 404735 w 539646"/>
              <a:gd name="connsiteY5" fmla="*/ 14990 h 239843"/>
              <a:gd name="connsiteX6" fmla="*/ 434715 w 539646"/>
              <a:gd name="connsiteY6" fmla="*/ 44971 h 239843"/>
              <a:gd name="connsiteX7" fmla="*/ 479685 w 539646"/>
              <a:gd name="connsiteY7" fmla="*/ 74951 h 239843"/>
              <a:gd name="connsiteX8" fmla="*/ 509666 w 539646"/>
              <a:gd name="connsiteY8" fmla="*/ 164892 h 239843"/>
              <a:gd name="connsiteX9" fmla="*/ 524656 w 539646"/>
              <a:gd name="connsiteY9" fmla="*/ 209863 h 239843"/>
              <a:gd name="connsiteX10" fmla="*/ 539646 w 539646"/>
              <a:gd name="connsiteY10" fmla="*/ 239843 h 239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646" h="239843">
                <a:moveTo>
                  <a:pt x="0" y="239843"/>
                </a:moveTo>
                <a:cubicBezTo>
                  <a:pt x="141851" y="62530"/>
                  <a:pt x="-6434" y="232356"/>
                  <a:pt x="104931" y="134912"/>
                </a:cubicBezTo>
                <a:cubicBezTo>
                  <a:pt x="131521" y="111646"/>
                  <a:pt x="150484" y="79559"/>
                  <a:pt x="179882" y="59961"/>
                </a:cubicBezTo>
                <a:cubicBezTo>
                  <a:pt x="194872" y="49968"/>
                  <a:pt x="208390" y="37298"/>
                  <a:pt x="224853" y="29981"/>
                </a:cubicBezTo>
                <a:cubicBezTo>
                  <a:pt x="253731" y="17146"/>
                  <a:pt x="314794" y="0"/>
                  <a:pt x="314794" y="0"/>
                </a:cubicBezTo>
                <a:cubicBezTo>
                  <a:pt x="344774" y="4997"/>
                  <a:pt x="376276" y="4318"/>
                  <a:pt x="404735" y="14990"/>
                </a:cubicBezTo>
                <a:cubicBezTo>
                  <a:pt x="417968" y="19952"/>
                  <a:pt x="423679" y="36142"/>
                  <a:pt x="434715" y="44971"/>
                </a:cubicBezTo>
                <a:cubicBezTo>
                  <a:pt x="448783" y="56225"/>
                  <a:pt x="464695" y="64958"/>
                  <a:pt x="479685" y="74951"/>
                </a:cubicBezTo>
                <a:lnTo>
                  <a:pt x="509666" y="164892"/>
                </a:lnTo>
                <a:cubicBezTo>
                  <a:pt x="514663" y="179882"/>
                  <a:pt x="517590" y="195730"/>
                  <a:pt x="524656" y="209863"/>
                </a:cubicBezTo>
                <a:lnTo>
                  <a:pt x="539646" y="23984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E04CF184-1C29-49F3-8CD9-E6614B0C4C2D}"/>
              </a:ext>
            </a:extLst>
          </p:cNvPr>
          <p:cNvSpPr txBox="1"/>
          <p:nvPr/>
        </p:nvSpPr>
        <p:spPr>
          <a:xfrm>
            <a:off x="3131902" y="6104202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9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B48471A9-FDC1-42E8-A77B-67BA6A98043C}"/>
              </a:ext>
            </a:extLst>
          </p:cNvPr>
          <p:cNvSpPr txBox="1"/>
          <p:nvPr/>
        </p:nvSpPr>
        <p:spPr>
          <a:xfrm>
            <a:off x="3167073" y="5153806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2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031203C6-F8AA-4DB9-BE0F-B908D0BC34D4}"/>
              </a:ext>
            </a:extLst>
          </p:cNvPr>
          <p:cNvSpPr txBox="1"/>
          <p:nvPr/>
        </p:nvSpPr>
        <p:spPr>
          <a:xfrm>
            <a:off x="3495127" y="5174548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2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50B67024-EB8D-4178-9BE0-1C57B84E7759}"/>
              </a:ext>
            </a:extLst>
          </p:cNvPr>
          <p:cNvSpPr txBox="1"/>
          <p:nvPr/>
        </p:nvSpPr>
        <p:spPr>
          <a:xfrm>
            <a:off x="3828100" y="5153806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1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1BE3748E-1AFA-4B25-8B0C-881BFBC674F2}"/>
              </a:ext>
            </a:extLst>
          </p:cNvPr>
          <p:cNvSpPr txBox="1"/>
          <p:nvPr/>
        </p:nvSpPr>
        <p:spPr>
          <a:xfrm>
            <a:off x="4163868" y="6111390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3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95E9AB22-1C20-4DBE-A155-F84D40252B14}"/>
              </a:ext>
            </a:extLst>
          </p:cNvPr>
          <p:cNvSpPr txBox="1"/>
          <p:nvPr/>
        </p:nvSpPr>
        <p:spPr>
          <a:xfrm>
            <a:off x="3431726" y="5532745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1A6FB090-445C-4329-82F7-3D1FFCCEA288}"/>
              </a:ext>
            </a:extLst>
          </p:cNvPr>
          <p:cNvSpPr txBox="1"/>
          <p:nvPr/>
        </p:nvSpPr>
        <p:spPr>
          <a:xfrm>
            <a:off x="3799297" y="5532744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7A6CD1B-171D-4D43-835C-FEF4BD77058B}"/>
              </a:ext>
            </a:extLst>
          </p:cNvPr>
          <p:cNvSpPr txBox="1"/>
          <p:nvPr/>
        </p:nvSpPr>
        <p:spPr>
          <a:xfrm>
            <a:off x="4146985" y="5497713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3</a:t>
            </a:r>
          </a:p>
        </p:txBody>
      </p: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BAAC27FB-E63C-4377-9901-0176FADFD05B}"/>
              </a:ext>
            </a:extLst>
          </p:cNvPr>
          <p:cNvCxnSpPr>
            <a:cxnSpLocks/>
          </p:cNvCxnSpPr>
          <p:nvPr/>
        </p:nvCxnSpPr>
        <p:spPr>
          <a:xfrm>
            <a:off x="2484509" y="6144045"/>
            <a:ext cx="2462245" cy="142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D933C81F-6E62-4341-8A2C-EDCF1C03B4AF}"/>
              </a:ext>
            </a:extLst>
          </p:cNvPr>
          <p:cNvSpPr txBox="1"/>
          <p:nvPr/>
        </p:nvSpPr>
        <p:spPr>
          <a:xfrm>
            <a:off x="3448842" y="6091780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5793F755-7770-476F-878D-A858103FBB17}"/>
              </a:ext>
            </a:extLst>
          </p:cNvPr>
          <p:cNvSpPr txBox="1"/>
          <p:nvPr/>
        </p:nvSpPr>
        <p:spPr>
          <a:xfrm>
            <a:off x="3816180" y="6091780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7</a:t>
            </a: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DD86A97C-8117-40AF-AADB-3D1952DA564E}"/>
              </a:ext>
            </a:extLst>
          </p:cNvPr>
          <p:cNvSpPr txBox="1"/>
          <p:nvPr/>
        </p:nvSpPr>
        <p:spPr>
          <a:xfrm>
            <a:off x="2752634" y="6114984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7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8128C302-7375-492C-B60F-B70330671CD7}"/>
              </a:ext>
            </a:extLst>
          </p:cNvPr>
          <p:cNvSpPr txBox="1"/>
          <p:nvPr/>
        </p:nvSpPr>
        <p:spPr>
          <a:xfrm>
            <a:off x="2480044" y="6114984"/>
            <a:ext cx="4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1</a:t>
            </a: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459CF9E-D475-4897-8617-46A9529C889D}"/>
              </a:ext>
            </a:extLst>
          </p:cNvPr>
          <p:cNvSpPr txBox="1"/>
          <p:nvPr/>
        </p:nvSpPr>
        <p:spPr>
          <a:xfrm>
            <a:off x="5301936" y="3868364"/>
            <a:ext cx="2227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Štejemo decimalke:</a:t>
            </a: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ECEE4628-5251-4C4A-B4D7-F50B31EBE94B}"/>
              </a:ext>
            </a:extLst>
          </p:cNvPr>
          <p:cNvSpPr txBox="1"/>
          <p:nvPr/>
        </p:nvSpPr>
        <p:spPr>
          <a:xfrm>
            <a:off x="5238860" y="4266098"/>
            <a:ext cx="2870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1. faktor ima 2 decimalki: </a:t>
            </a: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0B89F26E-1A0F-4CFF-AB53-13D2E45C40D7}"/>
              </a:ext>
            </a:extLst>
          </p:cNvPr>
          <p:cNvSpPr txBox="1"/>
          <p:nvPr/>
        </p:nvSpPr>
        <p:spPr>
          <a:xfrm>
            <a:off x="5312023" y="4606317"/>
            <a:ext cx="27453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2.faktor ima 2 decimalki.</a:t>
            </a:r>
          </a:p>
        </p:txBody>
      </p:sp>
      <p:sp>
        <p:nvSpPr>
          <p:cNvPr id="70" name="Pravokotnik 69">
            <a:extLst>
              <a:ext uri="{FF2B5EF4-FFF2-40B4-BE49-F238E27FC236}">
                <a16:creationId xmlns:a16="http://schemas.microsoft.com/office/drawing/2014/main" id="{C2926432-470B-46FE-B303-EE9B165AF837}"/>
              </a:ext>
            </a:extLst>
          </p:cNvPr>
          <p:cNvSpPr/>
          <p:nvPr/>
        </p:nvSpPr>
        <p:spPr>
          <a:xfrm>
            <a:off x="2671460" y="4214662"/>
            <a:ext cx="529726" cy="406975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C6522CA1-A9DE-45A9-A1D7-95315D636C65}"/>
              </a:ext>
            </a:extLst>
          </p:cNvPr>
          <p:cNvSpPr txBox="1"/>
          <p:nvPr/>
        </p:nvSpPr>
        <p:spPr>
          <a:xfrm>
            <a:off x="5165701" y="4985285"/>
            <a:ext cx="68848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Rezultat – zmnožek ima toliko decimalk kot  oba faktorja skupaj –</a:t>
            </a:r>
          </a:p>
          <a:p>
            <a:r>
              <a:rPr lang="sl-SI" sz="2000" dirty="0"/>
              <a:t> - zmnožek ima 4 decimalke.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86C7437D-C86B-4BD5-8E6E-EA2210BF5BD2}"/>
              </a:ext>
            </a:extLst>
          </p:cNvPr>
          <p:cNvSpPr txBox="1"/>
          <p:nvPr/>
        </p:nvSpPr>
        <p:spPr>
          <a:xfrm>
            <a:off x="2966735" y="6061002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73" name="Pravokotnik 72">
            <a:extLst>
              <a:ext uri="{FF2B5EF4-FFF2-40B4-BE49-F238E27FC236}">
                <a16:creationId xmlns:a16="http://schemas.microsoft.com/office/drawing/2014/main" id="{14A090DC-096E-48D2-A0B5-64B39504A32A}"/>
              </a:ext>
            </a:extLst>
          </p:cNvPr>
          <p:cNvSpPr/>
          <p:nvPr/>
        </p:nvSpPr>
        <p:spPr>
          <a:xfrm>
            <a:off x="6832947" y="5325504"/>
            <a:ext cx="1600358" cy="332841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4" name="Pravokotnik 73">
            <a:extLst>
              <a:ext uri="{FF2B5EF4-FFF2-40B4-BE49-F238E27FC236}">
                <a16:creationId xmlns:a16="http://schemas.microsoft.com/office/drawing/2014/main" id="{6F09DC7E-6ACA-46D1-A0E9-AEBD88AA0DB4}"/>
              </a:ext>
            </a:extLst>
          </p:cNvPr>
          <p:cNvSpPr/>
          <p:nvPr/>
        </p:nvSpPr>
        <p:spPr>
          <a:xfrm>
            <a:off x="3989931" y="4220437"/>
            <a:ext cx="529726" cy="406975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Povezovalnik: ukrivljeno 8">
            <a:extLst>
              <a:ext uri="{FF2B5EF4-FFF2-40B4-BE49-F238E27FC236}">
                <a16:creationId xmlns:a16="http://schemas.microsoft.com/office/drawing/2014/main" id="{F392BB97-2CF5-4AE4-8082-B5BF849FF9EA}"/>
              </a:ext>
            </a:extLst>
          </p:cNvPr>
          <p:cNvCxnSpPr>
            <a:cxnSpLocks/>
          </p:cNvCxnSpPr>
          <p:nvPr/>
        </p:nvCxnSpPr>
        <p:spPr>
          <a:xfrm flipV="1">
            <a:off x="4761640" y="5669018"/>
            <a:ext cx="2017727" cy="68487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77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4.07407E-6 L 0.00052 4.07407E-6 C 0.01758 0.00324 0.00716 0.00185 0.03177 0.00185 L 0.03177 0.00185 L 0.03177 0.00185 " pathEditMode="relative" ptsTypes="AAAAA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34 4.07407E-6 L 0.02734 4.07407E-6 C 0.03359 -0.0007 0.03997 -0.00186 0.04635 -0.00186 C 0.05013 -0.00186 0.05378 -0.00047 0.05755 4.07407E-6 C 0.05794 0.00023 0.05833 4.07407E-6 0.05872 4.07407E-6 L 0.05872 4.07407E-6 " pathEditMode="relative" ptsTypes="AAAAAA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3" grpId="0" animBg="1"/>
      <p:bldP spid="19" grpId="0" animBg="1"/>
      <p:bldP spid="20" grpId="0"/>
      <p:bldP spid="22" grpId="0" animBg="1"/>
      <p:bldP spid="23" grpId="0" animBg="1"/>
      <p:bldP spid="26" grpId="0"/>
      <p:bldP spid="27" grpId="0" animBg="1"/>
      <p:bldP spid="31" grpId="0"/>
      <p:bldP spid="35" grpId="0"/>
      <p:bldP spid="37" grpId="0" animBg="1"/>
      <p:bldP spid="38" grpId="0" animBg="1"/>
      <p:bldP spid="40" grpId="0"/>
      <p:bldP spid="41" grpId="0" animBg="1"/>
      <p:bldP spid="42" grpId="0"/>
      <p:bldP spid="43" grpId="0"/>
      <p:bldP spid="44" grpId="0" animBg="1"/>
      <p:bldP spid="45" grpId="0"/>
      <p:bldP spid="45" grpId="1"/>
      <p:bldP spid="46" grpId="0"/>
      <p:bldP spid="47" grpId="0"/>
      <p:bldP spid="48" grpId="0"/>
      <p:bldP spid="49" grpId="0"/>
      <p:bldP spid="49" grpId="1"/>
      <p:bldP spid="50" grpId="0"/>
      <p:bldP spid="51" grpId="0"/>
      <p:bldP spid="52" grpId="0"/>
      <p:bldP spid="63" grpId="0"/>
      <p:bldP spid="63" grpId="1"/>
      <p:bldP spid="64" grpId="0"/>
      <p:bldP spid="64" grpId="1"/>
      <p:bldP spid="65" grpId="0"/>
      <p:bldP spid="66" grpId="0"/>
      <p:bldP spid="67" grpId="0"/>
      <p:bldP spid="68" grpId="0"/>
      <p:bldP spid="69" grpId="0"/>
      <p:bldP spid="70" grpId="0" animBg="1"/>
      <p:bldP spid="71" grpId="0"/>
      <p:bldP spid="72" grpId="0"/>
      <p:bldP spid="73" grpId="0" animBg="1"/>
      <p:bldP spid="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435BC28B-EC2D-4894-A68D-B1BE59FB7A70}"/>
              </a:ext>
            </a:extLst>
          </p:cNvPr>
          <p:cNvSpPr txBox="1"/>
          <p:nvPr/>
        </p:nvSpPr>
        <p:spPr>
          <a:xfrm>
            <a:off x="614150" y="450377"/>
            <a:ext cx="22445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5,038 · 30</a:t>
            </a:r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D7B11FA1-C97E-4F5A-9BA1-CCE7ECE43273}"/>
              </a:ext>
            </a:extLst>
          </p:cNvPr>
          <p:cNvCxnSpPr>
            <a:cxnSpLocks/>
          </p:cNvCxnSpPr>
          <p:nvPr/>
        </p:nvCxnSpPr>
        <p:spPr>
          <a:xfrm>
            <a:off x="464024" y="1096708"/>
            <a:ext cx="2661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>
            <a:extLst>
              <a:ext uri="{FF2B5EF4-FFF2-40B4-BE49-F238E27FC236}">
                <a16:creationId xmlns:a16="http://schemas.microsoft.com/office/drawing/2014/main" id="{ECD03540-C521-4B76-ABD5-D2D43046AF2F}"/>
              </a:ext>
            </a:extLst>
          </p:cNvPr>
          <p:cNvSpPr/>
          <p:nvPr/>
        </p:nvSpPr>
        <p:spPr>
          <a:xfrm>
            <a:off x="2156347" y="450377"/>
            <a:ext cx="341194" cy="584768"/>
          </a:xfrm>
          <a:prstGeom prst="rect">
            <a:avLst/>
          </a:prstGeom>
          <a:solidFill>
            <a:schemeClr val="accent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2FC856B-2D44-4BCB-92C0-42ACE2CAB8D5}"/>
              </a:ext>
            </a:extLst>
          </p:cNvPr>
          <p:cNvSpPr txBox="1"/>
          <p:nvPr/>
        </p:nvSpPr>
        <p:spPr>
          <a:xfrm>
            <a:off x="1475228" y="370600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FC3F3B36-340E-468C-8736-8657B3940EB5}"/>
              </a:ext>
            </a:extLst>
          </p:cNvPr>
          <p:cNvSpPr txBox="1"/>
          <p:nvPr/>
        </p:nvSpPr>
        <p:spPr>
          <a:xfrm>
            <a:off x="2245507" y="4711959"/>
            <a:ext cx="42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3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7980204F-B2F9-44B2-8D28-F8557761751E}"/>
              </a:ext>
            </a:extLst>
          </p:cNvPr>
          <p:cNvSpPr txBox="1"/>
          <p:nvPr/>
        </p:nvSpPr>
        <p:spPr>
          <a:xfrm>
            <a:off x="1858377" y="3719913"/>
            <a:ext cx="48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2A9297F8-B01D-4964-84AC-367C925DB99D}"/>
              </a:ext>
            </a:extLst>
          </p:cNvPr>
          <p:cNvSpPr txBox="1"/>
          <p:nvPr/>
        </p:nvSpPr>
        <p:spPr>
          <a:xfrm>
            <a:off x="2220129" y="408874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3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D755912F-E5A8-427E-BDA9-CA958D517868}"/>
              </a:ext>
            </a:extLst>
          </p:cNvPr>
          <p:cNvSpPr txBox="1"/>
          <p:nvPr/>
        </p:nvSpPr>
        <p:spPr>
          <a:xfrm>
            <a:off x="1100478" y="369699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AD8C5510-927D-464C-B4DE-84844704ECE3}"/>
              </a:ext>
            </a:extLst>
          </p:cNvPr>
          <p:cNvSpPr txBox="1"/>
          <p:nvPr/>
        </p:nvSpPr>
        <p:spPr>
          <a:xfrm>
            <a:off x="2344937" y="111377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14D3109C-F1A3-4B72-A348-1821B5B6D9B8}"/>
              </a:ext>
            </a:extLst>
          </p:cNvPr>
          <p:cNvSpPr txBox="1"/>
          <p:nvPr/>
        </p:nvSpPr>
        <p:spPr>
          <a:xfrm>
            <a:off x="807268" y="1096705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15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D758AF08-4525-4468-B575-73AD9348C632}"/>
              </a:ext>
            </a:extLst>
          </p:cNvPr>
          <p:cNvSpPr txBox="1"/>
          <p:nvPr/>
        </p:nvSpPr>
        <p:spPr>
          <a:xfrm>
            <a:off x="1375718" y="109670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1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BCBB684B-33A2-4CD7-AA7C-778275CD10B0}"/>
              </a:ext>
            </a:extLst>
          </p:cNvPr>
          <p:cNvSpPr txBox="1"/>
          <p:nvPr/>
        </p:nvSpPr>
        <p:spPr>
          <a:xfrm>
            <a:off x="1736412" y="107386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1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2064D3A4-D791-4E94-84F9-3B9270C89326}"/>
              </a:ext>
            </a:extLst>
          </p:cNvPr>
          <p:cNvSpPr txBox="1"/>
          <p:nvPr/>
        </p:nvSpPr>
        <p:spPr>
          <a:xfrm>
            <a:off x="2023057" y="111606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4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04166579-298C-41D5-A430-E86AADE5895B}"/>
              </a:ext>
            </a:extLst>
          </p:cNvPr>
          <p:cNvSpPr txBox="1"/>
          <p:nvPr/>
        </p:nvSpPr>
        <p:spPr>
          <a:xfrm>
            <a:off x="2889207" y="1219815"/>
            <a:ext cx="22840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Dopišemo število 0. 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A2F229BE-8DDB-42B3-84A1-8FE68CF93038}"/>
              </a:ext>
            </a:extLst>
          </p:cNvPr>
          <p:cNvSpPr txBox="1"/>
          <p:nvPr/>
        </p:nvSpPr>
        <p:spPr>
          <a:xfrm>
            <a:off x="5521649" y="450377"/>
            <a:ext cx="2177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Štetje decimalk: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05822DEE-02F0-4323-82A1-D7750F74194B}"/>
              </a:ext>
            </a:extLst>
          </p:cNvPr>
          <p:cNvSpPr txBox="1"/>
          <p:nvPr/>
        </p:nvSpPr>
        <p:spPr>
          <a:xfrm>
            <a:off x="5536086" y="865872"/>
            <a:ext cx="3640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Prvi faktor ima 3 decimalke.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BBB4EDCD-27D7-4628-B33F-34C4217BB7DB}"/>
              </a:ext>
            </a:extLst>
          </p:cNvPr>
          <p:cNvSpPr txBox="1"/>
          <p:nvPr/>
        </p:nvSpPr>
        <p:spPr>
          <a:xfrm>
            <a:off x="5536086" y="1249104"/>
            <a:ext cx="3628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Drugi faktor nima decimalk.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24E5AA69-9803-4285-921C-A1CF6FFDF5EA}"/>
              </a:ext>
            </a:extLst>
          </p:cNvPr>
          <p:cNvSpPr txBox="1"/>
          <p:nvPr/>
        </p:nvSpPr>
        <p:spPr>
          <a:xfrm>
            <a:off x="5548269" y="1648051"/>
            <a:ext cx="5009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Oba faktorja skupaj imata 3 decimalke.</a:t>
            </a:r>
          </a:p>
        </p:txBody>
      </p:sp>
      <p:sp>
        <p:nvSpPr>
          <p:cNvPr id="25" name="Pravokotnik 24">
            <a:extLst>
              <a:ext uri="{FF2B5EF4-FFF2-40B4-BE49-F238E27FC236}">
                <a16:creationId xmlns:a16="http://schemas.microsoft.com/office/drawing/2014/main" id="{EC1EB8C1-3048-450F-A1A7-8CFBBC9CD99F}"/>
              </a:ext>
            </a:extLst>
          </p:cNvPr>
          <p:cNvSpPr/>
          <p:nvPr/>
        </p:nvSpPr>
        <p:spPr>
          <a:xfrm>
            <a:off x="8884693" y="1664600"/>
            <a:ext cx="1589604" cy="429402"/>
          </a:xfrm>
          <a:prstGeom prst="rect">
            <a:avLst/>
          </a:prstGeom>
          <a:solidFill>
            <a:schemeClr val="accent2">
              <a:lumMod val="75000"/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8C8D2D49-7A82-42CE-814A-D19D07C1C068}"/>
              </a:ext>
            </a:extLst>
          </p:cNvPr>
          <p:cNvSpPr txBox="1"/>
          <p:nvPr/>
        </p:nvSpPr>
        <p:spPr>
          <a:xfrm>
            <a:off x="1635088" y="1012311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F71B938A-D275-4B0E-9CD2-DF4456A3E7DE}"/>
              </a:ext>
            </a:extLst>
          </p:cNvPr>
          <p:cNvSpPr/>
          <p:nvPr/>
        </p:nvSpPr>
        <p:spPr>
          <a:xfrm>
            <a:off x="1032853" y="576956"/>
            <a:ext cx="939328" cy="495863"/>
          </a:xfrm>
          <a:prstGeom prst="rect">
            <a:avLst/>
          </a:prstGeom>
          <a:solidFill>
            <a:schemeClr val="accent2">
              <a:lumMod val="60000"/>
              <a:lumOff val="4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E1C71E65-777C-4E23-9319-427BB3FECC07}"/>
              </a:ext>
            </a:extLst>
          </p:cNvPr>
          <p:cNvSpPr txBox="1"/>
          <p:nvPr/>
        </p:nvSpPr>
        <p:spPr>
          <a:xfrm>
            <a:off x="247432" y="2077530"/>
            <a:ext cx="61197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Rezultat računa brez odvečne ničle je </a:t>
            </a:r>
            <a:r>
              <a:rPr lang="sl-SI" sz="3200" dirty="0"/>
              <a:t>151,14.</a:t>
            </a:r>
          </a:p>
        </p:txBody>
      </p:sp>
      <p:cxnSp>
        <p:nvCxnSpPr>
          <p:cNvPr id="30" name="Raven povezovalnik 29">
            <a:extLst>
              <a:ext uri="{FF2B5EF4-FFF2-40B4-BE49-F238E27FC236}">
                <a16:creationId xmlns:a16="http://schemas.microsoft.com/office/drawing/2014/main" id="{18D8EC26-AB62-4BAA-A339-061820AAB7E0}"/>
              </a:ext>
            </a:extLst>
          </p:cNvPr>
          <p:cNvCxnSpPr/>
          <p:nvPr/>
        </p:nvCxnSpPr>
        <p:spPr>
          <a:xfrm>
            <a:off x="163773" y="2839665"/>
            <a:ext cx="112866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5EC2C5C-42DF-4E05-B410-5050DA3FA404}"/>
              </a:ext>
            </a:extLst>
          </p:cNvPr>
          <p:cNvSpPr txBox="1"/>
          <p:nvPr/>
        </p:nvSpPr>
        <p:spPr>
          <a:xfrm>
            <a:off x="626282" y="3070497"/>
            <a:ext cx="21178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0,87 · 0,9</a:t>
            </a:r>
          </a:p>
        </p:txBody>
      </p:sp>
      <p:cxnSp>
        <p:nvCxnSpPr>
          <p:cNvPr id="32" name="Raven povezovalnik 31">
            <a:extLst>
              <a:ext uri="{FF2B5EF4-FFF2-40B4-BE49-F238E27FC236}">
                <a16:creationId xmlns:a16="http://schemas.microsoft.com/office/drawing/2014/main" id="{4FD017A6-CFC4-4678-B44D-AB8750F7B2A0}"/>
              </a:ext>
            </a:extLst>
          </p:cNvPr>
          <p:cNvCxnSpPr>
            <a:cxnSpLocks/>
          </p:cNvCxnSpPr>
          <p:nvPr/>
        </p:nvCxnSpPr>
        <p:spPr>
          <a:xfrm>
            <a:off x="460884" y="3742662"/>
            <a:ext cx="2661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avokotnik 32">
            <a:extLst>
              <a:ext uri="{FF2B5EF4-FFF2-40B4-BE49-F238E27FC236}">
                <a16:creationId xmlns:a16="http://schemas.microsoft.com/office/drawing/2014/main" id="{0E565711-DE44-4DBE-977B-AF41AB202269}"/>
              </a:ext>
            </a:extLst>
          </p:cNvPr>
          <p:cNvSpPr/>
          <p:nvPr/>
        </p:nvSpPr>
        <p:spPr>
          <a:xfrm>
            <a:off x="1935107" y="3151881"/>
            <a:ext cx="409830" cy="545118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7974240-B97C-4658-875F-9A0F36FC777E}"/>
              </a:ext>
            </a:extLst>
          </p:cNvPr>
          <p:cNvSpPr txBox="1"/>
          <p:nvPr/>
        </p:nvSpPr>
        <p:spPr>
          <a:xfrm>
            <a:off x="1433822" y="4707064"/>
            <a:ext cx="42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7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6C66AB8-987B-4DDB-B866-EA730B7C9C55}"/>
              </a:ext>
            </a:extLst>
          </p:cNvPr>
          <p:cNvSpPr txBox="1"/>
          <p:nvPr/>
        </p:nvSpPr>
        <p:spPr>
          <a:xfrm>
            <a:off x="1847468" y="4718363"/>
            <a:ext cx="42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8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1EBC2FDF-85F5-473E-A317-97D2AC6CEB16}"/>
              </a:ext>
            </a:extLst>
          </p:cNvPr>
          <p:cNvSpPr txBox="1"/>
          <p:nvPr/>
        </p:nvSpPr>
        <p:spPr>
          <a:xfrm>
            <a:off x="1443654" y="4092153"/>
            <a:ext cx="42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7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E9919C27-1A74-4A65-9E4C-5EFF63EF9529}"/>
              </a:ext>
            </a:extLst>
          </p:cNvPr>
          <p:cNvSpPr txBox="1"/>
          <p:nvPr/>
        </p:nvSpPr>
        <p:spPr>
          <a:xfrm>
            <a:off x="1856956" y="4083588"/>
            <a:ext cx="42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8</a:t>
            </a:r>
          </a:p>
        </p:txBody>
      </p:sp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ADCBFD0A-233D-4781-8E2B-4A2EAE575ACC}"/>
              </a:ext>
            </a:extLst>
          </p:cNvPr>
          <p:cNvCxnSpPr>
            <a:cxnSpLocks/>
          </p:cNvCxnSpPr>
          <p:nvPr/>
        </p:nvCxnSpPr>
        <p:spPr>
          <a:xfrm>
            <a:off x="442656" y="4729919"/>
            <a:ext cx="2661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2A2ECE2B-6404-40E1-9456-11F1B0F030C7}"/>
              </a:ext>
            </a:extLst>
          </p:cNvPr>
          <p:cNvSpPr txBox="1"/>
          <p:nvPr/>
        </p:nvSpPr>
        <p:spPr>
          <a:xfrm>
            <a:off x="5007497" y="3193607"/>
            <a:ext cx="2177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Štetje decimalk: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BD7DB177-59DA-4634-A091-FF003ACC07D0}"/>
              </a:ext>
            </a:extLst>
          </p:cNvPr>
          <p:cNvSpPr txBox="1"/>
          <p:nvPr/>
        </p:nvSpPr>
        <p:spPr>
          <a:xfrm>
            <a:off x="5007497" y="3630488"/>
            <a:ext cx="3640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Prvi faktor ima 2 decimalki.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8A144CDB-793C-4593-A65C-80A656FBF808}"/>
              </a:ext>
            </a:extLst>
          </p:cNvPr>
          <p:cNvSpPr txBox="1"/>
          <p:nvPr/>
        </p:nvSpPr>
        <p:spPr>
          <a:xfrm>
            <a:off x="4962743" y="4018335"/>
            <a:ext cx="416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Drugi faktor ima eno decimalko.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9566C56-6105-4DA6-A8D8-ACBE9707DC3B}"/>
              </a:ext>
            </a:extLst>
          </p:cNvPr>
          <p:cNvSpPr txBox="1"/>
          <p:nvPr/>
        </p:nvSpPr>
        <p:spPr>
          <a:xfrm>
            <a:off x="4962743" y="4499086"/>
            <a:ext cx="5009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Oba faktorja skupaj imata 3 decimalke.</a:t>
            </a:r>
          </a:p>
        </p:txBody>
      </p:sp>
      <p:sp>
        <p:nvSpPr>
          <p:cNvPr id="44" name="Pravokotnik 43">
            <a:extLst>
              <a:ext uri="{FF2B5EF4-FFF2-40B4-BE49-F238E27FC236}">
                <a16:creationId xmlns:a16="http://schemas.microsoft.com/office/drawing/2014/main" id="{DD939B00-24F1-485F-94AA-717044F4D865}"/>
              </a:ext>
            </a:extLst>
          </p:cNvPr>
          <p:cNvSpPr/>
          <p:nvPr/>
        </p:nvSpPr>
        <p:spPr>
          <a:xfrm>
            <a:off x="8228834" y="4520469"/>
            <a:ext cx="1589604" cy="429402"/>
          </a:xfrm>
          <a:prstGeom prst="rect">
            <a:avLst/>
          </a:prstGeom>
          <a:solidFill>
            <a:schemeClr val="accent2">
              <a:lumMod val="75000"/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F00B16EA-0525-44E4-A234-CF41BA3F4CA1}"/>
              </a:ext>
            </a:extLst>
          </p:cNvPr>
          <p:cNvSpPr txBox="1"/>
          <p:nvPr/>
        </p:nvSpPr>
        <p:spPr>
          <a:xfrm flipH="1">
            <a:off x="2105669" y="5530463"/>
            <a:ext cx="68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Rezultat se ne spremeni, če s številom 0 ne množimo.</a:t>
            </a:r>
          </a:p>
        </p:txBody>
      </p:sp>
      <p:sp>
        <p:nvSpPr>
          <p:cNvPr id="46" name="Pravokotnik 45">
            <a:extLst>
              <a:ext uri="{FF2B5EF4-FFF2-40B4-BE49-F238E27FC236}">
                <a16:creationId xmlns:a16="http://schemas.microsoft.com/office/drawing/2014/main" id="{706EC451-3FF4-45DB-A159-E18257A4F487}"/>
              </a:ext>
            </a:extLst>
          </p:cNvPr>
          <p:cNvSpPr/>
          <p:nvPr/>
        </p:nvSpPr>
        <p:spPr>
          <a:xfrm>
            <a:off x="6905767" y="3674358"/>
            <a:ext cx="1742535" cy="409230"/>
          </a:xfrm>
          <a:prstGeom prst="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7" name="Pravokotnik 46">
            <a:extLst>
              <a:ext uri="{FF2B5EF4-FFF2-40B4-BE49-F238E27FC236}">
                <a16:creationId xmlns:a16="http://schemas.microsoft.com/office/drawing/2014/main" id="{0DF98DCE-9D51-4E23-988C-F15642D44983}"/>
              </a:ext>
            </a:extLst>
          </p:cNvPr>
          <p:cNvSpPr/>
          <p:nvPr/>
        </p:nvSpPr>
        <p:spPr>
          <a:xfrm>
            <a:off x="1050886" y="3218184"/>
            <a:ext cx="702736" cy="409230"/>
          </a:xfrm>
          <a:prstGeom prst="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8" name="Pravokotnik 47">
            <a:extLst>
              <a:ext uri="{FF2B5EF4-FFF2-40B4-BE49-F238E27FC236}">
                <a16:creationId xmlns:a16="http://schemas.microsoft.com/office/drawing/2014/main" id="{2ABC1250-B4BA-44E9-8186-8061F8DBC0E2}"/>
              </a:ext>
            </a:extLst>
          </p:cNvPr>
          <p:cNvSpPr/>
          <p:nvPr/>
        </p:nvSpPr>
        <p:spPr>
          <a:xfrm>
            <a:off x="2371614" y="3204675"/>
            <a:ext cx="439728" cy="409230"/>
          </a:xfrm>
          <a:prstGeom prst="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9" name="Pravokotnik 48">
            <a:extLst>
              <a:ext uri="{FF2B5EF4-FFF2-40B4-BE49-F238E27FC236}">
                <a16:creationId xmlns:a16="http://schemas.microsoft.com/office/drawing/2014/main" id="{5244FF13-B58C-491A-87A1-B9086CBCD218}"/>
              </a:ext>
            </a:extLst>
          </p:cNvPr>
          <p:cNvSpPr/>
          <p:nvPr/>
        </p:nvSpPr>
        <p:spPr>
          <a:xfrm>
            <a:off x="7126256" y="4089856"/>
            <a:ext cx="572399" cy="409230"/>
          </a:xfrm>
          <a:prstGeom prst="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0AFA6908-487F-4584-888B-79A76DCBCFF0}"/>
              </a:ext>
            </a:extLst>
          </p:cNvPr>
          <p:cNvSpPr txBox="1"/>
          <p:nvPr/>
        </p:nvSpPr>
        <p:spPr>
          <a:xfrm>
            <a:off x="1322182" y="4646420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D1347808-CE10-440C-8D72-83462A3F58FF}"/>
              </a:ext>
            </a:extLst>
          </p:cNvPr>
          <p:cNvSpPr txBox="1"/>
          <p:nvPr/>
        </p:nvSpPr>
        <p:spPr>
          <a:xfrm>
            <a:off x="9679495" y="59921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DE785351-2D6C-4B50-9DCD-DE1291F847D0}"/>
              </a:ext>
            </a:extLst>
          </p:cNvPr>
          <p:cNvSpPr txBox="1"/>
          <p:nvPr/>
        </p:nvSpPr>
        <p:spPr>
          <a:xfrm>
            <a:off x="1020393" y="474147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29170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 -0.00371 L 0.0013 -0.00371 C 0.02891 -0.00162 0.01771 -0.00186 0.0349 -0.00186 L 0.0349 0.00023 L 0.0349 0.00023 " pathEditMode="relative" ptsTypes="AAAAA">
                                      <p:cBhvr>
                                        <p:cTn id="10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3" grpId="1"/>
      <p:bldP spid="14" grpId="0"/>
      <p:bldP spid="14" grpId="1"/>
      <p:bldP spid="15" grpId="0"/>
      <p:bldP spid="16" grpId="0"/>
      <p:bldP spid="17" grpId="0"/>
      <p:bldP spid="17" grpId="1"/>
      <p:bldP spid="18" grpId="0"/>
      <p:bldP spid="18" grpId="1"/>
      <p:bldP spid="19" grpId="0"/>
      <p:bldP spid="19" grpId="1"/>
      <p:bldP spid="20" grpId="0"/>
      <p:bldP spid="21" grpId="0"/>
      <p:bldP spid="22" grpId="0"/>
      <p:bldP spid="24" grpId="0"/>
      <p:bldP spid="25" grpId="0" animBg="1"/>
      <p:bldP spid="26" grpId="0"/>
      <p:bldP spid="27" grpId="0" animBg="1"/>
      <p:bldP spid="28" grpId="0"/>
      <p:bldP spid="33" grpId="0" animBg="1"/>
      <p:bldP spid="33" grpId="1" animBg="1"/>
      <p:bldP spid="34" grpId="0"/>
      <p:bldP spid="34" grpId="1"/>
      <p:bldP spid="35" grpId="0"/>
      <p:bldP spid="35" grpId="1"/>
      <p:bldP spid="36" grpId="0"/>
      <p:bldP spid="37" grpId="0"/>
      <p:bldP spid="39" grpId="0"/>
      <p:bldP spid="40" grpId="0"/>
      <p:bldP spid="42" grpId="0"/>
      <p:bldP spid="43" grpId="0"/>
      <p:bldP spid="44" grpId="0" animBg="1"/>
      <p:bldP spid="45" grpId="0"/>
      <p:bldP spid="46" grpId="0" animBg="1"/>
      <p:bldP spid="47" grpId="0" animBg="1"/>
      <p:bldP spid="48" grpId="0" animBg="1"/>
      <p:bldP spid="49" grpId="0" animBg="1"/>
      <p:bldP spid="50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F11A45F-5C76-419E-BA82-F10D2A457135}"/>
              </a:ext>
            </a:extLst>
          </p:cNvPr>
          <p:cNvSpPr txBox="1"/>
          <p:nvPr/>
        </p:nvSpPr>
        <p:spPr>
          <a:xfrm>
            <a:off x="286603" y="150125"/>
            <a:ext cx="3742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Učbenik  stran 109/ naloga 1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18686E8A-B125-48E0-BD69-96FF90B8E6E4}"/>
              </a:ext>
            </a:extLst>
          </p:cNvPr>
          <p:cNvSpPr txBox="1"/>
          <p:nvPr/>
        </p:nvSpPr>
        <p:spPr>
          <a:xfrm>
            <a:off x="464024" y="805217"/>
            <a:ext cx="2130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a)  </a:t>
            </a:r>
            <a:r>
              <a:rPr lang="sl-SI" sz="3600" b="1" dirty="0"/>
              <a:t>24,7 · 6</a:t>
            </a:r>
          </a:p>
        </p:txBody>
      </p: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F7C02775-B158-461F-8E34-F1ACE2AF8559}"/>
              </a:ext>
            </a:extLst>
          </p:cNvPr>
          <p:cNvCxnSpPr/>
          <p:nvPr/>
        </p:nvCxnSpPr>
        <p:spPr>
          <a:xfrm>
            <a:off x="1037230" y="1451548"/>
            <a:ext cx="15575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902D17B-D366-4662-96F9-2FE8259B2B8B}"/>
              </a:ext>
            </a:extLst>
          </p:cNvPr>
          <p:cNvSpPr txBox="1"/>
          <p:nvPr/>
        </p:nvSpPr>
        <p:spPr>
          <a:xfrm>
            <a:off x="1151928" y="1379916"/>
            <a:ext cx="1557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1 4 8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3C2D124-8F62-4ED3-B5E9-35C252A18319}"/>
              </a:ext>
            </a:extLst>
          </p:cNvPr>
          <p:cNvSpPr txBox="1"/>
          <p:nvPr/>
        </p:nvSpPr>
        <p:spPr>
          <a:xfrm>
            <a:off x="2268670" y="1401225"/>
            <a:ext cx="461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2</a:t>
            </a: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E04C0E06-762A-4750-BCF8-C0E8B6CCA6FA}"/>
              </a:ext>
            </a:extLst>
          </p:cNvPr>
          <p:cNvSpPr/>
          <p:nvPr/>
        </p:nvSpPr>
        <p:spPr>
          <a:xfrm>
            <a:off x="1606629" y="808078"/>
            <a:ext cx="418705" cy="646331"/>
          </a:xfrm>
          <a:prstGeom prst="rect">
            <a:avLst/>
          </a:prstGeom>
          <a:solidFill>
            <a:schemeClr val="accent2">
              <a:lumMod val="75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0479458-FFAD-4D66-BE96-8CA59AC89F79}"/>
              </a:ext>
            </a:extLst>
          </p:cNvPr>
          <p:cNvSpPr txBox="1"/>
          <p:nvPr/>
        </p:nvSpPr>
        <p:spPr>
          <a:xfrm>
            <a:off x="2724254" y="929452"/>
            <a:ext cx="1974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Ena decimalka</a:t>
            </a:r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663AC1FC-C8AC-4232-B813-CEE1F0AC917B}"/>
              </a:ext>
            </a:extLst>
          </p:cNvPr>
          <p:cNvSpPr/>
          <p:nvPr/>
        </p:nvSpPr>
        <p:spPr>
          <a:xfrm>
            <a:off x="2782231" y="870534"/>
            <a:ext cx="1974771" cy="461665"/>
          </a:xfrm>
          <a:prstGeom prst="rect">
            <a:avLst/>
          </a:prstGeom>
          <a:solidFill>
            <a:schemeClr val="accent2">
              <a:lumMod val="75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EDDAAD70-E915-4D47-BA42-D56343BCAEEC}"/>
              </a:ext>
            </a:extLst>
          </p:cNvPr>
          <p:cNvSpPr txBox="1"/>
          <p:nvPr/>
        </p:nvSpPr>
        <p:spPr>
          <a:xfrm>
            <a:off x="2111148" y="1394702"/>
            <a:ext cx="433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,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5102755C-66D1-407B-9C06-3C2616E9829D}"/>
              </a:ext>
            </a:extLst>
          </p:cNvPr>
          <p:cNvSpPr txBox="1"/>
          <p:nvPr/>
        </p:nvSpPr>
        <p:spPr>
          <a:xfrm>
            <a:off x="5668498" y="380957"/>
            <a:ext cx="2494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b)  </a:t>
            </a:r>
            <a:r>
              <a:rPr lang="sl-SI" sz="3600" b="1" dirty="0"/>
              <a:t>9 · 3,28 =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A096CDE-03CD-4B6D-AD7D-0A199A73B2A5}"/>
              </a:ext>
            </a:extLst>
          </p:cNvPr>
          <p:cNvSpPr txBox="1"/>
          <p:nvPr/>
        </p:nvSpPr>
        <p:spPr>
          <a:xfrm>
            <a:off x="5963450" y="1080419"/>
            <a:ext cx="1571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3,28 · 9</a:t>
            </a:r>
          </a:p>
        </p:txBody>
      </p: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143E14DF-42F8-47C5-9A5D-427D5494E0A6}"/>
              </a:ext>
            </a:extLst>
          </p:cNvPr>
          <p:cNvCxnSpPr>
            <a:cxnSpLocks/>
          </p:cNvCxnSpPr>
          <p:nvPr/>
        </p:nvCxnSpPr>
        <p:spPr>
          <a:xfrm>
            <a:off x="5963450" y="1644975"/>
            <a:ext cx="174753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95021AA8-94F4-4092-85B1-E89F3F2C582B}"/>
              </a:ext>
            </a:extLst>
          </p:cNvPr>
          <p:cNvSpPr txBox="1"/>
          <p:nvPr/>
        </p:nvSpPr>
        <p:spPr>
          <a:xfrm>
            <a:off x="6183960" y="1609479"/>
            <a:ext cx="756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2 9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16171150-8DE0-4441-A5EC-6783B20DB9D2}"/>
              </a:ext>
            </a:extLst>
          </p:cNvPr>
          <p:cNvSpPr txBox="1"/>
          <p:nvPr/>
        </p:nvSpPr>
        <p:spPr>
          <a:xfrm>
            <a:off x="6852548" y="1631894"/>
            <a:ext cx="756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5 2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E0EE480-F190-4C78-880F-C03591EAA76A}"/>
              </a:ext>
            </a:extLst>
          </p:cNvPr>
          <p:cNvSpPr txBox="1"/>
          <p:nvPr/>
        </p:nvSpPr>
        <p:spPr>
          <a:xfrm>
            <a:off x="8037357" y="1223576"/>
            <a:ext cx="1994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Dve decimalki</a:t>
            </a:r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1A3DD45F-13C5-4614-950C-4D109F1F9B42}"/>
              </a:ext>
            </a:extLst>
          </p:cNvPr>
          <p:cNvSpPr/>
          <p:nvPr/>
        </p:nvSpPr>
        <p:spPr>
          <a:xfrm>
            <a:off x="8050174" y="1215433"/>
            <a:ext cx="1745183" cy="46166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ravokotnik 22">
            <a:extLst>
              <a:ext uri="{FF2B5EF4-FFF2-40B4-BE49-F238E27FC236}">
                <a16:creationId xmlns:a16="http://schemas.microsoft.com/office/drawing/2014/main" id="{C618029F-D9EE-4F42-81E0-4F3879D8C01D}"/>
              </a:ext>
            </a:extLst>
          </p:cNvPr>
          <p:cNvSpPr/>
          <p:nvPr/>
        </p:nvSpPr>
        <p:spPr>
          <a:xfrm>
            <a:off x="6392872" y="1184599"/>
            <a:ext cx="527897" cy="46166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5A318E0C-C0DB-4513-B979-5E4C4732F028}"/>
              </a:ext>
            </a:extLst>
          </p:cNvPr>
          <p:cNvSpPr txBox="1"/>
          <p:nvPr/>
        </p:nvSpPr>
        <p:spPr>
          <a:xfrm>
            <a:off x="6727899" y="1573196"/>
            <a:ext cx="317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,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903BECCD-B988-4066-99A9-6226D7C6FF10}"/>
              </a:ext>
            </a:extLst>
          </p:cNvPr>
          <p:cNvSpPr txBox="1"/>
          <p:nvPr/>
        </p:nvSpPr>
        <p:spPr>
          <a:xfrm>
            <a:off x="294570" y="2281082"/>
            <a:ext cx="2712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c)</a:t>
            </a:r>
            <a:r>
              <a:rPr lang="sl-SI" sz="3600" b="1" dirty="0"/>
              <a:t> 0,035 · 240</a:t>
            </a:r>
          </a:p>
        </p:txBody>
      </p: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08C38267-BBF9-4462-A8F1-01B6A21B42A5}"/>
              </a:ext>
            </a:extLst>
          </p:cNvPr>
          <p:cNvCxnSpPr/>
          <p:nvPr/>
        </p:nvCxnSpPr>
        <p:spPr>
          <a:xfrm>
            <a:off x="674704" y="2913765"/>
            <a:ext cx="23883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CA1A9DC1-36B0-41E8-8E9C-B735240C6A0E}"/>
              </a:ext>
            </a:extLst>
          </p:cNvPr>
          <p:cNvSpPr txBox="1"/>
          <p:nvPr/>
        </p:nvSpPr>
        <p:spPr>
          <a:xfrm>
            <a:off x="1731643" y="2811594"/>
            <a:ext cx="756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7 0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5BFA0443-4957-4F87-9E0E-8C872514B878}"/>
              </a:ext>
            </a:extLst>
          </p:cNvPr>
          <p:cNvSpPr txBox="1"/>
          <p:nvPr/>
        </p:nvSpPr>
        <p:spPr>
          <a:xfrm>
            <a:off x="1686720" y="3253508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1 4 0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289C90F0-D5AF-4F00-9DA1-A2096C7B0BD6}"/>
              </a:ext>
            </a:extLst>
          </p:cNvPr>
          <p:cNvSpPr txBox="1"/>
          <p:nvPr/>
        </p:nvSpPr>
        <p:spPr>
          <a:xfrm>
            <a:off x="2647762" y="323041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07944D9C-BDB8-4C9C-9B75-86CB191B84B7}"/>
              </a:ext>
            </a:extLst>
          </p:cNvPr>
          <p:cNvCxnSpPr/>
          <p:nvPr/>
        </p:nvCxnSpPr>
        <p:spPr>
          <a:xfrm>
            <a:off x="517275" y="3890394"/>
            <a:ext cx="23883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avokotnik 31">
            <a:extLst>
              <a:ext uri="{FF2B5EF4-FFF2-40B4-BE49-F238E27FC236}">
                <a16:creationId xmlns:a16="http://schemas.microsoft.com/office/drawing/2014/main" id="{FC4C287D-C66E-429F-99A9-046DEF323016}"/>
              </a:ext>
            </a:extLst>
          </p:cNvPr>
          <p:cNvSpPr/>
          <p:nvPr/>
        </p:nvSpPr>
        <p:spPr>
          <a:xfrm>
            <a:off x="1119709" y="2387714"/>
            <a:ext cx="819340" cy="446440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013369A-9310-4A49-A30C-F559DDD46710}"/>
              </a:ext>
            </a:extLst>
          </p:cNvPr>
          <p:cNvSpPr txBox="1"/>
          <p:nvPr/>
        </p:nvSpPr>
        <p:spPr>
          <a:xfrm>
            <a:off x="3397941" y="2405849"/>
            <a:ext cx="1719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3 decimalke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C388BF7D-EC97-44A9-AE44-C7B0D029B687}"/>
              </a:ext>
            </a:extLst>
          </p:cNvPr>
          <p:cNvSpPr txBox="1"/>
          <p:nvPr/>
        </p:nvSpPr>
        <p:spPr>
          <a:xfrm>
            <a:off x="2087018" y="3943312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4 0 0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829786B7-9F39-4C78-9504-5B51E2999F86}"/>
              </a:ext>
            </a:extLst>
          </p:cNvPr>
          <p:cNvSpPr txBox="1"/>
          <p:nvPr/>
        </p:nvSpPr>
        <p:spPr>
          <a:xfrm>
            <a:off x="1757778" y="393591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8</a:t>
            </a:r>
          </a:p>
        </p:txBody>
      </p: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2BFD7AD5-8FC5-44DA-A68F-A0CF78180CA7}"/>
              </a:ext>
            </a:extLst>
          </p:cNvPr>
          <p:cNvCxnSpPr>
            <a:cxnSpLocks/>
          </p:cNvCxnSpPr>
          <p:nvPr/>
        </p:nvCxnSpPr>
        <p:spPr>
          <a:xfrm flipH="1">
            <a:off x="5297276" y="150125"/>
            <a:ext cx="38999" cy="49686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4C5F1C2A-775A-4FF9-ACA2-E289E0234BDC}"/>
              </a:ext>
            </a:extLst>
          </p:cNvPr>
          <p:cNvCxnSpPr>
            <a:cxnSpLocks/>
          </p:cNvCxnSpPr>
          <p:nvPr/>
        </p:nvCxnSpPr>
        <p:spPr>
          <a:xfrm>
            <a:off x="510931" y="2186674"/>
            <a:ext cx="11580985" cy="655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34B7AD2-6DCB-4DB4-926C-F1A863C980FD}"/>
              </a:ext>
            </a:extLst>
          </p:cNvPr>
          <p:cNvSpPr txBox="1"/>
          <p:nvPr/>
        </p:nvSpPr>
        <p:spPr>
          <a:xfrm>
            <a:off x="1992318" y="3950705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cxnSp>
        <p:nvCxnSpPr>
          <p:cNvPr id="42" name="Raven povezovalnik 41">
            <a:extLst>
              <a:ext uri="{FF2B5EF4-FFF2-40B4-BE49-F238E27FC236}">
                <a16:creationId xmlns:a16="http://schemas.microsoft.com/office/drawing/2014/main" id="{78565B00-D520-46BE-868F-F43F73581975}"/>
              </a:ext>
            </a:extLst>
          </p:cNvPr>
          <p:cNvCxnSpPr>
            <a:cxnSpLocks/>
          </p:cNvCxnSpPr>
          <p:nvPr/>
        </p:nvCxnSpPr>
        <p:spPr>
          <a:xfrm>
            <a:off x="266508" y="5146168"/>
            <a:ext cx="5030768" cy="28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5AD53B0B-79DB-48AA-BA3F-8F9CE4ED85A4}"/>
              </a:ext>
            </a:extLst>
          </p:cNvPr>
          <p:cNvSpPr txBox="1"/>
          <p:nvPr/>
        </p:nvSpPr>
        <p:spPr>
          <a:xfrm>
            <a:off x="5539927" y="2313515"/>
            <a:ext cx="3150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č)  </a:t>
            </a:r>
            <a:r>
              <a:rPr lang="sl-SI" sz="3600" b="1" dirty="0"/>
              <a:t>3,154 · 400 =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72E0C11-646A-4145-A32F-CE2B40516209}"/>
              </a:ext>
            </a:extLst>
          </p:cNvPr>
          <p:cNvSpPr txBox="1"/>
          <p:nvPr/>
        </p:nvSpPr>
        <p:spPr>
          <a:xfrm>
            <a:off x="9171572" y="2365653"/>
            <a:ext cx="1719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3 decimalke</a:t>
            </a:r>
          </a:p>
        </p:txBody>
      </p:sp>
      <p:cxnSp>
        <p:nvCxnSpPr>
          <p:cNvPr id="47" name="Raven povezovalnik 46">
            <a:extLst>
              <a:ext uri="{FF2B5EF4-FFF2-40B4-BE49-F238E27FC236}">
                <a16:creationId xmlns:a16="http://schemas.microsoft.com/office/drawing/2014/main" id="{F764EB69-968E-4468-AE57-EB5595D56370}"/>
              </a:ext>
            </a:extLst>
          </p:cNvPr>
          <p:cNvCxnSpPr/>
          <p:nvPr/>
        </p:nvCxnSpPr>
        <p:spPr>
          <a:xfrm>
            <a:off x="6096000" y="2914321"/>
            <a:ext cx="23883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CB876391-1642-460E-B045-A01029F8EAB4}"/>
              </a:ext>
            </a:extLst>
          </p:cNvPr>
          <p:cNvSpPr txBox="1"/>
          <p:nvPr/>
        </p:nvSpPr>
        <p:spPr>
          <a:xfrm>
            <a:off x="6129849" y="2871194"/>
            <a:ext cx="2448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1 2 6 1 6 0 0</a:t>
            </a:r>
          </a:p>
        </p:txBody>
      </p:sp>
      <p:sp>
        <p:nvSpPr>
          <p:cNvPr id="49" name="Pravokotnik 48">
            <a:extLst>
              <a:ext uri="{FF2B5EF4-FFF2-40B4-BE49-F238E27FC236}">
                <a16:creationId xmlns:a16="http://schemas.microsoft.com/office/drawing/2014/main" id="{9C503765-EEE9-4C76-A433-75902655176D}"/>
              </a:ext>
            </a:extLst>
          </p:cNvPr>
          <p:cNvSpPr/>
          <p:nvPr/>
        </p:nvSpPr>
        <p:spPr>
          <a:xfrm>
            <a:off x="7555599" y="2988656"/>
            <a:ext cx="819340" cy="446440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Pravokotnik 49">
            <a:extLst>
              <a:ext uri="{FF2B5EF4-FFF2-40B4-BE49-F238E27FC236}">
                <a16:creationId xmlns:a16="http://schemas.microsoft.com/office/drawing/2014/main" id="{80A59AEF-DD8C-4B54-9BDF-178B56E55A56}"/>
              </a:ext>
            </a:extLst>
          </p:cNvPr>
          <p:cNvSpPr/>
          <p:nvPr/>
        </p:nvSpPr>
        <p:spPr>
          <a:xfrm>
            <a:off x="6470840" y="2428924"/>
            <a:ext cx="819340" cy="446440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5251FD5A-CD0F-48AF-9768-7E6971006986}"/>
              </a:ext>
            </a:extLst>
          </p:cNvPr>
          <p:cNvSpPr txBox="1"/>
          <p:nvPr/>
        </p:nvSpPr>
        <p:spPr>
          <a:xfrm flipH="1">
            <a:off x="7347713" y="2875364"/>
            <a:ext cx="228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B2B6301F-C59E-4460-9CFD-70F1F6EC90BD}"/>
              </a:ext>
            </a:extLst>
          </p:cNvPr>
          <p:cNvSpPr txBox="1"/>
          <p:nvPr/>
        </p:nvSpPr>
        <p:spPr>
          <a:xfrm>
            <a:off x="5597824" y="3965592"/>
            <a:ext cx="2877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d)</a:t>
            </a:r>
            <a:r>
              <a:rPr lang="sl-SI" sz="3600" b="1" dirty="0"/>
              <a:t> 0,0125 · 1,3</a:t>
            </a:r>
          </a:p>
        </p:txBody>
      </p:sp>
      <p:cxnSp>
        <p:nvCxnSpPr>
          <p:cNvPr id="44" name="Raven povezovalnik 43">
            <a:extLst>
              <a:ext uri="{FF2B5EF4-FFF2-40B4-BE49-F238E27FC236}">
                <a16:creationId xmlns:a16="http://schemas.microsoft.com/office/drawing/2014/main" id="{3795696B-97BF-43A2-BE80-3562B3588522}"/>
              </a:ext>
            </a:extLst>
          </p:cNvPr>
          <p:cNvCxnSpPr>
            <a:cxnSpLocks/>
          </p:cNvCxnSpPr>
          <p:nvPr/>
        </p:nvCxnSpPr>
        <p:spPr>
          <a:xfrm>
            <a:off x="5382630" y="3764795"/>
            <a:ext cx="6468475" cy="622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6EC12F11-4028-4BE3-AEE1-989002E61203}"/>
              </a:ext>
            </a:extLst>
          </p:cNvPr>
          <p:cNvCxnSpPr/>
          <p:nvPr/>
        </p:nvCxnSpPr>
        <p:spPr>
          <a:xfrm>
            <a:off x="6129849" y="4495303"/>
            <a:ext cx="2448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EDF4B1F-AAD6-4BBE-A2AD-A5D54F409A0A}"/>
              </a:ext>
            </a:extLst>
          </p:cNvPr>
          <p:cNvSpPr txBox="1"/>
          <p:nvPr/>
        </p:nvSpPr>
        <p:spPr>
          <a:xfrm>
            <a:off x="6329014" y="4472432"/>
            <a:ext cx="2146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0 0 1 2 5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2E5F33A6-D63F-4867-BBB9-A6F3EAB193D8}"/>
              </a:ext>
            </a:extLst>
          </p:cNvPr>
          <p:cNvSpPr txBox="1"/>
          <p:nvPr/>
        </p:nvSpPr>
        <p:spPr>
          <a:xfrm>
            <a:off x="6656820" y="4900083"/>
            <a:ext cx="2146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0 0 3 7 5</a:t>
            </a:r>
          </a:p>
        </p:txBody>
      </p:sp>
      <p:cxnSp>
        <p:nvCxnSpPr>
          <p:cNvPr id="53" name="Raven povezovalnik 52">
            <a:extLst>
              <a:ext uri="{FF2B5EF4-FFF2-40B4-BE49-F238E27FC236}">
                <a16:creationId xmlns:a16="http://schemas.microsoft.com/office/drawing/2014/main" id="{0CA8FC45-7102-4914-8597-5D4DCBBCDB1B}"/>
              </a:ext>
            </a:extLst>
          </p:cNvPr>
          <p:cNvCxnSpPr/>
          <p:nvPr/>
        </p:nvCxnSpPr>
        <p:spPr>
          <a:xfrm>
            <a:off x="6178221" y="5546414"/>
            <a:ext cx="2448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avokotnik 25">
            <a:extLst>
              <a:ext uri="{FF2B5EF4-FFF2-40B4-BE49-F238E27FC236}">
                <a16:creationId xmlns:a16="http://schemas.microsoft.com/office/drawing/2014/main" id="{4C0F2975-3DA5-4C34-8CF6-86F66B8732CA}"/>
              </a:ext>
            </a:extLst>
          </p:cNvPr>
          <p:cNvSpPr/>
          <p:nvPr/>
        </p:nvSpPr>
        <p:spPr>
          <a:xfrm>
            <a:off x="6495742" y="3945816"/>
            <a:ext cx="1019521" cy="492221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ravokotnik 54">
            <a:extLst>
              <a:ext uri="{FF2B5EF4-FFF2-40B4-BE49-F238E27FC236}">
                <a16:creationId xmlns:a16="http://schemas.microsoft.com/office/drawing/2014/main" id="{C58DEEF1-4470-4AD0-8840-F6A890DFFE31}"/>
              </a:ext>
            </a:extLst>
          </p:cNvPr>
          <p:cNvSpPr/>
          <p:nvPr/>
        </p:nvSpPr>
        <p:spPr>
          <a:xfrm>
            <a:off x="8077816" y="3995773"/>
            <a:ext cx="509761" cy="492221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60813675-D603-4F48-8EC1-519C0EA72161}"/>
              </a:ext>
            </a:extLst>
          </p:cNvPr>
          <p:cNvSpPr txBox="1"/>
          <p:nvPr/>
        </p:nvSpPr>
        <p:spPr>
          <a:xfrm>
            <a:off x="9430518" y="4059030"/>
            <a:ext cx="1792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5 decimalk</a:t>
            </a:r>
          </a:p>
        </p:txBody>
      </p:sp>
      <p:sp>
        <p:nvSpPr>
          <p:cNvPr id="56" name="Pravokotnik 55">
            <a:extLst>
              <a:ext uri="{FF2B5EF4-FFF2-40B4-BE49-F238E27FC236}">
                <a16:creationId xmlns:a16="http://schemas.microsoft.com/office/drawing/2014/main" id="{EEE9D101-E60D-44DA-9465-B76F866FA4D8}"/>
              </a:ext>
            </a:extLst>
          </p:cNvPr>
          <p:cNvSpPr/>
          <p:nvPr/>
        </p:nvSpPr>
        <p:spPr>
          <a:xfrm>
            <a:off x="9382742" y="4059030"/>
            <a:ext cx="1792478" cy="492221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13559551-C45A-4931-AB55-B2613C5D7C0B}"/>
              </a:ext>
            </a:extLst>
          </p:cNvPr>
          <p:cNvSpPr txBox="1"/>
          <p:nvPr/>
        </p:nvSpPr>
        <p:spPr>
          <a:xfrm>
            <a:off x="6669625" y="545441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92E374C8-4A7F-42BC-BE16-55FA5822895C}"/>
              </a:ext>
            </a:extLst>
          </p:cNvPr>
          <p:cNvSpPr txBox="1"/>
          <p:nvPr/>
        </p:nvSpPr>
        <p:spPr>
          <a:xfrm>
            <a:off x="6995966" y="543828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1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8865062-028E-4B14-9741-384FAF50B813}"/>
              </a:ext>
            </a:extLst>
          </p:cNvPr>
          <p:cNvSpPr txBox="1"/>
          <p:nvPr/>
        </p:nvSpPr>
        <p:spPr>
          <a:xfrm flipH="1">
            <a:off x="7327628" y="5438289"/>
            <a:ext cx="414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0ED63176-694B-4DF2-B2F9-CC59B5224A49}"/>
              </a:ext>
            </a:extLst>
          </p:cNvPr>
          <p:cNvSpPr txBox="1"/>
          <p:nvPr/>
        </p:nvSpPr>
        <p:spPr>
          <a:xfrm>
            <a:off x="7676159" y="5438290"/>
            <a:ext cx="360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2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F7EED13-38F6-4DB5-A6E5-95EC7D1DD817}"/>
              </a:ext>
            </a:extLst>
          </p:cNvPr>
          <p:cNvSpPr txBox="1"/>
          <p:nvPr/>
        </p:nvSpPr>
        <p:spPr>
          <a:xfrm>
            <a:off x="7998271" y="543829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5</a:t>
            </a: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0497452E-2514-4A1D-82EF-E8184D9F42B0}"/>
              </a:ext>
            </a:extLst>
          </p:cNvPr>
          <p:cNvSpPr txBox="1"/>
          <p:nvPr/>
        </p:nvSpPr>
        <p:spPr>
          <a:xfrm>
            <a:off x="6519501" y="5392860"/>
            <a:ext cx="317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,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F9AE237A-02D0-4BE3-A8A0-2A1924E9164D}"/>
              </a:ext>
            </a:extLst>
          </p:cNvPr>
          <p:cNvSpPr txBox="1"/>
          <p:nvPr/>
        </p:nvSpPr>
        <p:spPr>
          <a:xfrm>
            <a:off x="6214126" y="545896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7904CF9-9B1F-4E3C-9551-52A36DED3EA8}"/>
              </a:ext>
            </a:extLst>
          </p:cNvPr>
          <p:cNvSpPr txBox="1"/>
          <p:nvPr/>
        </p:nvSpPr>
        <p:spPr>
          <a:xfrm>
            <a:off x="8588843" y="2802226"/>
            <a:ext cx="1803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= </a:t>
            </a:r>
            <a:r>
              <a:rPr lang="sl-SI" sz="3600" dirty="0">
                <a:solidFill>
                  <a:srgbClr val="0070C0"/>
                </a:solidFill>
              </a:rPr>
              <a:t>1261,6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D8AFD4DA-D614-46FA-AAAD-AA6983AB2EB1}"/>
              </a:ext>
            </a:extLst>
          </p:cNvPr>
          <p:cNvSpPr txBox="1"/>
          <p:nvPr/>
        </p:nvSpPr>
        <p:spPr>
          <a:xfrm>
            <a:off x="9014666" y="3373430"/>
            <a:ext cx="2676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Brez odvečnih </a:t>
            </a:r>
            <a:r>
              <a:rPr lang="sl-SI" sz="2000" dirty="0" err="1">
                <a:solidFill>
                  <a:srgbClr val="0070C0"/>
                </a:solidFill>
              </a:rPr>
              <a:t>ničl</a:t>
            </a:r>
            <a:r>
              <a:rPr lang="sl-SI" sz="20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07CEA6AA-A232-4810-858D-C037C2AE2760}"/>
              </a:ext>
            </a:extLst>
          </p:cNvPr>
          <p:cNvSpPr txBox="1"/>
          <p:nvPr/>
        </p:nvSpPr>
        <p:spPr>
          <a:xfrm>
            <a:off x="3155001" y="3945785"/>
            <a:ext cx="1101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= 8,4</a:t>
            </a: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8F603C3-A801-47B9-8EBF-D1554C6B40A5}"/>
              </a:ext>
            </a:extLst>
          </p:cNvPr>
          <p:cNvSpPr txBox="1"/>
          <p:nvPr/>
        </p:nvSpPr>
        <p:spPr>
          <a:xfrm>
            <a:off x="2724254" y="4512103"/>
            <a:ext cx="2676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Brez odvečnih </a:t>
            </a:r>
            <a:r>
              <a:rPr lang="sl-SI" sz="2000" dirty="0" err="1">
                <a:solidFill>
                  <a:srgbClr val="0070C0"/>
                </a:solidFill>
              </a:rPr>
              <a:t>ničl</a:t>
            </a:r>
            <a:r>
              <a:rPr lang="sl-SI" sz="2000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69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 animBg="1"/>
      <p:bldP spid="10" grpId="0"/>
      <p:bldP spid="11" grpId="0" animBg="1"/>
      <p:bldP spid="12" grpId="0"/>
      <p:bldP spid="14" grpId="0"/>
      <p:bldP spid="19" grpId="0"/>
      <p:bldP spid="20" grpId="0"/>
      <p:bldP spid="20" grpId="1"/>
      <p:bldP spid="21" grpId="0"/>
      <p:bldP spid="22" grpId="0" animBg="1"/>
      <p:bldP spid="23" grpId="0" animBg="1"/>
      <p:bldP spid="24" grpId="0"/>
      <p:bldP spid="28" grpId="0"/>
      <p:bldP spid="29" grpId="0"/>
      <p:bldP spid="30" grpId="0"/>
      <p:bldP spid="32" grpId="0" animBg="1"/>
      <p:bldP spid="33" grpId="0"/>
      <p:bldP spid="34" grpId="0"/>
      <p:bldP spid="34" grpId="1"/>
      <p:bldP spid="35" grpId="0"/>
      <p:bldP spid="41" grpId="0"/>
      <p:bldP spid="46" grpId="0"/>
      <p:bldP spid="48" grpId="0"/>
      <p:bldP spid="49" grpId="0" animBg="1"/>
      <p:bldP spid="50" grpId="0" animBg="1"/>
      <p:bldP spid="51" grpId="0"/>
      <p:bldP spid="18" grpId="0"/>
      <p:bldP spid="52" grpId="0"/>
      <p:bldP spid="26" grpId="0" animBg="1"/>
      <p:bldP spid="55" grpId="0" animBg="1"/>
      <p:bldP spid="36" grpId="0"/>
      <p:bldP spid="56" grpId="0" animBg="1"/>
      <p:bldP spid="38" grpId="0"/>
      <p:bldP spid="38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2" grpId="0"/>
      <p:bldP spid="63" grpId="0"/>
      <p:bldP spid="40" grpId="0"/>
      <p:bldP spid="64" grpId="0"/>
      <p:bldP spid="66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FCED917-F29E-4E1A-B76D-BA681D173152}"/>
              </a:ext>
            </a:extLst>
          </p:cNvPr>
          <p:cNvSpPr txBox="1"/>
          <p:nvPr/>
        </p:nvSpPr>
        <p:spPr>
          <a:xfrm>
            <a:off x="643884" y="531017"/>
            <a:ext cx="3136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d)  </a:t>
            </a:r>
            <a:r>
              <a:rPr lang="sl-SI" sz="3600" b="1" dirty="0"/>
              <a:t>58,9 · 1,2  =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2BC4F5FE-180D-4B2C-9C36-46832CDF03EA}"/>
              </a:ext>
            </a:extLst>
          </p:cNvPr>
          <p:cNvSpPr txBox="1"/>
          <p:nvPr/>
        </p:nvSpPr>
        <p:spPr>
          <a:xfrm>
            <a:off x="6096000" y="454741"/>
            <a:ext cx="360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e)  </a:t>
            </a:r>
            <a:r>
              <a:rPr lang="sl-SI" sz="3600" b="1" dirty="0"/>
              <a:t>7,48 · 9,13  =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2AED0EB-D3E8-4081-B463-7D5D36A6EC8C}"/>
              </a:ext>
            </a:extLst>
          </p:cNvPr>
          <p:cNvSpPr txBox="1"/>
          <p:nvPr/>
        </p:nvSpPr>
        <p:spPr>
          <a:xfrm>
            <a:off x="692429" y="1979172"/>
            <a:ext cx="360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f)  </a:t>
            </a:r>
            <a:r>
              <a:rPr lang="sl-SI" sz="3600" b="1" dirty="0"/>
              <a:t>0,382 · 27,4 =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25885D0-4324-4D62-B83B-0DBA51449500}"/>
              </a:ext>
            </a:extLst>
          </p:cNvPr>
          <p:cNvSpPr txBox="1"/>
          <p:nvPr/>
        </p:nvSpPr>
        <p:spPr>
          <a:xfrm>
            <a:off x="6259827" y="2212698"/>
            <a:ext cx="297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g)  </a:t>
            </a:r>
            <a:r>
              <a:rPr lang="sl-SI" sz="3600" b="1" dirty="0"/>
              <a:t>8,42 · 0,7 =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4327824-F265-4E9A-A851-B081B6E64A2D}"/>
              </a:ext>
            </a:extLst>
          </p:cNvPr>
          <p:cNvSpPr txBox="1"/>
          <p:nvPr/>
        </p:nvSpPr>
        <p:spPr>
          <a:xfrm>
            <a:off x="604652" y="3450510"/>
            <a:ext cx="360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h)  </a:t>
            </a:r>
            <a:r>
              <a:rPr lang="sl-SI" sz="3600" b="1" dirty="0"/>
              <a:t>3215,3 · 8,4 =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A0A4A05-4EBE-4A66-BDF3-4BCCA7091C34}"/>
              </a:ext>
            </a:extLst>
          </p:cNvPr>
          <p:cNvSpPr txBox="1"/>
          <p:nvPr/>
        </p:nvSpPr>
        <p:spPr>
          <a:xfrm>
            <a:off x="6204225" y="3641124"/>
            <a:ext cx="297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i)  </a:t>
            </a:r>
            <a:r>
              <a:rPr lang="sl-SI" sz="3600" b="1" dirty="0"/>
              <a:t>6,3 · 9,215 =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A2D4A1B-7A99-456D-94B1-DDCD92B2AD1A}"/>
              </a:ext>
            </a:extLst>
          </p:cNvPr>
          <p:cNvSpPr txBox="1"/>
          <p:nvPr/>
        </p:nvSpPr>
        <p:spPr>
          <a:xfrm>
            <a:off x="603027" y="4785741"/>
            <a:ext cx="360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j)  </a:t>
            </a:r>
            <a:r>
              <a:rPr lang="sl-SI" sz="3600" b="1" dirty="0"/>
              <a:t>0,08 · 0,13 =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EA3397BB-82F3-4048-8F70-021DE920A952}"/>
              </a:ext>
            </a:extLst>
          </p:cNvPr>
          <p:cNvSpPr txBox="1"/>
          <p:nvPr/>
        </p:nvSpPr>
        <p:spPr>
          <a:xfrm>
            <a:off x="6254276" y="4909371"/>
            <a:ext cx="360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k)  </a:t>
            </a:r>
            <a:r>
              <a:rPr lang="sl-SI" sz="3600" b="1" dirty="0"/>
              <a:t>0,007· 0,004 =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29582505-DB49-4DC3-A60E-8992D04D1CD7}"/>
              </a:ext>
            </a:extLst>
          </p:cNvPr>
          <p:cNvSpPr txBox="1"/>
          <p:nvPr/>
        </p:nvSpPr>
        <p:spPr>
          <a:xfrm>
            <a:off x="3503504" y="564330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0070C0"/>
                </a:solidFill>
              </a:rPr>
              <a:t>70,68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61505562-0A9A-4900-9089-29A9AF7D4D23}"/>
              </a:ext>
            </a:extLst>
          </p:cNvPr>
          <p:cNvSpPr txBox="1"/>
          <p:nvPr/>
        </p:nvSpPr>
        <p:spPr>
          <a:xfrm>
            <a:off x="9035229" y="2193375"/>
            <a:ext cx="123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5,894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F88733A2-18A6-4512-8220-F788605BA1AB}"/>
              </a:ext>
            </a:extLst>
          </p:cNvPr>
          <p:cNvSpPr/>
          <p:nvPr/>
        </p:nvSpPr>
        <p:spPr>
          <a:xfrm>
            <a:off x="3217164" y="3577936"/>
            <a:ext cx="224296" cy="424177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A651B3CA-6A9A-4B7B-B96F-3AF7119DF563}"/>
              </a:ext>
            </a:extLst>
          </p:cNvPr>
          <p:cNvSpPr/>
          <p:nvPr/>
        </p:nvSpPr>
        <p:spPr>
          <a:xfrm>
            <a:off x="2329894" y="3550112"/>
            <a:ext cx="256721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avokotnik 15">
            <a:extLst>
              <a:ext uri="{FF2B5EF4-FFF2-40B4-BE49-F238E27FC236}">
                <a16:creationId xmlns:a16="http://schemas.microsoft.com/office/drawing/2014/main" id="{96F1D8B2-F6BB-4CD3-A48C-60489E9C7F08}"/>
              </a:ext>
            </a:extLst>
          </p:cNvPr>
          <p:cNvSpPr/>
          <p:nvPr/>
        </p:nvSpPr>
        <p:spPr>
          <a:xfrm>
            <a:off x="1598973" y="2050271"/>
            <a:ext cx="804339" cy="494548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ravokotnik 16">
            <a:extLst>
              <a:ext uri="{FF2B5EF4-FFF2-40B4-BE49-F238E27FC236}">
                <a16:creationId xmlns:a16="http://schemas.microsoft.com/office/drawing/2014/main" id="{C76DB96D-93CC-473D-B9F0-A3942B6D847E}"/>
              </a:ext>
            </a:extLst>
          </p:cNvPr>
          <p:cNvSpPr/>
          <p:nvPr/>
        </p:nvSpPr>
        <p:spPr>
          <a:xfrm>
            <a:off x="7100442" y="3729818"/>
            <a:ext cx="256721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Pravokotnik 17">
            <a:extLst>
              <a:ext uri="{FF2B5EF4-FFF2-40B4-BE49-F238E27FC236}">
                <a16:creationId xmlns:a16="http://schemas.microsoft.com/office/drawing/2014/main" id="{538AF552-09EE-449E-94F5-E02C3D8D9DD3}"/>
              </a:ext>
            </a:extLst>
          </p:cNvPr>
          <p:cNvSpPr/>
          <p:nvPr/>
        </p:nvSpPr>
        <p:spPr>
          <a:xfrm>
            <a:off x="2821933" y="614501"/>
            <a:ext cx="256721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DE6A6BDF-E26F-42B9-B668-D4126957CAED}"/>
              </a:ext>
            </a:extLst>
          </p:cNvPr>
          <p:cNvSpPr/>
          <p:nvPr/>
        </p:nvSpPr>
        <p:spPr>
          <a:xfrm>
            <a:off x="1890523" y="592390"/>
            <a:ext cx="256721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Pravokotnik 19">
            <a:extLst>
              <a:ext uri="{FF2B5EF4-FFF2-40B4-BE49-F238E27FC236}">
                <a16:creationId xmlns:a16="http://schemas.microsoft.com/office/drawing/2014/main" id="{8544F943-DCEE-4EC9-85EC-E6614E68EB70}"/>
              </a:ext>
            </a:extLst>
          </p:cNvPr>
          <p:cNvSpPr/>
          <p:nvPr/>
        </p:nvSpPr>
        <p:spPr>
          <a:xfrm>
            <a:off x="3240161" y="2075935"/>
            <a:ext cx="256721" cy="503583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59E63496-9CA1-4406-83AC-181866E577C2}"/>
              </a:ext>
            </a:extLst>
          </p:cNvPr>
          <p:cNvSpPr/>
          <p:nvPr/>
        </p:nvSpPr>
        <p:spPr>
          <a:xfrm>
            <a:off x="8219069" y="545498"/>
            <a:ext cx="563374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92084FAB-CC0D-48FE-8ADA-42BE93EAAAD5}"/>
              </a:ext>
            </a:extLst>
          </p:cNvPr>
          <p:cNvSpPr/>
          <p:nvPr/>
        </p:nvSpPr>
        <p:spPr>
          <a:xfrm>
            <a:off x="8070947" y="3750321"/>
            <a:ext cx="752665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ravokotnik 22">
            <a:extLst>
              <a:ext uri="{FF2B5EF4-FFF2-40B4-BE49-F238E27FC236}">
                <a16:creationId xmlns:a16="http://schemas.microsoft.com/office/drawing/2014/main" id="{4912B54E-FAD7-4F7D-9EBF-CE7B98F7B1E0}"/>
              </a:ext>
            </a:extLst>
          </p:cNvPr>
          <p:cNvSpPr/>
          <p:nvPr/>
        </p:nvSpPr>
        <p:spPr>
          <a:xfrm>
            <a:off x="8372395" y="2302517"/>
            <a:ext cx="256721" cy="503583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Pravokotnik 23">
            <a:extLst>
              <a:ext uri="{FF2B5EF4-FFF2-40B4-BE49-F238E27FC236}">
                <a16:creationId xmlns:a16="http://schemas.microsoft.com/office/drawing/2014/main" id="{A29ACAD8-B46D-4CA7-BDB9-24A4380C3D25}"/>
              </a:ext>
            </a:extLst>
          </p:cNvPr>
          <p:cNvSpPr/>
          <p:nvPr/>
        </p:nvSpPr>
        <p:spPr>
          <a:xfrm>
            <a:off x="1530875" y="4861632"/>
            <a:ext cx="469934" cy="494548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Pravokotnik 24">
            <a:extLst>
              <a:ext uri="{FF2B5EF4-FFF2-40B4-BE49-F238E27FC236}">
                <a16:creationId xmlns:a16="http://schemas.microsoft.com/office/drawing/2014/main" id="{E0D556BC-20CB-42DF-809B-61B82B47B3F9}"/>
              </a:ext>
            </a:extLst>
          </p:cNvPr>
          <p:cNvSpPr/>
          <p:nvPr/>
        </p:nvSpPr>
        <p:spPr>
          <a:xfrm>
            <a:off x="2653705" y="4916036"/>
            <a:ext cx="469934" cy="494548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7AC4537A-95E3-480F-BEBB-BEDAD5A5F045}"/>
              </a:ext>
            </a:extLst>
          </p:cNvPr>
          <p:cNvSpPr/>
          <p:nvPr/>
        </p:nvSpPr>
        <p:spPr>
          <a:xfrm>
            <a:off x="7252286" y="2278585"/>
            <a:ext cx="469934" cy="494548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8BDA978C-E035-49D8-A6CE-29703DD9BFFA}"/>
              </a:ext>
            </a:extLst>
          </p:cNvPr>
          <p:cNvSpPr/>
          <p:nvPr/>
        </p:nvSpPr>
        <p:spPr>
          <a:xfrm>
            <a:off x="8524792" y="4952855"/>
            <a:ext cx="804339" cy="494548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ravokotnik 27">
            <a:extLst>
              <a:ext uri="{FF2B5EF4-FFF2-40B4-BE49-F238E27FC236}">
                <a16:creationId xmlns:a16="http://schemas.microsoft.com/office/drawing/2014/main" id="{20BE4FD4-31B4-4B20-9410-1E5398E5CBFE}"/>
              </a:ext>
            </a:extLst>
          </p:cNvPr>
          <p:cNvSpPr/>
          <p:nvPr/>
        </p:nvSpPr>
        <p:spPr>
          <a:xfrm>
            <a:off x="7202711" y="4909371"/>
            <a:ext cx="804339" cy="494548"/>
          </a:xfrm>
          <a:prstGeom prst="rect">
            <a:avLst/>
          </a:prstGeom>
          <a:solidFill>
            <a:srgbClr val="C0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F616F134-6C1B-4A94-8D2E-7AA15D5AB433}"/>
              </a:ext>
            </a:extLst>
          </p:cNvPr>
          <p:cNvSpPr/>
          <p:nvPr/>
        </p:nvSpPr>
        <p:spPr>
          <a:xfrm>
            <a:off x="7148355" y="531017"/>
            <a:ext cx="563374" cy="503583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4255B1C7-116B-4D26-BEBD-3F0D56100D1A}"/>
              </a:ext>
            </a:extLst>
          </p:cNvPr>
          <p:cNvSpPr txBox="1"/>
          <p:nvPr/>
        </p:nvSpPr>
        <p:spPr>
          <a:xfrm>
            <a:off x="3393883" y="302175"/>
            <a:ext cx="1390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2 decimalki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D973B8F8-E3E0-43E4-8834-0FF09B4FEA5D}"/>
              </a:ext>
            </a:extLst>
          </p:cNvPr>
          <p:cNvSpPr txBox="1"/>
          <p:nvPr/>
        </p:nvSpPr>
        <p:spPr>
          <a:xfrm>
            <a:off x="3952261" y="1652126"/>
            <a:ext cx="1428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4 decimalke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00822BF7-02A7-4AED-BA24-17443360F97B}"/>
              </a:ext>
            </a:extLst>
          </p:cNvPr>
          <p:cNvSpPr txBox="1"/>
          <p:nvPr/>
        </p:nvSpPr>
        <p:spPr>
          <a:xfrm>
            <a:off x="4041645" y="3238920"/>
            <a:ext cx="1390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2 decimalki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02AB1B1-EF35-44DE-83E2-80464E09EE56}"/>
              </a:ext>
            </a:extLst>
          </p:cNvPr>
          <p:cNvSpPr txBox="1"/>
          <p:nvPr/>
        </p:nvSpPr>
        <p:spPr>
          <a:xfrm>
            <a:off x="9559890" y="3228945"/>
            <a:ext cx="1682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4 decimalke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8680AC0A-E3FB-4706-A46E-35B14C357553}"/>
              </a:ext>
            </a:extLst>
          </p:cNvPr>
          <p:cNvSpPr txBox="1"/>
          <p:nvPr/>
        </p:nvSpPr>
        <p:spPr>
          <a:xfrm>
            <a:off x="9301112" y="206865"/>
            <a:ext cx="160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4 decimalke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6801E10C-97A9-4C17-B18B-3103C23D7EB0}"/>
              </a:ext>
            </a:extLst>
          </p:cNvPr>
          <p:cNvSpPr txBox="1"/>
          <p:nvPr/>
        </p:nvSpPr>
        <p:spPr>
          <a:xfrm>
            <a:off x="3703106" y="4485394"/>
            <a:ext cx="1428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4 decimalke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118A12D-99D1-4947-948F-55D357CD1482}"/>
              </a:ext>
            </a:extLst>
          </p:cNvPr>
          <p:cNvSpPr txBox="1"/>
          <p:nvPr/>
        </p:nvSpPr>
        <p:spPr>
          <a:xfrm>
            <a:off x="9477172" y="1793674"/>
            <a:ext cx="1428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3 decimalke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842F8B9-8EF4-41BE-BAD3-FA20CB618BA2}"/>
              </a:ext>
            </a:extLst>
          </p:cNvPr>
          <p:cNvSpPr txBox="1"/>
          <p:nvPr/>
        </p:nvSpPr>
        <p:spPr>
          <a:xfrm>
            <a:off x="9854383" y="4535158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6 decimalk</a:t>
            </a:r>
          </a:p>
        </p:txBody>
      </p: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12B8E32C-CBD9-4041-9FA7-5FF8B5A3BAF2}"/>
              </a:ext>
            </a:extLst>
          </p:cNvPr>
          <p:cNvCxnSpPr/>
          <p:nvPr/>
        </p:nvCxnSpPr>
        <p:spPr>
          <a:xfrm>
            <a:off x="5985179" y="181916"/>
            <a:ext cx="0" cy="58098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B8A00C77-49F6-404B-86BD-4CE7A5FBC3E9}"/>
              </a:ext>
            </a:extLst>
          </p:cNvPr>
          <p:cNvCxnSpPr/>
          <p:nvPr/>
        </p:nvCxnSpPr>
        <p:spPr>
          <a:xfrm>
            <a:off x="603027" y="1323474"/>
            <a:ext cx="11043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povezovalnik 41">
            <a:extLst>
              <a:ext uri="{FF2B5EF4-FFF2-40B4-BE49-F238E27FC236}">
                <a16:creationId xmlns:a16="http://schemas.microsoft.com/office/drawing/2014/main" id="{D5B302B8-F194-4810-A1FE-5E49F223A46F}"/>
              </a:ext>
            </a:extLst>
          </p:cNvPr>
          <p:cNvCxnSpPr/>
          <p:nvPr/>
        </p:nvCxnSpPr>
        <p:spPr>
          <a:xfrm>
            <a:off x="603026" y="3086821"/>
            <a:ext cx="11043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D175D6B2-E231-4148-A40E-6CA89B9987A0}"/>
              </a:ext>
            </a:extLst>
          </p:cNvPr>
          <p:cNvCxnSpPr/>
          <p:nvPr/>
        </p:nvCxnSpPr>
        <p:spPr>
          <a:xfrm>
            <a:off x="463409" y="4445289"/>
            <a:ext cx="11043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DDC78733-F354-4ADC-AC69-66846430FAB2}"/>
              </a:ext>
            </a:extLst>
          </p:cNvPr>
          <p:cNvSpPr txBox="1"/>
          <p:nvPr/>
        </p:nvSpPr>
        <p:spPr>
          <a:xfrm>
            <a:off x="3845883" y="3520728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0070C0"/>
                </a:solidFill>
              </a:rPr>
              <a:t>27008,52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BF76C9EE-AC87-4912-9D71-C9BD46A97187}"/>
              </a:ext>
            </a:extLst>
          </p:cNvPr>
          <p:cNvSpPr txBox="1"/>
          <p:nvPr/>
        </p:nvSpPr>
        <p:spPr>
          <a:xfrm>
            <a:off x="3618080" y="4862685"/>
            <a:ext cx="1473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0,0104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AFDF499-FA58-4065-9C28-F7B4638FAEB6}"/>
              </a:ext>
            </a:extLst>
          </p:cNvPr>
          <p:cNvSpPr txBox="1"/>
          <p:nvPr/>
        </p:nvSpPr>
        <p:spPr>
          <a:xfrm>
            <a:off x="9156677" y="476965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0070C0"/>
                </a:solidFill>
              </a:rPr>
              <a:t>68,2924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A5033CE4-96FA-4461-9024-B12600A1ECB8}"/>
              </a:ext>
            </a:extLst>
          </p:cNvPr>
          <p:cNvSpPr txBox="1"/>
          <p:nvPr/>
        </p:nvSpPr>
        <p:spPr>
          <a:xfrm>
            <a:off x="3850793" y="2004560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10,4668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367BF11C-03DF-4F71-B948-FB8A410FDAA6}"/>
              </a:ext>
            </a:extLst>
          </p:cNvPr>
          <p:cNvSpPr txBox="1"/>
          <p:nvPr/>
        </p:nvSpPr>
        <p:spPr>
          <a:xfrm>
            <a:off x="9112728" y="3646257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0070C0"/>
                </a:solidFill>
              </a:rPr>
              <a:t>58,0545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F1BD4BC3-A6E4-4B86-A403-1BB32DDF3026}"/>
              </a:ext>
            </a:extLst>
          </p:cNvPr>
          <p:cNvSpPr txBox="1"/>
          <p:nvPr/>
        </p:nvSpPr>
        <p:spPr>
          <a:xfrm>
            <a:off x="9599580" y="487696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0,000028</a:t>
            </a:r>
          </a:p>
        </p:txBody>
      </p:sp>
    </p:spTree>
    <p:extLst>
      <p:ext uri="{BB962C8B-B14F-4D97-AF65-F5344CB8AC3E}">
        <p14:creationId xmlns:p14="http://schemas.microsoft.com/office/powerpoint/2010/main" val="132750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411F18F-3487-4BE2-BF81-D16E91D038A5}"/>
              </a:ext>
            </a:extLst>
          </p:cNvPr>
          <p:cNvSpPr txBox="1"/>
          <p:nvPr/>
        </p:nvSpPr>
        <p:spPr>
          <a:xfrm>
            <a:off x="464024" y="272955"/>
            <a:ext cx="3175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Računanje na pamet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189A4EF-0115-4168-999C-FE346B19FB9E}"/>
              </a:ext>
            </a:extLst>
          </p:cNvPr>
          <p:cNvSpPr txBox="1"/>
          <p:nvPr/>
        </p:nvSpPr>
        <p:spPr>
          <a:xfrm>
            <a:off x="799692" y="796175"/>
            <a:ext cx="26372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0,008 · 0,04</a:t>
            </a:r>
          </a:p>
        </p:txBody>
      </p: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7250ED7E-EEC8-44CF-87E9-D40E35DC67BB}"/>
              </a:ext>
            </a:extLst>
          </p:cNvPr>
          <p:cNvCxnSpPr/>
          <p:nvPr/>
        </p:nvCxnSpPr>
        <p:spPr>
          <a:xfrm>
            <a:off x="464024" y="1419367"/>
            <a:ext cx="29615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1A42851-AB24-4B96-8242-5EEEA18AC5D7}"/>
              </a:ext>
            </a:extLst>
          </p:cNvPr>
          <p:cNvSpPr txBox="1"/>
          <p:nvPr/>
        </p:nvSpPr>
        <p:spPr>
          <a:xfrm>
            <a:off x="1540770" y="1782236"/>
            <a:ext cx="385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1437A01F-E996-4C8E-BFF6-899F40E3F113}"/>
              </a:ext>
            </a:extLst>
          </p:cNvPr>
          <p:cNvSpPr txBox="1"/>
          <p:nvPr/>
        </p:nvSpPr>
        <p:spPr>
          <a:xfrm>
            <a:off x="1965756" y="1796201"/>
            <a:ext cx="513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CF0871C-A168-4392-91DD-9C59AFAA5676}"/>
              </a:ext>
            </a:extLst>
          </p:cNvPr>
          <p:cNvSpPr txBox="1"/>
          <p:nvPr/>
        </p:nvSpPr>
        <p:spPr>
          <a:xfrm>
            <a:off x="1126638" y="135291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1CCD6F3-FF38-490B-B6F1-E9976718503A}"/>
              </a:ext>
            </a:extLst>
          </p:cNvPr>
          <p:cNvSpPr txBox="1"/>
          <p:nvPr/>
        </p:nvSpPr>
        <p:spPr>
          <a:xfrm>
            <a:off x="1539367" y="136283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58E33876-EA52-43C0-9814-E823D1940A18}"/>
              </a:ext>
            </a:extLst>
          </p:cNvPr>
          <p:cNvSpPr txBox="1"/>
          <p:nvPr/>
        </p:nvSpPr>
        <p:spPr>
          <a:xfrm>
            <a:off x="1929377" y="1340299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705CF216-5268-4D4C-8554-E365AA6FA8DF}"/>
              </a:ext>
            </a:extLst>
          </p:cNvPr>
          <p:cNvSpPr txBox="1"/>
          <p:nvPr/>
        </p:nvSpPr>
        <p:spPr>
          <a:xfrm>
            <a:off x="2309062" y="1362835"/>
            <a:ext cx="807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4DCD23DA-EEA9-4F5C-9D9E-3A226371A4A1}"/>
              </a:ext>
            </a:extLst>
          </p:cNvPr>
          <p:cNvSpPr txBox="1"/>
          <p:nvPr/>
        </p:nvSpPr>
        <p:spPr>
          <a:xfrm>
            <a:off x="1986407" y="224808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557BA28B-396B-4783-829D-4FAC46F8ECAE}"/>
              </a:ext>
            </a:extLst>
          </p:cNvPr>
          <p:cNvSpPr txBox="1"/>
          <p:nvPr/>
        </p:nvSpPr>
        <p:spPr>
          <a:xfrm>
            <a:off x="2810306" y="226031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3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167F520-5866-4BD8-B8E4-39A3986E655D}"/>
              </a:ext>
            </a:extLst>
          </p:cNvPr>
          <p:cNvSpPr txBox="1"/>
          <p:nvPr/>
        </p:nvSpPr>
        <p:spPr>
          <a:xfrm>
            <a:off x="3162085" y="223438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2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F7F15E14-A78E-4396-86BE-DA8158300515}"/>
              </a:ext>
            </a:extLst>
          </p:cNvPr>
          <p:cNvSpPr txBox="1"/>
          <p:nvPr/>
        </p:nvSpPr>
        <p:spPr>
          <a:xfrm>
            <a:off x="2775014" y="1840956"/>
            <a:ext cx="423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61C5C6A-208D-44EE-81C0-3BE8043F974B}"/>
              </a:ext>
            </a:extLst>
          </p:cNvPr>
          <p:cNvSpPr txBox="1"/>
          <p:nvPr/>
        </p:nvSpPr>
        <p:spPr>
          <a:xfrm>
            <a:off x="2351042" y="1818420"/>
            <a:ext cx="417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EEAFB2D4-42AF-4ADA-A27D-0F1C73A08084}"/>
              </a:ext>
            </a:extLst>
          </p:cNvPr>
          <p:cNvSpPr txBox="1"/>
          <p:nvPr/>
        </p:nvSpPr>
        <p:spPr>
          <a:xfrm>
            <a:off x="2386490" y="2254199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EAEAD45C-728F-47B8-958F-1F1269F8EB94}"/>
              </a:ext>
            </a:extLst>
          </p:cNvPr>
          <p:cNvCxnSpPr/>
          <p:nvPr/>
        </p:nvCxnSpPr>
        <p:spPr>
          <a:xfrm>
            <a:off x="717819" y="2925782"/>
            <a:ext cx="29615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C6941C12-AE1D-4BA9-A4BA-4B95518176B8}"/>
              </a:ext>
            </a:extLst>
          </p:cNvPr>
          <p:cNvSpPr txBox="1"/>
          <p:nvPr/>
        </p:nvSpPr>
        <p:spPr>
          <a:xfrm>
            <a:off x="2380711" y="294769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EDE67E23-FE60-4274-88CD-D0E18DEA52ED}"/>
              </a:ext>
            </a:extLst>
          </p:cNvPr>
          <p:cNvSpPr txBox="1"/>
          <p:nvPr/>
        </p:nvSpPr>
        <p:spPr>
          <a:xfrm>
            <a:off x="1017523" y="2909496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FCFBC2BC-30BF-45EE-B12B-1ED55B8B5855}"/>
              </a:ext>
            </a:extLst>
          </p:cNvPr>
          <p:cNvSpPr txBox="1"/>
          <p:nvPr/>
        </p:nvSpPr>
        <p:spPr>
          <a:xfrm>
            <a:off x="2804527" y="292030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3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1316A68C-D96E-4EBB-AF53-28A782E3F35F}"/>
              </a:ext>
            </a:extLst>
          </p:cNvPr>
          <p:cNvSpPr txBox="1"/>
          <p:nvPr/>
        </p:nvSpPr>
        <p:spPr>
          <a:xfrm>
            <a:off x="3184074" y="289437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2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5BFFF850-1E24-432C-AA43-0C3F6EF64F44}"/>
              </a:ext>
            </a:extLst>
          </p:cNvPr>
          <p:cNvSpPr txBox="1"/>
          <p:nvPr/>
        </p:nvSpPr>
        <p:spPr>
          <a:xfrm>
            <a:off x="3953520" y="945992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92D050"/>
                </a:solidFill>
              </a:rPr>
              <a:t>5 decimalk</a:t>
            </a:r>
          </a:p>
        </p:txBody>
      </p:sp>
      <p:sp>
        <p:nvSpPr>
          <p:cNvPr id="25" name="Pravokotnik 24">
            <a:extLst>
              <a:ext uri="{FF2B5EF4-FFF2-40B4-BE49-F238E27FC236}">
                <a16:creationId xmlns:a16="http://schemas.microsoft.com/office/drawing/2014/main" id="{285D9D0E-A952-44C8-A4AE-5D268CACE6C2}"/>
              </a:ext>
            </a:extLst>
          </p:cNvPr>
          <p:cNvSpPr/>
          <p:nvPr/>
        </p:nvSpPr>
        <p:spPr>
          <a:xfrm>
            <a:off x="1316260" y="955343"/>
            <a:ext cx="735537" cy="442964"/>
          </a:xfrm>
          <a:prstGeom prst="rect">
            <a:avLst/>
          </a:prstGeom>
          <a:solidFill>
            <a:srgbClr val="92D05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C25DE919-97B7-43C1-85AB-23F7BE2333BF}"/>
              </a:ext>
            </a:extLst>
          </p:cNvPr>
          <p:cNvSpPr/>
          <p:nvPr/>
        </p:nvSpPr>
        <p:spPr>
          <a:xfrm>
            <a:off x="2778285" y="917640"/>
            <a:ext cx="647304" cy="442964"/>
          </a:xfrm>
          <a:prstGeom prst="rect">
            <a:avLst/>
          </a:prstGeom>
          <a:solidFill>
            <a:srgbClr val="92D05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02FD7E7C-46A8-4EB9-AEFB-E73E020BA0DE}"/>
              </a:ext>
            </a:extLst>
          </p:cNvPr>
          <p:cNvSpPr txBox="1"/>
          <p:nvPr/>
        </p:nvSpPr>
        <p:spPr>
          <a:xfrm>
            <a:off x="1332775" y="2861732"/>
            <a:ext cx="317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/>
              <a:t>,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D78C546B-3FE1-4DC8-A2FD-719C10924295}"/>
              </a:ext>
            </a:extLst>
          </p:cNvPr>
          <p:cNvSpPr txBox="1"/>
          <p:nvPr/>
        </p:nvSpPr>
        <p:spPr>
          <a:xfrm>
            <a:off x="1896818" y="2939483"/>
            <a:ext cx="444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CC7D84F-34C7-48A6-B2D7-3E21F263090A}"/>
              </a:ext>
            </a:extLst>
          </p:cNvPr>
          <p:cNvSpPr txBox="1"/>
          <p:nvPr/>
        </p:nvSpPr>
        <p:spPr>
          <a:xfrm>
            <a:off x="1534258" y="2931986"/>
            <a:ext cx="444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0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5DA9F6FF-2178-4101-96EC-3993756B2B70}"/>
              </a:ext>
            </a:extLst>
          </p:cNvPr>
          <p:cNvSpPr txBox="1"/>
          <p:nvPr/>
        </p:nvSpPr>
        <p:spPr>
          <a:xfrm>
            <a:off x="853457" y="4811437"/>
            <a:ext cx="2816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0,008 · 0,04 = </a:t>
            </a:r>
          </a:p>
        </p:txBody>
      </p:sp>
      <p:sp>
        <p:nvSpPr>
          <p:cNvPr id="36" name="Pravokotnik 35">
            <a:extLst>
              <a:ext uri="{FF2B5EF4-FFF2-40B4-BE49-F238E27FC236}">
                <a16:creationId xmlns:a16="http://schemas.microsoft.com/office/drawing/2014/main" id="{806AD393-2FEE-4ED8-9880-03DAC5856D05}"/>
              </a:ext>
            </a:extLst>
          </p:cNvPr>
          <p:cNvSpPr/>
          <p:nvPr/>
        </p:nvSpPr>
        <p:spPr>
          <a:xfrm>
            <a:off x="1307496" y="4892963"/>
            <a:ext cx="744301" cy="461665"/>
          </a:xfrm>
          <a:prstGeom prst="rect">
            <a:avLst/>
          </a:prstGeom>
          <a:solidFill>
            <a:srgbClr val="92D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ravokotnik 36">
            <a:extLst>
              <a:ext uri="{FF2B5EF4-FFF2-40B4-BE49-F238E27FC236}">
                <a16:creationId xmlns:a16="http://schemas.microsoft.com/office/drawing/2014/main" id="{B5E329FB-D5EA-4C20-BBA6-8BAB2EF30A15}"/>
              </a:ext>
            </a:extLst>
          </p:cNvPr>
          <p:cNvSpPr/>
          <p:nvPr/>
        </p:nvSpPr>
        <p:spPr>
          <a:xfrm>
            <a:off x="2674776" y="4877841"/>
            <a:ext cx="509298" cy="461665"/>
          </a:xfrm>
          <a:prstGeom prst="rect">
            <a:avLst/>
          </a:prstGeom>
          <a:solidFill>
            <a:srgbClr val="92D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9A0F6BD4-7225-44BE-BE96-50E055A1EDC4}"/>
              </a:ext>
            </a:extLst>
          </p:cNvPr>
          <p:cNvSpPr txBox="1"/>
          <p:nvPr/>
        </p:nvSpPr>
        <p:spPr>
          <a:xfrm>
            <a:off x="4645639" y="5681175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92D050"/>
                </a:solidFill>
              </a:rPr>
              <a:t>5 decimalk</a:t>
            </a:r>
          </a:p>
        </p:txBody>
      </p: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81B72C4D-624A-4FAD-89E7-0879900E0A08}"/>
              </a:ext>
            </a:extLst>
          </p:cNvPr>
          <p:cNvCxnSpPr/>
          <p:nvPr/>
        </p:nvCxnSpPr>
        <p:spPr>
          <a:xfrm>
            <a:off x="4213176" y="5388193"/>
            <a:ext cx="35484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0BF25007-25CA-4FC3-B161-76FA4DA3A9E2}"/>
              </a:ext>
            </a:extLst>
          </p:cNvPr>
          <p:cNvCxnSpPr/>
          <p:nvPr/>
        </p:nvCxnSpPr>
        <p:spPr>
          <a:xfrm>
            <a:off x="4813677" y="5388193"/>
            <a:ext cx="35484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povezovalnik 41">
            <a:extLst>
              <a:ext uri="{FF2B5EF4-FFF2-40B4-BE49-F238E27FC236}">
                <a16:creationId xmlns:a16="http://schemas.microsoft.com/office/drawing/2014/main" id="{3D4866B0-2FF9-49CB-BFC6-5EE64B121922}"/>
              </a:ext>
            </a:extLst>
          </p:cNvPr>
          <p:cNvCxnSpPr/>
          <p:nvPr/>
        </p:nvCxnSpPr>
        <p:spPr>
          <a:xfrm>
            <a:off x="5332009" y="5401442"/>
            <a:ext cx="35484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A494AD6F-FCEA-4242-A123-3CE1CC49F4DC}"/>
              </a:ext>
            </a:extLst>
          </p:cNvPr>
          <p:cNvCxnSpPr/>
          <p:nvPr/>
        </p:nvCxnSpPr>
        <p:spPr>
          <a:xfrm>
            <a:off x="5918579" y="5411479"/>
            <a:ext cx="35484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povezovalnik 43">
            <a:extLst>
              <a:ext uri="{FF2B5EF4-FFF2-40B4-BE49-F238E27FC236}">
                <a16:creationId xmlns:a16="http://schemas.microsoft.com/office/drawing/2014/main" id="{38B09551-607F-4B31-BDB4-374F6EB471FF}"/>
              </a:ext>
            </a:extLst>
          </p:cNvPr>
          <p:cNvCxnSpPr/>
          <p:nvPr/>
        </p:nvCxnSpPr>
        <p:spPr>
          <a:xfrm>
            <a:off x="6478705" y="5401442"/>
            <a:ext cx="35484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FFD09E51-ABA0-4C97-9B73-4E7B991F59CF}"/>
              </a:ext>
            </a:extLst>
          </p:cNvPr>
          <p:cNvSpPr txBox="1"/>
          <p:nvPr/>
        </p:nvSpPr>
        <p:spPr>
          <a:xfrm>
            <a:off x="3864389" y="4977538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7E29FCD5-4AE4-4A27-BDCF-3EA045F8FF9A}"/>
              </a:ext>
            </a:extLst>
          </p:cNvPr>
          <p:cNvSpPr txBox="1"/>
          <p:nvPr/>
        </p:nvSpPr>
        <p:spPr>
          <a:xfrm>
            <a:off x="5309599" y="4216461"/>
            <a:ext cx="1313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4 · 8 = 32</a:t>
            </a:r>
          </a:p>
        </p:txBody>
      </p:sp>
      <p:sp>
        <p:nvSpPr>
          <p:cNvPr id="47" name="Miselni oblaček: oblak 46">
            <a:extLst>
              <a:ext uri="{FF2B5EF4-FFF2-40B4-BE49-F238E27FC236}">
                <a16:creationId xmlns:a16="http://schemas.microsoft.com/office/drawing/2014/main" id="{1461EE18-5FE0-4705-AD51-A255E3FD7C2F}"/>
              </a:ext>
            </a:extLst>
          </p:cNvPr>
          <p:cNvSpPr/>
          <p:nvPr/>
        </p:nvSpPr>
        <p:spPr>
          <a:xfrm>
            <a:off x="4865269" y="4044926"/>
            <a:ext cx="2201839" cy="611788"/>
          </a:xfrm>
          <a:prstGeom prst="cloudCallout">
            <a:avLst>
              <a:gd name="adj1" fmla="val 13258"/>
              <a:gd name="adj2" fmla="val 89270"/>
            </a:avLst>
          </a:prstGeom>
          <a:solidFill>
            <a:srgbClr val="92D05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D4ECEF32-A8CA-4316-B9B9-149D5C42A773}"/>
              </a:ext>
            </a:extLst>
          </p:cNvPr>
          <p:cNvSpPr txBox="1"/>
          <p:nvPr/>
        </p:nvSpPr>
        <p:spPr>
          <a:xfrm>
            <a:off x="3624804" y="4829430"/>
            <a:ext cx="479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58D1E086-9610-430B-9B04-2FF4BB98A20F}"/>
              </a:ext>
            </a:extLst>
          </p:cNvPr>
          <p:cNvSpPr txBox="1"/>
          <p:nvPr/>
        </p:nvSpPr>
        <p:spPr>
          <a:xfrm>
            <a:off x="4201471" y="4800629"/>
            <a:ext cx="479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4B31EA36-6883-4732-9572-A56FCBA9CBE9}"/>
              </a:ext>
            </a:extLst>
          </p:cNvPr>
          <p:cNvSpPr txBox="1"/>
          <p:nvPr/>
        </p:nvSpPr>
        <p:spPr>
          <a:xfrm>
            <a:off x="4807121" y="4820006"/>
            <a:ext cx="367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F578B6AE-4C64-4060-9A85-979F3F137E14}"/>
              </a:ext>
            </a:extLst>
          </p:cNvPr>
          <p:cNvSpPr txBox="1"/>
          <p:nvPr/>
        </p:nvSpPr>
        <p:spPr>
          <a:xfrm>
            <a:off x="5309599" y="4820007"/>
            <a:ext cx="479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B510D612-6B81-4A55-BFCF-0FD62742D3E1}"/>
              </a:ext>
            </a:extLst>
          </p:cNvPr>
          <p:cNvSpPr txBox="1"/>
          <p:nvPr/>
        </p:nvSpPr>
        <p:spPr>
          <a:xfrm>
            <a:off x="6444911" y="4844078"/>
            <a:ext cx="40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2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A5B40CA9-2ADE-49A0-B30E-478F5DCF5612}"/>
              </a:ext>
            </a:extLst>
          </p:cNvPr>
          <p:cNvSpPr txBox="1"/>
          <p:nvPr/>
        </p:nvSpPr>
        <p:spPr>
          <a:xfrm>
            <a:off x="5866121" y="4863309"/>
            <a:ext cx="479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3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120C7818-1C09-46E9-899E-AD3D9B25336C}"/>
              </a:ext>
            </a:extLst>
          </p:cNvPr>
          <p:cNvSpPr txBox="1"/>
          <p:nvPr/>
        </p:nvSpPr>
        <p:spPr>
          <a:xfrm>
            <a:off x="6101961" y="1584990"/>
            <a:ext cx="30636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0070C0"/>
                </a:solidFill>
              </a:rPr>
              <a:t>4835,67 · 0,1 = 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1889627E-F6B9-467E-81F7-8017A8C55D28}"/>
              </a:ext>
            </a:extLst>
          </p:cNvPr>
          <p:cNvSpPr txBox="1"/>
          <p:nvPr/>
        </p:nvSpPr>
        <p:spPr>
          <a:xfrm>
            <a:off x="6846525" y="380676"/>
            <a:ext cx="42923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483567 množimo z 1 = 483567 in</a:t>
            </a:r>
          </a:p>
          <a:p>
            <a:r>
              <a:rPr lang="sl-SI" sz="2400" dirty="0">
                <a:solidFill>
                  <a:srgbClr val="0070C0"/>
                </a:solidFill>
              </a:rPr>
              <a:t>dobiti moramo 3 decimalke </a:t>
            </a:r>
          </a:p>
        </p:txBody>
      </p:sp>
      <p:cxnSp>
        <p:nvCxnSpPr>
          <p:cNvPr id="28" name="Povezovalnik: kolenski 27">
            <a:extLst>
              <a:ext uri="{FF2B5EF4-FFF2-40B4-BE49-F238E27FC236}">
                <a16:creationId xmlns:a16="http://schemas.microsoft.com/office/drawing/2014/main" id="{70FF8773-E449-468D-B40C-E3FCAE9BFC4A}"/>
              </a:ext>
            </a:extLst>
          </p:cNvPr>
          <p:cNvCxnSpPr>
            <a:cxnSpLocks/>
          </p:cNvCxnSpPr>
          <p:nvPr/>
        </p:nvCxnSpPr>
        <p:spPr>
          <a:xfrm rot="16200000" flipH="1">
            <a:off x="3420899" y="2332145"/>
            <a:ext cx="6602680" cy="2025955"/>
          </a:xfrm>
          <a:prstGeom prst="bentConnector3">
            <a:avLst>
              <a:gd name="adj1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aven povezovalnik 57">
            <a:extLst>
              <a:ext uri="{FF2B5EF4-FFF2-40B4-BE49-F238E27FC236}">
                <a16:creationId xmlns:a16="http://schemas.microsoft.com/office/drawing/2014/main" id="{17C703AD-0976-4FD6-B040-8DD75A578BCC}"/>
              </a:ext>
            </a:extLst>
          </p:cNvPr>
          <p:cNvCxnSpPr>
            <a:cxnSpLocks/>
          </p:cNvCxnSpPr>
          <p:nvPr/>
        </p:nvCxnSpPr>
        <p:spPr>
          <a:xfrm>
            <a:off x="11030767" y="2085390"/>
            <a:ext cx="2149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aven povezovalnik 58">
            <a:extLst>
              <a:ext uri="{FF2B5EF4-FFF2-40B4-BE49-F238E27FC236}">
                <a16:creationId xmlns:a16="http://schemas.microsoft.com/office/drawing/2014/main" id="{47199604-A82F-4543-8C61-F46EC2240EBB}"/>
              </a:ext>
            </a:extLst>
          </p:cNvPr>
          <p:cNvCxnSpPr>
            <a:cxnSpLocks/>
          </p:cNvCxnSpPr>
          <p:nvPr/>
        </p:nvCxnSpPr>
        <p:spPr>
          <a:xfrm>
            <a:off x="10610287" y="2074005"/>
            <a:ext cx="280626" cy="113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ven povezovalnik 59">
            <a:extLst>
              <a:ext uri="{FF2B5EF4-FFF2-40B4-BE49-F238E27FC236}">
                <a16:creationId xmlns:a16="http://schemas.microsoft.com/office/drawing/2014/main" id="{B0BE94E9-6413-43C5-B11B-3CCB5DB941D2}"/>
              </a:ext>
            </a:extLst>
          </p:cNvPr>
          <p:cNvCxnSpPr>
            <a:cxnSpLocks/>
          </p:cNvCxnSpPr>
          <p:nvPr/>
        </p:nvCxnSpPr>
        <p:spPr>
          <a:xfrm>
            <a:off x="10145931" y="2070721"/>
            <a:ext cx="28095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0E80E982-3577-4FF4-AD65-E3A902C598E0}"/>
              </a:ext>
            </a:extLst>
          </p:cNvPr>
          <p:cNvSpPr txBox="1"/>
          <p:nvPr/>
        </p:nvSpPr>
        <p:spPr>
          <a:xfrm>
            <a:off x="8974362" y="157542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9E24E633-8C62-47F7-8E10-4C89C85E6B2E}"/>
              </a:ext>
            </a:extLst>
          </p:cNvPr>
          <p:cNvSpPr txBox="1"/>
          <p:nvPr/>
        </p:nvSpPr>
        <p:spPr>
          <a:xfrm>
            <a:off x="9268392" y="156898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656F5EF2-742F-4316-BA54-88B2AAB9F9EF}"/>
              </a:ext>
            </a:extLst>
          </p:cNvPr>
          <p:cNvSpPr txBox="1"/>
          <p:nvPr/>
        </p:nvSpPr>
        <p:spPr>
          <a:xfrm>
            <a:off x="9593015" y="156898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41B04FEC-C80F-4233-A7F6-A96B2626B322}"/>
              </a:ext>
            </a:extLst>
          </p:cNvPr>
          <p:cNvSpPr txBox="1"/>
          <p:nvPr/>
        </p:nvSpPr>
        <p:spPr>
          <a:xfrm>
            <a:off x="10071408" y="156898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E369A19-D7CF-469A-A2BB-0076FEA1F238}"/>
              </a:ext>
            </a:extLst>
          </p:cNvPr>
          <p:cNvSpPr txBox="1"/>
          <p:nvPr/>
        </p:nvSpPr>
        <p:spPr>
          <a:xfrm>
            <a:off x="10553335" y="155282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1FC7E667-52C4-45D0-B00D-E1BD83B36E8D}"/>
              </a:ext>
            </a:extLst>
          </p:cNvPr>
          <p:cNvSpPr txBox="1"/>
          <p:nvPr/>
        </p:nvSpPr>
        <p:spPr>
          <a:xfrm>
            <a:off x="10929823" y="154856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EDE19CA3-A150-47EF-9A2A-B7A8A2A5BDA7}"/>
              </a:ext>
            </a:extLst>
          </p:cNvPr>
          <p:cNvSpPr txBox="1"/>
          <p:nvPr/>
        </p:nvSpPr>
        <p:spPr>
          <a:xfrm>
            <a:off x="9840866" y="1584990"/>
            <a:ext cx="317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>
                <a:solidFill>
                  <a:srgbClr val="0070C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92418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4" grpId="0"/>
      <p:bldP spid="15" grpId="0"/>
      <p:bldP spid="15" grpId="1"/>
      <p:bldP spid="16" grpId="0"/>
      <p:bldP spid="16" grpId="1"/>
      <p:bldP spid="17" grpId="0"/>
      <p:bldP spid="17" grpId="1"/>
      <p:bldP spid="20" grpId="0"/>
      <p:bldP spid="20" grpId="1"/>
      <p:bldP spid="21" grpId="0"/>
      <p:bldP spid="22" grpId="0"/>
      <p:bldP spid="22" grpId="1"/>
      <p:bldP spid="23" grpId="0"/>
      <p:bldP spid="23" grpId="1"/>
      <p:bldP spid="24" grpId="0"/>
      <p:bldP spid="25" grpId="0" animBg="1"/>
      <p:bldP spid="26" grpId="0" animBg="1"/>
      <p:bldP spid="29" grpId="0"/>
      <p:bldP spid="30" grpId="0"/>
      <p:bldP spid="30" grpId="1"/>
      <p:bldP spid="31" grpId="0"/>
      <p:bldP spid="31" grpId="1"/>
      <p:bldP spid="33" grpId="0"/>
      <p:bldP spid="36" grpId="0" animBg="1"/>
      <p:bldP spid="37" grpId="0" animBg="1"/>
      <p:bldP spid="38" grpId="0"/>
      <p:bldP spid="45" grpId="0"/>
      <p:bldP spid="46" grpId="0"/>
      <p:bldP spid="47" grpId="0" animBg="1"/>
      <p:bldP spid="48" grpId="0"/>
      <p:bldP spid="49" grpId="0"/>
      <p:bldP spid="50" grpId="0"/>
      <p:bldP spid="51" grpId="0"/>
      <p:bldP spid="52" grpId="0"/>
      <p:bldP spid="53" grpId="0"/>
      <p:bldP spid="4" grpId="0"/>
      <p:bldP spid="19" grpId="0"/>
      <p:bldP spid="67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292565FD-A166-441D-B8BD-1EE6C62F49BE}"/>
              </a:ext>
            </a:extLst>
          </p:cNvPr>
          <p:cNvSpPr txBox="1"/>
          <p:nvPr/>
        </p:nvSpPr>
        <p:spPr>
          <a:xfrm>
            <a:off x="270603" y="617722"/>
            <a:ext cx="2266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0,04 · 0,3 =</a:t>
            </a:r>
            <a:r>
              <a:rPr lang="sl-SI" sz="36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282CCE75-6D04-4040-93BC-643F56218BB6}"/>
              </a:ext>
            </a:extLst>
          </p:cNvPr>
          <p:cNvSpPr txBox="1"/>
          <p:nvPr/>
        </p:nvSpPr>
        <p:spPr>
          <a:xfrm>
            <a:off x="3274284" y="150126"/>
            <a:ext cx="1671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3 decimalke</a:t>
            </a:r>
          </a:p>
        </p:txBody>
      </p: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FDF2A5F4-3D8C-482D-9C04-530BA748B99A}"/>
              </a:ext>
            </a:extLst>
          </p:cNvPr>
          <p:cNvCxnSpPr/>
          <p:nvPr/>
        </p:nvCxnSpPr>
        <p:spPr>
          <a:xfrm>
            <a:off x="4010882" y="1141468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244BA9B9-11B4-4394-86BA-7789127C33CA}"/>
              </a:ext>
            </a:extLst>
          </p:cNvPr>
          <p:cNvCxnSpPr/>
          <p:nvPr/>
        </p:nvCxnSpPr>
        <p:spPr>
          <a:xfrm>
            <a:off x="3492824" y="1141468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2FE86548-E113-47E6-9C3B-41D24B65D26A}"/>
              </a:ext>
            </a:extLst>
          </p:cNvPr>
          <p:cNvCxnSpPr/>
          <p:nvPr/>
        </p:nvCxnSpPr>
        <p:spPr>
          <a:xfrm>
            <a:off x="2999694" y="1116279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572F7BD-CB88-4982-A190-02C344A843A2}"/>
              </a:ext>
            </a:extLst>
          </p:cNvPr>
          <p:cNvSpPr txBox="1"/>
          <p:nvPr/>
        </p:nvSpPr>
        <p:spPr>
          <a:xfrm>
            <a:off x="2379656" y="5978688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9A2287C2-2E29-4E74-83B0-DF712E8AC43C}"/>
              </a:ext>
            </a:extLst>
          </p:cNvPr>
          <p:cNvSpPr txBox="1"/>
          <p:nvPr/>
        </p:nvSpPr>
        <p:spPr>
          <a:xfrm>
            <a:off x="2980292" y="4661616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3F0CECF-4C00-44AE-ABA5-EA7DACF17848}"/>
              </a:ext>
            </a:extLst>
          </p:cNvPr>
          <p:cNvSpPr txBox="1"/>
          <p:nvPr/>
        </p:nvSpPr>
        <p:spPr>
          <a:xfrm>
            <a:off x="3364163" y="3086549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3A00E8F1-D058-4DA4-A2EA-23CF2F76E544}"/>
              </a:ext>
            </a:extLst>
          </p:cNvPr>
          <p:cNvSpPr txBox="1"/>
          <p:nvPr/>
        </p:nvSpPr>
        <p:spPr>
          <a:xfrm>
            <a:off x="2229971" y="1908301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CE0B7930-8E21-4417-819A-C2796F0B052C}"/>
              </a:ext>
            </a:extLst>
          </p:cNvPr>
          <p:cNvSpPr txBox="1"/>
          <p:nvPr/>
        </p:nvSpPr>
        <p:spPr>
          <a:xfrm>
            <a:off x="2674731" y="648220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,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AAA3B8C9-A2F7-4F6A-87BE-CD9D22E4AB16}"/>
              </a:ext>
            </a:extLst>
          </p:cNvPr>
          <p:cNvSpPr txBox="1"/>
          <p:nvPr/>
        </p:nvSpPr>
        <p:spPr>
          <a:xfrm>
            <a:off x="6067641" y="308525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126984E6-5063-408A-88C7-103018E08E63}"/>
              </a:ext>
            </a:extLst>
          </p:cNvPr>
          <p:cNvSpPr txBox="1"/>
          <p:nvPr/>
        </p:nvSpPr>
        <p:spPr>
          <a:xfrm>
            <a:off x="3191703" y="3124323"/>
            <a:ext cx="368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38640334-E668-4367-80E7-04531A968303}"/>
              </a:ext>
            </a:extLst>
          </p:cNvPr>
          <p:cNvSpPr txBox="1"/>
          <p:nvPr/>
        </p:nvSpPr>
        <p:spPr>
          <a:xfrm>
            <a:off x="2400992" y="1850510"/>
            <a:ext cx="513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ACD0424D-1A7D-48E3-A14C-0ABD7D33BAC6}"/>
              </a:ext>
            </a:extLst>
          </p:cNvPr>
          <p:cNvSpPr txBox="1"/>
          <p:nvPr/>
        </p:nvSpPr>
        <p:spPr>
          <a:xfrm>
            <a:off x="1962175" y="185221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D4B2376E-2AE2-44FA-B264-607888FA7441}"/>
              </a:ext>
            </a:extLst>
          </p:cNvPr>
          <p:cNvSpPr txBox="1"/>
          <p:nvPr/>
        </p:nvSpPr>
        <p:spPr>
          <a:xfrm>
            <a:off x="2416059" y="61633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FCA6D0DA-7D6A-4AA5-9169-B1EFDCA1D5D4}"/>
              </a:ext>
            </a:extLst>
          </p:cNvPr>
          <p:cNvSpPr txBox="1"/>
          <p:nvPr/>
        </p:nvSpPr>
        <p:spPr>
          <a:xfrm>
            <a:off x="2999694" y="60376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/>
              <a:t>0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798FDDD2-D93A-483D-8A7B-98FCE32A5BA7}"/>
              </a:ext>
            </a:extLst>
          </p:cNvPr>
          <p:cNvSpPr txBox="1"/>
          <p:nvPr/>
        </p:nvSpPr>
        <p:spPr>
          <a:xfrm>
            <a:off x="3972929" y="61535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1CED2CE1-751B-43AD-9F5D-DAC0AF1443E0}"/>
              </a:ext>
            </a:extLst>
          </p:cNvPr>
          <p:cNvSpPr txBox="1"/>
          <p:nvPr/>
        </p:nvSpPr>
        <p:spPr>
          <a:xfrm>
            <a:off x="3495899" y="592625"/>
            <a:ext cx="46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8B57B427-D542-4923-9658-8E6A65AC7F9A}"/>
              </a:ext>
            </a:extLst>
          </p:cNvPr>
          <p:cNvSpPr txBox="1"/>
          <p:nvPr/>
        </p:nvSpPr>
        <p:spPr>
          <a:xfrm>
            <a:off x="371254" y="1827996"/>
            <a:ext cx="1821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0, 4 · 3 = </a:t>
            </a:r>
          </a:p>
        </p:txBody>
      </p: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80A4AFCA-68A3-4090-AA8D-4A72E5CA582D}"/>
              </a:ext>
            </a:extLst>
          </p:cNvPr>
          <p:cNvCxnSpPr/>
          <p:nvPr/>
        </p:nvCxnSpPr>
        <p:spPr>
          <a:xfrm>
            <a:off x="4621991" y="3586421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525AEC03-59A0-4D14-BBCD-3045A5D0F011}"/>
              </a:ext>
            </a:extLst>
          </p:cNvPr>
          <p:cNvCxnSpPr/>
          <p:nvPr/>
        </p:nvCxnSpPr>
        <p:spPr>
          <a:xfrm>
            <a:off x="4140973" y="3586421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861113D2-B016-4C06-A0BD-61BDD6052673}"/>
              </a:ext>
            </a:extLst>
          </p:cNvPr>
          <p:cNvCxnSpPr/>
          <p:nvPr/>
        </p:nvCxnSpPr>
        <p:spPr>
          <a:xfrm>
            <a:off x="3642393" y="3571422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ECF48A4E-BAB5-4D5E-BEB2-E155EC6D2B71}"/>
              </a:ext>
            </a:extLst>
          </p:cNvPr>
          <p:cNvCxnSpPr/>
          <p:nvPr/>
        </p:nvCxnSpPr>
        <p:spPr>
          <a:xfrm>
            <a:off x="2454680" y="2394930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6286E06B-A496-4D11-AECA-C7E2DA76A20B}"/>
              </a:ext>
            </a:extLst>
          </p:cNvPr>
          <p:cNvSpPr txBox="1"/>
          <p:nvPr/>
        </p:nvSpPr>
        <p:spPr>
          <a:xfrm>
            <a:off x="2309360" y="1559667"/>
            <a:ext cx="1670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1 decimalka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250DC459-49C3-4878-BBF1-961AA394B9EE}"/>
              </a:ext>
            </a:extLst>
          </p:cNvPr>
          <p:cNvSpPr txBox="1"/>
          <p:nvPr/>
        </p:nvSpPr>
        <p:spPr>
          <a:xfrm>
            <a:off x="319472" y="6059245"/>
            <a:ext cx="2266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0,65 · 2 =</a:t>
            </a:r>
            <a:r>
              <a:rPr lang="sl-SI" sz="36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4057117B-DABD-4649-8D36-39B70FA10B9E}"/>
              </a:ext>
            </a:extLst>
          </p:cNvPr>
          <p:cNvSpPr txBox="1"/>
          <p:nvPr/>
        </p:nvSpPr>
        <p:spPr>
          <a:xfrm>
            <a:off x="-17979" y="4597647"/>
            <a:ext cx="3068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0,0423 · 0,01 </a:t>
            </a:r>
            <a:r>
              <a:rPr lang="sl-SI" sz="3600" b="1" dirty="0">
                <a:solidFill>
                  <a:srgbClr val="002060"/>
                </a:solidFill>
              </a:rPr>
              <a:t>= 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2F42F320-6663-41B1-8F8F-142BB91CABDF}"/>
              </a:ext>
            </a:extLst>
          </p:cNvPr>
          <p:cNvSpPr txBox="1"/>
          <p:nvPr/>
        </p:nvSpPr>
        <p:spPr>
          <a:xfrm>
            <a:off x="100238" y="3172812"/>
            <a:ext cx="3175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0,004 · 0,0003 =</a:t>
            </a:r>
            <a:r>
              <a:rPr lang="sl-SI" sz="36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A2BAE0AE-7D6E-4C59-A69F-14857D7F4B4C}"/>
              </a:ext>
            </a:extLst>
          </p:cNvPr>
          <p:cNvSpPr txBox="1"/>
          <p:nvPr/>
        </p:nvSpPr>
        <p:spPr>
          <a:xfrm>
            <a:off x="4477181" y="2758221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7 decimalk</a:t>
            </a:r>
          </a:p>
        </p:txBody>
      </p: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32231E1F-F715-4A16-B9F2-57176A1D1F9E}"/>
              </a:ext>
            </a:extLst>
          </p:cNvPr>
          <p:cNvCxnSpPr/>
          <p:nvPr/>
        </p:nvCxnSpPr>
        <p:spPr>
          <a:xfrm>
            <a:off x="3280778" y="5121314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6112AFBC-9B9F-4896-B898-3240D1F027E7}"/>
              </a:ext>
            </a:extLst>
          </p:cNvPr>
          <p:cNvCxnSpPr/>
          <p:nvPr/>
        </p:nvCxnSpPr>
        <p:spPr>
          <a:xfrm>
            <a:off x="3706289" y="5123757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554A4DA5-78DF-41A1-9B88-2F1D0D876B63}"/>
              </a:ext>
            </a:extLst>
          </p:cNvPr>
          <p:cNvCxnSpPr/>
          <p:nvPr/>
        </p:nvCxnSpPr>
        <p:spPr>
          <a:xfrm>
            <a:off x="4195126" y="5123757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D01F3AC1-B3ED-4EE4-898C-4D20332393CF}"/>
              </a:ext>
            </a:extLst>
          </p:cNvPr>
          <p:cNvCxnSpPr/>
          <p:nvPr/>
        </p:nvCxnSpPr>
        <p:spPr>
          <a:xfrm>
            <a:off x="6646906" y="3586421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D9FDC850-FA1C-4DC0-BDBE-91905709F6AA}"/>
              </a:ext>
            </a:extLst>
          </p:cNvPr>
          <p:cNvCxnSpPr/>
          <p:nvPr/>
        </p:nvCxnSpPr>
        <p:spPr>
          <a:xfrm>
            <a:off x="6096000" y="3586421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6FDC5069-FCAE-48F4-93EE-A2A8C5F742F0}"/>
              </a:ext>
            </a:extLst>
          </p:cNvPr>
          <p:cNvCxnSpPr/>
          <p:nvPr/>
        </p:nvCxnSpPr>
        <p:spPr>
          <a:xfrm>
            <a:off x="5560362" y="3586421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BB0EBA93-1643-4A9C-B727-597850022F17}"/>
              </a:ext>
            </a:extLst>
          </p:cNvPr>
          <p:cNvCxnSpPr/>
          <p:nvPr/>
        </p:nvCxnSpPr>
        <p:spPr>
          <a:xfrm>
            <a:off x="5104874" y="3607996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A68D72F6-5007-4F1D-8E40-67E04D3351AD}"/>
              </a:ext>
            </a:extLst>
          </p:cNvPr>
          <p:cNvSpPr txBox="1"/>
          <p:nvPr/>
        </p:nvSpPr>
        <p:spPr>
          <a:xfrm>
            <a:off x="2155233" y="6003955"/>
            <a:ext cx="418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B6D7DFEE-7C3D-43CA-9B13-F2CE6F2BEF8F}"/>
              </a:ext>
            </a:extLst>
          </p:cNvPr>
          <p:cNvSpPr txBox="1"/>
          <p:nvPr/>
        </p:nvSpPr>
        <p:spPr>
          <a:xfrm>
            <a:off x="5079180" y="312127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C04834F3-13BC-40BD-A52D-C4DB16B6174B}"/>
              </a:ext>
            </a:extLst>
          </p:cNvPr>
          <p:cNvSpPr txBox="1"/>
          <p:nvPr/>
        </p:nvSpPr>
        <p:spPr>
          <a:xfrm>
            <a:off x="5523400" y="310492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4BA182A6-352F-42E6-AA44-BE04D15CE0E2}"/>
              </a:ext>
            </a:extLst>
          </p:cNvPr>
          <p:cNvSpPr txBox="1"/>
          <p:nvPr/>
        </p:nvSpPr>
        <p:spPr>
          <a:xfrm>
            <a:off x="3642393" y="308525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31CA285-2486-455C-8FCB-A87790C66D9C}"/>
              </a:ext>
            </a:extLst>
          </p:cNvPr>
          <p:cNvSpPr txBox="1"/>
          <p:nvPr/>
        </p:nvSpPr>
        <p:spPr>
          <a:xfrm>
            <a:off x="4136000" y="307617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634ACF18-2BA0-4451-A423-175B91CB0F09}"/>
              </a:ext>
            </a:extLst>
          </p:cNvPr>
          <p:cNvSpPr txBox="1"/>
          <p:nvPr/>
        </p:nvSpPr>
        <p:spPr>
          <a:xfrm>
            <a:off x="4618724" y="310492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C625D8E4-4063-46BE-8CBB-854A9FCFA157}"/>
              </a:ext>
            </a:extLst>
          </p:cNvPr>
          <p:cNvSpPr txBox="1"/>
          <p:nvPr/>
        </p:nvSpPr>
        <p:spPr>
          <a:xfrm>
            <a:off x="6604553" y="310492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54CBDFA7-4B5A-4D41-877E-E6FDC4BACF44}"/>
              </a:ext>
            </a:extLst>
          </p:cNvPr>
          <p:cNvSpPr txBox="1"/>
          <p:nvPr/>
        </p:nvSpPr>
        <p:spPr>
          <a:xfrm>
            <a:off x="3017497" y="4117103"/>
            <a:ext cx="3449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6 decimalk; 423 · 1=  423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AEBA1BA2-AB11-4AE1-ADF5-2463C1EB9F64}"/>
              </a:ext>
            </a:extLst>
          </p:cNvPr>
          <p:cNvSpPr txBox="1"/>
          <p:nvPr/>
        </p:nvSpPr>
        <p:spPr>
          <a:xfrm>
            <a:off x="3297090" y="461215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27A35636-99AD-4E93-8AE6-331D06EC3F28}"/>
              </a:ext>
            </a:extLst>
          </p:cNvPr>
          <p:cNvSpPr txBox="1"/>
          <p:nvPr/>
        </p:nvSpPr>
        <p:spPr>
          <a:xfrm>
            <a:off x="3736003" y="460509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892E7DBE-0DE3-4757-9C1D-38AB8AC249F0}"/>
              </a:ext>
            </a:extLst>
          </p:cNvPr>
          <p:cNvSpPr txBox="1"/>
          <p:nvPr/>
        </p:nvSpPr>
        <p:spPr>
          <a:xfrm>
            <a:off x="4233468" y="4577365"/>
            <a:ext cx="418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26AB5D51-856F-4E2C-BD16-E258A7197BBD}"/>
              </a:ext>
            </a:extLst>
          </p:cNvPr>
          <p:cNvSpPr txBox="1"/>
          <p:nvPr/>
        </p:nvSpPr>
        <p:spPr>
          <a:xfrm>
            <a:off x="4594490" y="461500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6D380EAC-02E6-4806-B96E-C1DB19FA6C1B}"/>
              </a:ext>
            </a:extLst>
          </p:cNvPr>
          <p:cNvSpPr txBox="1"/>
          <p:nvPr/>
        </p:nvSpPr>
        <p:spPr>
          <a:xfrm>
            <a:off x="5044183" y="463906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83BA5B0C-4EEF-4493-892C-5EE2C1F1CCB4}"/>
              </a:ext>
            </a:extLst>
          </p:cNvPr>
          <p:cNvSpPr txBox="1"/>
          <p:nvPr/>
        </p:nvSpPr>
        <p:spPr>
          <a:xfrm>
            <a:off x="5452977" y="464021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6304042B-3A87-44F2-8905-BAC6FD00D72C}"/>
              </a:ext>
            </a:extLst>
          </p:cNvPr>
          <p:cNvSpPr txBox="1"/>
          <p:nvPr/>
        </p:nvSpPr>
        <p:spPr>
          <a:xfrm>
            <a:off x="2778285" y="463160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0</a:t>
            </a:r>
          </a:p>
        </p:txBody>
      </p:sp>
      <p:cxnSp>
        <p:nvCxnSpPr>
          <p:cNvPr id="57" name="Raven povezovalnik 56">
            <a:extLst>
              <a:ext uri="{FF2B5EF4-FFF2-40B4-BE49-F238E27FC236}">
                <a16:creationId xmlns:a16="http://schemas.microsoft.com/office/drawing/2014/main" id="{E48CE24D-898C-4513-860E-1E551DF1E842}"/>
              </a:ext>
            </a:extLst>
          </p:cNvPr>
          <p:cNvCxnSpPr>
            <a:cxnSpLocks/>
          </p:cNvCxnSpPr>
          <p:nvPr/>
        </p:nvCxnSpPr>
        <p:spPr>
          <a:xfrm flipV="1">
            <a:off x="-56760" y="1557379"/>
            <a:ext cx="11679787" cy="5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aven povezovalnik 58">
            <a:extLst>
              <a:ext uri="{FF2B5EF4-FFF2-40B4-BE49-F238E27FC236}">
                <a16:creationId xmlns:a16="http://schemas.microsoft.com/office/drawing/2014/main" id="{560E945B-15DE-4A1F-AF96-02E2C9990ABE}"/>
              </a:ext>
            </a:extLst>
          </p:cNvPr>
          <p:cNvCxnSpPr>
            <a:cxnSpLocks/>
          </p:cNvCxnSpPr>
          <p:nvPr/>
        </p:nvCxnSpPr>
        <p:spPr>
          <a:xfrm flipV="1">
            <a:off x="-95286" y="2721971"/>
            <a:ext cx="11679787" cy="5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ven povezovalnik 59">
            <a:extLst>
              <a:ext uri="{FF2B5EF4-FFF2-40B4-BE49-F238E27FC236}">
                <a16:creationId xmlns:a16="http://schemas.microsoft.com/office/drawing/2014/main" id="{BE613FDB-8F01-4A1B-AFFB-ABC43C1416E2}"/>
              </a:ext>
            </a:extLst>
          </p:cNvPr>
          <p:cNvCxnSpPr>
            <a:cxnSpLocks/>
          </p:cNvCxnSpPr>
          <p:nvPr/>
        </p:nvCxnSpPr>
        <p:spPr>
          <a:xfrm flipV="1">
            <a:off x="22472" y="5494329"/>
            <a:ext cx="11679787" cy="5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ven povezovalnik 60">
            <a:extLst>
              <a:ext uri="{FF2B5EF4-FFF2-40B4-BE49-F238E27FC236}">
                <a16:creationId xmlns:a16="http://schemas.microsoft.com/office/drawing/2014/main" id="{6EB9ED93-C59A-4911-969D-1981A026A21C}"/>
              </a:ext>
            </a:extLst>
          </p:cNvPr>
          <p:cNvCxnSpPr>
            <a:cxnSpLocks/>
          </p:cNvCxnSpPr>
          <p:nvPr/>
        </p:nvCxnSpPr>
        <p:spPr>
          <a:xfrm flipV="1">
            <a:off x="-10579" y="4126524"/>
            <a:ext cx="11679787" cy="5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ven povezovalnik 61">
            <a:extLst>
              <a:ext uri="{FF2B5EF4-FFF2-40B4-BE49-F238E27FC236}">
                <a16:creationId xmlns:a16="http://schemas.microsoft.com/office/drawing/2014/main" id="{EA26213C-0FD1-4D43-AC69-AB2A96524E37}"/>
              </a:ext>
            </a:extLst>
          </p:cNvPr>
          <p:cNvCxnSpPr/>
          <p:nvPr/>
        </p:nvCxnSpPr>
        <p:spPr>
          <a:xfrm>
            <a:off x="2692562" y="6508652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ven povezovalnik 62">
            <a:extLst>
              <a:ext uri="{FF2B5EF4-FFF2-40B4-BE49-F238E27FC236}">
                <a16:creationId xmlns:a16="http://schemas.microsoft.com/office/drawing/2014/main" id="{159E49F7-6B64-4862-B698-D13FED8506A1}"/>
              </a:ext>
            </a:extLst>
          </p:cNvPr>
          <p:cNvCxnSpPr/>
          <p:nvPr/>
        </p:nvCxnSpPr>
        <p:spPr>
          <a:xfrm>
            <a:off x="5493876" y="5121314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ven povezovalnik 63">
            <a:extLst>
              <a:ext uri="{FF2B5EF4-FFF2-40B4-BE49-F238E27FC236}">
                <a16:creationId xmlns:a16="http://schemas.microsoft.com/office/drawing/2014/main" id="{3C8F9897-1DAA-4377-B70E-515AA85AFAFB}"/>
              </a:ext>
            </a:extLst>
          </p:cNvPr>
          <p:cNvCxnSpPr/>
          <p:nvPr/>
        </p:nvCxnSpPr>
        <p:spPr>
          <a:xfrm>
            <a:off x="5056927" y="5137404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ven povezovalnik 64">
            <a:extLst>
              <a:ext uri="{FF2B5EF4-FFF2-40B4-BE49-F238E27FC236}">
                <a16:creationId xmlns:a16="http://schemas.microsoft.com/office/drawing/2014/main" id="{C67C325E-3CEA-4D41-B376-AA49ED7633D0}"/>
              </a:ext>
            </a:extLst>
          </p:cNvPr>
          <p:cNvCxnSpPr/>
          <p:nvPr/>
        </p:nvCxnSpPr>
        <p:spPr>
          <a:xfrm>
            <a:off x="4605170" y="5123757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ravokotnik 66">
            <a:extLst>
              <a:ext uri="{FF2B5EF4-FFF2-40B4-BE49-F238E27FC236}">
                <a16:creationId xmlns:a16="http://schemas.microsoft.com/office/drawing/2014/main" id="{EE6683D6-C2A7-435D-A18C-C547187B467F}"/>
              </a:ext>
            </a:extLst>
          </p:cNvPr>
          <p:cNvSpPr/>
          <p:nvPr/>
        </p:nvSpPr>
        <p:spPr>
          <a:xfrm>
            <a:off x="5515065" y="4108838"/>
            <a:ext cx="853084" cy="420199"/>
          </a:xfrm>
          <a:prstGeom prst="rect">
            <a:avLst/>
          </a:prstGeom>
          <a:solidFill>
            <a:srgbClr val="FFFF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1097DD98-1FBD-4ED6-BC3A-ADD428DEA457}"/>
              </a:ext>
            </a:extLst>
          </p:cNvPr>
          <p:cNvSpPr txBox="1"/>
          <p:nvPr/>
        </p:nvSpPr>
        <p:spPr>
          <a:xfrm>
            <a:off x="848139" y="5577289"/>
            <a:ext cx="3262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2 decimalki; 65 · 2 = 130</a:t>
            </a:r>
          </a:p>
        </p:txBody>
      </p:sp>
      <p:cxnSp>
        <p:nvCxnSpPr>
          <p:cNvPr id="69" name="Raven povezovalnik 68">
            <a:extLst>
              <a:ext uri="{FF2B5EF4-FFF2-40B4-BE49-F238E27FC236}">
                <a16:creationId xmlns:a16="http://schemas.microsoft.com/office/drawing/2014/main" id="{08DB4740-479F-48A7-A39F-B1639BD0BE0C}"/>
              </a:ext>
            </a:extLst>
          </p:cNvPr>
          <p:cNvCxnSpPr/>
          <p:nvPr/>
        </p:nvCxnSpPr>
        <p:spPr>
          <a:xfrm>
            <a:off x="3209046" y="6508652"/>
            <a:ext cx="3684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ven povezovalnik 69">
            <a:extLst>
              <a:ext uri="{FF2B5EF4-FFF2-40B4-BE49-F238E27FC236}">
                <a16:creationId xmlns:a16="http://schemas.microsoft.com/office/drawing/2014/main" id="{11343B1F-4A57-40FB-8A1B-6D4000383E44}"/>
              </a:ext>
            </a:extLst>
          </p:cNvPr>
          <p:cNvCxnSpPr>
            <a:cxnSpLocks/>
          </p:cNvCxnSpPr>
          <p:nvPr/>
        </p:nvCxnSpPr>
        <p:spPr>
          <a:xfrm>
            <a:off x="10681872" y="6097591"/>
            <a:ext cx="26930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>
            <a:extLst>
              <a:ext uri="{FF2B5EF4-FFF2-40B4-BE49-F238E27FC236}">
                <a16:creationId xmlns:a16="http://schemas.microsoft.com/office/drawing/2014/main" id="{482E8D74-FFED-4035-A8D6-8EEB2F42A4C0}"/>
              </a:ext>
            </a:extLst>
          </p:cNvPr>
          <p:cNvCxnSpPr>
            <a:cxnSpLocks/>
          </p:cNvCxnSpPr>
          <p:nvPr/>
        </p:nvCxnSpPr>
        <p:spPr>
          <a:xfrm>
            <a:off x="10000971" y="6081331"/>
            <a:ext cx="2618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E7B9135E-8861-403C-B4B1-F039289DA9CF}"/>
              </a:ext>
            </a:extLst>
          </p:cNvPr>
          <p:cNvSpPr txBox="1"/>
          <p:nvPr/>
        </p:nvSpPr>
        <p:spPr>
          <a:xfrm>
            <a:off x="2691830" y="6003956"/>
            <a:ext cx="418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88A6597A-6784-4BFF-8143-D3D781EA1998}"/>
              </a:ext>
            </a:extLst>
          </p:cNvPr>
          <p:cNvSpPr txBox="1"/>
          <p:nvPr/>
        </p:nvSpPr>
        <p:spPr>
          <a:xfrm>
            <a:off x="3178619" y="6025254"/>
            <a:ext cx="418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0</a:t>
            </a:r>
          </a:p>
        </p:txBody>
      </p:sp>
      <p:cxnSp>
        <p:nvCxnSpPr>
          <p:cNvPr id="76" name="Raven povezovalnik 75">
            <a:extLst>
              <a:ext uri="{FF2B5EF4-FFF2-40B4-BE49-F238E27FC236}">
                <a16:creationId xmlns:a16="http://schemas.microsoft.com/office/drawing/2014/main" id="{1FC90E3A-1916-4087-AFFD-5F1D5359E5C4}"/>
              </a:ext>
            </a:extLst>
          </p:cNvPr>
          <p:cNvCxnSpPr>
            <a:cxnSpLocks/>
          </p:cNvCxnSpPr>
          <p:nvPr/>
        </p:nvCxnSpPr>
        <p:spPr>
          <a:xfrm>
            <a:off x="7049541" y="101667"/>
            <a:ext cx="40863" cy="67886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E8EF74A-C6F0-4DFD-AC34-F689F50692EB}"/>
              </a:ext>
            </a:extLst>
          </p:cNvPr>
          <p:cNvSpPr txBox="1"/>
          <p:nvPr/>
        </p:nvSpPr>
        <p:spPr>
          <a:xfrm>
            <a:off x="7183722" y="569214"/>
            <a:ext cx="2146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a) 0,5 · 2 =</a:t>
            </a:r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1040E320-5FAB-4F0C-AB0C-D2498878B5BF}"/>
              </a:ext>
            </a:extLst>
          </p:cNvPr>
          <p:cNvSpPr txBox="1"/>
          <p:nvPr/>
        </p:nvSpPr>
        <p:spPr>
          <a:xfrm>
            <a:off x="7176267" y="1766965"/>
            <a:ext cx="2754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b) 1,87 · 0,1 =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58EFAF94-473C-44D2-844A-2A26EF1CF9AA}"/>
              </a:ext>
            </a:extLst>
          </p:cNvPr>
          <p:cNvSpPr txBox="1"/>
          <p:nvPr/>
        </p:nvSpPr>
        <p:spPr>
          <a:xfrm>
            <a:off x="7243546" y="3035577"/>
            <a:ext cx="29338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c) 0,09 · 0,08 =</a:t>
            </a:r>
          </a:p>
        </p:txBody>
      </p:sp>
      <p:sp>
        <p:nvSpPr>
          <p:cNvPr id="81" name="PoljeZBesedilom 80">
            <a:extLst>
              <a:ext uri="{FF2B5EF4-FFF2-40B4-BE49-F238E27FC236}">
                <a16:creationId xmlns:a16="http://schemas.microsoft.com/office/drawing/2014/main" id="{597E0C2F-6D0E-4D06-ADFD-97EF8E6E17C3}"/>
              </a:ext>
            </a:extLst>
          </p:cNvPr>
          <p:cNvSpPr txBox="1"/>
          <p:nvPr/>
        </p:nvSpPr>
        <p:spPr>
          <a:xfrm>
            <a:off x="7212935" y="4439286"/>
            <a:ext cx="2146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d) 0,8 · 5 =</a:t>
            </a:r>
          </a:p>
        </p:txBody>
      </p:sp>
      <p:sp>
        <p:nvSpPr>
          <p:cNvPr id="82" name="PoljeZBesedilom 81">
            <a:extLst>
              <a:ext uri="{FF2B5EF4-FFF2-40B4-BE49-F238E27FC236}">
                <a16:creationId xmlns:a16="http://schemas.microsoft.com/office/drawing/2014/main" id="{5F0920FD-DF47-435F-BB91-5F9E6A6F1C4B}"/>
              </a:ext>
            </a:extLst>
          </p:cNvPr>
          <p:cNvSpPr txBox="1"/>
          <p:nvPr/>
        </p:nvSpPr>
        <p:spPr>
          <a:xfrm>
            <a:off x="6867134" y="5577289"/>
            <a:ext cx="2873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e) 0,8 · 0,05 =</a:t>
            </a:r>
          </a:p>
        </p:txBody>
      </p:sp>
      <p:sp>
        <p:nvSpPr>
          <p:cNvPr id="83" name="PoljeZBesedilom 82">
            <a:extLst>
              <a:ext uri="{FF2B5EF4-FFF2-40B4-BE49-F238E27FC236}">
                <a16:creationId xmlns:a16="http://schemas.microsoft.com/office/drawing/2014/main" id="{692EA8F3-65D1-4B7D-8F19-8F739DD6839B}"/>
              </a:ext>
            </a:extLst>
          </p:cNvPr>
          <p:cNvSpPr txBox="1"/>
          <p:nvPr/>
        </p:nvSpPr>
        <p:spPr>
          <a:xfrm>
            <a:off x="4095157" y="6003957"/>
            <a:ext cx="1101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2060"/>
                </a:solidFill>
              </a:rPr>
              <a:t>= </a:t>
            </a:r>
            <a:r>
              <a:rPr lang="sl-SI" sz="3600" dirty="0">
                <a:solidFill>
                  <a:srgbClr val="0070C0"/>
                </a:solidFill>
              </a:rPr>
              <a:t>1,3</a:t>
            </a:r>
          </a:p>
        </p:txBody>
      </p:sp>
      <p:sp>
        <p:nvSpPr>
          <p:cNvPr id="84" name="PoljeZBesedilom 83">
            <a:extLst>
              <a:ext uri="{FF2B5EF4-FFF2-40B4-BE49-F238E27FC236}">
                <a16:creationId xmlns:a16="http://schemas.microsoft.com/office/drawing/2014/main" id="{8327446E-5962-48BA-B71C-644C001B5A04}"/>
              </a:ext>
            </a:extLst>
          </p:cNvPr>
          <p:cNvSpPr txBox="1"/>
          <p:nvPr/>
        </p:nvSpPr>
        <p:spPr>
          <a:xfrm>
            <a:off x="4095808" y="5605777"/>
            <a:ext cx="2506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brez odvečne ničle</a:t>
            </a:r>
          </a:p>
        </p:txBody>
      </p:sp>
      <p:sp>
        <p:nvSpPr>
          <p:cNvPr id="85" name="PoljeZBesedilom 84">
            <a:extLst>
              <a:ext uri="{FF2B5EF4-FFF2-40B4-BE49-F238E27FC236}">
                <a16:creationId xmlns:a16="http://schemas.microsoft.com/office/drawing/2014/main" id="{A0FF61DA-F965-46F0-A5E1-86D2CA9C591C}"/>
              </a:ext>
            </a:extLst>
          </p:cNvPr>
          <p:cNvSpPr txBox="1"/>
          <p:nvPr/>
        </p:nvSpPr>
        <p:spPr>
          <a:xfrm>
            <a:off x="9247892" y="555519"/>
            <a:ext cx="952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1,0</a:t>
            </a:r>
          </a:p>
        </p:txBody>
      </p:sp>
      <p:sp>
        <p:nvSpPr>
          <p:cNvPr id="86" name="PoljeZBesedilom 85">
            <a:extLst>
              <a:ext uri="{FF2B5EF4-FFF2-40B4-BE49-F238E27FC236}">
                <a16:creationId xmlns:a16="http://schemas.microsoft.com/office/drawing/2014/main" id="{565A833F-602D-424E-AEC7-73961F3EB840}"/>
              </a:ext>
            </a:extLst>
          </p:cNvPr>
          <p:cNvSpPr txBox="1"/>
          <p:nvPr/>
        </p:nvSpPr>
        <p:spPr>
          <a:xfrm>
            <a:off x="10123348" y="548382"/>
            <a:ext cx="952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= 1</a:t>
            </a:r>
          </a:p>
        </p:txBody>
      </p:sp>
      <p:sp>
        <p:nvSpPr>
          <p:cNvPr id="87" name="PoljeZBesedilom 86">
            <a:extLst>
              <a:ext uri="{FF2B5EF4-FFF2-40B4-BE49-F238E27FC236}">
                <a16:creationId xmlns:a16="http://schemas.microsoft.com/office/drawing/2014/main" id="{0CEC0424-3BB0-478D-B33F-9710B4AD43EA}"/>
              </a:ext>
            </a:extLst>
          </p:cNvPr>
          <p:cNvSpPr txBox="1"/>
          <p:nvPr/>
        </p:nvSpPr>
        <p:spPr>
          <a:xfrm>
            <a:off x="9848215" y="1759249"/>
            <a:ext cx="177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C00000"/>
                </a:solidFill>
              </a:rPr>
              <a:t>0,187</a:t>
            </a:r>
          </a:p>
        </p:txBody>
      </p:sp>
      <p:sp>
        <p:nvSpPr>
          <p:cNvPr id="88" name="PoljeZBesedilom 87">
            <a:extLst>
              <a:ext uri="{FF2B5EF4-FFF2-40B4-BE49-F238E27FC236}">
                <a16:creationId xmlns:a16="http://schemas.microsoft.com/office/drawing/2014/main" id="{D09BC023-D15A-4FB9-874A-A7094177C6ED}"/>
              </a:ext>
            </a:extLst>
          </p:cNvPr>
          <p:cNvSpPr txBox="1"/>
          <p:nvPr/>
        </p:nvSpPr>
        <p:spPr>
          <a:xfrm>
            <a:off x="10166431" y="2959559"/>
            <a:ext cx="160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0,0072</a:t>
            </a:r>
          </a:p>
        </p:txBody>
      </p:sp>
      <p:sp>
        <p:nvSpPr>
          <p:cNvPr id="89" name="PoljeZBesedilom 88">
            <a:extLst>
              <a:ext uri="{FF2B5EF4-FFF2-40B4-BE49-F238E27FC236}">
                <a16:creationId xmlns:a16="http://schemas.microsoft.com/office/drawing/2014/main" id="{774C28BE-1ABF-4039-A6F0-7FFD46715714}"/>
              </a:ext>
            </a:extLst>
          </p:cNvPr>
          <p:cNvSpPr txBox="1"/>
          <p:nvPr/>
        </p:nvSpPr>
        <p:spPr>
          <a:xfrm>
            <a:off x="9326452" y="4423820"/>
            <a:ext cx="805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C00000"/>
                </a:solidFill>
              </a:rPr>
              <a:t>4,0</a:t>
            </a:r>
          </a:p>
        </p:txBody>
      </p:sp>
      <p:sp>
        <p:nvSpPr>
          <p:cNvPr id="90" name="PoljeZBesedilom 89">
            <a:extLst>
              <a:ext uri="{FF2B5EF4-FFF2-40B4-BE49-F238E27FC236}">
                <a16:creationId xmlns:a16="http://schemas.microsoft.com/office/drawing/2014/main" id="{FFA08A95-9F43-41A8-8386-4F8A0982A455}"/>
              </a:ext>
            </a:extLst>
          </p:cNvPr>
          <p:cNvSpPr txBox="1"/>
          <p:nvPr/>
        </p:nvSpPr>
        <p:spPr>
          <a:xfrm>
            <a:off x="9495083" y="5577289"/>
            <a:ext cx="1681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0, 0 4 0</a:t>
            </a:r>
          </a:p>
        </p:txBody>
      </p:sp>
      <p:sp>
        <p:nvSpPr>
          <p:cNvPr id="91" name="PoljeZBesedilom 90">
            <a:extLst>
              <a:ext uri="{FF2B5EF4-FFF2-40B4-BE49-F238E27FC236}">
                <a16:creationId xmlns:a16="http://schemas.microsoft.com/office/drawing/2014/main" id="{ADF50C31-680D-4496-869B-1B3158296803}"/>
              </a:ext>
            </a:extLst>
          </p:cNvPr>
          <p:cNvSpPr txBox="1"/>
          <p:nvPr/>
        </p:nvSpPr>
        <p:spPr>
          <a:xfrm>
            <a:off x="10039422" y="4427710"/>
            <a:ext cx="938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C00000"/>
                </a:solidFill>
              </a:rPr>
              <a:t>= 4</a:t>
            </a:r>
          </a:p>
        </p:txBody>
      </p:sp>
      <p:sp>
        <p:nvSpPr>
          <p:cNvPr id="92" name="PoljeZBesedilom 91">
            <a:extLst>
              <a:ext uri="{FF2B5EF4-FFF2-40B4-BE49-F238E27FC236}">
                <a16:creationId xmlns:a16="http://schemas.microsoft.com/office/drawing/2014/main" id="{54DCEBE6-D5AD-4B9B-B90F-4AFC8A97C9A2}"/>
              </a:ext>
            </a:extLst>
          </p:cNvPr>
          <p:cNvSpPr txBox="1"/>
          <p:nvPr/>
        </p:nvSpPr>
        <p:spPr>
          <a:xfrm>
            <a:off x="7347328" y="6254084"/>
            <a:ext cx="1997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40 in 3 decimalke</a:t>
            </a:r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65A126FC-D7D1-495B-BFE0-72EC67FAA7A1}"/>
              </a:ext>
            </a:extLst>
          </p:cNvPr>
          <p:cNvSpPr txBox="1"/>
          <p:nvPr/>
        </p:nvSpPr>
        <p:spPr>
          <a:xfrm>
            <a:off x="10210513" y="6182881"/>
            <a:ext cx="1458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= 0,04</a:t>
            </a:r>
          </a:p>
        </p:txBody>
      </p:sp>
      <p:cxnSp>
        <p:nvCxnSpPr>
          <p:cNvPr id="100" name="Raven povezovalnik 99">
            <a:extLst>
              <a:ext uri="{FF2B5EF4-FFF2-40B4-BE49-F238E27FC236}">
                <a16:creationId xmlns:a16="http://schemas.microsoft.com/office/drawing/2014/main" id="{4C2AE7E4-9F7A-48BA-8096-853A240F0CFB}"/>
              </a:ext>
            </a:extLst>
          </p:cNvPr>
          <p:cNvCxnSpPr>
            <a:cxnSpLocks/>
          </p:cNvCxnSpPr>
          <p:nvPr/>
        </p:nvCxnSpPr>
        <p:spPr>
          <a:xfrm>
            <a:off x="10319819" y="6095828"/>
            <a:ext cx="26930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PoljeZBesedilom 100">
            <a:extLst>
              <a:ext uri="{FF2B5EF4-FFF2-40B4-BE49-F238E27FC236}">
                <a16:creationId xmlns:a16="http://schemas.microsoft.com/office/drawing/2014/main" id="{B5616E9F-4A2B-4AE6-B220-3B992620C1B8}"/>
              </a:ext>
            </a:extLst>
          </p:cNvPr>
          <p:cNvSpPr txBox="1"/>
          <p:nvPr/>
        </p:nvSpPr>
        <p:spPr>
          <a:xfrm>
            <a:off x="7330925" y="1160348"/>
            <a:ext cx="216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10 in 1 decimalka</a:t>
            </a:r>
          </a:p>
        </p:txBody>
      </p:sp>
      <p:sp>
        <p:nvSpPr>
          <p:cNvPr id="102" name="PoljeZBesedilom 101">
            <a:extLst>
              <a:ext uri="{FF2B5EF4-FFF2-40B4-BE49-F238E27FC236}">
                <a16:creationId xmlns:a16="http://schemas.microsoft.com/office/drawing/2014/main" id="{77942ADA-8EF2-4128-BD9F-202B51E97649}"/>
              </a:ext>
            </a:extLst>
          </p:cNvPr>
          <p:cNvSpPr txBox="1"/>
          <p:nvPr/>
        </p:nvSpPr>
        <p:spPr>
          <a:xfrm>
            <a:off x="7387230" y="2322780"/>
            <a:ext cx="216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187 in 3 decimalke</a:t>
            </a:r>
          </a:p>
        </p:txBody>
      </p:sp>
      <p:sp>
        <p:nvSpPr>
          <p:cNvPr id="103" name="PoljeZBesedilom 102">
            <a:extLst>
              <a:ext uri="{FF2B5EF4-FFF2-40B4-BE49-F238E27FC236}">
                <a16:creationId xmlns:a16="http://schemas.microsoft.com/office/drawing/2014/main" id="{B9A3C508-20E5-45FE-A51C-CB3CB380E2E2}"/>
              </a:ext>
            </a:extLst>
          </p:cNvPr>
          <p:cNvSpPr txBox="1"/>
          <p:nvPr/>
        </p:nvSpPr>
        <p:spPr>
          <a:xfrm>
            <a:off x="7607620" y="3632105"/>
            <a:ext cx="2150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72 in 4 decimalke</a:t>
            </a:r>
          </a:p>
        </p:txBody>
      </p:sp>
      <p:sp>
        <p:nvSpPr>
          <p:cNvPr id="105" name="PoljeZBesedilom 104">
            <a:extLst>
              <a:ext uri="{FF2B5EF4-FFF2-40B4-BE49-F238E27FC236}">
                <a16:creationId xmlns:a16="http://schemas.microsoft.com/office/drawing/2014/main" id="{AE641BB6-E00E-41A0-996C-0DB3292370EB}"/>
              </a:ext>
            </a:extLst>
          </p:cNvPr>
          <p:cNvSpPr txBox="1"/>
          <p:nvPr/>
        </p:nvSpPr>
        <p:spPr>
          <a:xfrm>
            <a:off x="7243546" y="5056078"/>
            <a:ext cx="2150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40 in 1 decimalka</a:t>
            </a:r>
          </a:p>
        </p:txBody>
      </p:sp>
    </p:spTree>
    <p:extLst>
      <p:ext uri="{BB962C8B-B14F-4D97-AF65-F5344CB8AC3E}">
        <p14:creationId xmlns:p14="http://schemas.microsoft.com/office/powerpoint/2010/main" val="111724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9" grpId="0"/>
      <p:bldP spid="33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67" grpId="0" animBg="1"/>
      <p:bldP spid="68" grpId="0"/>
      <p:bldP spid="73" grpId="0"/>
      <p:bldP spid="74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101" grpId="0"/>
      <p:bldP spid="102" grpId="0"/>
      <p:bldP spid="103" grpId="0"/>
      <p:bldP spid="1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0EF955D-E2EB-48C4-A0FD-C4410AAA2F36}"/>
              </a:ext>
            </a:extLst>
          </p:cNvPr>
          <p:cNvSpPr txBox="1"/>
          <p:nvPr/>
        </p:nvSpPr>
        <p:spPr>
          <a:xfrm>
            <a:off x="164266" y="906328"/>
            <a:ext cx="193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u="sng" dirty="0">
                <a:solidFill>
                  <a:srgbClr val="0070C0"/>
                </a:solidFill>
              </a:rPr>
              <a:t>32,48 · 10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B94EC503-0BB6-4F15-B401-B3F37B56D2C9}"/>
              </a:ext>
            </a:extLst>
          </p:cNvPr>
          <p:cNvSpPr txBox="1"/>
          <p:nvPr/>
        </p:nvSpPr>
        <p:spPr>
          <a:xfrm>
            <a:off x="440778" y="1425291"/>
            <a:ext cx="1290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3 2 4 8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0B8F1F9-0744-47EC-B1C9-0A9B0554E7B2}"/>
              </a:ext>
            </a:extLst>
          </p:cNvPr>
          <p:cNvSpPr txBox="1"/>
          <p:nvPr/>
        </p:nvSpPr>
        <p:spPr>
          <a:xfrm>
            <a:off x="1562485" y="141155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0</a:t>
            </a:r>
          </a:p>
        </p:txBody>
      </p: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DA7C9052-BE2C-437F-A244-ED1CAC43EA41}"/>
              </a:ext>
            </a:extLst>
          </p:cNvPr>
          <p:cNvCxnSpPr>
            <a:stCxn id="4" idx="3"/>
          </p:cNvCxnSpPr>
          <p:nvPr/>
        </p:nvCxnSpPr>
        <p:spPr>
          <a:xfrm flipV="1">
            <a:off x="1955541" y="1136265"/>
            <a:ext cx="877428" cy="5676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34B5D10-70A2-40B5-99B9-5CBF9E9401D9}"/>
              </a:ext>
            </a:extLst>
          </p:cNvPr>
          <p:cNvSpPr txBox="1"/>
          <p:nvPr/>
        </p:nvSpPr>
        <p:spPr>
          <a:xfrm>
            <a:off x="2161555" y="718900"/>
            <a:ext cx="3358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Prepis ničle iz drugega faktorja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1E41BF8E-8C27-46D4-9D3A-10291C1A51C3}"/>
              </a:ext>
            </a:extLst>
          </p:cNvPr>
          <p:cNvSpPr txBox="1"/>
          <p:nvPr/>
        </p:nvSpPr>
        <p:spPr>
          <a:xfrm>
            <a:off x="78402" y="2161635"/>
            <a:ext cx="3633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Rezultat ima 2 decimalki. </a:t>
            </a: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ACAB5991-FB6F-4A73-AF3C-8ED18DE6DF2B}"/>
              </a:ext>
            </a:extLst>
          </p:cNvPr>
          <p:cNvSpPr/>
          <p:nvPr/>
        </p:nvSpPr>
        <p:spPr>
          <a:xfrm>
            <a:off x="1446722" y="3445807"/>
            <a:ext cx="518342" cy="381686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08AF8850-6A51-4DFE-9C7F-9C563947AC93}"/>
              </a:ext>
            </a:extLst>
          </p:cNvPr>
          <p:cNvSpPr/>
          <p:nvPr/>
        </p:nvSpPr>
        <p:spPr>
          <a:xfrm>
            <a:off x="1370725" y="1512292"/>
            <a:ext cx="501391" cy="381686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04479259-CCCD-4DED-BC8D-74370E2C8F26}"/>
              </a:ext>
            </a:extLst>
          </p:cNvPr>
          <p:cNvSpPr txBox="1"/>
          <p:nvPr/>
        </p:nvSpPr>
        <p:spPr>
          <a:xfrm>
            <a:off x="8895303" y="3353390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80AC8C7-C348-412F-B8F8-104214F119A2}"/>
              </a:ext>
            </a:extLst>
          </p:cNvPr>
          <p:cNvSpPr txBox="1"/>
          <p:nvPr/>
        </p:nvSpPr>
        <p:spPr>
          <a:xfrm>
            <a:off x="194839" y="76342"/>
            <a:ext cx="9216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FF0000"/>
                </a:solidFill>
              </a:rPr>
              <a:t>Množenje s potencami števila 10:   10, 100, 1000, 10 000, …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C15179F1-156A-4556-B1F4-0304EC354598}"/>
              </a:ext>
            </a:extLst>
          </p:cNvPr>
          <p:cNvSpPr/>
          <p:nvPr/>
        </p:nvSpPr>
        <p:spPr>
          <a:xfrm>
            <a:off x="1839829" y="2168078"/>
            <a:ext cx="1618012" cy="459198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E33906F9-C07F-44DF-BFFC-CF7B0D63B958}"/>
              </a:ext>
            </a:extLst>
          </p:cNvPr>
          <p:cNvSpPr txBox="1"/>
          <p:nvPr/>
        </p:nvSpPr>
        <p:spPr>
          <a:xfrm>
            <a:off x="324409" y="2883594"/>
            <a:ext cx="1827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u="sng" dirty="0">
                <a:solidFill>
                  <a:srgbClr val="00B050"/>
                </a:solidFill>
              </a:rPr>
              <a:t>4,75· 100 </a:t>
            </a:r>
          </a:p>
        </p:txBody>
      </p: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03B8683D-90AE-4D21-980B-BCA8AE9566A8}"/>
              </a:ext>
            </a:extLst>
          </p:cNvPr>
          <p:cNvCxnSpPr>
            <a:cxnSpLocks/>
          </p:cNvCxnSpPr>
          <p:nvPr/>
        </p:nvCxnSpPr>
        <p:spPr>
          <a:xfrm>
            <a:off x="33932" y="2667454"/>
            <a:ext cx="11788726" cy="64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A97BB90E-2B5F-41E6-86AD-8DC0B0604171}"/>
              </a:ext>
            </a:extLst>
          </p:cNvPr>
          <p:cNvSpPr txBox="1"/>
          <p:nvPr/>
        </p:nvSpPr>
        <p:spPr>
          <a:xfrm>
            <a:off x="493549" y="3379279"/>
            <a:ext cx="1029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4 7 5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5C4FE53-DCE1-4022-AA04-E7B49D9DA372}"/>
              </a:ext>
            </a:extLst>
          </p:cNvPr>
          <p:cNvSpPr txBox="1"/>
          <p:nvPr/>
        </p:nvSpPr>
        <p:spPr>
          <a:xfrm>
            <a:off x="2498522" y="2777393"/>
            <a:ext cx="3358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Prepis </a:t>
            </a:r>
            <a:r>
              <a:rPr lang="sl-SI" sz="2000" dirty="0" err="1"/>
              <a:t>ničl</a:t>
            </a:r>
            <a:r>
              <a:rPr lang="sl-SI" sz="2000" dirty="0"/>
              <a:t> iz drugega faktorja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81062DBC-FA1A-450D-86F7-30C56CBB8016}"/>
              </a:ext>
            </a:extLst>
          </p:cNvPr>
          <p:cNvSpPr txBox="1"/>
          <p:nvPr/>
        </p:nvSpPr>
        <p:spPr>
          <a:xfrm>
            <a:off x="1360393" y="3384169"/>
            <a:ext cx="725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0 0</a:t>
            </a:r>
          </a:p>
        </p:txBody>
      </p:sp>
      <p:cxnSp>
        <p:nvCxnSpPr>
          <p:cNvPr id="21" name="Raven puščični povezovalnik 20">
            <a:extLst>
              <a:ext uri="{FF2B5EF4-FFF2-40B4-BE49-F238E27FC236}">
                <a16:creationId xmlns:a16="http://schemas.microsoft.com/office/drawing/2014/main" id="{EF4E4C1E-9B04-499D-BC24-E717ECB4EBF7}"/>
              </a:ext>
            </a:extLst>
          </p:cNvPr>
          <p:cNvCxnSpPr/>
          <p:nvPr/>
        </p:nvCxnSpPr>
        <p:spPr>
          <a:xfrm flipV="1">
            <a:off x="1896417" y="3184532"/>
            <a:ext cx="877428" cy="5676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>
            <a:extLst>
              <a:ext uri="{FF2B5EF4-FFF2-40B4-BE49-F238E27FC236}">
                <a16:creationId xmlns:a16="http://schemas.microsoft.com/office/drawing/2014/main" id="{DC261906-3354-4C2D-AE85-DBE70190D7CF}"/>
              </a:ext>
            </a:extLst>
          </p:cNvPr>
          <p:cNvSpPr/>
          <p:nvPr/>
        </p:nvSpPr>
        <p:spPr>
          <a:xfrm>
            <a:off x="766626" y="2934801"/>
            <a:ext cx="437052" cy="381686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Pravokotnik 23">
            <a:extLst>
              <a:ext uri="{FF2B5EF4-FFF2-40B4-BE49-F238E27FC236}">
                <a16:creationId xmlns:a16="http://schemas.microsoft.com/office/drawing/2014/main" id="{279E1C75-E3DF-4A9A-8AB2-576850F3B698}"/>
              </a:ext>
            </a:extLst>
          </p:cNvPr>
          <p:cNvSpPr/>
          <p:nvPr/>
        </p:nvSpPr>
        <p:spPr>
          <a:xfrm>
            <a:off x="745114" y="996103"/>
            <a:ext cx="518342" cy="381686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CF5599CC-426D-44F3-B22C-02D3935F770E}"/>
              </a:ext>
            </a:extLst>
          </p:cNvPr>
          <p:cNvSpPr txBox="1"/>
          <p:nvPr/>
        </p:nvSpPr>
        <p:spPr>
          <a:xfrm flipH="1">
            <a:off x="1256631" y="3362747"/>
            <a:ext cx="3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AD048EE9-36DF-4EF4-9400-440AD98E87A2}"/>
              </a:ext>
            </a:extLst>
          </p:cNvPr>
          <p:cNvSpPr txBox="1"/>
          <p:nvPr/>
        </p:nvSpPr>
        <p:spPr>
          <a:xfrm>
            <a:off x="1208749" y="1392543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3185961B-1BCC-4C49-AFFF-9CDC726FEEEE}"/>
              </a:ext>
            </a:extLst>
          </p:cNvPr>
          <p:cNvCxnSpPr>
            <a:cxnSpLocks/>
          </p:cNvCxnSpPr>
          <p:nvPr/>
        </p:nvCxnSpPr>
        <p:spPr>
          <a:xfrm>
            <a:off x="90510" y="4329183"/>
            <a:ext cx="11788726" cy="64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7D4ADD1-2442-490F-A88C-59E8227AFA38}"/>
              </a:ext>
            </a:extLst>
          </p:cNvPr>
          <p:cNvSpPr txBox="1"/>
          <p:nvPr/>
        </p:nvSpPr>
        <p:spPr>
          <a:xfrm>
            <a:off x="205557" y="4773699"/>
            <a:ext cx="2291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u="sng" dirty="0">
                <a:solidFill>
                  <a:srgbClr val="7030A0"/>
                </a:solidFill>
              </a:rPr>
              <a:t>13,8 · 1000 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2B80143C-0712-465B-82DF-50B67774A32F}"/>
              </a:ext>
            </a:extLst>
          </p:cNvPr>
          <p:cNvSpPr txBox="1"/>
          <p:nvPr/>
        </p:nvSpPr>
        <p:spPr>
          <a:xfrm>
            <a:off x="2378232" y="4613547"/>
            <a:ext cx="3358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Prepis </a:t>
            </a:r>
            <a:r>
              <a:rPr lang="sl-SI" sz="2000" dirty="0" err="1"/>
              <a:t>ničl</a:t>
            </a:r>
            <a:r>
              <a:rPr lang="sl-SI" sz="2000" dirty="0"/>
              <a:t> iz drugega faktorja</a:t>
            </a:r>
          </a:p>
        </p:txBody>
      </p:sp>
      <p:cxnSp>
        <p:nvCxnSpPr>
          <p:cNvPr id="31" name="Raven puščični povezovalnik 30">
            <a:extLst>
              <a:ext uri="{FF2B5EF4-FFF2-40B4-BE49-F238E27FC236}">
                <a16:creationId xmlns:a16="http://schemas.microsoft.com/office/drawing/2014/main" id="{8F8D5077-132B-4464-B645-76EF5FA4C40E}"/>
              </a:ext>
            </a:extLst>
          </p:cNvPr>
          <p:cNvCxnSpPr/>
          <p:nvPr/>
        </p:nvCxnSpPr>
        <p:spPr>
          <a:xfrm flipV="1">
            <a:off x="2605781" y="5054437"/>
            <a:ext cx="877428" cy="5676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BE314BD-DFED-4D8C-990C-086EBDD06AAD}"/>
              </a:ext>
            </a:extLst>
          </p:cNvPr>
          <p:cNvSpPr txBox="1"/>
          <p:nvPr/>
        </p:nvSpPr>
        <p:spPr>
          <a:xfrm>
            <a:off x="546449" y="5273329"/>
            <a:ext cx="1029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1 3 8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255F23C-2B77-4EC7-A1BA-D6FC0ECC8200}"/>
              </a:ext>
            </a:extLst>
          </p:cNvPr>
          <p:cNvSpPr txBox="1"/>
          <p:nvPr/>
        </p:nvSpPr>
        <p:spPr>
          <a:xfrm>
            <a:off x="1446722" y="5282431"/>
            <a:ext cx="1029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0 0 0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7A3E812-C1D8-4D26-9E3F-C34EA2150EBB}"/>
              </a:ext>
            </a:extLst>
          </p:cNvPr>
          <p:cNvSpPr txBox="1"/>
          <p:nvPr/>
        </p:nvSpPr>
        <p:spPr>
          <a:xfrm>
            <a:off x="5593778" y="1506913"/>
            <a:ext cx="2540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3 2 4 8 · 10 = 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E1B99787-93D2-452F-88AE-EEB919A254B5}"/>
              </a:ext>
            </a:extLst>
          </p:cNvPr>
          <p:cNvSpPr txBox="1"/>
          <p:nvPr/>
        </p:nvSpPr>
        <p:spPr>
          <a:xfrm>
            <a:off x="6462347" y="2695170"/>
            <a:ext cx="2790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4,75· 100 = 475 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076AF04-327B-4AF8-B68F-503C914FC807}"/>
              </a:ext>
            </a:extLst>
          </p:cNvPr>
          <p:cNvSpPr txBox="1"/>
          <p:nvPr/>
        </p:nvSpPr>
        <p:spPr>
          <a:xfrm>
            <a:off x="6176443" y="4672118"/>
            <a:ext cx="4059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13,8 · 1000 = 13800  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CE93821-15BA-4B57-AE68-60DA00A8425A}"/>
              </a:ext>
            </a:extLst>
          </p:cNvPr>
          <p:cNvSpPr txBox="1"/>
          <p:nvPr/>
        </p:nvSpPr>
        <p:spPr>
          <a:xfrm>
            <a:off x="6134061" y="1521747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39" name="Pravokotnik 38">
            <a:extLst>
              <a:ext uri="{FF2B5EF4-FFF2-40B4-BE49-F238E27FC236}">
                <a16:creationId xmlns:a16="http://schemas.microsoft.com/office/drawing/2014/main" id="{4D319108-4F50-4913-A40C-B2B35FCF5455}"/>
              </a:ext>
            </a:extLst>
          </p:cNvPr>
          <p:cNvSpPr/>
          <p:nvPr/>
        </p:nvSpPr>
        <p:spPr>
          <a:xfrm>
            <a:off x="7398284" y="1577680"/>
            <a:ext cx="316228" cy="514008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4F5C519D-AAFB-4010-AEE2-BA4B43FF3F63}"/>
              </a:ext>
            </a:extLst>
          </p:cNvPr>
          <p:cNvSpPr txBox="1"/>
          <p:nvPr/>
        </p:nvSpPr>
        <p:spPr>
          <a:xfrm>
            <a:off x="5726113" y="922433"/>
            <a:ext cx="3720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32,48 · 10 = 324,8 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4955542A-4C3D-44E2-83D6-51FE80EFE7D2}"/>
              </a:ext>
            </a:extLst>
          </p:cNvPr>
          <p:cNvSpPr txBox="1"/>
          <p:nvPr/>
        </p:nvSpPr>
        <p:spPr>
          <a:xfrm>
            <a:off x="8089227" y="1535865"/>
            <a:ext cx="1625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3 2 4 8  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6D038CDA-4EB5-4829-AE70-EB5F846666A1}"/>
              </a:ext>
            </a:extLst>
          </p:cNvPr>
          <p:cNvSpPr txBox="1"/>
          <p:nvPr/>
        </p:nvSpPr>
        <p:spPr>
          <a:xfrm>
            <a:off x="8621920" y="1564522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6C058248-EF45-4F70-A1D1-6199B9264700}"/>
              </a:ext>
            </a:extLst>
          </p:cNvPr>
          <p:cNvSpPr txBox="1"/>
          <p:nvPr/>
        </p:nvSpPr>
        <p:spPr>
          <a:xfrm>
            <a:off x="148169" y="3900619"/>
            <a:ext cx="3633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</a:t>
            </a:r>
            <a:r>
              <a:rPr lang="sl-SI" sz="2400" dirty="0">
                <a:solidFill>
                  <a:srgbClr val="00B050"/>
                </a:solidFill>
              </a:rPr>
              <a:t>Rezultat ima 2 decimalki. </a:t>
            </a:r>
          </a:p>
        </p:txBody>
      </p:sp>
      <p:sp>
        <p:nvSpPr>
          <p:cNvPr id="44" name="Pravokotnik 43">
            <a:extLst>
              <a:ext uri="{FF2B5EF4-FFF2-40B4-BE49-F238E27FC236}">
                <a16:creationId xmlns:a16="http://schemas.microsoft.com/office/drawing/2014/main" id="{1BF1596A-E278-4FBC-97E6-8D44F073B1CE}"/>
              </a:ext>
            </a:extLst>
          </p:cNvPr>
          <p:cNvSpPr/>
          <p:nvPr/>
        </p:nvSpPr>
        <p:spPr>
          <a:xfrm>
            <a:off x="1882692" y="3982423"/>
            <a:ext cx="1618012" cy="298059"/>
          </a:xfrm>
          <a:prstGeom prst="rect">
            <a:avLst/>
          </a:prstGeom>
          <a:solidFill>
            <a:srgbClr val="0070C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ravokotnik 44">
            <a:extLst>
              <a:ext uri="{FF2B5EF4-FFF2-40B4-BE49-F238E27FC236}">
                <a16:creationId xmlns:a16="http://schemas.microsoft.com/office/drawing/2014/main" id="{74EE4A33-EEE2-4952-9B89-AE8D8B89E7E9}"/>
              </a:ext>
            </a:extLst>
          </p:cNvPr>
          <p:cNvSpPr/>
          <p:nvPr/>
        </p:nvSpPr>
        <p:spPr>
          <a:xfrm>
            <a:off x="1924999" y="6023154"/>
            <a:ext cx="1651819" cy="381686"/>
          </a:xfrm>
          <a:prstGeom prst="rect">
            <a:avLst/>
          </a:prstGeom>
          <a:solidFill>
            <a:schemeClr val="accent2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6" name="Pravokotnik 45">
            <a:extLst>
              <a:ext uri="{FF2B5EF4-FFF2-40B4-BE49-F238E27FC236}">
                <a16:creationId xmlns:a16="http://schemas.microsoft.com/office/drawing/2014/main" id="{0696EB46-4F79-4D5D-8026-E5C885D0FECC}"/>
              </a:ext>
            </a:extLst>
          </p:cNvPr>
          <p:cNvSpPr/>
          <p:nvPr/>
        </p:nvSpPr>
        <p:spPr>
          <a:xfrm>
            <a:off x="8166469" y="1479086"/>
            <a:ext cx="1547862" cy="639888"/>
          </a:xfrm>
          <a:prstGeom prst="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0641056F-388F-4AB1-B902-649D1DF57FDF}"/>
              </a:ext>
            </a:extLst>
          </p:cNvPr>
          <p:cNvSpPr txBox="1"/>
          <p:nvPr/>
        </p:nvSpPr>
        <p:spPr>
          <a:xfrm>
            <a:off x="6408386" y="3326929"/>
            <a:ext cx="2353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4,7 5  · 100 = 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34692540-F23D-41D5-8102-A92FC26EAEF7}"/>
              </a:ext>
            </a:extLst>
          </p:cNvPr>
          <p:cNvSpPr txBox="1"/>
          <p:nvPr/>
        </p:nvSpPr>
        <p:spPr>
          <a:xfrm>
            <a:off x="8658531" y="3296304"/>
            <a:ext cx="1431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4 7 5  </a:t>
            </a:r>
          </a:p>
        </p:txBody>
      </p:sp>
      <p:sp>
        <p:nvSpPr>
          <p:cNvPr id="49" name="Pravokotnik 48">
            <a:extLst>
              <a:ext uri="{FF2B5EF4-FFF2-40B4-BE49-F238E27FC236}">
                <a16:creationId xmlns:a16="http://schemas.microsoft.com/office/drawing/2014/main" id="{400239D8-A90C-4A47-9E9E-3B30CDF6D49B}"/>
              </a:ext>
            </a:extLst>
          </p:cNvPr>
          <p:cNvSpPr/>
          <p:nvPr/>
        </p:nvSpPr>
        <p:spPr>
          <a:xfrm>
            <a:off x="7411224" y="1568367"/>
            <a:ext cx="316228" cy="514008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ravokotnik 50">
            <a:extLst>
              <a:ext uri="{FF2B5EF4-FFF2-40B4-BE49-F238E27FC236}">
                <a16:creationId xmlns:a16="http://schemas.microsoft.com/office/drawing/2014/main" id="{90831686-EC22-4130-B6FE-35855E886444}"/>
              </a:ext>
            </a:extLst>
          </p:cNvPr>
          <p:cNvSpPr/>
          <p:nvPr/>
        </p:nvSpPr>
        <p:spPr>
          <a:xfrm>
            <a:off x="7857450" y="3313485"/>
            <a:ext cx="610622" cy="514008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05B206C0-CDC0-47C1-8293-74F04519356E}"/>
              </a:ext>
            </a:extLst>
          </p:cNvPr>
          <p:cNvSpPr txBox="1"/>
          <p:nvPr/>
        </p:nvSpPr>
        <p:spPr>
          <a:xfrm>
            <a:off x="9658798" y="330219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AB824560-7F6B-48C1-97A4-25988C91A928}"/>
              </a:ext>
            </a:extLst>
          </p:cNvPr>
          <p:cNvSpPr txBox="1"/>
          <p:nvPr/>
        </p:nvSpPr>
        <p:spPr>
          <a:xfrm>
            <a:off x="190476" y="5960002"/>
            <a:ext cx="3633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</a:t>
            </a:r>
            <a:r>
              <a:rPr lang="sl-SI" sz="2400" dirty="0">
                <a:solidFill>
                  <a:srgbClr val="00B050"/>
                </a:solidFill>
              </a:rPr>
              <a:t>Rezultat ima 1 decimalko. </a:t>
            </a:r>
          </a:p>
        </p:txBody>
      </p:sp>
      <p:sp>
        <p:nvSpPr>
          <p:cNvPr id="54" name="Pravokotnik 53">
            <a:extLst>
              <a:ext uri="{FF2B5EF4-FFF2-40B4-BE49-F238E27FC236}">
                <a16:creationId xmlns:a16="http://schemas.microsoft.com/office/drawing/2014/main" id="{9A4F4686-30FF-44CF-A786-D52CB3BA0AFD}"/>
              </a:ext>
            </a:extLst>
          </p:cNvPr>
          <p:cNvSpPr/>
          <p:nvPr/>
        </p:nvSpPr>
        <p:spPr>
          <a:xfrm>
            <a:off x="2107726" y="5425598"/>
            <a:ext cx="270506" cy="381686"/>
          </a:xfrm>
          <a:prstGeom prst="rect">
            <a:avLst/>
          </a:prstGeom>
          <a:solidFill>
            <a:schemeClr val="accent2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ravokotnik 54">
            <a:extLst>
              <a:ext uri="{FF2B5EF4-FFF2-40B4-BE49-F238E27FC236}">
                <a16:creationId xmlns:a16="http://schemas.microsoft.com/office/drawing/2014/main" id="{358D303D-0E4A-4948-86B9-3DFF6551DF0B}"/>
              </a:ext>
            </a:extLst>
          </p:cNvPr>
          <p:cNvSpPr/>
          <p:nvPr/>
        </p:nvSpPr>
        <p:spPr>
          <a:xfrm>
            <a:off x="815312" y="4912715"/>
            <a:ext cx="270506" cy="381686"/>
          </a:xfrm>
          <a:prstGeom prst="rect">
            <a:avLst/>
          </a:prstGeom>
          <a:solidFill>
            <a:schemeClr val="accent2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FCE7E1D0-423A-4203-836B-9CC2316147E1}"/>
              </a:ext>
            </a:extLst>
          </p:cNvPr>
          <p:cNvSpPr txBox="1"/>
          <p:nvPr/>
        </p:nvSpPr>
        <p:spPr>
          <a:xfrm>
            <a:off x="8954851" y="5451310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392E33A-D906-4397-922C-59ECDDD18C9F}"/>
              </a:ext>
            </a:extLst>
          </p:cNvPr>
          <p:cNvSpPr txBox="1"/>
          <p:nvPr/>
        </p:nvSpPr>
        <p:spPr>
          <a:xfrm>
            <a:off x="6133072" y="5430504"/>
            <a:ext cx="2488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13,8 · 1000 =  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F3967D95-C8E4-4EAE-8853-81A357716A5B}"/>
              </a:ext>
            </a:extLst>
          </p:cNvPr>
          <p:cNvSpPr txBox="1"/>
          <p:nvPr/>
        </p:nvSpPr>
        <p:spPr>
          <a:xfrm>
            <a:off x="8426598" y="5425211"/>
            <a:ext cx="196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1 3 8 0 0  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19D29078-D2BB-4AE9-B6A5-06D3EF104206}"/>
              </a:ext>
            </a:extLst>
          </p:cNvPr>
          <p:cNvSpPr txBox="1"/>
          <p:nvPr/>
        </p:nvSpPr>
        <p:spPr>
          <a:xfrm>
            <a:off x="10077502" y="5430504"/>
            <a:ext cx="756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0 0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D90F2499-84BB-4FF1-922E-63369C43FAEC}"/>
              </a:ext>
            </a:extLst>
          </p:cNvPr>
          <p:cNvSpPr txBox="1"/>
          <p:nvPr/>
        </p:nvSpPr>
        <p:spPr>
          <a:xfrm>
            <a:off x="1908073" y="5249777"/>
            <a:ext cx="303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61" name="Pravokotnik 60">
            <a:extLst>
              <a:ext uri="{FF2B5EF4-FFF2-40B4-BE49-F238E27FC236}">
                <a16:creationId xmlns:a16="http://schemas.microsoft.com/office/drawing/2014/main" id="{BA739A83-7462-4AE3-BFCA-C893D29F54F2}"/>
              </a:ext>
            </a:extLst>
          </p:cNvPr>
          <p:cNvSpPr/>
          <p:nvPr/>
        </p:nvSpPr>
        <p:spPr>
          <a:xfrm>
            <a:off x="8687959" y="3258112"/>
            <a:ext cx="1547862" cy="639888"/>
          </a:xfrm>
          <a:prstGeom prst="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2" name="Pravokotnik 61">
            <a:extLst>
              <a:ext uri="{FF2B5EF4-FFF2-40B4-BE49-F238E27FC236}">
                <a16:creationId xmlns:a16="http://schemas.microsoft.com/office/drawing/2014/main" id="{961AC5B0-6DF0-40D4-A82C-4D68A56DD986}"/>
              </a:ext>
            </a:extLst>
          </p:cNvPr>
          <p:cNvSpPr/>
          <p:nvPr/>
        </p:nvSpPr>
        <p:spPr>
          <a:xfrm>
            <a:off x="8536411" y="5402947"/>
            <a:ext cx="2298029" cy="639888"/>
          </a:xfrm>
          <a:prstGeom prst="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3" name="Pravokotnik 62">
            <a:extLst>
              <a:ext uri="{FF2B5EF4-FFF2-40B4-BE49-F238E27FC236}">
                <a16:creationId xmlns:a16="http://schemas.microsoft.com/office/drawing/2014/main" id="{E89D9224-791B-4069-9AB7-A21A78C905BF}"/>
              </a:ext>
            </a:extLst>
          </p:cNvPr>
          <p:cNvSpPr/>
          <p:nvPr/>
        </p:nvSpPr>
        <p:spPr>
          <a:xfrm>
            <a:off x="7414987" y="5558667"/>
            <a:ext cx="802391" cy="401335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94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 -0.00671 L 0.0013 -0.00671 C 0.00495 -0.00741 0.00873 -0.00903 0.0125 -0.00856 C 0.01628 -0.00833 0.01992 -0.00579 0.0237 -0.00463 L 0.03034 -0.00254 C 0.03516 0.00023 0.03373 0.00162 0.03373 -0.00856 L 0.03373 -0.00856 L 0.03255 -0.00254 " pathEditMode="relative" ptsTypes="AAAAAAAA">
                                      <p:cBhvr>
                                        <p:cTn id="5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11111E-6 L 0.05481 -0.0013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4" y="-69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4 0.00185 L 0.01094 0.00185 C 0.0142 0.00116 0.01758 0.00046 0.02097 -0.00023 C 0.02318 -0.0007 0.0254 -0.00185 0.02774 -0.00232 C 0.03099 -0.00301 0.03438 -0.00371 0.03777 -0.00417 C 0.04115 -0.00371 0.04454 -0.00255 0.04779 -0.00232 C 0.06862 1.85185E-6 0.06928 -0.00023 0.0849 -0.00023 L 0.0849 -0.00232 L 0.0849 -0.00232 " pathEditMode="relative" ptsTypes="AAAAAAAAA">
                                      <p:cBhvr>
                                        <p:cTn id="17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6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 animBg="1"/>
      <p:bldP spid="10" grpId="0" animBg="1"/>
      <p:bldP spid="11" grpId="0"/>
      <p:bldP spid="11" grpId="1"/>
      <p:bldP spid="11" grpId="2"/>
      <p:bldP spid="13" grpId="0" animBg="1"/>
      <p:bldP spid="18" grpId="0"/>
      <p:bldP spid="19" grpId="0"/>
      <p:bldP spid="20" grpId="0"/>
      <p:bldP spid="23" grpId="0" animBg="1"/>
      <p:bldP spid="24" grpId="0" animBg="1"/>
      <p:bldP spid="25" grpId="0"/>
      <p:bldP spid="26" grpId="0"/>
      <p:bldP spid="30" grpId="0"/>
      <p:bldP spid="32" grpId="0"/>
      <p:bldP spid="34" grpId="0"/>
      <p:bldP spid="35" grpId="0"/>
      <p:bldP spid="36" grpId="0"/>
      <p:bldP spid="37" grpId="0"/>
      <p:bldP spid="38" grpId="0"/>
      <p:bldP spid="39" grpId="0" animBg="1"/>
      <p:bldP spid="40" grpId="0"/>
      <p:bldP spid="41" grpId="0"/>
      <p:bldP spid="42" grpId="0"/>
      <p:bldP spid="42" grpId="1"/>
      <p:bldP spid="43" grpId="0"/>
      <p:bldP spid="44" grpId="0" animBg="1"/>
      <p:bldP spid="45" grpId="0" animBg="1"/>
      <p:bldP spid="46" grpId="0" animBg="1"/>
      <p:bldP spid="47" grpId="0"/>
      <p:bldP spid="48" grpId="0"/>
      <p:bldP spid="49" grpId="0" animBg="1"/>
      <p:bldP spid="51" grpId="0" animBg="1"/>
      <p:bldP spid="52" grpId="0"/>
      <p:bldP spid="52" grpId="1"/>
      <p:bldP spid="53" grpId="0"/>
      <p:bldP spid="54" grpId="0" animBg="1"/>
      <p:bldP spid="55" grpId="0" animBg="1"/>
      <p:bldP spid="56" grpId="0"/>
      <p:bldP spid="56" grpId="1"/>
      <p:bldP spid="56" grpId="2"/>
      <p:bldP spid="57" grpId="0"/>
      <p:bldP spid="58" grpId="0"/>
      <p:bldP spid="59" grpId="0"/>
      <p:bldP spid="59" grpId="1"/>
      <p:bldP spid="60" grpId="0"/>
      <p:bldP spid="61" grpId="0" animBg="1"/>
      <p:bldP spid="62" grpId="0" animBg="1"/>
      <p:bldP spid="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20266A86-FA3A-402F-B422-43C0B493DA09}"/>
              </a:ext>
            </a:extLst>
          </p:cNvPr>
          <p:cNvSpPr txBox="1"/>
          <p:nvPr/>
        </p:nvSpPr>
        <p:spPr>
          <a:xfrm>
            <a:off x="832513" y="445239"/>
            <a:ext cx="4029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0</a:t>
            </a:r>
            <a:r>
              <a:rPr lang="sl-SI" sz="3600" dirty="0"/>
              <a:t>,</a:t>
            </a:r>
            <a:r>
              <a:rPr lang="sl-SI" sz="3600" dirty="0">
                <a:solidFill>
                  <a:srgbClr val="0070C0"/>
                </a:solidFill>
              </a:rPr>
              <a:t>000673 · 1000 =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1A6CF1B7-5517-4B3B-BD6E-45A3B45C82A6}"/>
              </a:ext>
            </a:extLst>
          </p:cNvPr>
          <p:cNvSpPr txBox="1"/>
          <p:nvPr/>
        </p:nvSpPr>
        <p:spPr>
          <a:xfrm>
            <a:off x="4314968" y="423755"/>
            <a:ext cx="2481617" cy="654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0 0 0 0 6 7 3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504DE7D-B3DE-472E-B0A8-64B6886D7BBD}"/>
              </a:ext>
            </a:extLst>
          </p:cNvPr>
          <p:cNvSpPr txBox="1"/>
          <p:nvPr/>
        </p:nvSpPr>
        <p:spPr>
          <a:xfrm>
            <a:off x="4558354" y="402946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4C6C44A4-DD0D-4E24-B71D-3E00EAD78397}"/>
              </a:ext>
            </a:extLst>
          </p:cNvPr>
          <p:cNvSpPr/>
          <p:nvPr/>
        </p:nvSpPr>
        <p:spPr>
          <a:xfrm>
            <a:off x="3221253" y="537002"/>
            <a:ext cx="710823" cy="402272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2CFB710-FCB9-483C-A8F6-1BF4DC759CEE}"/>
              </a:ext>
            </a:extLst>
          </p:cNvPr>
          <p:cNvSpPr txBox="1"/>
          <p:nvPr/>
        </p:nvSpPr>
        <p:spPr>
          <a:xfrm>
            <a:off x="6655475" y="445238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= 0,673</a:t>
            </a:r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6A6ACC5A-6982-4966-AAD6-49D9D1558DC2}"/>
              </a:ext>
            </a:extLst>
          </p:cNvPr>
          <p:cNvCxnSpPr>
            <a:cxnSpLocks/>
          </p:cNvCxnSpPr>
          <p:nvPr/>
        </p:nvCxnSpPr>
        <p:spPr>
          <a:xfrm flipH="1" flipV="1">
            <a:off x="4456291" y="461838"/>
            <a:ext cx="723163" cy="48280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46A879E9-8801-4865-8B0D-7C796D62E223}"/>
              </a:ext>
            </a:extLst>
          </p:cNvPr>
          <p:cNvCxnSpPr>
            <a:cxnSpLocks/>
          </p:cNvCxnSpPr>
          <p:nvPr/>
        </p:nvCxnSpPr>
        <p:spPr>
          <a:xfrm flipV="1">
            <a:off x="4440462" y="548480"/>
            <a:ext cx="997970" cy="43984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1E5FDF2F-13F3-4F4E-9D9E-3E0FA10E2F64}"/>
              </a:ext>
            </a:extLst>
          </p:cNvPr>
          <p:cNvCxnSpPr/>
          <p:nvPr/>
        </p:nvCxnSpPr>
        <p:spPr>
          <a:xfrm flipV="1">
            <a:off x="259307" y="1049277"/>
            <a:ext cx="11764371" cy="208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65C4B52-4322-46A5-BC46-710538FDF7DB}"/>
              </a:ext>
            </a:extLst>
          </p:cNvPr>
          <p:cNvSpPr txBox="1"/>
          <p:nvPr/>
        </p:nvSpPr>
        <p:spPr>
          <a:xfrm>
            <a:off x="885968" y="1273535"/>
            <a:ext cx="3251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0</a:t>
            </a:r>
            <a:r>
              <a:rPr lang="sl-SI" sz="3600" dirty="0"/>
              <a:t>,</a:t>
            </a:r>
            <a:r>
              <a:rPr lang="sl-SI" sz="3600" dirty="0">
                <a:solidFill>
                  <a:srgbClr val="0070C0"/>
                </a:solidFill>
              </a:rPr>
              <a:t>000673 · 10 =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AE22B529-B855-464D-B40C-435405DB9708}"/>
              </a:ext>
            </a:extLst>
          </p:cNvPr>
          <p:cNvSpPr txBox="1"/>
          <p:nvPr/>
        </p:nvSpPr>
        <p:spPr>
          <a:xfrm>
            <a:off x="247562" y="1986964"/>
            <a:ext cx="482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c)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6A7C0FF-8574-43BA-9615-D40A2F48E364}"/>
              </a:ext>
            </a:extLst>
          </p:cNvPr>
          <p:cNvSpPr txBox="1"/>
          <p:nvPr/>
        </p:nvSpPr>
        <p:spPr>
          <a:xfrm>
            <a:off x="174000" y="1306841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b)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4EB293F-9C74-4B22-8FA2-33A4E6017964}"/>
              </a:ext>
            </a:extLst>
          </p:cNvPr>
          <p:cNvSpPr txBox="1"/>
          <p:nvPr/>
        </p:nvSpPr>
        <p:spPr>
          <a:xfrm>
            <a:off x="203950" y="454870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a)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01A44D2-E199-490C-97BB-5091B45CB83E}"/>
              </a:ext>
            </a:extLst>
          </p:cNvPr>
          <p:cNvSpPr txBox="1"/>
          <p:nvPr/>
        </p:nvSpPr>
        <p:spPr>
          <a:xfrm>
            <a:off x="3932076" y="1260138"/>
            <a:ext cx="2481617" cy="654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0 0 0 0 6 7 3 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58F802FC-B7EF-4A9E-B323-87856EA0BBF2}"/>
              </a:ext>
            </a:extLst>
          </p:cNvPr>
          <p:cNvSpPr/>
          <p:nvPr/>
        </p:nvSpPr>
        <p:spPr>
          <a:xfrm>
            <a:off x="3248028" y="1439350"/>
            <a:ext cx="285248" cy="402272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464D4570-FDE4-447E-8840-F02B454EDCC4}"/>
              </a:ext>
            </a:extLst>
          </p:cNvPr>
          <p:cNvSpPr txBox="1"/>
          <p:nvPr/>
        </p:nvSpPr>
        <p:spPr>
          <a:xfrm>
            <a:off x="4137174" y="1239333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,</a:t>
            </a:r>
          </a:p>
        </p:txBody>
      </p:sp>
      <p:cxnSp>
        <p:nvCxnSpPr>
          <p:cNvPr id="24" name="Raven povezovalnik 23">
            <a:extLst>
              <a:ext uri="{FF2B5EF4-FFF2-40B4-BE49-F238E27FC236}">
                <a16:creationId xmlns:a16="http://schemas.microsoft.com/office/drawing/2014/main" id="{8448F6B1-6557-4D24-90AD-FB1E78B5F635}"/>
              </a:ext>
            </a:extLst>
          </p:cNvPr>
          <p:cNvCxnSpPr/>
          <p:nvPr/>
        </p:nvCxnSpPr>
        <p:spPr>
          <a:xfrm flipV="1">
            <a:off x="3913603" y="1459671"/>
            <a:ext cx="409433" cy="28660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686F61A1-F91F-4A53-A256-D5F8F387B7C9}"/>
              </a:ext>
            </a:extLst>
          </p:cNvPr>
          <p:cNvSpPr txBox="1"/>
          <p:nvPr/>
        </p:nvSpPr>
        <p:spPr>
          <a:xfrm>
            <a:off x="6181880" y="1265612"/>
            <a:ext cx="2037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0070C0"/>
                </a:solidFill>
              </a:rPr>
              <a:t>= 0,00673</a:t>
            </a:r>
          </a:p>
        </p:txBody>
      </p: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AEBEBDD8-8940-48C9-96C2-BF2F75BBB1E5}"/>
              </a:ext>
            </a:extLst>
          </p:cNvPr>
          <p:cNvCxnSpPr/>
          <p:nvPr/>
        </p:nvCxnSpPr>
        <p:spPr>
          <a:xfrm>
            <a:off x="259307" y="1841622"/>
            <a:ext cx="11518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CF919446-BAB4-49E8-B6ED-B0D34A0DE781}"/>
              </a:ext>
            </a:extLst>
          </p:cNvPr>
          <p:cNvSpPr txBox="1"/>
          <p:nvPr/>
        </p:nvSpPr>
        <p:spPr>
          <a:xfrm>
            <a:off x="885969" y="1949635"/>
            <a:ext cx="33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67,3468 · 1000 =</a:t>
            </a:r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EEFE8776-8DB6-4F73-A006-615A952D9C09}"/>
              </a:ext>
            </a:extLst>
          </p:cNvPr>
          <p:cNvCxnSpPr/>
          <p:nvPr/>
        </p:nvCxnSpPr>
        <p:spPr>
          <a:xfrm>
            <a:off x="174000" y="3331503"/>
            <a:ext cx="11518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>
            <a:extLst>
              <a:ext uri="{FF2B5EF4-FFF2-40B4-BE49-F238E27FC236}">
                <a16:creationId xmlns:a16="http://schemas.microsoft.com/office/drawing/2014/main" id="{C0222F22-BFD3-47CF-803B-8E03A6FE435F}"/>
              </a:ext>
            </a:extLst>
          </p:cNvPr>
          <p:cNvCxnSpPr/>
          <p:nvPr/>
        </p:nvCxnSpPr>
        <p:spPr>
          <a:xfrm>
            <a:off x="247562" y="2684804"/>
            <a:ext cx="11518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DD97764C-3905-4F4F-BF1D-7187F8A19C86}"/>
              </a:ext>
            </a:extLst>
          </p:cNvPr>
          <p:cNvCxnSpPr>
            <a:cxnSpLocks/>
          </p:cNvCxnSpPr>
          <p:nvPr/>
        </p:nvCxnSpPr>
        <p:spPr>
          <a:xfrm>
            <a:off x="0" y="4136720"/>
            <a:ext cx="11778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>
            <a:extLst>
              <a:ext uri="{FF2B5EF4-FFF2-40B4-BE49-F238E27FC236}">
                <a16:creationId xmlns:a16="http://schemas.microsoft.com/office/drawing/2014/main" id="{BCB844D2-428B-43F5-B667-2A8FA07A5CD8}"/>
              </a:ext>
            </a:extLst>
          </p:cNvPr>
          <p:cNvCxnSpPr>
            <a:cxnSpLocks/>
          </p:cNvCxnSpPr>
          <p:nvPr/>
        </p:nvCxnSpPr>
        <p:spPr>
          <a:xfrm>
            <a:off x="0" y="4955586"/>
            <a:ext cx="11778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5549568C-C8BC-48FC-93C6-D2451C03D855}"/>
              </a:ext>
            </a:extLst>
          </p:cNvPr>
          <p:cNvCxnSpPr/>
          <p:nvPr/>
        </p:nvCxnSpPr>
        <p:spPr>
          <a:xfrm>
            <a:off x="336644" y="5869987"/>
            <a:ext cx="11518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CFEC2169-9DEB-44EC-8D43-C3312AFAC890}"/>
              </a:ext>
            </a:extLst>
          </p:cNvPr>
          <p:cNvSpPr txBox="1"/>
          <p:nvPr/>
        </p:nvSpPr>
        <p:spPr>
          <a:xfrm>
            <a:off x="832513" y="3385486"/>
            <a:ext cx="3889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3,5789 · 100 =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CABBD993-7144-4581-A691-2FB9284998CF}"/>
              </a:ext>
            </a:extLst>
          </p:cNvPr>
          <p:cNvSpPr txBox="1"/>
          <p:nvPr/>
        </p:nvSpPr>
        <p:spPr>
          <a:xfrm>
            <a:off x="832512" y="4125198"/>
            <a:ext cx="3304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0,0068 · 10000 =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3970A3F-7B81-4724-AA66-2D7B455A9D4F}"/>
              </a:ext>
            </a:extLst>
          </p:cNvPr>
          <p:cNvSpPr txBox="1"/>
          <p:nvPr/>
        </p:nvSpPr>
        <p:spPr>
          <a:xfrm>
            <a:off x="832513" y="5060835"/>
            <a:ext cx="2279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0,79 · 10 =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11A1755E-AC4F-4429-8026-413776BD37A3}"/>
              </a:ext>
            </a:extLst>
          </p:cNvPr>
          <p:cNvSpPr txBox="1"/>
          <p:nvPr/>
        </p:nvSpPr>
        <p:spPr>
          <a:xfrm>
            <a:off x="816960" y="5968431"/>
            <a:ext cx="3284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0,00006 ·  100 =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8888AE99-18C3-4BCD-AB00-2C2F80E06F2C}"/>
              </a:ext>
            </a:extLst>
          </p:cNvPr>
          <p:cNvSpPr txBox="1"/>
          <p:nvPr/>
        </p:nvSpPr>
        <p:spPr>
          <a:xfrm>
            <a:off x="227696" y="3365183"/>
            <a:ext cx="5132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e)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69B4BE51-006A-4A75-9742-3C010051BC1D}"/>
              </a:ext>
            </a:extLst>
          </p:cNvPr>
          <p:cNvSpPr txBox="1"/>
          <p:nvPr/>
        </p:nvSpPr>
        <p:spPr>
          <a:xfrm>
            <a:off x="106904" y="4126192"/>
            <a:ext cx="4407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f)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AA04EFA2-650A-4E1F-895F-962689141DC4}"/>
              </a:ext>
            </a:extLst>
          </p:cNvPr>
          <p:cNvSpPr txBox="1"/>
          <p:nvPr/>
        </p:nvSpPr>
        <p:spPr>
          <a:xfrm>
            <a:off x="158550" y="5146795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g)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507D672-02EB-46CC-8410-2CCF17804D56}"/>
              </a:ext>
            </a:extLst>
          </p:cNvPr>
          <p:cNvSpPr txBox="1"/>
          <p:nvPr/>
        </p:nvSpPr>
        <p:spPr>
          <a:xfrm>
            <a:off x="158550" y="5917879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h)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841FA8FB-D107-4715-BFF5-A3212FC33636}"/>
              </a:ext>
            </a:extLst>
          </p:cNvPr>
          <p:cNvSpPr txBox="1"/>
          <p:nvPr/>
        </p:nvSpPr>
        <p:spPr>
          <a:xfrm>
            <a:off x="174000" y="2684804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d)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BF263362-747A-4E98-940E-38063FD5CF43}"/>
              </a:ext>
            </a:extLst>
          </p:cNvPr>
          <p:cNvSpPr txBox="1"/>
          <p:nvPr/>
        </p:nvSpPr>
        <p:spPr>
          <a:xfrm>
            <a:off x="767137" y="2661537"/>
            <a:ext cx="2908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1,38 · 10000 =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5AB005B-19E4-4C80-B7C9-BE08F1D91A26}"/>
              </a:ext>
            </a:extLst>
          </p:cNvPr>
          <p:cNvSpPr txBox="1"/>
          <p:nvPr/>
        </p:nvSpPr>
        <p:spPr>
          <a:xfrm>
            <a:off x="4101721" y="1936262"/>
            <a:ext cx="1739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67346,8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198E6AFA-A824-47E7-BDBA-5DA790288033}"/>
              </a:ext>
            </a:extLst>
          </p:cNvPr>
          <p:cNvSpPr txBox="1"/>
          <p:nvPr/>
        </p:nvSpPr>
        <p:spPr>
          <a:xfrm>
            <a:off x="3698911" y="2661536"/>
            <a:ext cx="1480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13800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DAF8E388-8E4E-4951-A21E-14013B0DD898}"/>
              </a:ext>
            </a:extLst>
          </p:cNvPr>
          <p:cNvSpPr txBox="1"/>
          <p:nvPr/>
        </p:nvSpPr>
        <p:spPr>
          <a:xfrm>
            <a:off x="3599983" y="3371373"/>
            <a:ext cx="1739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357,89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E53303B4-461B-4196-8D59-D8E95D2691E8}"/>
              </a:ext>
            </a:extLst>
          </p:cNvPr>
          <p:cNvSpPr txBox="1"/>
          <p:nvPr/>
        </p:nvSpPr>
        <p:spPr>
          <a:xfrm>
            <a:off x="4118319" y="4136720"/>
            <a:ext cx="743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68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20E39DC-2C3F-4684-98BE-009B261E0F26}"/>
              </a:ext>
            </a:extLst>
          </p:cNvPr>
          <p:cNvSpPr txBox="1"/>
          <p:nvPr/>
        </p:nvSpPr>
        <p:spPr>
          <a:xfrm>
            <a:off x="2867016" y="5060835"/>
            <a:ext cx="820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7,9</a:t>
            </a:r>
          </a:p>
        </p:txBody>
      </p:sp>
      <p:sp>
        <p:nvSpPr>
          <p:cNvPr id="54" name="Pravokotnik 53">
            <a:extLst>
              <a:ext uri="{FF2B5EF4-FFF2-40B4-BE49-F238E27FC236}">
                <a16:creationId xmlns:a16="http://schemas.microsoft.com/office/drawing/2014/main" id="{0B00BBD0-1119-4DD5-8668-0532721E6605}"/>
              </a:ext>
            </a:extLst>
          </p:cNvPr>
          <p:cNvSpPr/>
          <p:nvPr/>
        </p:nvSpPr>
        <p:spPr>
          <a:xfrm>
            <a:off x="7039972" y="461838"/>
            <a:ext cx="1179646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BEF34CF0-C678-4A56-84D4-B13585C58F32}"/>
              </a:ext>
            </a:extLst>
          </p:cNvPr>
          <p:cNvSpPr txBox="1"/>
          <p:nvPr/>
        </p:nvSpPr>
        <p:spPr>
          <a:xfrm>
            <a:off x="3991881" y="5948360"/>
            <a:ext cx="1347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0,006</a:t>
            </a:r>
          </a:p>
        </p:txBody>
      </p:sp>
      <p:cxnSp>
        <p:nvCxnSpPr>
          <p:cNvPr id="57" name="Raven povezovalnik 56">
            <a:extLst>
              <a:ext uri="{FF2B5EF4-FFF2-40B4-BE49-F238E27FC236}">
                <a16:creationId xmlns:a16="http://schemas.microsoft.com/office/drawing/2014/main" id="{DE9811B8-E65E-45FE-9E6C-31D17C175BD4}"/>
              </a:ext>
            </a:extLst>
          </p:cNvPr>
          <p:cNvCxnSpPr/>
          <p:nvPr/>
        </p:nvCxnSpPr>
        <p:spPr>
          <a:xfrm>
            <a:off x="6181880" y="1885664"/>
            <a:ext cx="0" cy="49723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63A12DA4-6F6B-4C8C-907F-60EA18B1476C}"/>
              </a:ext>
            </a:extLst>
          </p:cNvPr>
          <p:cNvSpPr txBox="1"/>
          <p:nvPr/>
        </p:nvSpPr>
        <p:spPr>
          <a:xfrm>
            <a:off x="6250052" y="1952205"/>
            <a:ext cx="2620993" cy="65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8,043 · 100 =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6B721979-D330-48EF-8941-7CFE2BC9958B}"/>
              </a:ext>
            </a:extLst>
          </p:cNvPr>
          <p:cNvSpPr txBox="1"/>
          <p:nvPr/>
        </p:nvSpPr>
        <p:spPr>
          <a:xfrm>
            <a:off x="6181880" y="2693664"/>
            <a:ext cx="2934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8,043 · 1000  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PoljeZBesedilom 60">
                <a:extLst>
                  <a:ext uri="{FF2B5EF4-FFF2-40B4-BE49-F238E27FC236}">
                    <a16:creationId xmlns:a16="http://schemas.microsoft.com/office/drawing/2014/main" id="{258070E9-477D-49DB-80E6-20B8ABB39E97}"/>
                  </a:ext>
                </a:extLst>
              </p:cNvPr>
              <p:cNvSpPr txBox="1"/>
              <p:nvPr/>
            </p:nvSpPr>
            <p:spPr>
              <a:xfrm>
                <a:off x="6216050" y="3485391"/>
                <a:ext cx="33620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600" dirty="0"/>
                  <a:t>0,007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l-SI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3600" dirty="0"/>
                  <a:t> =</a:t>
                </a:r>
              </a:p>
            </p:txBody>
          </p:sp>
        </mc:Choice>
        <mc:Fallback>
          <p:sp>
            <p:nvSpPr>
              <p:cNvPr id="61" name="PoljeZBesedilom 60">
                <a:extLst>
                  <a:ext uri="{FF2B5EF4-FFF2-40B4-BE49-F238E27FC236}">
                    <a16:creationId xmlns:a16="http://schemas.microsoft.com/office/drawing/2014/main" id="{258070E9-477D-49DB-80E6-20B8ABB39E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050" y="3485391"/>
                <a:ext cx="3362025" cy="646331"/>
              </a:xfrm>
              <a:prstGeom prst="rect">
                <a:avLst/>
              </a:prstGeom>
              <a:blipFill>
                <a:blip r:embed="rId3"/>
                <a:stretch>
                  <a:fillRect l="-5626" t="-14151" b="-3584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0B628FD2-6162-4DEE-A9D9-47F052D66CAB}"/>
              </a:ext>
            </a:extLst>
          </p:cNvPr>
          <p:cNvSpPr txBox="1"/>
          <p:nvPr/>
        </p:nvSpPr>
        <p:spPr>
          <a:xfrm>
            <a:off x="6217331" y="4237342"/>
            <a:ext cx="3104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0,007 · 1000 =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FED7E26F-B537-4086-AF62-F531C98C5446}"/>
              </a:ext>
            </a:extLst>
          </p:cNvPr>
          <p:cNvSpPr txBox="1"/>
          <p:nvPr/>
        </p:nvSpPr>
        <p:spPr>
          <a:xfrm>
            <a:off x="6358956" y="5154206"/>
            <a:ext cx="2272400" cy="65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0,007· 10 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PoljeZBesedilom 63">
                <a:extLst>
                  <a:ext uri="{FF2B5EF4-FFF2-40B4-BE49-F238E27FC236}">
                    <a16:creationId xmlns:a16="http://schemas.microsoft.com/office/drawing/2014/main" id="{F4C2286A-E59D-4F3E-AEE7-F9CAC94649C0}"/>
                  </a:ext>
                </a:extLst>
              </p:cNvPr>
              <p:cNvSpPr txBox="1"/>
              <p:nvPr/>
            </p:nvSpPr>
            <p:spPr>
              <a:xfrm>
                <a:off x="6358956" y="5948360"/>
                <a:ext cx="262099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600" dirty="0">
                    <a:solidFill>
                      <a:srgbClr val="7030A0"/>
                    </a:solidFill>
                  </a:rPr>
                  <a:t>3,6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3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l-SI" sz="3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3600" dirty="0">
                    <a:solidFill>
                      <a:srgbClr val="7030A0"/>
                    </a:solidFill>
                  </a:rPr>
                  <a:t>=</a:t>
                </a:r>
              </a:p>
            </p:txBody>
          </p:sp>
        </mc:Choice>
        <mc:Fallback>
          <p:sp>
            <p:nvSpPr>
              <p:cNvPr id="64" name="PoljeZBesedilom 63">
                <a:extLst>
                  <a:ext uri="{FF2B5EF4-FFF2-40B4-BE49-F238E27FC236}">
                    <a16:creationId xmlns:a16="http://schemas.microsoft.com/office/drawing/2014/main" id="{F4C2286A-E59D-4F3E-AEE7-F9CAC94649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956" y="5948360"/>
                <a:ext cx="2620993" cy="646331"/>
              </a:xfrm>
              <a:prstGeom prst="rect">
                <a:avLst/>
              </a:prstGeom>
              <a:blipFill>
                <a:blip r:embed="rId4"/>
                <a:stretch>
                  <a:fillRect l="-6977" t="-14151" b="-3584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57438C25-D3E1-456D-BEF3-34F0738776E1}"/>
                  </a:ext>
                </a:extLst>
              </p:cNvPr>
              <p:cNvSpPr txBox="1"/>
              <p:nvPr/>
            </p:nvSpPr>
            <p:spPr>
              <a:xfrm>
                <a:off x="10007544" y="3561555"/>
                <a:ext cx="19323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400" dirty="0"/>
                  <a:t> = 10 000</a:t>
                </a:r>
              </a:p>
            </p:txBody>
          </p:sp>
        </mc:Choice>
        <mc:Fallback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57438C25-D3E1-456D-BEF3-34F073877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7544" y="3561555"/>
                <a:ext cx="1932347" cy="461665"/>
              </a:xfrm>
              <a:prstGeom prst="rect">
                <a:avLst/>
              </a:prstGeom>
              <a:blipFill>
                <a:blip r:embed="rId5"/>
                <a:stretch>
                  <a:fillRect l="-946" t="-10526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Miselni oblaček: oblak 65">
            <a:extLst>
              <a:ext uri="{FF2B5EF4-FFF2-40B4-BE49-F238E27FC236}">
                <a16:creationId xmlns:a16="http://schemas.microsoft.com/office/drawing/2014/main" id="{FA3CE5D8-96BF-4E47-9B41-6F32AF2A4184}"/>
              </a:ext>
            </a:extLst>
          </p:cNvPr>
          <p:cNvSpPr/>
          <p:nvPr/>
        </p:nvSpPr>
        <p:spPr>
          <a:xfrm>
            <a:off x="9921021" y="3494325"/>
            <a:ext cx="2043283" cy="620816"/>
          </a:xfrm>
          <a:prstGeom prst="cloudCallout">
            <a:avLst>
              <a:gd name="adj1" fmla="val -62370"/>
              <a:gd name="adj2" fmla="val -27532"/>
            </a:avLst>
          </a:prstGeom>
          <a:solidFill>
            <a:srgbClr val="00B0F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7" name="Miselni oblaček: oblak 66">
            <a:extLst>
              <a:ext uri="{FF2B5EF4-FFF2-40B4-BE49-F238E27FC236}">
                <a16:creationId xmlns:a16="http://schemas.microsoft.com/office/drawing/2014/main" id="{20CB9A46-66B3-41CD-9790-C503C3A1A1FF}"/>
              </a:ext>
            </a:extLst>
          </p:cNvPr>
          <p:cNvSpPr/>
          <p:nvPr/>
        </p:nvSpPr>
        <p:spPr>
          <a:xfrm>
            <a:off x="9870600" y="6046025"/>
            <a:ext cx="2069291" cy="719988"/>
          </a:xfrm>
          <a:prstGeom prst="cloudCallout">
            <a:avLst>
              <a:gd name="adj1" fmla="val -62370"/>
              <a:gd name="adj2" fmla="val -27532"/>
            </a:avLst>
          </a:prstGeom>
          <a:solidFill>
            <a:srgbClr val="00B0F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PoljeZBesedilom 67">
                <a:extLst>
                  <a:ext uri="{FF2B5EF4-FFF2-40B4-BE49-F238E27FC236}">
                    <a16:creationId xmlns:a16="http://schemas.microsoft.com/office/drawing/2014/main" id="{BD801DBB-A5CE-448A-A59A-1B31EC8EEF22}"/>
                  </a:ext>
                </a:extLst>
              </p:cNvPr>
              <p:cNvSpPr txBox="1"/>
              <p:nvPr/>
            </p:nvSpPr>
            <p:spPr>
              <a:xfrm>
                <a:off x="10022317" y="6177886"/>
                <a:ext cx="20013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400" dirty="0"/>
                  <a:t> = 1 000</a:t>
                </a:r>
              </a:p>
            </p:txBody>
          </p:sp>
        </mc:Choice>
        <mc:Fallback>
          <p:sp>
            <p:nvSpPr>
              <p:cNvPr id="68" name="PoljeZBesedilom 67">
                <a:extLst>
                  <a:ext uri="{FF2B5EF4-FFF2-40B4-BE49-F238E27FC236}">
                    <a16:creationId xmlns:a16="http://schemas.microsoft.com/office/drawing/2014/main" id="{BD801DBB-A5CE-448A-A59A-1B31EC8EE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2317" y="6177886"/>
                <a:ext cx="2001361" cy="461665"/>
              </a:xfrm>
              <a:prstGeom prst="rect">
                <a:avLst/>
              </a:prstGeom>
              <a:blipFill>
                <a:blip r:embed="rId6"/>
                <a:stretch>
                  <a:fillRect l="-610" t="-10526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718E0F3-77E0-4887-88FD-3DBDA345486B}"/>
              </a:ext>
            </a:extLst>
          </p:cNvPr>
          <p:cNvSpPr txBox="1"/>
          <p:nvPr/>
        </p:nvSpPr>
        <p:spPr>
          <a:xfrm>
            <a:off x="8764637" y="1911943"/>
            <a:ext cx="1739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804,3</a:t>
            </a: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14944284-16E4-4B5D-8D80-652621D9DCF3}"/>
              </a:ext>
            </a:extLst>
          </p:cNvPr>
          <p:cNvSpPr txBox="1"/>
          <p:nvPr/>
        </p:nvSpPr>
        <p:spPr>
          <a:xfrm>
            <a:off x="9067241" y="2703670"/>
            <a:ext cx="1194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8043</a:t>
            </a: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B5D6D5F8-36E8-4D5B-A083-32B3BA444E97}"/>
              </a:ext>
            </a:extLst>
          </p:cNvPr>
          <p:cNvSpPr txBox="1"/>
          <p:nvPr/>
        </p:nvSpPr>
        <p:spPr>
          <a:xfrm>
            <a:off x="8631356" y="3439727"/>
            <a:ext cx="1739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70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2FF6A13A-9344-455D-A638-E86ED24252C7}"/>
              </a:ext>
            </a:extLst>
          </p:cNvPr>
          <p:cNvSpPr txBox="1"/>
          <p:nvPr/>
        </p:nvSpPr>
        <p:spPr>
          <a:xfrm>
            <a:off x="8901627" y="4231462"/>
            <a:ext cx="522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0A4635A7-C267-4684-9F3E-3119A408823E}"/>
              </a:ext>
            </a:extLst>
          </p:cNvPr>
          <p:cNvSpPr txBox="1"/>
          <p:nvPr/>
        </p:nvSpPr>
        <p:spPr>
          <a:xfrm>
            <a:off x="8522058" y="5106315"/>
            <a:ext cx="1010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0,07</a:t>
            </a: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6134BF9C-D688-41F8-BF86-6D6D7B69E229}"/>
              </a:ext>
            </a:extLst>
          </p:cNvPr>
          <p:cNvSpPr txBox="1"/>
          <p:nvPr/>
        </p:nvSpPr>
        <p:spPr>
          <a:xfrm>
            <a:off x="8241129" y="5979563"/>
            <a:ext cx="1182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3600</a:t>
            </a:r>
          </a:p>
        </p:txBody>
      </p:sp>
      <p:sp>
        <p:nvSpPr>
          <p:cNvPr id="76" name="Pravokotnik 75">
            <a:extLst>
              <a:ext uri="{FF2B5EF4-FFF2-40B4-BE49-F238E27FC236}">
                <a16:creationId xmlns:a16="http://schemas.microsoft.com/office/drawing/2014/main" id="{45D1B4B3-64E6-4172-AE63-C15B6DD0CE37}"/>
              </a:ext>
            </a:extLst>
          </p:cNvPr>
          <p:cNvSpPr/>
          <p:nvPr/>
        </p:nvSpPr>
        <p:spPr>
          <a:xfrm>
            <a:off x="3956431" y="5967401"/>
            <a:ext cx="1179646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7" name="Pravokotnik 76">
            <a:extLst>
              <a:ext uri="{FF2B5EF4-FFF2-40B4-BE49-F238E27FC236}">
                <a16:creationId xmlns:a16="http://schemas.microsoft.com/office/drawing/2014/main" id="{F15FAB3A-78DB-4452-8549-5E8D3E5BB515}"/>
              </a:ext>
            </a:extLst>
          </p:cNvPr>
          <p:cNvSpPr/>
          <p:nvPr/>
        </p:nvSpPr>
        <p:spPr>
          <a:xfrm>
            <a:off x="4035563" y="4163282"/>
            <a:ext cx="861529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8" name="Pravokotnik 77">
            <a:extLst>
              <a:ext uri="{FF2B5EF4-FFF2-40B4-BE49-F238E27FC236}">
                <a16:creationId xmlns:a16="http://schemas.microsoft.com/office/drawing/2014/main" id="{6B2B7295-E578-4269-8842-D27B6B87174C}"/>
              </a:ext>
            </a:extLst>
          </p:cNvPr>
          <p:cNvSpPr/>
          <p:nvPr/>
        </p:nvSpPr>
        <p:spPr>
          <a:xfrm>
            <a:off x="3783939" y="2664608"/>
            <a:ext cx="1179646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ravokotnik 78">
            <a:extLst>
              <a:ext uri="{FF2B5EF4-FFF2-40B4-BE49-F238E27FC236}">
                <a16:creationId xmlns:a16="http://schemas.microsoft.com/office/drawing/2014/main" id="{B4E0D774-E876-4580-B287-B18D3EF93B69}"/>
              </a:ext>
            </a:extLst>
          </p:cNvPr>
          <p:cNvSpPr/>
          <p:nvPr/>
        </p:nvSpPr>
        <p:spPr>
          <a:xfrm>
            <a:off x="8942815" y="2742537"/>
            <a:ext cx="1179646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0" name="Pravokotnik 79">
            <a:extLst>
              <a:ext uri="{FF2B5EF4-FFF2-40B4-BE49-F238E27FC236}">
                <a16:creationId xmlns:a16="http://schemas.microsoft.com/office/drawing/2014/main" id="{4F3E4FAB-867E-4C6C-8229-3B4DE1B4FECD}"/>
              </a:ext>
            </a:extLst>
          </p:cNvPr>
          <p:cNvSpPr/>
          <p:nvPr/>
        </p:nvSpPr>
        <p:spPr>
          <a:xfrm>
            <a:off x="8957160" y="4266836"/>
            <a:ext cx="589822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1" name="Pravokotnik 80">
            <a:extLst>
              <a:ext uri="{FF2B5EF4-FFF2-40B4-BE49-F238E27FC236}">
                <a16:creationId xmlns:a16="http://schemas.microsoft.com/office/drawing/2014/main" id="{06C6D51C-0D4A-4DF2-9C81-F2C1CCAEFDF9}"/>
              </a:ext>
            </a:extLst>
          </p:cNvPr>
          <p:cNvSpPr/>
          <p:nvPr/>
        </p:nvSpPr>
        <p:spPr>
          <a:xfrm>
            <a:off x="8281222" y="6017646"/>
            <a:ext cx="1179646" cy="608248"/>
          </a:xfrm>
          <a:prstGeom prst="rect">
            <a:avLst/>
          </a:prstGeom>
          <a:solidFill>
            <a:schemeClr val="accent2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2" name="Pravokotnik 81">
            <a:extLst>
              <a:ext uri="{FF2B5EF4-FFF2-40B4-BE49-F238E27FC236}">
                <a16:creationId xmlns:a16="http://schemas.microsoft.com/office/drawing/2014/main" id="{9883D5C1-7020-4B33-874F-3F36AC842857}"/>
              </a:ext>
            </a:extLst>
          </p:cNvPr>
          <p:cNvSpPr/>
          <p:nvPr/>
        </p:nvSpPr>
        <p:spPr>
          <a:xfrm>
            <a:off x="4066270" y="1896492"/>
            <a:ext cx="1642013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4" name="Pravokotnik 83">
            <a:extLst>
              <a:ext uri="{FF2B5EF4-FFF2-40B4-BE49-F238E27FC236}">
                <a16:creationId xmlns:a16="http://schemas.microsoft.com/office/drawing/2014/main" id="{C17AB22F-0567-40F5-A4C4-959EB6F48BA8}"/>
              </a:ext>
            </a:extLst>
          </p:cNvPr>
          <p:cNvSpPr/>
          <p:nvPr/>
        </p:nvSpPr>
        <p:spPr>
          <a:xfrm>
            <a:off x="6545342" y="1285411"/>
            <a:ext cx="1801694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5" name="Pravokotnik 84">
            <a:extLst>
              <a:ext uri="{FF2B5EF4-FFF2-40B4-BE49-F238E27FC236}">
                <a16:creationId xmlns:a16="http://schemas.microsoft.com/office/drawing/2014/main" id="{0C20FE67-7C75-4991-B99B-1029C544B0FD}"/>
              </a:ext>
            </a:extLst>
          </p:cNvPr>
          <p:cNvSpPr/>
          <p:nvPr/>
        </p:nvSpPr>
        <p:spPr>
          <a:xfrm>
            <a:off x="8843404" y="1912071"/>
            <a:ext cx="1250370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6" name="Pravokotnik 85">
            <a:extLst>
              <a:ext uri="{FF2B5EF4-FFF2-40B4-BE49-F238E27FC236}">
                <a16:creationId xmlns:a16="http://schemas.microsoft.com/office/drawing/2014/main" id="{2E2B6F48-556E-4759-82EA-1D4D0E5B2BED}"/>
              </a:ext>
            </a:extLst>
          </p:cNvPr>
          <p:cNvSpPr/>
          <p:nvPr/>
        </p:nvSpPr>
        <p:spPr>
          <a:xfrm>
            <a:off x="3618978" y="3414454"/>
            <a:ext cx="1642013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7" name="Pravokotnik 86">
            <a:extLst>
              <a:ext uri="{FF2B5EF4-FFF2-40B4-BE49-F238E27FC236}">
                <a16:creationId xmlns:a16="http://schemas.microsoft.com/office/drawing/2014/main" id="{7A68CA96-4259-41DB-AB9D-FED8782FF634}"/>
              </a:ext>
            </a:extLst>
          </p:cNvPr>
          <p:cNvSpPr/>
          <p:nvPr/>
        </p:nvSpPr>
        <p:spPr>
          <a:xfrm>
            <a:off x="2923058" y="5106315"/>
            <a:ext cx="798430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8" name="Pravokotnik 87">
            <a:extLst>
              <a:ext uri="{FF2B5EF4-FFF2-40B4-BE49-F238E27FC236}">
                <a16:creationId xmlns:a16="http://schemas.microsoft.com/office/drawing/2014/main" id="{BB53DD8C-CB12-438E-B45A-3240A7003CBA}"/>
              </a:ext>
            </a:extLst>
          </p:cNvPr>
          <p:cNvSpPr/>
          <p:nvPr/>
        </p:nvSpPr>
        <p:spPr>
          <a:xfrm>
            <a:off x="8552593" y="5051121"/>
            <a:ext cx="1025482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9" name="Pravokotnik 88">
            <a:extLst>
              <a:ext uri="{FF2B5EF4-FFF2-40B4-BE49-F238E27FC236}">
                <a16:creationId xmlns:a16="http://schemas.microsoft.com/office/drawing/2014/main" id="{F7EDA395-F003-450E-95FC-D66C8CA8AD3B}"/>
              </a:ext>
            </a:extLst>
          </p:cNvPr>
          <p:cNvSpPr/>
          <p:nvPr/>
        </p:nvSpPr>
        <p:spPr>
          <a:xfrm>
            <a:off x="8752449" y="3440709"/>
            <a:ext cx="671247" cy="608248"/>
          </a:xfrm>
          <a:prstGeom prst="rect">
            <a:avLst/>
          </a:prstGeom>
          <a:solidFill>
            <a:schemeClr val="bg1">
              <a:lumMod val="50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265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2 -0.00047 L -0.00222 -0.00047 C 0.00104 -0.00185 0.00429 -0.0044 0.00781 -0.0044 L 0.05039 -0.00255 C 0.05299 -0.00232 0.0556 -0.00093 0.0582 -0.00047 C 0.0638 0.00046 0.0694 0.00092 0.075 0.00162 C 0.07643 0.00208 0.07799 0.00277 0.07943 0.00347 C 0.0806 0.00416 0.08164 0.00625 0.08281 0.00555 C 0.08359 0.00509 0.08281 0.00277 0.08281 0.00162 L 0.08281 0.00162 " pathEditMode="relative" ptsTypes="AAAAAAAA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1 0.00092 L 0.00091 0.00092 C 0.00456 0.00023 0.00834 -0.00116 0.01198 -0.00116 C 0.02058 -0.00116 0.02136 0.0037 0.02774 -0.00116 C 0.02826 -0.00139 0.02852 -0.00255 0.02891 -0.00301 L 0.02891 -0.00301 " pathEditMode="relative" ptsTypes="AAAAAA"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 animBg="1"/>
      <p:bldP spid="6" grpId="0"/>
      <p:bldP spid="20" grpId="0"/>
      <p:bldP spid="21" grpId="0" animBg="1"/>
      <p:bldP spid="22" grpId="0"/>
      <p:bldP spid="22" grpId="1"/>
      <p:bldP spid="25" grpId="0"/>
      <p:bldP spid="48" grpId="0"/>
      <p:bldP spid="50" grpId="0"/>
      <p:bldP spid="51" grpId="0"/>
      <p:bldP spid="52" grpId="0"/>
      <p:bldP spid="53" grpId="0"/>
      <p:bldP spid="55" grpId="0"/>
      <p:bldP spid="65" grpId="0"/>
      <p:bldP spid="66" grpId="0" animBg="1"/>
      <p:bldP spid="67" grpId="0" animBg="1"/>
      <p:bldP spid="68" grpId="0"/>
      <p:bldP spid="69" grpId="0"/>
      <p:bldP spid="70" grpId="0"/>
      <p:bldP spid="71" grpId="0"/>
      <p:bldP spid="72" grpId="0"/>
      <p:bldP spid="73" grpId="0"/>
      <p:bldP spid="75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803</Words>
  <Application>Microsoft Office PowerPoint</Application>
  <PresentationFormat>Širokozaslonsko</PresentationFormat>
  <Paragraphs>305</Paragraphs>
  <Slides>8</Slides>
  <Notes>4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</dc:creator>
  <cp:lastModifiedBy>Irena</cp:lastModifiedBy>
  <cp:revision>63</cp:revision>
  <dcterms:created xsi:type="dcterms:W3CDTF">2022-01-14T23:10:11Z</dcterms:created>
  <dcterms:modified xsi:type="dcterms:W3CDTF">2022-01-16T20:32:23Z</dcterms:modified>
</cp:coreProperties>
</file>