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82" r:id="rId3"/>
    <p:sldId id="283" r:id="rId4"/>
    <p:sldId id="284" r:id="rId5"/>
    <p:sldId id="285" r:id="rId6"/>
    <p:sldId id="286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58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16. 01. 2022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0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16. 01. 2022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16. 01. 2022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7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16. 01. 2022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5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16. 01. 2022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0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16. 01. 2022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9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16. 01. 2022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5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16. 01. 2022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9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16. 01. 2022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16. 01. 2022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2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16. 01. 2022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6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C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D3AE-DDA8-4486-823F-38EF5EDF9CDA}" type="datetimeFigureOut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16. 01. 2022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AE57D-831B-4F5B-8C95-2FF1B013E1E8}" type="slidenum">
              <a:rPr lang="sl-SI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88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568952" cy="266429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4800" b="1" dirty="0" smtClean="0">
                <a:solidFill>
                  <a:srgbClr val="FF0000"/>
                </a:solidFill>
              </a:rPr>
              <a:t>ZAKAJ JE PROPADEL KOMUNIZEM V VZHODNEM BLOKU</a:t>
            </a:r>
            <a:endParaRPr lang="sl-SI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482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b="1" dirty="0" smtClean="0">
                <a:solidFill>
                  <a:schemeClr val="bg1"/>
                </a:solidFill>
              </a:rPr>
              <a:t>1. Vzhodna Evropa – berlinskega zidu ni več</a:t>
            </a:r>
            <a:endParaRPr lang="sl-SI" sz="36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4591050" cy="2228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Pravokotnik 6"/>
          <p:cNvSpPr/>
          <p:nvPr/>
        </p:nvSpPr>
        <p:spPr>
          <a:xfrm>
            <a:off x="395536" y="5013176"/>
            <a:ext cx="7776864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prstClr val="black"/>
                </a:solidFill>
              </a:rPr>
              <a:t>Spremembe v Sovjetski zvezi so leta 1989 spodbudile spremembe v vzhodni Evropi. Ljudje so zahtevali svobodo govora, zborovanj, potovanj in svobodne volitve.</a:t>
            </a:r>
            <a:endParaRPr lang="sl-SI" sz="2400" b="1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577382" cy="29126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Oblak 8"/>
          <p:cNvSpPr/>
          <p:nvPr/>
        </p:nvSpPr>
        <p:spPr>
          <a:xfrm>
            <a:off x="2843808" y="836712"/>
            <a:ext cx="1872208" cy="936104"/>
          </a:xfrm>
          <a:prstGeom prst="cloudCallout">
            <a:avLst>
              <a:gd name="adj1" fmla="val -32602"/>
              <a:gd name="adj2" fmla="val 1036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POLJSKA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0" name="Oblak 9"/>
          <p:cNvSpPr/>
          <p:nvPr/>
        </p:nvSpPr>
        <p:spPr>
          <a:xfrm>
            <a:off x="5652120" y="980728"/>
            <a:ext cx="1944216" cy="720080"/>
          </a:xfrm>
          <a:prstGeom prst="cloudCallout">
            <a:avLst>
              <a:gd name="adj1" fmla="val -34999"/>
              <a:gd name="adj2" fmla="val 885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ROMUNIJA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1" name="Oblak 10"/>
          <p:cNvSpPr/>
          <p:nvPr/>
        </p:nvSpPr>
        <p:spPr>
          <a:xfrm>
            <a:off x="3563888" y="4149080"/>
            <a:ext cx="2160240" cy="1080120"/>
          </a:xfrm>
          <a:prstGeom prst="cloudCallout">
            <a:avLst>
              <a:gd name="adj1" fmla="val 71984"/>
              <a:gd name="adj2" fmla="val 482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MADŽARSKA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2" name="Oblak 11"/>
          <p:cNvSpPr/>
          <p:nvPr/>
        </p:nvSpPr>
        <p:spPr>
          <a:xfrm>
            <a:off x="6372200" y="4077072"/>
            <a:ext cx="2520280" cy="100811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rgbClr val="FF0000"/>
                </a:solidFill>
              </a:rPr>
              <a:t>ČEŠKOSLOVAŠKA</a:t>
            </a:r>
            <a:endParaRPr lang="sl-SI" sz="1600" b="1" dirty="0">
              <a:solidFill>
                <a:srgbClr val="FF0000"/>
              </a:solidFill>
            </a:endParaRPr>
          </a:p>
        </p:txBody>
      </p:sp>
      <p:sp>
        <p:nvSpPr>
          <p:cNvPr id="14" name="Oblak 13"/>
          <p:cNvSpPr/>
          <p:nvPr/>
        </p:nvSpPr>
        <p:spPr>
          <a:xfrm>
            <a:off x="0" y="4077072"/>
            <a:ext cx="2160240" cy="1080120"/>
          </a:xfrm>
          <a:prstGeom prst="cloudCallout">
            <a:avLst>
              <a:gd name="adj1" fmla="val 71984"/>
              <a:gd name="adj2" fmla="val 482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IN DRUGOD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02272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3352497" cy="4353347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Zaobljeni pravokotnik 4"/>
          <p:cNvSpPr/>
          <p:nvPr/>
        </p:nvSpPr>
        <p:spPr>
          <a:xfrm>
            <a:off x="0" y="908720"/>
            <a:ext cx="2664296" cy="1368152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Padec komunizma </a:t>
            </a:r>
            <a:r>
              <a:rPr lang="sl-SI" sz="2400" b="1" dirty="0" smtClean="0">
                <a:solidFill>
                  <a:prstClr val="black"/>
                </a:solidFill>
              </a:rPr>
              <a:t>v NDR</a:t>
            </a:r>
            <a:endParaRPr lang="sl-SI" sz="2400" b="1" dirty="0">
              <a:solidFill>
                <a:prstClr val="black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6300192" y="2708920"/>
            <a:ext cx="2664296" cy="1656184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prstClr val="black"/>
                </a:solidFill>
              </a:rPr>
              <a:t>Novembra </a:t>
            </a:r>
            <a:r>
              <a:rPr lang="sl-SI" sz="2400" b="1" dirty="0" smtClean="0">
                <a:solidFill>
                  <a:srgbClr val="C00000"/>
                </a:solidFill>
              </a:rPr>
              <a:t>1989 </a:t>
            </a:r>
            <a:r>
              <a:rPr lang="sl-SI" sz="2400" b="1" dirty="0" smtClean="0">
                <a:solidFill>
                  <a:prstClr val="black"/>
                </a:solidFill>
              </a:rPr>
              <a:t>odprli </a:t>
            </a:r>
          </a:p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berlinski zid</a:t>
            </a:r>
            <a:r>
              <a:rPr lang="sl-SI" sz="2400" b="1" dirty="0" smtClean="0">
                <a:solidFill>
                  <a:schemeClr val="bg1"/>
                </a:solidFill>
              </a:rPr>
              <a:t>.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6372200" y="692696"/>
            <a:ext cx="2376264" cy="1152128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prstClr val="black"/>
                </a:solidFill>
              </a:rPr>
              <a:t>Množične demonstracije. </a:t>
            </a:r>
            <a:endParaRPr lang="sl-SI" sz="2400" b="1" dirty="0">
              <a:solidFill>
                <a:prstClr val="black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0" y="3356992"/>
            <a:ext cx="2555776" cy="1224136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prstClr val="black"/>
                </a:solidFill>
              </a:rPr>
              <a:t>Ideje o </a:t>
            </a:r>
            <a:r>
              <a:rPr lang="sl-SI" sz="2400" b="1" dirty="0" smtClean="0">
                <a:solidFill>
                  <a:srgbClr val="C00000"/>
                </a:solidFill>
              </a:rPr>
              <a:t>združitvi </a:t>
            </a:r>
            <a:r>
              <a:rPr lang="sl-SI" sz="2400" b="1" dirty="0" err="1" smtClean="0">
                <a:solidFill>
                  <a:prstClr val="black"/>
                </a:solidFill>
              </a:rPr>
              <a:t>Nemčij</a:t>
            </a:r>
            <a:r>
              <a:rPr lang="sl-SI" sz="2400" b="1" dirty="0" smtClean="0">
                <a:solidFill>
                  <a:prstClr val="black"/>
                </a:solidFill>
              </a:rPr>
              <a:t>.</a:t>
            </a:r>
            <a:endParaRPr lang="sl-SI" sz="2400" b="1" dirty="0">
              <a:solidFill>
                <a:prstClr val="black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1979712" y="5589240"/>
            <a:ext cx="5040560" cy="1080120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prstClr val="black"/>
                </a:solidFill>
              </a:rPr>
              <a:t>Oktobra </a:t>
            </a:r>
            <a:r>
              <a:rPr lang="sl-SI" sz="2400" b="1" dirty="0" smtClean="0">
                <a:solidFill>
                  <a:srgbClr val="C00000"/>
                </a:solidFill>
              </a:rPr>
              <a:t>1990</a:t>
            </a:r>
            <a:r>
              <a:rPr lang="sl-SI" sz="2400" b="1" dirty="0" smtClean="0">
                <a:solidFill>
                  <a:prstClr val="black"/>
                </a:solidFill>
              </a:rPr>
              <a:t> razglašena </a:t>
            </a:r>
            <a:r>
              <a:rPr lang="sl-SI" sz="2400" b="1" dirty="0" smtClean="0">
                <a:solidFill>
                  <a:srgbClr val="C00000"/>
                </a:solidFill>
              </a:rPr>
              <a:t>združitev </a:t>
            </a:r>
            <a:r>
              <a:rPr lang="sl-SI" sz="2400" b="1" dirty="0" smtClean="0">
                <a:solidFill>
                  <a:prstClr val="black"/>
                </a:solidFill>
              </a:rPr>
              <a:t>Vzhodne in Zahodne Nemčije.</a:t>
            </a:r>
            <a:endParaRPr lang="sl-SI" sz="2400" b="1" dirty="0">
              <a:solidFill>
                <a:prstClr val="black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915816" y="188640"/>
            <a:ext cx="3240360" cy="692696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prstClr val="black"/>
                </a:solidFill>
              </a:rPr>
              <a:t>NEMČIJA</a:t>
            </a:r>
            <a:endParaRPr lang="sl-SI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444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chemeClr val="bg1"/>
                </a:solidFill>
              </a:rPr>
              <a:t>2. Jugoslavija – krvavi madež v Evropi</a:t>
            </a:r>
            <a:endParaRPr lang="sl-SI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UZS\PPT 9\Gradivo\SLIKE ZGODOVINA 9_prva izdaja\I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3813048" cy="34107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Zaobljeni pravokotnik 4"/>
          <p:cNvSpPr/>
          <p:nvPr/>
        </p:nvSpPr>
        <p:spPr>
          <a:xfrm>
            <a:off x="395536" y="1268760"/>
            <a:ext cx="2232248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SFR Jugoslavija -večnacionalna država.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6804248" y="1268760"/>
            <a:ext cx="1944216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Razlike in nestrpnost.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6876256" y="3789040"/>
            <a:ext cx="1944216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Komunizem – “bratstvo in enotnost”.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3923928" y="5517232"/>
            <a:ext cx="2016224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1980 umrl Tito.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539552" y="4437112"/>
            <a:ext cx="2016224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Gospodarska kriza.</a:t>
            </a:r>
            <a:endParaRPr lang="sl-SI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866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2627784" y="2348880"/>
            <a:ext cx="3744416" cy="19442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Konec 80. let so nacionalne napetosti narasle. Srbski predsednik Milošević je zahteval vodilno vlogo Srbije v Jugoslaviji.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3" name="Zaobljeni pravokotnik 2"/>
          <p:cNvSpPr/>
          <p:nvPr/>
        </p:nvSpPr>
        <p:spPr>
          <a:xfrm>
            <a:off x="5508104" y="332656"/>
            <a:ext cx="1872208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Uprli Slovenija in Hrvaška.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6300192" y="1412776"/>
            <a:ext cx="2304256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1991 razglasili neodvisnost – razpad Jugoslavije.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6444208" y="2924944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Jugoslovanska vojska branila celovitost države – napadla Slovenijo in Hrvaško.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6516216" y="4797152"/>
            <a:ext cx="2016224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Vojna v Sloveniji hitro končala.</a:t>
            </a:r>
            <a:endParaRPr lang="sl-SI" sz="2000" b="1" dirty="0">
              <a:solidFill>
                <a:prstClr val="black"/>
              </a:solidFill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3059832" y="4581128"/>
            <a:ext cx="3312368" cy="2276872"/>
            <a:chOff x="3059832" y="4581128"/>
            <a:chExt cx="3312368" cy="2276872"/>
          </a:xfrm>
        </p:grpSpPr>
        <p:sp>
          <p:nvSpPr>
            <p:cNvPr id="7" name="Zaobljeni pravokotnik 6"/>
            <p:cNvSpPr/>
            <p:nvPr/>
          </p:nvSpPr>
          <p:spPr>
            <a:xfrm>
              <a:off x="3851920" y="4581128"/>
              <a:ext cx="2520280" cy="136815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>
                  <a:solidFill>
                    <a:prstClr val="black"/>
                  </a:solidFill>
                </a:rPr>
                <a:t>Na Hrvaškem vojna zapletla, postala krvava.</a:t>
              </a:r>
              <a:endParaRPr lang="sl-SI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Zaobljeni pravokotnik 7"/>
            <p:cNvSpPr/>
            <p:nvPr/>
          </p:nvSpPr>
          <p:spPr>
            <a:xfrm>
              <a:off x="3059832" y="5777880"/>
              <a:ext cx="2160240" cy="108012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>
                  <a:solidFill>
                    <a:prstClr val="black"/>
                  </a:solidFill>
                </a:rPr>
                <a:t>1992 OZN poslala mirovne enote.</a:t>
              </a:r>
              <a:endParaRPr lang="sl-SI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Zaobljeni pravokotnik 8"/>
          <p:cNvSpPr/>
          <p:nvPr/>
        </p:nvSpPr>
        <p:spPr>
          <a:xfrm>
            <a:off x="899592" y="5229200"/>
            <a:ext cx="1944216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1991 neodvisnost Makedonije.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323528" y="3501008"/>
            <a:ext cx="2160240" cy="1368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1992 neodvisnost Bosne in Hercegovine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251520" y="1340768"/>
            <a:ext cx="2592288" cy="19442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1992 – 1995 vojna v BIH, 200.000 žrtev, 3 milijone beguncev, “etnično čiščenje”, posredovala OZN.</a:t>
            </a:r>
            <a:endParaRPr lang="sl-SI" sz="2000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6672"/>
            <a:ext cx="1552852" cy="17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aobljeni pravokotnik 14"/>
          <p:cNvSpPr/>
          <p:nvPr/>
        </p:nvSpPr>
        <p:spPr>
          <a:xfrm>
            <a:off x="1547664" y="188640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prstClr val="black"/>
                </a:solidFill>
              </a:rPr>
              <a:t>1995 </a:t>
            </a:r>
            <a:r>
              <a:rPr lang="sl-SI" sz="2000" b="1" dirty="0" err="1" smtClean="0">
                <a:solidFill>
                  <a:prstClr val="black"/>
                </a:solidFill>
              </a:rPr>
              <a:t>Dajtonski</a:t>
            </a:r>
            <a:r>
              <a:rPr lang="sl-SI" b="1" dirty="0" smtClean="0">
                <a:solidFill>
                  <a:prstClr val="black"/>
                </a:solidFill>
              </a:rPr>
              <a:t> sporazum.</a:t>
            </a:r>
            <a:endParaRPr lang="sl-SI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527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544616" cy="778098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b="1" dirty="0" smtClean="0">
                <a:solidFill>
                  <a:schemeClr val="bg1"/>
                </a:solidFill>
              </a:rPr>
              <a:t>3. Kitajska – odpiranje na zahod</a:t>
            </a:r>
            <a:endParaRPr lang="sl-SI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764704"/>
            <a:ext cx="2736304" cy="303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2739777" cy="304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jeni pravokotnik 5"/>
          <p:cNvSpPr/>
          <p:nvPr/>
        </p:nvSpPr>
        <p:spPr>
          <a:xfrm>
            <a:off x="251520" y="1196752"/>
            <a:ext cx="5688632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b="1" dirty="0" smtClean="0">
              <a:solidFill>
                <a:prstClr val="black"/>
              </a:solidFill>
            </a:endParaRPr>
          </a:p>
          <a:p>
            <a:pPr algn="ctr"/>
            <a:r>
              <a:rPr lang="sl-SI" sz="2000" b="1" dirty="0" err="1" smtClean="0">
                <a:solidFill>
                  <a:srgbClr val="C00000"/>
                </a:solidFill>
              </a:rPr>
              <a:t>Mao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Zedong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smtClean="0">
                <a:solidFill>
                  <a:prstClr val="black"/>
                </a:solidFill>
              </a:rPr>
              <a:t>– voditelj komunistične revolucije in  ustanovitelj komunistične Kitajske.</a:t>
            </a:r>
          </a:p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 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323528" y="2276872"/>
            <a:ext cx="5616624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b="1" dirty="0" smtClean="0">
              <a:solidFill>
                <a:prstClr val="black"/>
              </a:solidFill>
            </a:endParaRPr>
          </a:p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1976 vodstvo prevzel </a:t>
            </a:r>
            <a:r>
              <a:rPr lang="sl-SI" sz="2000" b="1" dirty="0" err="1" smtClean="0">
                <a:solidFill>
                  <a:srgbClr val="C00000"/>
                </a:solidFill>
              </a:rPr>
              <a:t>Deng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Xiaoping</a:t>
            </a:r>
            <a:r>
              <a:rPr lang="sl-SI" sz="2000" b="1" dirty="0" smtClean="0">
                <a:solidFill>
                  <a:prstClr val="black"/>
                </a:solidFill>
              </a:rPr>
              <a:t>, štiri področja modernizacija, državo odprl zahodnemu kapitalizmu.</a:t>
            </a:r>
          </a:p>
          <a:p>
            <a:pPr algn="ctr"/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323528" y="3501008"/>
            <a:ext cx="4536504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Kitajska družba postala potrošniška in zahodno usmerjena. Študentje zahtevali tudi politične svoboščine.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323528" y="4725144"/>
            <a:ext cx="4464496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1989 demonstracije študentov </a:t>
            </a:r>
            <a:r>
              <a:rPr lang="sl-SI" sz="2000" b="1" dirty="0" smtClean="0">
                <a:solidFill>
                  <a:prstClr val="black"/>
                </a:solidFill>
              </a:rPr>
              <a:t>na Trgu nebeškega miru v Pekingu. Posredovala vojska. Oblast se ne spremeni.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323528" y="5805264"/>
            <a:ext cx="4536504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Kitajska ostaja komunistična,  a se hitro gospodarsko razvija.</a:t>
            </a:r>
            <a:endParaRPr lang="sl-SI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398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2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281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2_Officeova tema</vt:lpstr>
      <vt:lpstr>ZAKAJ JE PROPADEL KOMUNIZEM V VZHODNEM BLOKU</vt:lpstr>
      <vt:lpstr>1. Vzhodna Evropa – berlinskega zidu ni več</vt:lpstr>
      <vt:lpstr>PowerPoint Presentation</vt:lpstr>
      <vt:lpstr>2. Jugoslavija – krvavi madež v Evropi</vt:lpstr>
      <vt:lpstr>PowerPoint Presentation</vt:lpstr>
      <vt:lpstr>3. Kitajska – odpiranje na zahod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bladerunner</cp:lastModifiedBy>
  <cp:revision>34</cp:revision>
  <dcterms:created xsi:type="dcterms:W3CDTF">2013-10-06T20:08:53Z</dcterms:created>
  <dcterms:modified xsi:type="dcterms:W3CDTF">2022-01-16T20:28:42Z</dcterms:modified>
</cp:coreProperties>
</file>