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sldIdLst>
    <p:sldId id="281" r:id="rId3"/>
    <p:sldId id="282" r:id="rId4"/>
    <p:sldId id="283" r:id="rId5"/>
    <p:sldId id="284" r:id="rId6"/>
    <p:sldId id="285" r:id="rId7"/>
    <p:sldId id="286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1589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D3AE-DDA8-4486-823F-38EF5EDF9CDA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16. 01. 2022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E57D-831B-4F5B-8C95-2FF1B013E1E8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405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D3AE-DDA8-4486-823F-38EF5EDF9CDA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16. 01. 2022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E57D-831B-4F5B-8C95-2FF1B013E1E8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89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D3AE-DDA8-4486-823F-38EF5EDF9CDA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16. 01. 2022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E57D-831B-4F5B-8C95-2FF1B013E1E8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476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C682B-7AAA-4D15-B4D6-E5589770E881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16. 01. 2022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E6A09-A75A-43B1-899E-EB42B79C8AB5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142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C682B-7AAA-4D15-B4D6-E5589770E881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16. 01. 2022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E6A09-A75A-43B1-899E-EB42B79C8AB5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522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C682B-7AAA-4D15-B4D6-E5589770E881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16. 01. 2022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E6A09-A75A-43B1-899E-EB42B79C8AB5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42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C682B-7AAA-4D15-B4D6-E5589770E881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16. 01. 2022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E6A09-A75A-43B1-899E-EB42B79C8AB5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433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C682B-7AAA-4D15-B4D6-E5589770E881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16. 01. 2022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E6A09-A75A-43B1-899E-EB42B79C8AB5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423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C682B-7AAA-4D15-B4D6-E5589770E881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16. 01. 2022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E6A09-A75A-43B1-899E-EB42B79C8AB5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617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C682B-7AAA-4D15-B4D6-E5589770E881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16. 01. 2022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E6A09-A75A-43B1-899E-EB42B79C8AB5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8607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C682B-7AAA-4D15-B4D6-E5589770E881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16. 01. 2022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E6A09-A75A-43B1-899E-EB42B79C8AB5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518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D3AE-DDA8-4486-823F-38EF5EDF9CDA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16. 01. 2022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E57D-831B-4F5B-8C95-2FF1B013E1E8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57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C682B-7AAA-4D15-B4D6-E5589770E881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16. 01. 2022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E6A09-A75A-43B1-899E-EB42B79C8AB5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102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C682B-7AAA-4D15-B4D6-E5589770E881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16. 01. 2022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E6A09-A75A-43B1-899E-EB42B79C8AB5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745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C682B-7AAA-4D15-B4D6-E5589770E881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16. 01. 2022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E6A09-A75A-43B1-899E-EB42B79C8AB5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60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D3AE-DDA8-4486-823F-38EF5EDF9CDA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16. 01. 2022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E57D-831B-4F5B-8C95-2FF1B013E1E8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09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D3AE-DDA8-4486-823F-38EF5EDF9CDA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16. 01. 2022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E57D-831B-4F5B-8C95-2FF1B013E1E8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199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D3AE-DDA8-4486-823F-38EF5EDF9CDA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16. 01. 2022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E57D-831B-4F5B-8C95-2FF1B013E1E8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256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D3AE-DDA8-4486-823F-38EF5EDF9CDA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16. 01. 2022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E57D-831B-4F5B-8C95-2FF1B013E1E8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92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D3AE-DDA8-4486-823F-38EF5EDF9CDA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16. 01. 2022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E57D-831B-4F5B-8C95-2FF1B013E1E8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512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D3AE-DDA8-4486-823F-38EF5EDF9CDA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16. 01. 2022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E57D-831B-4F5B-8C95-2FF1B013E1E8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25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D3AE-DDA8-4486-823F-38EF5EDF9CDA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16. 01. 2022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AE57D-831B-4F5B-8C95-2FF1B013E1E8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461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FC000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7D3AE-DDA8-4486-823F-38EF5EDF9CDA}" type="datetimeFigureOut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16. 01. 2022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AE57D-831B-4F5B-8C95-2FF1B013E1E8}" type="slidenum">
              <a:rPr lang="sl-SI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8881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00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C682B-7AAA-4D15-B4D6-E5589770E881}" type="datetimeFigureOut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16. 01. 2022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E6A09-A75A-43B1-899E-EB42B79C8AB5}" type="slidenum">
              <a:rPr lang="sl-S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l-S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358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ctrTitle"/>
          </p:nvPr>
        </p:nvSpPr>
        <p:spPr>
          <a:xfrm>
            <a:off x="251520" y="1772816"/>
            <a:ext cx="8568952" cy="2664296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l-SI" sz="4800" b="1" dirty="0" smtClean="0">
                <a:solidFill>
                  <a:srgbClr val="FF0000"/>
                </a:solidFill>
              </a:rPr>
              <a:t>ZAKAJ JE PROPADEL KOMUNIZEM V VZHODNEM BLOKU</a:t>
            </a:r>
            <a:endParaRPr lang="sl-SI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44821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sl-SI" sz="3600" b="1" dirty="0" smtClean="0"/>
              <a:t>1. Osvoboditev kolonij v 50. in 60. letih</a:t>
            </a:r>
            <a:endParaRPr lang="sl-SI" sz="3600" b="1" dirty="0"/>
          </a:p>
        </p:txBody>
      </p:sp>
      <p:grpSp>
        <p:nvGrpSpPr>
          <p:cNvPr id="21" name="Skupina 20"/>
          <p:cNvGrpSpPr/>
          <p:nvPr/>
        </p:nvGrpSpPr>
        <p:grpSpPr>
          <a:xfrm>
            <a:off x="1115616" y="1052736"/>
            <a:ext cx="6624736" cy="2592288"/>
            <a:chOff x="1115616" y="1052736"/>
            <a:chExt cx="6624736" cy="2592288"/>
          </a:xfrm>
        </p:grpSpPr>
        <p:sp>
          <p:nvSpPr>
            <p:cNvPr id="4" name="Zaobljeni pravokotnik 3"/>
            <p:cNvSpPr/>
            <p:nvPr/>
          </p:nvSpPr>
          <p:spPr>
            <a:xfrm>
              <a:off x="1763688" y="1052736"/>
              <a:ext cx="5328592" cy="648072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sz="2400" b="1" dirty="0" smtClean="0">
                  <a:solidFill>
                    <a:srgbClr val="C00000"/>
                  </a:solidFill>
                </a:rPr>
                <a:t>Dekolonizacija</a:t>
              </a:r>
              <a:r>
                <a:rPr lang="sl-SI" sz="2400" b="1" dirty="0" smtClean="0">
                  <a:solidFill>
                    <a:prstClr val="black"/>
                  </a:solidFill>
                </a:rPr>
                <a:t> – osvobajanje kolonij:</a:t>
              </a:r>
              <a:endParaRPr lang="sl-SI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5" name="Zaobljeni pravokotnik 4"/>
            <p:cNvSpPr/>
            <p:nvPr/>
          </p:nvSpPr>
          <p:spPr>
            <a:xfrm>
              <a:off x="1115616" y="1844824"/>
              <a:ext cx="6624736" cy="79208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sz="2400" b="1" dirty="0" smtClean="0">
                  <a:solidFill>
                    <a:prstClr val="black"/>
                  </a:solidFill>
                </a:rPr>
                <a:t>Azijski in afriški voditelji so pregnali kolonialne oblasti in </a:t>
              </a:r>
              <a:r>
                <a:rPr lang="sl-SI" sz="2400" b="1" dirty="0" smtClean="0">
                  <a:solidFill>
                    <a:srgbClr val="C00000"/>
                  </a:solidFill>
                </a:rPr>
                <a:t>oblikovali nove države</a:t>
              </a:r>
              <a:r>
                <a:rPr lang="sl-SI" sz="2400" b="1" dirty="0" smtClean="0">
                  <a:solidFill>
                    <a:prstClr val="black"/>
                  </a:solidFill>
                </a:rPr>
                <a:t>.</a:t>
              </a:r>
              <a:endParaRPr lang="sl-SI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6" name="Zaobljeni pravokotnik 5"/>
            <p:cNvSpPr/>
            <p:nvPr/>
          </p:nvSpPr>
          <p:spPr>
            <a:xfrm>
              <a:off x="1691680" y="2780928"/>
              <a:ext cx="5832648" cy="864096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sz="2400" b="1" dirty="0" smtClean="0">
                  <a:solidFill>
                    <a:prstClr val="black"/>
                  </a:solidFill>
                </a:rPr>
                <a:t>Novonastale države so se soočale z mnogimi </a:t>
              </a:r>
              <a:r>
                <a:rPr lang="sl-SI" sz="2400" b="1" dirty="0" smtClean="0">
                  <a:solidFill>
                    <a:srgbClr val="C00000"/>
                  </a:solidFill>
                </a:rPr>
                <a:t>težavami</a:t>
              </a:r>
              <a:r>
                <a:rPr lang="sl-SI" sz="2400" b="1" dirty="0" smtClean="0">
                  <a:solidFill>
                    <a:prstClr val="black"/>
                  </a:solidFill>
                </a:rPr>
                <a:t>.</a:t>
              </a:r>
              <a:endParaRPr lang="sl-SI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3" name="Puščica dol 12"/>
            <p:cNvSpPr/>
            <p:nvPr/>
          </p:nvSpPr>
          <p:spPr>
            <a:xfrm>
              <a:off x="4283968" y="1700808"/>
              <a:ext cx="360040" cy="144016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prstClr val="white"/>
                </a:solidFill>
              </a:endParaRPr>
            </a:p>
          </p:txBody>
        </p:sp>
        <p:sp>
          <p:nvSpPr>
            <p:cNvPr id="14" name="Puščica dol 13"/>
            <p:cNvSpPr/>
            <p:nvPr/>
          </p:nvSpPr>
          <p:spPr>
            <a:xfrm>
              <a:off x="4283968" y="2636912"/>
              <a:ext cx="360040" cy="216024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Skupina 22"/>
          <p:cNvGrpSpPr/>
          <p:nvPr/>
        </p:nvGrpSpPr>
        <p:grpSpPr>
          <a:xfrm>
            <a:off x="251520" y="3645024"/>
            <a:ext cx="2448272" cy="2736304"/>
            <a:chOff x="251520" y="3645024"/>
            <a:chExt cx="2448272" cy="2736304"/>
          </a:xfrm>
        </p:grpSpPr>
        <p:grpSp>
          <p:nvGrpSpPr>
            <p:cNvPr id="22" name="Skupina 21"/>
            <p:cNvGrpSpPr/>
            <p:nvPr/>
          </p:nvGrpSpPr>
          <p:grpSpPr>
            <a:xfrm>
              <a:off x="251520" y="3933056"/>
              <a:ext cx="2448272" cy="2448272"/>
              <a:chOff x="251520" y="3933056"/>
              <a:chExt cx="2448272" cy="2448272"/>
            </a:xfrm>
          </p:grpSpPr>
          <p:sp>
            <p:nvSpPr>
              <p:cNvPr id="7" name="Zaobljeni pravokotnik 6"/>
              <p:cNvSpPr/>
              <p:nvPr/>
            </p:nvSpPr>
            <p:spPr>
              <a:xfrm>
                <a:off x="251520" y="3933056"/>
                <a:ext cx="2448272" cy="1656184"/>
              </a:xfrm>
              <a:prstGeom prst="roundRect">
                <a:avLst/>
              </a:prstGeom>
              <a:solidFill>
                <a:srgbClr val="FFC000"/>
              </a:solid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sl-SI" sz="2000" b="1" dirty="0" smtClean="0">
                    <a:solidFill>
                      <a:prstClr val="black"/>
                    </a:solidFill>
                  </a:rPr>
                  <a:t>Meje kolonij, ki niso upoštevale etničnih meja, so postale meje novih držav</a:t>
                </a:r>
                <a:endParaRPr lang="sl-SI" sz="20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Zaobljeni pravokotnik 7"/>
              <p:cNvSpPr/>
              <p:nvPr/>
            </p:nvSpPr>
            <p:spPr>
              <a:xfrm>
                <a:off x="251520" y="5805264"/>
                <a:ext cx="2232248" cy="576064"/>
              </a:xfrm>
              <a:prstGeom prst="roundRect">
                <a:avLst/>
              </a:prstGeom>
              <a:solidFill>
                <a:srgbClr val="C00000"/>
              </a:solid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sl-SI" sz="2000" b="1" dirty="0" smtClean="0">
                    <a:solidFill>
                      <a:prstClr val="black"/>
                    </a:solidFill>
                  </a:rPr>
                  <a:t>SPORI IN SPOPADI</a:t>
                </a:r>
                <a:endParaRPr lang="sl-SI" sz="2000" b="1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Puščica dol 17"/>
              <p:cNvSpPr/>
              <p:nvPr/>
            </p:nvSpPr>
            <p:spPr>
              <a:xfrm>
                <a:off x="1259632" y="5589240"/>
                <a:ext cx="288032" cy="216024"/>
              </a:xfrm>
              <a:prstGeom prst="downArrow">
                <a:avLst/>
              </a:prstGeom>
              <a:solidFill>
                <a:srgbClr val="C0000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l-SI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6" name="Puščica dol 15"/>
            <p:cNvSpPr/>
            <p:nvPr/>
          </p:nvSpPr>
          <p:spPr>
            <a:xfrm>
              <a:off x="1763688" y="3645024"/>
              <a:ext cx="432048" cy="360040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3203848" y="3645024"/>
            <a:ext cx="2736304" cy="2808312"/>
            <a:chOff x="3203848" y="3645024"/>
            <a:chExt cx="2736304" cy="2808312"/>
          </a:xfrm>
        </p:grpSpPr>
        <p:sp>
          <p:nvSpPr>
            <p:cNvPr id="9" name="Zaobljeni pravokotnik 8"/>
            <p:cNvSpPr/>
            <p:nvPr/>
          </p:nvSpPr>
          <p:spPr>
            <a:xfrm>
              <a:off x="3275856" y="3933056"/>
              <a:ext cx="2592288" cy="1512168"/>
            </a:xfrm>
            <a:prstGeom prst="roundRect">
              <a:avLst/>
            </a:prstGeom>
            <a:solidFill>
              <a:srgbClr val="FFC000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sz="2000" b="1" dirty="0" smtClean="0">
                  <a:solidFill>
                    <a:prstClr val="black"/>
                  </a:solidFill>
                </a:rPr>
                <a:t>Za evropske države so bile kolonije vir surovin in v njihov razvoj niso vlagale.</a:t>
              </a:r>
              <a:endParaRPr lang="sl-SI" sz="2000" b="1" dirty="0">
                <a:solidFill>
                  <a:prstClr val="black"/>
                </a:solidFill>
              </a:endParaRPr>
            </a:p>
          </p:txBody>
        </p:sp>
        <p:sp>
          <p:nvSpPr>
            <p:cNvPr id="10" name="Zaobljeni pravokotnik 9"/>
            <p:cNvSpPr/>
            <p:nvPr/>
          </p:nvSpPr>
          <p:spPr>
            <a:xfrm>
              <a:off x="3203848" y="5805264"/>
              <a:ext cx="2736304" cy="648072"/>
            </a:xfrm>
            <a:prstGeom prst="roundRect">
              <a:avLst/>
            </a:prstGeom>
            <a:solidFill>
              <a:srgbClr val="C00000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sz="2000" b="1" dirty="0" smtClean="0">
                  <a:solidFill>
                    <a:prstClr val="black"/>
                  </a:solidFill>
                </a:rPr>
                <a:t>GOSPODARSKO NERAZVITE DRŽAVE</a:t>
              </a:r>
              <a:endParaRPr lang="sl-SI" sz="2000" b="1" dirty="0">
                <a:solidFill>
                  <a:prstClr val="black"/>
                </a:solidFill>
              </a:endParaRPr>
            </a:p>
          </p:txBody>
        </p:sp>
        <p:sp>
          <p:nvSpPr>
            <p:cNvPr id="15" name="Puščica dol 14"/>
            <p:cNvSpPr/>
            <p:nvPr/>
          </p:nvSpPr>
          <p:spPr>
            <a:xfrm>
              <a:off x="4283968" y="3645024"/>
              <a:ext cx="432048" cy="360040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prstClr val="white"/>
                </a:solidFill>
              </a:endParaRPr>
            </a:p>
          </p:txBody>
        </p:sp>
        <p:sp>
          <p:nvSpPr>
            <p:cNvPr id="19" name="Puščica dol 18"/>
            <p:cNvSpPr/>
            <p:nvPr/>
          </p:nvSpPr>
          <p:spPr>
            <a:xfrm>
              <a:off x="4283968" y="5445224"/>
              <a:ext cx="432048" cy="360040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6228184" y="3645024"/>
            <a:ext cx="2448272" cy="2736304"/>
            <a:chOff x="6228184" y="3645024"/>
            <a:chExt cx="2448272" cy="2736304"/>
          </a:xfrm>
        </p:grpSpPr>
        <p:sp>
          <p:nvSpPr>
            <p:cNvPr id="11" name="Zaobljeni pravokotnik 10"/>
            <p:cNvSpPr/>
            <p:nvPr/>
          </p:nvSpPr>
          <p:spPr>
            <a:xfrm>
              <a:off x="6300192" y="3933056"/>
              <a:ext cx="2232248" cy="1368152"/>
            </a:xfrm>
            <a:prstGeom prst="roundRect">
              <a:avLst/>
            </a:prstGeom>
            <a:solidFill>
              <a:srgbClr val="FFC000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sz="2000" b="1" dirty="0" smtClean="0">
                  <a:solidFill>
                    <a:prstClr val="black"/>
                  </a:solidFill>
                </a:rPr>
                <a:t>Kolonialne oblasti so malo vlagale v izobraževanje domačinov.</a:t>
              </a:r>
              <a:endParaRPr lang="sl-SI" sz="2000" b="1" dirty="0">
                <a:solidFill>
                  <a:prstClr val="black"/>
                </a:solidFill>
              </a:endParaRPr>
            </a:p>
          </p:txBody>
        </p:sp>
        <p:sp>
          <p:nvSpPr>
            <p:cNvPr id="12" name="Zaobljeni pravokotnik 11"/>
            <p:cNvSpPr/>
            <p:nvPr/>
          </p:nvSpPr>
          <p:spPr>
            <a:xfrm>
              <a:off x="6228184" y="5733256"/>
              <a:ext cx="2448272" cy="648072"/>
            </a:xfrm>
            <a:prstGeom prst="roundRect">
              <a:avLst/>
            </a:prstGeom>
            <a:solidFill>
              <a:srgbClr val="C00000"/>
            </a:soli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sz="2000" b="1" dirty="0" smtClean="0">
                  <a:solidFill>
                    <a:prstClr val="black"/>
                  </a:solidFill>
                </a:rPr>
                <a:t>NEIZOBRAŽENI IN REVNI</a:t>
              </a:r>
              <a:endParaRPr lang="sl-SI" sz="2000" b="1" dirty="0">
                <a:solidFill>
                  <a:prstClr val="black"/>
                </a:solidFill>
              </a:endParaRPr>
            </a:p>
          </p:txBody>
        </p:sp>
        <p:sp>
          <p:nvSpPr>
            <p:cNvPr id="17" name="Puščica dol 16"/>
            <p:cNvSpPr/>
            <p:nvPr/>
          </p:nvSpPr>
          <p:spPr>
            <a:xfrm>
              <a:off x="6876256" y="3645024"/>
              <a:ext cx="360040" cy="360040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prstClr val="white"/>
                </a:solidFill>
              </a:endParaRPr>
            </a:p>
          </p:txBody>
        </p:sp>
        <p:sp>
          <p:nvSpPr>
            <p:cNvPr id="20" name="Puščica dol 19"/>
            <p:cNvSpPr/>
            <p:nvPr/>
          </p:nvSpPr>
          <p:spPr>
            <a:xfrm>
              <a:off x="7236296" y="5301208"/>
              <a:ext cx="360040" cy="432048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28423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UZS\PPT 9\Gradivo\SLIKE ZGODOVINA 9_prva izdaja\31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60848"/>
            <a:ext cx="2151888" cy="37978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grpSp>
        <p:nvGrpSpPr>
          <p:cNvPr id="11" name="Skupina 10"/>
          <p:cNvGrpSpPr/>
          <p:nvPr/>
        </p:nvGrpSpPr>
        <p:grpSpPr>
          <a:xfrm>
            <a:off x="6516216" y="2060848"/>
            <a:ext cx="2483947" cy="4248472"/>
            <a:chOff x="6516216" y="2060848"/>
            <a:chExt cx="2483947" cy="4248472"/>
          </a:xfrm>
        </p:grpSpPr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516216" y="2060848"/>
              <a:ext cx="2483947" cy="3675509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sp>
          <p:nvSpPr>
            <p:cNvPr id="10" name="Pravokotnik 9"/>
            <p:cNvSpPr/>
            <p:nvPr/>
          </p:nvSpPr>
          <p:spPr>
            <a:xfrm>
              <a:off x="6804248" y="5733256"/>
              <a:ext cx="1872208" cy="576064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b="1" dirty="0" smtClean="0">
                  <a:solidFill>
                    <a:prstClr val="black"/>
                  </a:solidFill>
                </a:rPr>
                <a:t>Pripadniki plemena </a:t>
              </a:r>
              <a:r>
                <a:rPr lang="sl-SI" b="1" dirty="0" err="1" smtClean="0">
                  <a:solidFill>
                    <a:prstClr val="black"/>
                  </a:solidFill>
                </a:rPr>
                <a:t>Nuba</a:t>
              </a:r>
              <a:r>
                <a:rPr lang="sl-SI" b="1" dirty="0" smtClean="0">
                  <a:solidFill>
                    <a:prstClr val="black"/>
                  </a:solidFill>
                </a:rPr>
                <a:t>.</a:t>
              </a:r>
              <a:endParaRPr lang="sl-SI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1979712" y="260648"/>
            <a:ext cx="5400600" cy="1872208"/>
            <a:chOff x="1979712" y="260648"/>
            <a:chExt cx="5400600" cy="1872208"/>
          </a:xfrm>
        </p:grpSpPr>
        <p:sp>
          <p:nvSpPr>
            <p:cNvPr id="4" name="Zaobljeni pravokotnik 3"/>
            <p:cNvSpPr/>
            <p:nvPr/>
          </p:nvSpPr>
          <p:spPr>
            <a:xfrm>
              <a:off x="1979712" y="260648"/>
              <a:ext cx="5400600" cy="144016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l-SI" sz="2400" b="1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sl-SI" sz="2400" b="1" dirty="0" smtClean="0">
                  <a:solidFill>
                    <a:prstClr val="black"/>
                  </a:solidFill>
                </a:rPr>
                <a:t>Navedene težave so novoustanovljene države pogosto pripeljale v gospodarsko in politično nestabilnost. </a:t>
              </a:r>
            </a:p>
            <a:p>
              <a:pPr algn="ctr"/>
              <a:endParaRPr lang="sl-SI" sz="2000" b="1" dirty="0">
                <a:solidFill>
                  <a:prstClr val="black"/>
                </a:solidFill>
              </a:endParaRPr>
            </a:p>
          </p:txBody>
        </p:sp>
        <p:sp>
          <p:nvSpPr>
            <p:cNvPr id="12" name="Puščica dol 11"/>
            <p:cNvSpPr/>
            <p:nvPr/>
          </p:nvSpPr>
          <p:spPr>
            <a:xfrm>
              <a:off x="4139952" y="1700808"/>
              <a:ext cx="576064" cy="432048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2411760" y="2132856"/>
            <a:ext cx="3960440" cy="1656184"/>
            <a:chOff x="2411760" y="2132856"/>
            <a:chExt cx="3960440" cy="1656184"/>
          </a:xfrm>
        </p:grpSpPr>
        <p:sp>
          <p:nvSpPr>
            <p:cNvPr id="5" name="Zaobljeni pravokotnik 4"/>
            <p:cNvSpPr/>
            <p:nvPr/>
          </p:nvSpPr>
          <p:spPr>
            <a:xfrm>
              <a:off x="2411760" y="2132856"/>
              <a:ext cx="3960440" cy="1296144"/>
            </a:xfrm>
            <a:prstGeom prst="roundRect">
              <a:avLst/>
            </a:prstGeom>
            <a:solidFill>
              <a:srgbClr val="FFC00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sz="2400" b="1" dirty="0" smtClean="0">
                  <a:solidFill>
                    <a:prstClr val="black"/>
                  </a:solidFill>
                </a:rPr>
                <a:t>Oblast so večinoma prevzeli močni vojaški voditelji, ki so uvedli diktaturo.</a:t>
              </a:r>
              <a:endParaRPr lang="sl-SI" sz="2400" b="1" dirty="0">
                <a:solidFill>
                  <a:prstClr val="black"/>
                </a:solidFill>
              </a:endParaRPr>
            </a:p>
          </p:txBody>
        </p:sp>
        <p:sp>
          <p:nvSpPr>
            <p:cNvPr id="13" name="Puščica dol 12"/>
            <p:cNvSpPr/>
            <p:nvPr/>
          </p:nvSpPr>
          <p:spPr>
            <a:xfrm>
              <a:off x="4067944" y="3429000"/>
              <a:ext cx="504056" cy="360040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2483768" y="3789040"/>
            <a:ext cx="3888432" cy="2592288"/>
            <a:chOff x="2483768" y="3789040"/>
            <a:chExt cx="3888432" cy="2592288"/>
          </a:xfrm>
        </p:grpSpPr>
        <p:sp>
          <p:nvSpPr>
            <p:cNvPr id="6" name="Zaobljeni pravokotnik 5"/>
            <p:cNvSpPr/>
            <p:nvPr/>
          </p:nvSpPr>
          <p:spPr>
            <a:xfrm>
              <a:off x="2483768" y="3789040"/>
              <a:ext cx="3888432" cy="1296144"/>
            </a:xfrm>
            <a:prstGeom prst="roundRect">
              <a:avLst/>
            </a:prstGeom>
            <a:solidFill>
              <a:srgbClr val="FFC00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sz="2000" b="1" dirty="0" smtClean="0">
                  <a:solidFill>
                    <a:prstClr val="black"/>
                  </a:solidFill>
                </a:rPr>
                <a:t>V času delitve sveta na zahodni in vzhodni, so novonastale države poimenovali </a:t>
              </a:r>
              <a:r>
                <a:rPr lang="sl-SI" sz="2400" b="1" dirty="0" smtClean="0">
                  <a:solidFill>
                    <a:srgbClr val="C00000"/>
                  </a:solidFill>
                </a:rPr>
                <a:t>TRETJI SVET</a:t>
              </a:r>
              <a:r>
                <a:rPr lang="sl-SI" sz="2000" b="1" dirty="0" smtClean="0">
                  <a:solidFill>
                    <a:prstClr val="black"/>
                  </a:solidFill>
                </a:rPr>
                <a:t>.</a:t>
              </a:r>
              <a:endParaRPr lang="sl-SI" sz="2000" b="1" dirty="0">
                <a:solidFill>
                  <a:prstClr val="black"/>
                </a:solidFill>
              </a:endParaRPr>
            </a:p>
          </p:txBody>
        </p:sp>
        <p:sp>
          <p:nvSpPr>
            <p:cNvPr id="7" name="Zaobljeni pravokotnik 6"/>
            <p:cNvSpPr/>
            <p:nvPr/>
          </p:nvSpPr>
          <p:spPr>
            <a:xfrm>
              <a:off x="2987824" y="5517232"/>
              <a:ext cx="2592288" cy="864096"/>
            </a:xfrm>
            <a:prstGeom prst="roundRect">
              <a:avLst/>
            </a:prstGeom>
            <a:solidFill>
              <a:srgbClr val="00B0F0"/>
            </a:soli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2400" b="1" dirty="0" smtClean="0">
                  <a:solidFill>
                    <a:srgbClr val="C00000"/>
                  </a:solidFill>
                </a:rPr>
                <a:t>GIBANJE NEUVRŠČENIH</a:t>
              </a:r>
              <a:endParaRPr lang="sl-SI" sz="2400" b="1" dirty="0">
                <a:solidFill>
                  <a:srgbClr val="C00000"/>
                </a:solidFill>
              </a:endParaRPr>
            </a:p>
          </p:txBody>
        </p:sp>
        <p:sp>
          <p:nvSpPr>
            <p:cNvPr id="14" name="Puščica dol 13"/>
            <p:cNvSpPr/>
            <p:nvPr/>
          </p:nvSpPr>
          <p:spPr>
            <a:xfrm>
              <a:off x="4067944" y="5085184"/>
              <a:ext cx="504056" cy="432048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1242013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sl-SI" sz="3600" b="1" dirty="0" smtClean="0"/>
              <a:t>2. Za kaj se je bojeval Nelson Mandela</a:t>
            </a:r>
            <a:endParaRPr lang="sl-SI" sz="3600" b="1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3429000" cy="42386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24744"/>
            <a:ext cx="2952328" cy="42126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6" name="Zaobljeni pravokotnik 5"/>
          <p:cNvSpPr/>
          <p:nvPr/>
        </p:nvSpPr>
        <p:spPr>
          <a:xfrm>
            <a:off x="1547664" y="5517232"/>
            <a:ext cx="5976664" cy="108012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 smtClean="0">
                <a:solidFill>
                  <a:prstClr val="black"/>
                </a:solidFill>
              </a:rPr>
              <a:t>Nelson Mandela je zaradi dolgoletne zaporne </a:t>
            </a:r>
            <a:r>
              <a:rPr lang="sl-SI" sz="2400" b="1" dirty="0" smtClean="0">
                <a:solidFill>
                  <a:prstClr val="black"/>
                </a:solidFill>
              </a:rPr>
              <a:t>kazni </a:t>
            </a:r>
            <a:r>
              <a:rPr lang="sl-SI" sz="2400" b="1" dirty="0" smtClean="0">
                <a:solidFill>
                  <a:prstClr val="black"/>
                </a:solidFill>
              </a:rPr>
              <a:t>postal simbol boja proti apartheidu.</a:t>
            </a:r>
            <a:endParaRPr lang="sl-SI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89633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jeni pravokotnik 1"/>
          <p:cNvSpPr/>
          <p:nvPr/>
        </p:nvSpPr>
        <p:spPr>
          <a:xfrm>
            <a:off x="2699792" y="188640"/>
            <a:ext cx="3528392" cy="108012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prstClr val="black"/>
                </a:solidFill>
              </a:rPr>
              <a:t>Južnoafriška republika je bila neodvisna že od leta </a:t>
            </a:r>
            <a:r>
              <a:rPr lang="sl-SI" sz="2000" b="1" dirty="0" smtClean="0">
                <a:solidFill>
                  <a:prstClr val="black"/>
                </a:solidFill>
              </a:rPr>
              <a:t>1931.</a:t>
            </a:r>
            <a:endParaRPr lang="sl-SI" sz="2000" b="1" dirty="0">
              <a:solidFill>
                <a:prstClr val="black"/>
              </a:solidFill>
            </a:endParaRPr>
          </a:p>
        </p:txBody>
      </p:sp>
      <p:sp>
        <p:nvSpPr>
          <p:cNvPr id="3" name="Zaobljeni pravokotnik 2"/>
          <p:cNvSpPr/>
          <p:nvPr/>
        </p:nvSpPr>
        <p:spPr>
          <a:xfrm>
            <a:off x="2771800" y="1412776"/>
            <a:ext cx="3456384" cy="108012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prstClr val="black"/>
                </a:solidFill>
              </a:rPr>
              <a:t>Leta </a:t>
            </a:r>
            <a:r>
              <a:rPr lang="sl-SI" sz="2000" b="1" dirty="0" smtClean="0">
                <a:solidFill>
                  <a:srgbClr val="C00000"/>
                </a:solidFill>
              </a:rPr>
              <a:t>1948</a:t>
            </a:r>
            <a:r>
              <a:rPr lang="sl-SI" sz="2000" b="1" dirty="0" smtClean="0">
                <a:solidFill>
                  <a:prstClr val="black"/>
                </a:solidFill>
              </a:rPr>
              <a:t> je bil uveden </a:t>
            </a:r>
            <a:r>
              <a:rPr lang="sl-SI" sz="2000" b="1" dirty="0" smtClean="0">
                <a:solidFill>
                  <a:srgbClr val="C00000"/>
                </a:solidFill>
              </a:rPr>
              <a:t>APARTHEID</a:t>
            </a:r>
            <a:r>
              <a:rPr lang="sl-SI" sz="2000" b="1" dirty="0" smtClean="0">
                <a:solidFill>
                  <a:prstClr val="black"/>
                </a:solidFill>
              </a:rPr>
              <a:t> – politika rasnega razlikovanja.</a:t>
            </a:r>
            <a:endParaRPr lang="sl-SI" sz="2000" b="1" dirty="0">
              <a:solidFill>
                <a:prstClr val="black"/>
              </a:solidFill>
            </a:endParaRPr>
          </a:p>
        </p:txBody>
      </p:sp>
      <p:grpSp>
        <p:nvGrpSpPr>
          <p:cNvPr id="24" name="Skupina 23"/>
          <p:cNvGrpSpPr/>
          <p:nvPr/>
        </p:nvGrpSpPr>
        <p:grpSpPr>
          <a:xfrm>
            <a:off x="107504" y="2636912"/>
            <a:ext cx="9036496" cy="1296144"/>
            <a:chOff x="107504" y="2636912"/>
            <a:chExt cx="9036496" cy="1296144"/>
          </a:xfrm>
        </p:grpSpPr>
        <p:sp>
          <p:nvSpPr>
            <p:cNvPr id="4" name="Zaobljeni pravokotnik 3"/>
            <p:cNvSpPr/>
            <p:nvPr/>
          </p:nvSpPr>
          <p:spPr>
            <a:xfrm>
              <a:off x="2771800" y="2636912"/>
              <a:ext cx="3744416" cy="108012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2000" b="1" dirty="0" smtClean="0">
                  <a:solidFill>
                    <a:prstClr val="black"/>
                  </a:solidFill>
                </a:rPr>
                <a:t>Upor črncev  proti apartheidu je vodil Afriški nacionalni kongres (Nelson Mandela). </a:t>
              </a:r>
              <a:endParaRPr lang="sl-SI" sz="2000" b="1" dirty="0">
                <a:solidFill>
                  <a:prstClr val="black"/>
                </a:solidFill>
              </a:endParaRPr>
            </a:p>
          </p:txBody>
        </p:sp>
        <p:sp>
          <p:nvSpPr>
            <p:cNvPr id="5" name="Zaobljeni pravokotnik 4"/>
            <p:cNvSpPr/>
            <p:nvPr/>
          </p:nvSpPr>
          <p:spPr>
            <a:xfrm>
              <a:off x="107504" y="2636912"/>
              <a:ext cx="2339752" cy="1224136"/>
            </a:xfrm>
            <a:prstGeom prst="roundRect">
              <a:avLst/>
            </a:prstGeom>
            <a:solidFill>
              <a:srgbClr val="FFC00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sz="2000" b="1" dirty="0" smtClean="0">
                  <a:solidFill>
                    <a:prstClr val="black"/>
                  </a:solidFill>
                </a:rPr>
                <a:t>Voditelje  so oblasti obsodile na dolgoletne zaporne kazni.</a:t>
              </a:r>
              <a:endParaRPr lang="sl-SI" sz="2000" b="1" dirty="0">
                <a:solidFill>
                  <a:prstClr val="black"/>
                </a:solidFill>
              </a:endParaRPr>
            </a:p>
          </p:txBody>
        </p:sp>
        <p:sp>
          <p:nvSpPr>
            <p:cNvPr id="7" name="Zaobljeni pravokotnik 6"/>
            <p:cNvSpPr/>
            <p:nvPr/>
          </p:nvSpPr>
          <p:spPr>
            <a:xfrm>
              <a:off x="6804248" y="2708920"/>
              <a:ext cx="2339752" cy="1224136"/>
            </a:xfrm>
            <a:prstGeom prst="roundRect">
              <a:avLst/>
            </a:prstGeom>
            <a:solidFill>
              <a:srgbClr val="FFC00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sz="2000" b="1" dirty="0" smtClean="0">
                  <a:solidFill>
                    <a:prstClr val="black"/>
                  </a:solidFill>
                </a:rPr>
                <a:t>Izolacija in prekinjeno sodelovanje z JAR.</a:t>
              </a:r>
              <a:endParaRPr lang="sl-SI" sz="2000" b="1" dirty="0">
                <a:solidFill>
                  <a:prstClr val="black"/>
                </a:solidFill>
              </a:endParaRPr>
            </a:p>
          </p:txBody>
        </p:sp>
        <p:sp>
          <p:nvSpPr>
            <p:cNvPr id="13" name="Leva puščica 12"/>
            <p:cNvSpPr/>
            <p:nvPr/>
          </p:nvSpPr>
          <p:spPr>
            <a:xfrm>
              <a:off x="2411760" y="3140968"/>
              <a:ext cx="360040" cy="288032"/>
            </a:xfrm>
            <a:prstGeom prst="leftArrow">
              <a:avLst/>
            </a:prstGeom>
            <a:solidFill>
              <a:srgbClr val="C000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prstClr val="black"/>
                </a:solidFill>
              </a:endParaRPr>
            </a:p>
          </p:txBody>
        </p:sp>
        <p:sp>
          <p:nvSpPr>
            <p:cNvPr id="14" name="Desna puščica 13"/>
            <p:cNvSpPr/>
            <p:nvPr/>
          </p:nvSpPr>
          <p:spPr>
            <a:xfrm>
              <a:off x="6516216" y="3140968"/>
              <a:ext cx="360040" cy="288032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1115616" y="3933056"/>
            <a:ext cx="6912768" cy="2520280"/>
            <a:chOff x="1115616" y="3933056"/>
            <a:chExt cx="6912768" cy="2520280"/>
          </a:xfrm>
        </p:grpSpPr>
        <p:sp>
          <p:nvSpPr>
            <p:cNvPr id="8" name="Zaobljeni pravokotnik 7"/>
            <p:cNvSpPr/>
            <p:nvPr/>
          </p:nvSpPr>
          <p:spPr>
            <a:xfrm>
              <a:off x="2699792" y="3933056"/>
              <a:ext cx="3888432" cy="108012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2000" b="1" dirty="0" smtClean="0">
                  <a:solidFill>
                    <a:srgbClr val="C00000"/>
                  </a:solidFill>
                </a:rPr>
                <a:t>1990</a:t>
              </a:r>
              <a:r>
                <a:rPr lang="sl-SI" sz="2000" b="1" dirty="0" smtClean="0">
                  <a:solidFill>
                    <a:prstClr val="black"/>
                  </a:solidFill>
                </a:rPr>
                <a:t> – ponovno dovoljeno delovanje Afriškega nacionalnega kongresa.</a:t>
              </a:r>
              <a:endParaRPr lang="sl-SI" sz="2000" b="1" dirty="0">
                <a:solidFill>
                  <a:prstClr val="black"/>
                </a:solidFill>
              </a:endParaRPr>
            </a:p>
          </p:txBody>
        </p:sp>
        <p:sp>
          <p:nvSpPr>
            <p:cNvPr id="9" name="Zaobljeni pravokotnik 8"/>
            <p:cNvSpPr/>
            <p:nvPr/>
          </p:nvSpPr>
          <p:spPr>
            <a:xfrm>
              <a:off x="1115616" y="5301208"/>
              <a:ext cx="2160240" cy="792088"/>
            </a:xfrm>
            <a:prstGeom prst="roundRect">
              <a:avLst/>
            </a:prstGeom>
            <a:solidFill>
              <a:srgbClr val="FFC00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sz="2000" b="1" dirty="0" smtClean="0">
                  <a:solidFill>
                    <a:prstClr val="black"/>
                  </a:solidFill>
                </a:rPr>
                <a:t>Nelson Mandela osvobojen.</a:t>
              </a:r>
              <a:endParaRPr lang="sl-SI" sz="2000" b="1" dirty="0">
                <a:solidFill>
                  <a:prstClr val="black"/>
                </a:solidFill>
              </a:endParaRPr>
            </a:p>
          </p:txBody>
        </p:sp>
        <p:sp>
          <p:nvSpPr>
            <p:cNvPr id="10" name="Zaobljeni pravokotnik 9"/>
            <p:cNvSpPr/>
            <p:nvPr/>
          </p:nvSpPr>
          <p:spPr>
            <a:xfrm>
              <a:off x="6156176" y="5301208"/>
              <a:ext cx="1872208" cy="908720"/>
            </a:xfrm>
            <a:prstGeom prst="roundRect">
              <a:avLst/>
            </a:prstGeom>
            <a:solidFill>
              <a:srgbClr val="FFC00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sz="2000" b="1" dirty="0" smtClean="0">
                  <a:solidFill>
                    <a:prstClr val="black"/>
                  </a:solidFill>
                </a:rPr>
                <a:t>Odpravljen apartheid.</a:t>
              </a:r>
              <a:endParaRPr lang="sl-SI" sz="2000" b="1" dirty="0">
                <a:solidFill>
                  <a:prstClr val="black"/>
                </a:solidFill>
              </a:endParaRPr>
            </a:p>
          </p:txBody>
        </p:sp>
        <p:sp>
          <p:nvSpPr>
            <p:cNvPr id="11" name="Zaobljeni pravokotnik 10"/>
            <p:cNvSpPr/>
            <p:nvPr/>
          </p:nvSpPr>
          <p:spPr>
            <a:xfrm>
              <a:off x="3491880" y="5373216"/>
              <a:ext cx="2376264" cy="1080120"/>
            </a:xfrm>
            <a:prstGeom prst="roundRect">
              <a:avLst/>
            </a:prstGeom>
            <a:solidFill>
              <a:srgbClr val="FFC00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sz="2000" b="1" dirty="0" smtClean="0">
                  <a:solidFill>
                    <a:prstClr val="black"/>
                  </a:solidFill>
                </a:rPr>
                <a:t>Uvedena enakopravnost črncev in belcev.</a:t>
              </a:r>
              <a:endParaRPr lang="sl-SI" sz="2000" b="1" dirty="0">
                <a:solidFill>
                  <a:prstClr val="black"/>
                </a:solidFill>
              </a:endParaRPr>
            </a:p>
          </p:txBody>
        </p:sp>
        <p:sp>
          <p:nvSpPr>
            <p:cNvPr id="15" name="Puščica dol 14"/>
            <p:cNvSpPr/>
            <p:nvPr/>
          </p:nvSpPr>
          <p:spPr>
            <a:xfrm>
              <a:off x="4572000" y="5013176"/>
              <a:ext cx="288032" cy="360040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prstClr val="black"/>
                </a:solidFill>
              </a:endParaRPr>
            </a:p>
          </p:txBody>
        </p:sp>
        <p:sp>
          <p:nvSpPr>
            <p:cNvPr id="22" name="Puščica dol 21"/>
            <p:cNvSpPr/>
            <p:nvPr/>
          </p:nvSpPr>
          <p:spPr>
            <a:xfrm>
              <a:off x="6228184" y="5013176"/>
              <a:ext cx="216024" cy="288032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prstClr val="black"/>
                </a:solidFill>
              </a:endParaRPr>
            </a:p>
          </p:txBody>
        </p:sp>
        <p:sp>
          <p:nvSpPr>
            <p:cNvPr id="23" name="Puščica dol 22"/>
            <p:cNvSpPr/>
            <p:nvPr/>
          </p:nvSpPr>
          <p:spPr>
            <a:xfrm>
              <a:off x="2915816" y="5013176"/>
              <a:ext cx="288032" cy="288032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l-SI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2878798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sl-SI" sz="3600" b="1" dirty="0" smtClean="0"/>
              <a:t>3. Za kaj se še vedno bojujejo Palestinci</a:t>
            </a:r>
            <a:endParaRPr lang="sl-SI" sz="3600" b="1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988840"/>
            <a:ext cx="4543175" cy="35112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5" name="Zaobljeni pravokotnik 4"/>
          <p:cNvSpPr/>
          <p:nvPr/>
        </p:nvSpPr>
        <p:spPr>
          <a:xfrm>
            <a:off x="1259632" y="980728"/>
            <a:ext cx="6120680" cy="79208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 smtClean="0">
                <a:solidFill>
                  <a:prstClr val="black"/>
                </a:solidFill>
              </a:rPr>
              <a:t>1948 je bila na ozemlju, kjer so živeli Judje in Arabci, ustanovljena država Izrael.</a:t>
            </a:r>
            <a:endParaRPr lang="sl-SI" sz="2400" b="1" dirty="0">
              <a:solidFill>
                <a:prstClr val="black"/>
              </a:solidFill>
            </a:endParaRPr>
          </a:p>
        </p:txBody>
      </p:sp>
      <p:sp>
        <p:nvSpPr>
          <p:cNvPr id="6" name="Zaobljeni pravokotnik 5"/>
          <p:cNvSpPr/>
          <p:nvPr/>
        </p:nvSpPr>
        <p:spPr>
          <a:xfrm>
            <a:off x="251520" y="2492896"/>
            <a:ext cx="1404664" cy="93610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prstClr val="black"/>
                </a:solidFill>
              </a:rPr>
              <a:t>Izraelsko – arabske vojne.</a:t>
            </a:r>
            <a:endParaRPr lang="sl-SI" sz="2000" b="1" dirty="0">
              <a:solidFill>
                <a:prstClr val="black"/>
              </a:solidFill>
            </a:endParaRPr>
          </a:p>
        </p:txBody>
      </p:sp>
      <p:sp>
        <p:nvSpPr>
          <p:cNvPr id="7" name="Zaobljeni pravokotnik 6"/>
          <p:cNvSpPr/>
          <p:nvPr/>
        </p:nvSpPr>
        <p:spPr>
          <a:xfrm>
            <a:off x="6588224" y="2204864"/>
            <a:ext cx="2339752" cy="1728192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prstClr val="black"/>
                </a:solidFill>
              </a:rPr>
              <a:t>1967 – Izrael zasedel Jeruzalem, Sinajski polotok, Golansko planoto, Zahodni breg.</a:t>
            </a:r>
            <a:endParaRPr lang="sl-SI" sz="2000" b="1" dirty="0">
              <a:solidFill>
                <a:prstClr val="black"/>
              </a:solidFill>
            </a:endParaRPr>
          </a:p>
        </p:txBody>
      </p:sp>
      <p:sp>
        <p:nvSpPr>
          <p:cNvPr id="8" name="Zaobljeni pravokotnik 7"/>
          <p:cNvSpPr/>
          <p:nvPr/>
        </p:nvSpPr>
        <p:spPr>
          <a:xfrm>
            <a:off x="107504" y="3717032"/>
            <a:ext cx="1691680" cy="504056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l-SI" sz="2000" b="1" dirty="0" smtClean="0">
              <a:solidFill>
                <a:prstClr val="black"/>
              </a:solidFill>
            </a:endParaRPr>
          </a:p>
          <a:p>
            <a:pPr algn="ctr"/>
            <a:r>
              <a:rPr lang="sl-SI" sz="2000" b="1" dirty="0" smtClean="0">
                <a:solidFill>
                  <a:prstClr val="black"/>
                </a:solidFill>
              </a:rPr>
              <a:t>Izrael – </a:t>
            </a:r>
            <a:r>
              <a:rPr lang="sl-SI" sz="2000" b="1" dirty="0" smtClean="0">
                <a:solidFill>
                  <a:prstClr val="black"/>
                </a:solidFill>
              </a:rPr>
              <a:t>ZDA.</a:t>
            </a:r>
            <a:endParaRPr lang="sl-SI" sz="2000" b="1" dirty="0" smtClean="0">
              <a:solidFill>
                <a:prstClr val="black"/>
              </a:solidFill>
            </a:endParaRPr>
          </a:p>
          <a:p>
            <a:pPr algn="ctr"/>
            <a:r>
              <a:rPr lang="sl-SI" sz="2000" b="1" dirty="0" smtClean="0">
                <a:solidFill>
                  <a:prstClr val="black"/>
                </a:solidFill>
              </a:rPr>
              <a:t>.</a:t>
            </a:r>
            <a:endParaRPr lang="sl-SI" sz="2000" b="1" dirty="0">
              <a:solidFill>
                <a:prstClr val="black"/>
              </a:solidFill>
            </a:endParaRPr>
          </a:p>
        </p:txBody>
      </p:sp>
      <p:sp>
        <p:nvSpPr>
          <p:cNvPr id="10" name="Zaobljeni pravokotnik 9"/>
          <p:cNvSpPr/>
          <p:nvPr/>
        </p:nvSpPr>
        <p:spPr>
          <a:xfrm>
            <a:off x="6876256" y="4365104"/>
            <a:ext cx="1512168" cy="792088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prstClr val="black"/>
                </a:solidFill>
              </a:rPr>
              <a:t>Palestinski begunci.</a:t>
            </a:r>
            <a:endParaRPr lang="sl-SI" sz="2000" b="1" dirty="0">
              <a:solidFill>
                <a:prstClr val="black"/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>
            <a:off x="179512" y="5661248"/>
            <a:ext cx="8784976" cy="100811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 smtClean="0">
                <a:solidFill>
                  <a:prstClr val="black"/>
                </a:solidFill>
              </a:rPr>
              <a:t>Vojne so preprečevale sporazum med Izraelci in Palestinci.</a:t>
            </a:r>
          </a:p>
          <a:p>
            <a:pPr algn="ctr"/>
            <a:r>
              <a:rPr lang="sl-SI" sz="2400" b="1" dirty="0" smtClean="0">
                <a:solidFill>
                  <a:prstClr val="black"/>
                </a:solidFill>
              </a:rPr>
              <a:t>Palestinci so podpirali PLO – Palestinsko osvobodilno organizacijo.</a:t>
            </a:r>
            <a:endParaRPr lang="sl-SI" sz="2400" b="1" dirty="0">
              <a:solidFill>
                <a:prstClr val="black"/>
              </a:solidFill>
            </a:endParaRPr>
          </a:p>
        </p:txBody>
      </p:sp>
      <p:sp>
        <p:nvSpPr>
          <p:cNvPr id="12" name="Zaobljeni pravokotnik 11"/>
          <p:cNvSpPr/>
          <p:nvPr/>
        </p:nvSpPr>
        <p:spPr>
          <a:xfrm>
            <a:off x="179512" y="4437112"/>
            <a:ext cx="1584176" cy="792088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prstClr val="black"/>
                </a:solidFill>
              </a:rPr>
              <a:t>Arabske države – </a:t>
            </a:r>
            <a:r>
              <a:rPr lang="sl-SI" sz="2000" b="1" dirty="0" smtClean="0">
                <a:solidFill>
                  <a:prstClr val="black"/>
                </a:solidFill>
              </a:rPr>
              <a:t>SZ.</a:t>
            </a:r>
            <a:endParaRPr lang="sl-SI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654067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4533900" cy="6029325"/>
          </a:xfrm>
          <a:prstGeom prst="rect">
            <a:avLst/>
          </a:prstGeom>
          <a:ln w="28575"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3" name="Zaobljeni pravokotnik 2"/>
          <p:cNvSpPr/>
          <p:nvPr/>
        </p:nvSpPr>
        <p:spPr>
          <a:xfrm>
            <a:off x="5436096" y="692696"/>
            <a:ext cx="2952328" cy="1368152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 smtClean="0">
                <a:solidFill>
                  <a:srgbClr val="C00000"/>
                </a:solidFill>
              </a:rPr>
              <a:t>1993</a:t>
            </a:r>
            <a:r>
              <a:rPr lang="sl-SI" sz="2400" b="1" dirty="0" smtClean="0">
                <a:solidFill>
                  <a:prstClr val="black"/>
                </a:solidFill>
              </a:rPr>
              <a:t> v Oslu podpisan mirovni sporazum.</a:t>
            </a:r>
            <a:endParaRPr lang="sl-SI" sz="2400" b="1" dirty="0">
              <a:solidFill>
                <a:prstClr val="black"/>
              </a:solidFill>
            </a:endParaRPr>
          </a:p>
        </p:txBody>
      </p:sp>
      <p:sp>
        <p:nvSpPr>
          <p:cNvPr id="4" name="Zaobljeni pravokotnik 3"/>
          <p:cNvSpPr/>
          <p:nvPr/>
        </p:nvSpPr>
        <p:spPr>
          <a:xfrm>
            <a:off x="5436096" y="2636912"/>
            <a:ext cx="3168352" cy="1512168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prstClr val="black"/>
                </a:solidFill>
              </a:rPr>
              <a:t>Ustanovitev avtonomne palestinske enote v Gazi in na Zahodnem bregu.</a:t>
            </a:r>
            <a:endParaRPr lang="sl-SI" sz="2000" b="1" dirty="0">
              <a:solidFill>
                <a:prstClr val="black"/>
              </a:solidFill>
            </a:endParaRPr>
          </a:p>
        </p:txBody>
      </p:sp>
      <p:sp>
        <p:nvSpPr>
          <p:cNvPr id="5" name="Zaobljeni pravokotnik 4"/>
          <p:cNvSpPr/>
          <p:nvPr/>
        </p:nvSpPr>
        <p:spPr>
          <a:xfrm>
            <a:off x="5796136" y="4725144"/>
            <a:ext cx="2448272" cy="841940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srgbClr val="C00000"/>
                </a:solidFill>
              </a:rPr>
              <a:t>Konflikti</a:t>
            </a:r>
            <a:r>
              <a:rPr lang="sl-SI" sz="2000" b="1" dirty="0" smtClean="0">
                <a:solidFill>
                  <a:prstClr val="black"/>
                </a:solidFill>
              </a:rPr>
              <a:t> še niso prenehali.</a:t>
            </a:r>
            <a:endParaRPr lang="sl-SI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380237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pPr algn="l"/>
            <a:r>
              <a:rPr lang="sl-SI" sz="3600" b="1" dirty="0" smtClean="0">
                <a:solidFill>
                  <a:schemeClr val="bg1"/>
                </a:solidFill>
              </a:rPr>
              <a:t>1. Vzhodna Evropa – berlinskega zidu ni več</a:t>
            </a:r>
            <a:endParaRPr lang="sl-SI" sz="3600" b="1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1772816"/>
            <a:ext cx="4591050" cy="22288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Pravokotnik 6"/>
          <p:cNvSpPr/>
          <p:nvPr/>
        </p:nvSpPr>
        <p:spPr>
          <a:xfrm>
            <a:off x="395536" y="5013176"/>
            <a:ext cx="7776864" cy="136815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>
                <a:solidFill>
                  <a:prstClr val="black"/>
                </a:solidFill>
              </a:rPr>
              <a:t>Spremembe v Sovjetski zvezi so leta 1989 spodbudile spremembe v vzhodni Evropi. Ljudje so zahtevali svobodo govora, zborovanj, potovanj in svobodne volitve.</a:t>
            </a:r>
            <a:endParaRPr lang="sl-SI" sz="2400" b="1" dirty="0">
              <a:solidFill>
                <a:prstClr val="black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3577382" cy="291269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Oblak 8"/>
          <p:cNvSpPr/>
          <p:nvPr/>
        </p:nvSpPr>
        <p:spPr>
          <a:xfrm>
            <a:off x="2843808" y="836712"/>
            <a:ext cx="1872208" cy="936104"/>
          </a:xfrm>
          <a:prstGeom prst="cloudCallout">
            <a:avLst>
              <a:gd name="adj1" fmla="val -32602"/>
              <a:gd name="adj2" fmla="val 10369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>
                <a:solidFill>
                  <a:srgbClr val="FF0000"/>
                </a:solidFill>
              </a:rPr>
              <a:t>POLJSKA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10" name="Oblak 9"/>
          <p:cNvSpPr/>
          <p:nvPr/>
        </p:nvSpPr>
        <p:spPr>
          <a:xfrm>
            <a:off x="5652120" y="980728"/>
            <a:ext cx="1944216" cy="720080"/>
          </a:xfrm>
          <a:prstGeom prst="cloudCallout">
            <a:avLst>
              <a:gd name="adj1" fmla="val -34999"/>
              <a:gd name="adj2" fmla="val 8850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>
                <a:solidFill>
                  <a:srgbClr val="FF0000"/>
                </a:solidFill>
              </a:rPr>
              <a:t>ROMUNIJA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11" name="Oblak 10"/>
          <p:cNvSpPr/>
          <p:nvPr/>
        </p:nvSpPr>
        <p:spPr>
          <a:xfrm>
            <a:off x="3563888" y="4149080"/>
            <a:ext cx="2160240" cy="1080120"/>
          </a:xfrm>
          <a:prstGeom prst="cloudCallout">
            <a:avLst>
              <a:gd name="adj1" fmla="val 71984"/>
              <a:gd name="adj2" fmla="val 4822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>
                <a:solidFill>
                  <a:srgbClr val="FF0000"/>
                </a:solidFill>
              </a:rPr>
              <a:t>MADŽARSKA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12" name="Oblak 11"/>
          <p:cNvSpPr/>
          <p:nvPr/>
        </p:nvSpPr>
        <p:spPr>
          <a:xfrm>
            <a:off x="6372200" y="4077072"/>
            <a:ext cx="2520280" cy="1008112"/>
          </a:xfrm>
          <a:prstGeom prst="cloud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1600" b="1" dirty="0" smtClean="0">
                <a:solidFill>
                  <a:srgbClr val="FF0000"/>
                </a:solidFill>
              </a:rPr>
              <a:t>ČEŠKOSLOVAŠKA</a:t>
            </a:r>
            <a:endParaRPr lang="sl-SI" sz="1600" b="1" dirty="0">
              <a:solidFill>
                <a:srgbClr val="FF0000"/>
              </a:solidFill>
            </a:endParaRPr>
          </a:p>
        </p:txBody>
      </p:sp>
      <p:sp>
        <p:nvSpPr>
          <p:cNvPr id="14" name="Oblak 13"/>
          <p:cNvSpPr/>
          <p:nvPr/>
        </p:nvSpPr>
        <p:spPr>
          <a:xfrm>
            <a:off x="0" y="4077072"/>
            <a:ext cx="2160240" cy="1080120"/>
          </a:xfrm>
          <a:prstGeom prst="cloudCallout">
            <a:avLst>
              <a:gd name="adj1" fmla="val 71984"/>
              <a:gd name="adj2" fmla="val 4822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>
                <a:solidFill>
                  <a:srgbClr val="FF0000"/>
                </a:solidFill>
              </a:rPr>
              <a:t>IN DRUGOD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5022727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052736"/>
            <a:ext cx="3352497" cy="4353347"/>
          </a:xfrm>
          <a:prstGeom prst="rect">
            <a:avLst/>
          </a:prstGeom>
          <a:ln w="57150"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Zaobljeni pravokotnik 4"/>
          <p:cNvSpPr/>
          <p:nvPr/>
        </p:nvSpPr>
        <p:spPr>
          <a:xfrm>
            <a:off x="0" y="908720"/>
            <a:ext cx="2664296" cy="1368152"/>
          </a:xfrm>
          <a:prstGeom prst="roundRect">
            <a:avLst/>
          </a:prstGeom>
          <a:solidFill>
            <a:srgbClr val="92D050"/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>
                <a:solidFill>
                  <a:srgbClr val="C00000"/>
                </a:solidFill>
              </a:rPr>
              <a:t>Padec komunizma </a:t>
            </a:r>
            <a:r>
              <a:rPr lang="sl-SI" sz="2400" b="1" dirty="0" smtClean="0">
                <a:solidFill>
                  <a:prstClr val="black"/>
                </a:solidFill>
              </a:rPr>
              <a:t>v NDR</a:t>
            </a:r>
            <a:endParaRPr lang="sl-SI" sz="2400" b="1" dirty="0">
              <a:solidFill>
                <a:prstClr val="black"/>
              </a:solidFill>
            </a:endParaRPr>
          </a:p>
        </p:txBody>
      </p:sp>
      <p:sp>
        <p:nvSpPr>
          <p:cNvPr id="6" name="Zaobljeni pravokotnik 5"/>
          <p:cNvSpPr/>
          <p:nvPr/>
        </p:nvSpPr>
        <p:spPr>
          <a:xfrm>
            <a:off x="6300192" y="2708920"/>
            <a:ext cx="2664296" cy="1656184"/>
          </a:xfrm>
          <a:prstGeom prst="roundRect">
            <a:avLst/>
          </a:prstGeom>
          <a:solidFill>
            <a:srgbClr val="92D050"/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>
                <a:solidFill>
                  <a:prstClr val="black"/>
                </a:solidFill>
              </a:rPr>
              <a:t>Novembra </a:t>
            </a:r>
            <a:r>
              <a:rPr lang="sl-SI" sz="2400" b="1" dirty="0" smtClean="0">
                <a:solidFill>
                  <a:srgbClr val="C00000"/>
                </a:solidFill>
              </a:rPr>
              <a:t>1989 </a:t>
            </a:r>
            <a:r>
              <a:rPr lang="sl-SI" sz="2400" b="1" dirty="0" smtClean="0">
                <a:solidFill>
                  <a:prstClr val="black"/>
                </a:solidFill>
              </a:rPr>
              <a:t>odprli </a:t>
            </a:r>
          </a:p>
          <a:p>
            <a:pPr algn="ctr"/>
            <a:r>
              <a:rPr lang="sl-SI" sz="2400" b="1" dirty="0" smtClean="0">
                <a:solidFill>
                  <a:srgbClr val="C00000"/>
                </a:solidFill>
              </a:rPr>
              <a:t>berlinski zid</a:t>
            </a:r>
            <a:r>
              <a:rPr lang="sl-SI" sz="2400" b="1" dirty="0" smtClean="0">
                <a:solidFill>
                  <a:schemeClr val="bg1"/>
                </a:solidFill>
              </a:rPr>
              <a:t>.</a:t>
            </a:r>
            <a:endParaRPr lang="sl-SI" sz="2400" b="1" dirty="0">
              <a:solidFill>
                <a:schemeClr val="bg1"/>
              </a:solidFill>
            </a:endParaRPr>
          </a:p>
        </p:txBody>
      </p:sp>
      <p:sp>
        <p:nvSpPr>
          <p:cNvPr id="7" name="Zaobljeni pravokotnik 6"/>
          <p:cNvSpPr/>
          <p:nvPr/>
        </p:nvSpPr>
        <p:spPr>
          <a:xfrm>
            <a:off x="6372200" y="692696"/>
            <a:ext cx="2376264" cy="1152128"/>
          </a:xfrm>
          <a:prstGeom prst="roundRect">
            <a:avLst/>
          </a:prstGeom>
          <a:solidFill>
            <a:srgbClr val="92D050"/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>
                <a:solidFill>
                  <a:prstClr val="black"/>
                </a:solidFill>
              </a:rPr>
              <a:t>Množične demonstracije. </a:t>
            </a:r>
            <a:endParaRPr lang="sl-SI" sz="2400" b="1" dirty="0">
              <a:solidFill>
                <a:prstClr val="black"/>
              </a:solidFill>
            </a:endParaRPr>
          </a:p>
        </p:txBody>
      </p:sp>
      <p:sp>
        <p:nvSpPr>
          <p:cNvPr id="8" name="Zaobljeni pravokotnik 7"/>
          <p:cNvSpPr/>
          <p:nvPr/>
        </p:nvSpPr>
        <p:spPr>
          <a:xfrm>
            <a:off x="0" y="3356992"/>
            <a:ext cx="2555776" cy="1224136"/>
          </a:xfrm>
          <a:prstGeom prst="roundRect">
            <a:avLst/>
          </a:prstGeom>
          <a:solidFill>
            <a:srgbClr val="92D050"/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>
                <a:solidFill>
                  <a:prstClr val="black"/>
                </a:solidFill>
              </a:rPr>
              <a:t>Ideje o </a:t>
            </a:r>
            <a:r>
              <a:rPr lang="sl-SI" sz="2400" b="1" dirty="0" smtClean="0">
                <a:solidFill>
                  <a:srgbClr val="C00000"/>
                </a:solidFill>
              </a:rPr>
              <a:t>združitvi </a:t>
            </a:r>
            <a:r>
              <a:rPr lang="sl-SI" sz="2400" b="1" dirty="0" err="1" smtClean="0">
                <a:solidFill>
                  <a:prstClr val="black"/>
                </a:solidFill>
              </a:rPr>
              <a:t>Nemčij</a:t>
            </a:r>
            <a:r>
              <a:rPr lang="sl-SI" sz="2400" b="1" dirty="0" smtClean="0">
                <a:solidFill>
                  <a:prstClr val="black"/>
                </a:solidFill>
              </a:rPr>
              <a:t>.</a:t>
            </a:r>
            <a:endParaRPr lang="sl-SI" sz="2400" b="1" dirty="0">
              <a:solidFill>
                <a:prstClr val="black"/>
              </a:solidFill>
            </a:endParaRPr>
          </a:p>
        </p:txBody>
      </p:sp>
      <p:sp>
        <p:nvSpPr>
          <p:cNvPr id="9" name="Zaobljeni pravokotnik 8"/>
          <p:cNvSpPr/>
          <p:nvPr/>
        </p:nvSpPr>
        <p:spPr>
          <a:xfrm>
            <a:off x="1979712" y="5589240"/>
            <a:ext cx="5040560" cy="1080120"/>
          </a:xfrm>
          <a:prstGeom prst="roundRect">
            <a:avLst/>
          </a:prstGeom>
          <a:solidFill>
            <a:srgbClr val="92D050"/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>
                <a:solidFill>
                  <a:prstClr val="black"/>
                </a:solidFill>
              </a:rPr>
              <a:t>Oktobra </a:t>
            </a:r>
            <a:r>
              <a:rPr lang="sl-SI" sz="2400" b="1" dirty="0" smtClean="0">
                <a:solidFill>
                  <a:srgbClr val="C00000"/>
                </a:solidFill>
              </a:rPr>
              <a:t>1990</a:t>
            </a:r>
            <a:r>
              <a:rPr lang="sl-SI" sz="2400" b="1" dirty="0" smtClean="0">
                <a:solidFill>
                  <a:prstClr val="black"/>
                </a:solidFill>
              </a:rPr>
              <a:t> razglašena </a:t>
            </a:r>
            <a:r>
              <a:rPr lang="sl-SI" sz="2400" b="1" dirty="0" smtClean="0">
                <a:solidFill>
                  <a:srgbClr val="C00000"/>
                </a:solidFill>
              </a:rPr>
              <a:t>združitev </a:t>
            </a:r>
            <a:r>
              <a:rPr lang="sl-SI" sz="2400" b="1" dirty="0" smtClean="0">
                <a:solidFill>
                  <a:prstClr val="black"/>
                </a:solidFill>
              </a:rPr>
              <a:t>Vzhodne in Zahodne Nemčije.</a:t>
            </a:r>
            <a:endParaRPr lang="sl-SI" sz="2400" b="1" dirty="0">
              <a:solidFill>
                <a:prstClr val="black"/>
              </a:solidFill>
            </a:endParaRPr>
          </a:p>
        </p:txBody>
      </p:sp>
      <p:sp>
        <p:nvSpPr>
          <p:cNvPr id="10" name="Zaobljeni pravokotnik 9"/>
          <p:cNvSpPr/>
          <p:nvPr/>
        </p:nvSpPr>
        <p:spPr>
          <a:xfrm>
            <a:off x="2915816" y="188640"/>
            <a:ext cx="3240360" cy="692696"/>
          </a:xfrm>
          <a:prstGeom prst="roundRect">
            <a:avLst/>
          </a:prstGeom>
          <a:solidFill>
            <a:srgbClr val="92D050"/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b="1" dirty="0" smtClean="0">
                <a:solidFill>
                  <a:prstClr val="black"/>
                </a:solidFill>
              </a:rPr>
              <a:t>NEMČIJA</a:t>
            </a:r>
            <a:endParaRPr lang="sl-SI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94443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sl-SI" sz="3600" b="1" dirty="0" smtClean="0">
                <a:solidFill>
                  <a:schemeClr val="bg1"/>
                </a:solidFill>
              </a:rPr>
              <a:t>2. Jugoslavija – krvavi madež v Evropi</a:t>
            </a:r>
            <a:endParaRPr lang="sl-SI" sz="36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DUZS\PPT 9\Gradivo\SLIKE ZGODOVINA 9_prva izdaja\I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916832"/>
            <a:ext cx="3813048" cy="34107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Zaobljeni pravokotnik 4"/>
          <p:cNvSpPr/>
          <p:nvPr/>
        </p:nvSpPr>
        <p:spPr>
          <a:xfrm>
            <a:off x="395536" y="1268760"/>
            <a:ext cx="2232248" cy="122413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prstClr val="black"/>
                </a:solidFill>
              </a:rPr>
              <a:t>SFR Jugoslavija -večnacionalna država.</a:t>
            </a:r>
            <a:endParaRPr lang="sl-SI" sz="2000" b="1" dirty="0">
              <a:solidFill>
                <a:prstClr val="black"/>
              </a:solidFill>
            </a:endParaRPr>
          </a:p>
        </p:txBody>
      </p:sp>
      <p:sp>
        <p:nvSpPr>
          <p:cNvPr id="6" name="Zaobljeni pravokotnik 5"/>
          <p:cNvSpPr/>
          <p:nvPr/>
        </p:nvSpPr>
        <p:spPr>
          <a:xfrm>
            <a:off x="6804248" y="1268760"/>
            <a:ext cx="1944216" cy="115212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prstClr val="black"/>
                </a:solidFill>
              </a:rPr>
              <a:t>Razlike in nestrpnost.</a:t>
            </a:r>
            <a:endParaRPr lang="sl-SI" sz="2000" b="1" dirty="0">
              <a:solidFill>
                <a:prstClr val="black"/>
              </a:solidFill>
            </a:endParaRPr>
          </a:p>
        </p:txBody>
      </p:sp>
      <p:sp>
        <p:nvSpPr>
          <p:cNvPr id="7" name="Zaobljeni pravokotnik 6"/>
          <p:cNvSpPr/>
          <p:nvPr/>
        </p:nvSpPr>
        <p:spPr>
          <a:xfrm>
            <a:off x="6876256" y="3789040"/>
            <a:ext cx="1944216" cy="122413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prstClr val="black"/>
                </a:solidFill>
              </a:rPr>
              <a:t>Komunizem – “bratstvo in enotnost”.</a:t>
            </a:r>
            <a:endParaRPr lang="sl-SI" sz="2000" b="1" dirty="0">
              <a:solidFill>
                <a:prstClr val="black"/>
              </a:solidFill>
            </a:endParaRPr>
          </a:p>
        </p:txBody>
      </p:sp>
      <p:sp>
        <p:nvSpPr>
          <p:cNvPr id="8" name="Zaobljeni pravokotnik 7"/>
          <p:cNvSpPr/>
          <p:nvPr/>
        </p:nvSpPr>
        <p:spPr>
          <a:xfrm>
            <a:off x="3923928" y="5517232"/>
            <a:ext cx="2016224" cy="93610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prstClr val="black"/>
                </a:solidFill>
              </a:rPr>
              <a:t>1980 umrl Tito.</a:t>
            </a:r>
            <a:endParaRPr lang="sl-SI" sz="2000" b="1" dirty="0">
              <a:solidFill>
                <a:prstClr val="black"/>
              </a:solidFill>
            </a:endParaRPr>
          </a:p>
        </p:txBody>
      </p:sp>
      <p:sp>
        <p:nvSpPr>
          <p:cNvPr id="9" name="Zaobljeni pravokotnik 8"/>
          <p:cNvSpPr/>
          <p:nvPr/>
        </p:nvSpPr>
        <p:spPr>
          <a:xfrm>
            <a:off x="539552" y="4437112"/>
            <a:ext cx="2016224" cy="122413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prstClr val="black"/>
                </a:solidFill>
              </a:rPr>
              <a:t>Gospodarska kriza.</a:t>
            </a:r>
            <a:endParaRPr lang="sl-SI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88665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jeni pravokotnik 1"/>
          <p:cNvSpPr/>
          <p:nvPr/>
        </p:nvSpPr>
        <p:spPr>
          <a:xfrm>
            <a:off x="2627784" y="2348880"/>
            <a:ext cx="3744416" cy="194421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prstClr val="black"/>
                </a:solidFill>
              </a:rPr>
              <a:t>Konec 80. let so nacionalne napetosti narasle. Srbski predsednik Milošević je zahteval vodilno vlogo Srbije v Jugoslaviji.</a:t>
            </a:r>
            <a:endParaRPr lang="sl-SI" sz="2000" b="1" dirty="0">
              <a:solidFill>
                <a:prstClr val="black"/>
              </a:solidFill>
            </a:endParaRPr>
          </a:p>
        </p:txBody>
      </p:sp>
      <p:sp>
        <p:nvSpPr>
          <p:cNvPr id="3" name="Zaobljeni pravokotnik 2"/>
          <p:cNvSpPr/>
          <p:nvPr/>
        </p:nvSpPr>
        <p:spPr>
          <a:xfrm>
            <a:off x="5508104" y="332656"/>
            <a:ext cx="1872208" cy="93610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prstClr val="black"/>
                </a:solidFill>
              </a:rPr>
              <a:t>Uprli Slovenija in Hrvaška.</a:t>
            </a:r>
            <a:endParaRPr lang="sl-SI" sz="2000" b="1" dirty="0">
              <a:solidFill>
                <a:prstClr val="black"/>
              </a:solidFill>
            </a:endParaRPr>
          </a:p>
        </p:txBody>
      </p:sp>
      <p:sp>
        <p:nvSpPr>
          <p:cNvPr id="4" name="Zaobljeni pravokotnik 3"/>
          <p:cNvSpPr/>
          <p:nvPr/>
        </p:nvSpPr>
        <p:spPr>
          <a:xfrm>
            <a:off x="6300192" y="1412776"/>
            <a:ext cx="2304256" cy="122413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prstClr val="black"/>
                </a:solidFill>
              </a:rPr>
              <a:t>1991 razglasili neodvisnost – razpad Jugoslavije.</a:t>
            </a:r>
            <a:endParaRPr lang="sl-SI" sz="2000" b="1" dirty="0">
              <a:solidFill>
                <a:prstClr val="black"/>
              </a:solidFill>
            </a:endParaRPr>
          </a:p>
        </p:txBody>
      </p:sp>
      <p:sp>
        <p:nvSpPr>
          <p:cNvPr id="5" name="Zaobljeni pravokotnik 4"/>
          <p:cNvSpPr/>
          <p:nvPr/>
        </p:nvSpPr>
        <p:spPr>
          <a:xfrm>
            <a:off x="6444208" y="2924944"/>
            <a:ext cx="2376264" cy="165618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prstClr val="black"/>
                </a:solidFill>
              </a:rPr>
              <a:t>Jugoslovanska vojska branila celovitost države – napadla Slovenijo in Hrvaško.</a:t>
            </a:r>
            <a:endParaRPr lang="sl-SI" sz="2000" b="1" dirty="0">
              <a:solidFill>
                <a:prstClr val="black"/>
              </a:solidFill>
            </a:endParaRPr>
          </a:p>
        </p:txBody>
      </p:sp>
      <p:sp>
        <p:nvSpPr>
          <p:cNvPr id="6" name="Zaobljeni pravokotnik 5"/>
          <p:cNvSpPr/>
          <p:nvPr/>
        </p:nvSpPr>
        <p:spPr>
          <a:xfrm>
            <a:off x="6516216" y="4797152"/>
            <a:ext cx="2016224" cy="100811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prstClr val="black"/>
                </a:solidFill>
              </a:rPr>
              <a:t>Vojna v Sloveniji hitro končala.</a:t>
            </a:r>
            <a:endParaRPr lang="sl-SI" sz="2000" b="1" dirty="0">
              <a:solidFill>
                <a:prstClr val="black"/>
              </a:solidFill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3059832" y="4581128"/>
            <a:ext cx="3312368" cy="2276872"/>
            <a:chOff x="3059832" y="4581128"/>
            <a:chExt cx="3312368" cy="2276872"/>
          </a:xfrm>
        </p:grpSpPr>
        <p:sp>
          <p:nvSpPr>
            <p:cNvPr id="7" name="Zaobljeni pravokotnik 6"/>
            <p:cNvSpPr/>
            <p:nvPr/>
          </p:nvSpPr>
          <p:spPr>
            <a:xfrm>
              <a:off x="3851920" y="4581128"/>
              <a:ext cx="2520280" cy="1368152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2000" b="1" dirty="0" smtClean="0">
                  <a:solidFill>
                    <a:prstClr val="black"/>
                  </a:solidFill>
                </a:rPr>
                <a:t>Na Hrvaškem vojna zapletla, postala krvava.</a:t>
              </a:r>
              <a:endParaRPr lang="sl-SI" sz="2000" b="1" dirty="0">
                <a:solidFill>
                  <a:prstClr val="black"/>
                </a:solidFill>
              </a:endParaRPr>
            </a:p>
          </p:txBody>
        </p:sp>
        <p:sp>
          <p:nvSpPr>
            <p:cNvPr id="8" name="Zaobljeni pravokotnik 7"/>
            <p:cNvSpPr/>
            <p:nvPr/>
          </p:nvSpPr>
          <p:spPr>
            <a:xfrm>
              <a:off x="3059832" y="5777880"/>
              <a:ext cx="2160240" cy="108012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sz="2000" b="1" dirty="0" smtClean="0">
                  <a:solidFill>
                    <a:prstClr val="black"/>
                  </a:solidFill>
                </a:rPr>
                <a:t>1992 OZN poslala mirovne enote.</a:t>
              </a:r>
              <a:endParaRPr lang="sl-SI" sz="20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Zaobljeni pravokotnik 8"/>
          <p:cNvSpPr/>
          <p:nvPr/>
        </p:nvSpPr>
        <p:spPr>
          <a:xfrm>
            <a:off x="899592" y="5229200"/>
            <a:ext cx="1944216" cy="108012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prstClr val="black"/>
                </a:solidFill>
              </a:rPr>
              <a:t>1991 neodvisnost Makedonije.</a:t>
            </a:r>
            <a:endParaRPr lang="sl-SI" sz="2000" b="1" dirty="0">
              <a:solidFill>
                <a:prstClr val="black"/>
              </a:solidFill>
            </a:endParaRPr>
          </a:p>
        </p:txBody>
      </p:sp>
      <p:sp>
        <p:nvSpPr>
          <p:cNvPr id="10" name="Zaobljeni pravokotnik 9"/>
          <p:cNvSpPr/>
          <p:nvPr/>
        </p:nvSpPr>
        <p:spPr>
          <a:xfrm>
            <a:off x="323528" y="3501008"/>
            <a:ext cx="2160240" cy="13681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prstClr val="black"/>
                </a:solidFill>
              </a:rPr>
              <a:t>1992 neodvisnost Bosne in Hercegovine</a:t>
            </a:r>
            <a:endParaRPr lang="sl-SI" sz="2000" b="1" dirty="0">
              <a:solidFill>
                <a:prstClr val="black"/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>
            <a:off x="251520" y="1340768"/>
            <a:ext cx="2592288" cy="1944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prstClr val="black"/>
                </a:solidFill>
              </a:rPr>
              <a:t>1992 – 1995 vojna v BIH, 200.000 žrtev, 3 milijone beguncev, “etnično čiščenje”, posredovala OZN.</a:t>
            </a:r>
            <a:endParaRPr lang="sl-SI" sz="2000" b="1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476672"/>
            <a:ext cx="1552852" cy="1766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aobljeni pravokotnik 14"/>
          <p:cNvSpPr/>
          <p:nvPr/>
        </p:nvSpPr>
        <p:spPr>
          <a:xfrm>
            <a:off x="1547664" y="188640"/>
            <a:ext cx="1944216" cy="100811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 smtClean="0">
                <a:solidFill>
                  <a:prstClr val="black"/>
                </a:solidFill>
              </a:rPr>
              <a:t>1995 </a:t>
            </a:r>
            <a:r>
              <a:rPr lang="sl-SI" sz="2000" b="1" dirty="0" err="1" smtClean="0">
                <a:solidFill>
                  <a:prstClr val="black"/>
                </a:solidFill>
              </a:rPr>
              <a:t>Dajtonski</a:t>
            </a:r>
            <a:r>
              <a:rPr lang="sl-SI" b="1" dirty="0" smtClean="0">
                <a:solidFill>
                  <a:prstClr val="black"/>
                </a:solidFill>
              </a:rPr>
              <a:t> sporazum.</a:t>
            </a:r>
            <a:endParaRPr lang="sl-SI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75270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5544616" cy="778098"/>
          </a:xfrm>
        </p:spPr>
        <p:txBody>
          <a:bodyPr>
            <a:normAutofit fontScale="90000"/>
          </a:bodyPr>
          <a:lstStyle/>
          <a:p>
            <a:pPr algn="l"/>
            <a:r>
              <a:rPr lang="sl-SI" sz="3600" b="1" dirty="0" smtClean="0">
                <a:solidFill>
                  <a:schemeClr val="bg1"/>
                </a:solidFill>
              </a:rPr>
              <a:t>3. Kitajska – odpiranje na zahod</a:t>
            </a:r>
            <a:endParaRPr lang="sl-SI" sz="3600" b="1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764704"/>
            <a:ext cx="2736304" cy="3038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645024"/>
            <a:ext cx="2739777" cy="3044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aobljeni pravokotnik 5"/>
          <p:cNvSpPr/>
          <p:nvPr/>
        </p:nvSpPr>
        <p:spPr>
          <a:xfrm>
            <a:off x="251520" y="1196752"/>
            <a:ext cx="5688632" cy="7200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000" b="1" dirty="0" smtClean="0">
              <a:solidFill>
                <a:prstClr val="black"/>
              </a:solidFill>
            </a:endParaRPr>
          </a:p>
          <a:p>
            <a:pPr algn="ctr"/>
            <a:r>
              <a:rPr lang="sl-SI" sz="2000" b="1" dirty="0" err="1" smtClean="0">
                <a:solidFill>
                  <a:srgbClr val="C00000"/>
                </a:solidFill>
              </a:rPr>
              <a:t>Mao</a:t>
            </a:r>
            <a:r>
              <a:rPr lang="sl-SI" sz="2000" b="1" dirty="0" smtClean="0">
                <a:solidFill>
                  <a:srgbClr val="C00000"/>
                </a:solidFill>
              </a:rPr>
              <a:t> </a:t>
            </a:r>
            <a:r>
              <a:rPr lang="sl-SI" sz="2000" b="1" dirty="0" err="1" smtClean="0">
                <a:solidFill>
                  <a:srgbClr val="C00000"/>
                </a:solidFill>
              </a:rPr>
              <a:t>Zedong</a:t>
            </a:r>
            <a:r>
              <a:rPr lang="sl-SI" sz="2000" b="1" dirty="0" smtClean="0">
                <a:solidFill>
                  <a:srgbClr val="C00000"/>
                </a:solidFill>
              </a:rPr>
              <a:t> </a:t>
            </a:r>
            <a:r>
              <a:rPr lang="sl-SI" sz="2000" b="1" dirty="0" smtClean="0">
                <a:solidFill>
                  <a:prstClr val="black"/>
                </a:solidFill>
              </a:rPr>
              <a:t>– voditelj komunistične revolucije in  ustanovitelj komunistične Kitajske.</a:t>
            </a:r>
          </a:p>
          <a:p>
            <a:pPr algn="ctr"/>
            <a:r>
              <a:rPr lang="sl-SI" sz="2000" b="1" dirty="0" smtClean="0">
                <a:solidFill>
                  <a:prstClr val="black"/>
                </a:solidFill>
              </a:rPr>
              <a:t> </a:t>
            </a:r>
            <a:endParaRPr lang="sl-SI" sz="2000" b="1" dirty="0">
              <a:solidFill>
                <a:prstClr val="black"/>
              </a:solidFill>
            </a:endParaRPr>
          </a:p>
        </p:txBody>
      </p:sp>
      <p:sp>
        <p:nvSpPr>
          <p:cNvPr id="7" name="Zaobljeni pravokotnik 6"/>
          <p:cNvSpPr/>
          <p:nvPr/>
        </p:nvSpPr>
        <p:spPr>
          <a:xfrm>
            <a:off x="323528" y="2276872"/>
            <a:ext cx="5616624" cy="93610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2000" b="1" dirty="0" smtClean="0">
              <a:solidFill>
                <a:prstClr val="black"/>
              </a:solidFill>
            </a:endParaRPr>
          </a:p>
          <a:p>
            <a:pPr algn="ctr"/>
            <a:r>
              <a:rPr lang="sl-SI" sz="2000" b="1" dirty="0" smtClean="0">
                <a:solidFill>
                  <a:prstClr val="black"/>
                </a:solidFill>
              </a:rPr>
              <a:t>1976 vodstvo prevzel </a:t>
            </a:r>
            <a:r>
              <a:rPr lang="sl-SI" sz="2000" b="1" dirty="0" err="1" smtClean="0">
                <a:solidFill>
                  <a:srgbClr val="C00000"/>
                </a:solidFill>
              </a:rPr>
              <a:t>Deng</a:t>
            </a:r>
            <a:r>
              <a:rPr lang="sl-SI" sz="2000" b="1" dirty="0" smtClean="0">
                <a:solidFill>
                  <a:srgbClr val="C00000"/>
                </a:solidFill>
              </a:rPr>
              <a:t> </a:t>
            </a:r>
            <a:r>
              <a:rPr lang="sl-SI" sz="2000" b="1" dirty="0" err="1" smtClean="0">
                <a:solidFill>
                  <a:srgbClr val="C00000"/>
                </a:solidFill>
              </a:rPr>
              <a:t>Xiaoping</a:t>
            </a:r>
            <a:r>
              <a:rPr lang="sl-SI" sz="2000" b="1" dirty="0" smtClean="0">
                <a:solidFill>
                  <a:prstClr val="black"/>
                </a:solidFill>
              </a:rPr>
              <a:t>, štiri področja modernizacija, državo odprl zahodnemu kapitalizmu.</a:t>
            </a:r>
          </a:p>
          <a:p>
            <a:pPr algn="ctr"/>
            <a:endParaRPr lang="sl-SI" sz="2000" b="1" dirty="0">
              <a:solidFill>
                <a:prstClr val="black"/>
              </a:solidFill>
            </a:endParaRPr>
          </a:p>
        </p:txBody>
      </p:sp>
      <p:sp>
        <p:nvSpPr>
          <p:cNvPr id="8" name="Zaobljeni pravokotnik 7"/>
          <p:cNvSpPr/>
          <p:nvPr/>
        </p:nvSpPr>
        <p:spPr>
          <a:xfrm>
            <a:off x="323528" y="3501008"/>
            <a:ext cx="4536504" cy="100811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prstClr val="black"/>
                </a:solidFill>
              </a:rPr>
              <a:t>Kitajska družba postala potrošniška in zahodno usmerjena. Študentje zahtevali tudi politične svoboščine.</a:t>
            </a:r>
            <a:endParaRPr lang="sl-SI" sz="2000" b="1" dirty="0">
              <a:solidFill>
                <a:prstClr val="black"/>
              </a:solidFill>
            </a:endParaRPr>
          </a:p>
        </p:txBody>
      </p:sp>
      <p:sp>
        <p:nvSpPr>
          <p:cNvPr id="9" name="Zaobljeni pravokotnik 8"/>
          <p:cNvSpPr/>
          <p:nvPr/>
        </p:nvSpPr>
        <p:spPr>
          <a:xfrm>
            <a:off x="323528" y="4725144"/>
            <a:ext cx="4464496" cy="93610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srgbClr val="C00000"/>
                </a:solidFill>
              </a:rPr>
              <a:t>1989 demonstracije študentov </a:t>
            </a:r>
            <a:r>
              <a:rPr lang="sl-SI" sz="2000" b="1" dirty="0" smtClean="0">
                <a:solidFill>
                  <a:prstClr val="black"/>
                </a:solidFill>
              </a:rPr>
              <a:t>na Trgu nebeškega miru v Pekingu. Posredovala vojska. Oblast se ne spremeni.</a:t>
            </a:r>
            <a:endParaRPr lang="sl-SI" sz="2000" b="1" dirty="0">
              <a:solidFill>
                <a:prstClr val="black"/>
              </a:solidFill>
            </a:endParaRPr>
          </a:p>
        </p:txBody>
      </p:sp>
      <p:sp>
        <p:nvSpPr>
          <p:cNvPr id="10" name="Zaobljeni pravokotnik 9"/>
          <p:cNvSpPr/>
          <p:nvPr/>
        </p:nvSpPr>
        <p:spPr>
          <a:xfrm>
            <a:off x="323528" y="5805264"/>
            <a:ext cx="4536504" cy="79208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 smtClean="0">
                <a:solidFill>
                  <a:prstClr val="black"/>
                </a:solidFill>
              </a:rPr>
              <a:t>Kitajska ostaja komunistična,  a se hitro gospodarsko razvija.</a:t>
            </a:r>
            <a:endParaRPr lang="sl-SI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63984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solidFill>
            <a:srgbClr val="FFC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sl-SI" b="1" dirty="0" smtClean="0">
                <a:solidFill>
                  <a:schemeClr val="tx1"/>
                </a:solidFill>
              </a:rPr>
              <a:t>KOLONIJE SO POSTALE NOVE DRŽAVE</a:t>
            </a:r>
            <a:endParaRPr lang="sl-SI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153433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179512" y="116632"/>
            <a:ext cx="8824980" cy="6580701"/>
            <a:chOff x="395536" y="116632"/>
            <a:chExt cx="8824980" cy="658070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116632"/>
              <a:ext cx="5400600" cy="6580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Pravokotnik 2"/>
            <p:cNvSpPr/>
            <p:nvPr/>
          </p:nvSpPr>
          <p:spPr>
            <a:xfrm>
              <a:off x="5980156" y="6091363"/>
              <a:ext cx="3240360" cy="57606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sl-SI" b="1" dirty="0" smtClean="0">
                  <a:solidFill>
                    <a:srgbClr val="EEECE1">
                      <a:lumMod val="10000"/>
                    </a:srgbClr>
                  </a:solidFill>
                </a:rPr>
                <a:t>Osvoboditev kolonij v Afriki po drugi svetovni vojni.</a:t>
              </a:r>
              <a:endParaRPr lang="sl-SI" b="1" dirty="0">
                <a:solidFill>
                  <a:srgbClr val="EEECE1">
                    <a:lumMod val="10000"/>
                  </a:srgbClr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16632"/>
            <a:ext cx="3784420" cy="240255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743244658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548680"/>
            <a:ext cx="7502568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avokotnik 2"/>
          <p:cNvSpPr/>
          <p:nvPr/>
        </p:nvSpPr>
        <p:spPr>
          <a:xfrm>
            <a:off x="5210509" y="6090845"/>
            <a:ext cx="3240360" cy="576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>
                <a:solidFill>
                  <a:srgbClr val="EEECE1">
                    <a:lumMod val="10000"/>
                  </a:srgbClr>
                </a:solidFill>
              </a:rPr>
              <a:t>Osvoboditev kolonij v </a:t>
            </a:r>
            <a:r>
              <a:rPr lang="sl-SI" b="1" dirty="0" smtClean="0">
                <a:solidFill>
                  <a:srgbClr val="EEECE1">
                    <a:lumMod val="10000"/>
                  </a:srgbClr>
                </a:solidFill>
              </a:rPr>
              <a:t>Aziji </a:t>
            </a:r>
            <a:r>
              <a:rPr lang="sl-SI" b="1" dirty="0" smtClean="0">
                <a:solidFill>
                  <a:srgbClr val="EEECE1">
                    <a:lumMod val="10000"/>
                  </a:srgbClr>
                </a:solidFill>
              </a:rPr>
              <a:t>po drugi svetovni vojni.</a:t>
            </a:r>
            <a:endParaRPr lang="sl-SI" b="1" dirty="0">
              <a:solidFill>
                <a:srgbClr val="EEECE1">
                  <a:lumMod val="1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857422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840</TotalTime>
  <Words>631</Words>
  <Application>Microsoft Office PowerPoint</Application>
  <PresentationFormat>On-screen Show (4:3)</PresentationFormat>
  <Paragraphs>85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2_Officeova tema</vt:lpstr>
      <vt:lpstr>3_Officeova tema</vt:lpstr>
      <vt:lpstr>ZAKAJ JE PROPADEL KOMUNIZEM V VZHODNEM BLOKU</vt:lpstr>
      <vt:lpstr>1. Vzhodna Evropa – berlinskega zidu ni več</vt:lpstr>
      <vt:lpstr>PowerPoint Presentation</vt:lpstr>
      <vt:lpstr>2. Jugoslavija – krvavi madež v Evropi</vt:lpstr>
      <vt:lpstr>PowerPoint Presentation</vt:lpstr>
      <vt:lpstr>3. Kitajska – odpiranje na zahod</vt:lpstr>
      <vt:lpstr>KOLONIJE SO POSTALE NOVE DRŽAVE</vt:lpstr>
      <vt:lpstr>PowerPoint Presentation</vt:lpstr>
      <vt:lpstr>PowerPoint Presentation</vt:lpstr>
      <vt:lpstr>1. Osvoboditev kolonij v 50. in 60. letih</vt:lpstr>
      <vt:lpstr>PowerPoint Presentation</vt:lpstr>
      <vt:lpstr>2. Za kaj se je bojeval Nelson Mandela</vt:lpstr>
      <vt:lpstr>PowerPoint Presentation</vt:lpstr>
      <vt:lpstr>3. Za kaj se še vedno bojujejo Palestinci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Helena</dc:creator>
  <cp:lastModifiedBy>bladerunner</cp:lastModifiedBy>
  <cp:revision>33</cp:revision>
  <dcterms:created xsi:type="dcterms:W3CDTF">2013-10-06T20:08:53Z</dcterms:created>
  <dcterms:modified xsi:type="dcterms:W3CDTF">2022-01-16T20:28:02Z</dcterms:modified>
</cp:coreProperties>
</file>