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1" r:id="rId5"/>
    <p:sldId id="262" r:id="rId6"/>
    <p:sldId id="259" r:id="rId7"/>
    <p:sldId id="263" r:id="rId8"/>
    <p:sldId id="260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B3953F16-106C-4E13-96F0-8D3C4946B7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2CA672C5-1632-493D-A418-EBC7FF4BC6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4F13F-F660-426B-BB7B-443504081CFD}" type="datetimeFigureOut">
              <a:rPr lang="sl-SI" smtClean="0"/>
              <a:t>10. 01. 2022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5786732-8049-4C95-BF18-E7C76D737F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54EBCAB-CD00-4F3A-AE19-54F1D7675E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80B49-8A6B-4016-A028-3F2A5340FD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47482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86CA7-07AD-4466-8F8E-BC1B50A3C996}" type="datetimeFigureOut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E52E6-FDBB-40B1-B17B-22A2B7CCBD98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7243985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E52E6-FDBB-40B1-B17B-22A2B7CCBD9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190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sl-SI" noProof="0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7A9BB9-8706-4997-BDBA-5C570470CB45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15" name="Raven povezovalnik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BEB981-C5EA-4296-B99C-28B77553192C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26" name="Raven povezovalnik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75AC87-EF2E-44F1-B1DF-5B35172CA4ED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15" name="Raven povezovalnik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C41D60-E470-47AD-A040-5882D183661C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33" name="Raven povezovalnik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DE3AA0-00A6-4134-9C67-98A20FD5988A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15" name="Raven povezovalnik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5FFD9D-4EDA-497E-B181-BC9B70AB6895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35" name="Raven povezovalnik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939565-B8D6-4A44-B7E9-0952F21C3210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29" name="Raven povezovalnik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B13D8D-609F-4ECA-9BC6-1D5BB7ECE2AA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25" name="Raven povezovalnik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C588AC-D96D-4B09-A74C-9F81D7A56188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D77FA-B637-4295-BC69-D6BA5692196D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17" name="Raven povezovalnik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Pravokotni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Pravokotni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9248C18F-9089-456E-BF9C-C12F2ADB4AC8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cxnSp>
        <p:nvCxnSpPr>
          <p:cNvPr id="31" name="Raven povezovalnik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3B6DC9B-E5BE-4F46-9853-17125A1066D9}" type="datetime1">
              <a:rPr lang="sl-SI" noProof="0" smtClean="0"/>
              <a:t>10. 01. 2022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sl-SI" noProof="0" smtClean="0"/>
              <a:pPr/>
              <a:t>‹#›</a:t>
            </a:fld>
            <a:endParaRPr lang="sl-SI" noProof="0"/>
          </a:p>
        </p:txBody>
      </p:sp>
      <p:cxnSp>
        <p:nvCxnSpPr>
          <p:cNvPr id="10" name="Raven povezovalnik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8Fi98Ig0_X8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imte.com/?q=interaktivni_ucbenik/1000325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r>
              <a:rPr lang="sl-SI" dirty="0">
                <a:solidFill>
                  <a:srgbClr val="C00000"/>
                </a:solidFill>
              </a:rPr>
              <a:t>Glasbeno popotovanje po Dolenjski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vert="horz" lIns="91440" tIns="91440" rIns="91440" bIns="91440" rtlCol="0" anchor="t">
            <a:norm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Učbenik, str. 24-26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46A315-AED5-4259-ABD6-268C0DA01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315" y="2073013"/>
            <a:ext cx="6911477" cy="595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415244-F2EB-4BBF-9B70-9607CFFE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cap="none" dirty="0">
                <a:solidFill>
                  <a:srgbClr val="C00000"/>
                </a:solidFill>
              </a:rPr>
              <a:t>Spodnji</a:t>
            </a:r>
            <a:r>
              <a:rPr lang="sl-SI" b="1" dirty="0">
                <a:solidFill>
                  <a:srgbClr val="C00000"/>
                </a:solidFill>
              </a:rPr>
              <a:t> so</a:t>
            </a:r>
            <a:r>
              <a:rPr lang="sl-SI" b="1" dirty="0">
                <a:solidFill>
                  <a:srgbClr val="C00000"/>
                </a:solidFill>
                <a:sym typeface="Wingdings" panose="05000000000000000000" pitchFamily="2" charset="2"/>
              </a:rPr>
              <a:t></a:t>
            </a: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CC313A4D-3543-476A-B836-C67F30890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994" y="2249363"/>
            <a:ext cx="3669271" cy="2754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Označba mesta vsebine 10">
            <a:extLst>
              <a:ext uri="{FF2B5EF4-FFF2-40B4-BE49-F238E27FC236}">
                <a16:creationId xmlns:a16="http://schemas.microsoft.com/office/drawing/2014/main" id="{7D24FFCC-25A7-4C2A-9BBF-E2639E0BF7C1}"/>
              </a:ext>
            </a:extLst>
          </p:cNvPr>
          <p:cNvSpPr txBox="1">
            <a:spLocks/>
          </p:cNvSpPr>
          <p:nvPr/>
        </p:nvSpPr>
        <p:spPr>
          <a:xfrm>
            <a:off x="130629" y="33984"/>
            <a:ext cx="5428102" cy="770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3600" dirty="0"/>
              <a:t>V zvezek zapiši: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800" i="1" dirty="0">
              <a:solidFill>
                <a:schemeClr val="accent5"/>
              </a:solidFill>
            </a:endParaRPr>
          </a:p>
        </p:txBody>
      </p:sp>
      <p:sp>
        <p:nvSpPr>
          <p:cNvPr id="7" name="Označba mesta vsebine 10">
            <a:extLst>
              <a:ext uri="{FF2B5EF4-FFF2-40B4-BE49-F238E27FC236}">
                <a16:creationId xmlns:a16="http://schemas.microsoft.com/office/drawing/2014/main" id="{13161C51-38CD-48D4-A9C3-8E59006FF402}"/>
              </a:ext>
            </a:extLst>
          </p:cNvPr>
          <p:cNvSpPr txBox="1">
            <a:spLocks/>
          </p:cNvSpPr>
          <p:nvPr/>
        </p:nvSpPr>
        <p:spPr>
          <a:xfrm>
            <a:off x="6626550" y="2087670"/>
            <a:ext cx="4573446" cy="34506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800" dirty="0">
                <a:solidFill>
                  <a:schemeClr val="accent5"/>
                </a:solidFill>
              </a:rPr>
              <a:t>Ton </a:t>
            </a:r>
            <a:r>
              <a:rPr lang="sl-SI" sz="2800" b="1" dirty="0">
                <a:solidFill>
                  <a:schemeClr val="accent5"/>
                </a:solidFill>
              </a:rPr>
              <a:t>spodnji SO </a:t>
            </a:r>
            <a:r>
              <a:rPr lang="sl-SI" sz="2800" dirty="0">
                <a:solidFill>
                  <a:schemeClr val="accent5"/>
                </a:solidFill>
              </a:rPr>
              <a:t>- </a:t>
            </a:r>
            <a:r>
              <a:rPr lang="sl-SI" sz="4000" b="1" dirty="0">
                <a:solidFill>
                  <a:srgbClr val="C00000"/>
                </a:solidFill>
              </a:rPr>
              <a:t>so</a:t>
            </a:r>
            <a:r>
              <a:rPr lang="sl-SI" sz="4000" b="1" dirty="0">
                <a:solidFill>
                  <a:srgbClr val="C00000"/>
                </a:solidFill>
                <a:sym typeface="Wingdings" panose="05000000000000000000" pitchFamily="2" charset="2"/>
              </a:rPr>
              <a:t></a:t>
            </a:r>
            <a:r>
              <a:rPr lang="sl-SI" sz="4000" b="1" dirty="0">
                <a:solidFill>
                  <a:srgbClr val="C00000"/>
                </a:solidFill>
              </a:rPr>
              <a:t> </a:t>
            </a:r>
            <a:r>
              <a:rPr lang="sl-SI" sz="2800" dirty="0">
                <a:solidFill>
                  <a:schemeClr val="accent5"/>
                </a:solidFill>
              </a:rPr>
              <a:t>se nahaja </a:t>
            </a:r>
            <a:r>
              <a:rPr lang="sl-SI" sz="2800" b="1" dirty="0">
                <a:solidFill>
                  <a:schemeClr val="accent5"/>
                </a:solidFill>
              </a:rPr>
              <a:t>pod drugo pomožno črto spodaj.</a:t>
            </a:r>
            <a:endParaRPr lang="sl-SI" sz="28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47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95F095-C923-4C9D-9D54-E1A97410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476" y="804519"/>
            <a:ext cx="9603275" cy="1049235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Ples: </a:t>
            </a:r>
            <a:br>
              <a:rPr lang="sl-SI" b="1" dirty="0"/>
            </a:br>
            <a:r>
              <a:rPr lang="sl-SI" b="1" cap="none" dirty="0">
                <a:solidFill>
                  <a:srgbClr val="C00000"/>
                </a:solidFill>
              </a:rPr>
              <a:t>Ob bistrem potočku je mlin: KMEČKI VALČEK</a:t>
            </a: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Predstavnost v spletu 2" title="Ob bistrem potoku je mlin">
            <a:hlinkClick r:id="" action="ppaction://media"/>
            <a:extLst>
              <a:ext uri="{FF2B5EF4-FFF2-40B4-BE49-F238E27FC236}">
                <a16:creationId xmlns:a16="http://schemas.microsoft.com/office/drawing/2014/main" id="{79BDD9F8-A1D0-4A6D-9B03-B4CD417B71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919" y="2094613"/>
            <a:ext cx="8167309" cy="4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imfoniki in Zbor Glasbene matice Ljubljana - ARS">
            <a:extLst>
              <a:ext uri="{FF2B5EF4-FFF2-40B4-BE49-F238E27FC236}">
                <a16:creationId xmlns:a16="http://schemas.microsoft.com/office/drawing/2014/main" id="{1C38CFD4-5112-4093-BC2A-A3CB91C8A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5"/>
          <a:stretch/>
        </p:blipFill>
        <p:spPr bwMode="auto">
          <a:xfrm>
            <a:off x="-598314" y="-97937"/>
            <a:ext cx="7876348" cy="70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F3258CC-BA23-48F7-9D35-39886EBED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346" y="1051946"/>
            <a:ext cx="4077108" cy="1285951"/>
          </a:xfrm>
        </p:spPr>
        <p:txBody>
          <a:bodyPr>
            <a:normAutofit fontScale="90000"/>
          </a:bodyPr>
          <a:lstStyle/>
          <a:p>
            <a:r>
              <a:rPr lang="sl-SI" b="1" cap="none" dirty="0">
                <a:solidFill>
                  <a:srgbClr val="C00000"/>
                </a:solidFill>
              </a:rPr>
              <a:t>Marjan Kozina</a:t>
            </a:r>
            <a:r>
              <a:rPr lang="sl-SI" b="1" dirty="0">
                <a:solidFill>
                  <a:srgbClr val="C00000"/>
                </a:solidFill>
              </a:rPr>
              <a:t>: </a:t>
            </a:r>
            <a:br>
              <a:rPr lang="sl-SI" b="1" dirty="0">
                <a:solidFill>
                  <a:srgbClr val="C00000"/>
                </a:solidFill>
              </a:rPr>
            </a:br>
            <a:r>
              <a:rPr lang="sl-SI" b="1" cap="none" dirty="0">
                <a:solidFill>
                  <a:srgbClr val="C00000"/>
                </a:solidFill>
              </a:rPr>
              <a:t>Bela</a:t>
            </a:r>
            <a:r>
              <a:rPr lang="sl-SI" b="1" dirty="0">
                <a:solidFill>
                  <a:srgbClr val="C00000"/>
                </a:solidFill>
              </a:rPr>
              <a:t> </a:t>
            </a:r>
            <a:r>
              <a:rPr lang="sl-SI" b="1" cap="none" dirty="0">
                <a:solidFill>
                  <a:srgbClr val="C00000"/>
                </a:solidFill>
              </a:rPr>
              <a:t>krajina (3. stavek) </a:t>
            </a:r>
            <a:br>
              <a:rPr lang="sl-SI" b="1" cap="none" dirty="0">
                <a:solidFill>
                  <a:srgbClr val="C00000"/>
                </a:solidFill>
              </a:rPr>
            </a:br>
            <a:r>
              <a:rPr lang="sl-SI" b="1" cap="none" dirty="0">
                <a:solidFill>
                  <a:srgbClr val="C00000"/>
                </a:solidFill>
              </a:rPr>
              <a:t>iz Simfonije (</a:t>
            </a:r>
            <a:r>
              <a:rPr lang="sl-SI" b="1" cap="none" dirty="0" err="1">
                <a:solidFill>
                  <a:srgbClr val="C00000"/>
                </a:solidFill>
              </a:rPr>
              <a:t>odl</a:t>
            </a:r>
            <a:r>
              <a:rPr lang="sl-SI" b="1" cap="none" dirty="0">
                <a:solidFill>
                  <a:srgbClr val="C00000"/>
                </a:solidFill>
              </a:rPr>
              <a:t>.)</a:t>
            </a:r>
            <a:br>
              <a:rPr lang="sl-SI" b="1" cap="none" dirty="0">
                <a:solidFill>
                  <a:srgbClr val="C00000"/>
                </a:solidFill>
              </a:rPr>
            </a:br>
            <a:r>
              <a:rPr lang="sl-SI" sz="1100" b="1" cap="none" dirty="0">
                <a:solidFill>
                  <a:srgbClr val="C00000"/>
                </a:solidFill>
              </a:rPr>
              <a:t>   </a:t>
            </a:r>
            <a:br>
              <a:rPr lang="sl-SI" b="1" cap="none" dirty="0">
                <a:solidFill>
                  <a:srgbClr val="C00000"/>
                </a:solidFill>
              </a:rPr>
            </a:br>
            <a:r>
              <a:rPr lang="sl-SI" sz="2200" cap="none" dirty="0"/>
              <a:t>Izvaja Simfonični orkester RTV Ljubljana, dirigent: Samo Hubad</a:t>
            </a:r>
            <a:endParaRPr lang="sl-SI" dirty="0"/>
          </a:p>
        </p:txBody>
      </p:sp>
      <p:pic>
        <p:nvPicPr>
          <p:cNvPr id="4" name="13 Track 13">
            <a:hlinkClick r:id="" action="ppaction://media"/>
            <a:extLst>
              <a:ext uri="{FF2B5EF4-FFF2-40B4-BE49-F238E27FC236}">
                <a16:creationId xmlns:a16="http://schemas.microsoft.com/office/drawing/2014/main" id="{91BCB3D6-9ECF-41DF-B6BC-7E47DFCA6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4854" y="3251791"/>
            <a:ext cx="609600" cy="6096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40BAB68-ABC3-4D2D-8346-6F8D14B7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713" y="2908241"/>
            <a:ext cx="2483259" cy="24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A9B2E6B-71B5-4291-86A7-763645FAAA0A}"/>
              </a:ext>
            </a:extLst>
          </p:cNvPr>
          <p:cNvSpPr txBox="1"/>
          <p:nvPr/>
        </p:nvSpPr>
        <p:spPr>
          <a:xfrm>
            <a:off x="7587346" y="3131169"/>
            <a:ext cx="903212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dirty="0">
                <a:solidFill>
                  <a:srgbClr val="0070C0"/>
                </a:solidFill>
              </a:rPr>
              <a:t>Kakšno je </a:t>
            </a:r>
          </a:p>
          <a:p>
            <a:r>
              <a:rPr lang="sl-SI" sz="3200" dirty="0">
                <a:solidFill>
                  <a:srgbClr val="0070C0"/>
                </a:solidFill>
              </a:rPr>
              <a:t>razpoloženje v </a:t>
            </a:r>
          </a:p>
          <a:p>
            <a:r>
              <a:rPr lang="sl-SI" sz="3200" dirty="0">
                <a:solidFill>
                  <a:srgbClr val="0070C0"/>
                </a:solidFill>
              </a:rPr>
              <a:t>skladbi?   	</a:t>
            </a:r>
          </a:p>
          <a:p>
            <a:r>
              <a:rPr lang="sl-SI" sz="3200" dirty="0">
                <a:solidFill>
                  <a:srgbClr val="0070C0"/>
                </a:solidFill>
              </a:rPr>
              <a:t>Slavnostno? 	</a:t>
            </a:r>
          </a:p>
          <a:p>
            <a:r>
              <a:rPr lang="sl-SI" sz="3200" dirty="0">
                <a:solidFill>
                  <a:srgbClr val="0070C0"/>
                </a:solidFill>
              </a:rPr>
              <a:t>           Mirno?      </a:t>
            </a:r>
          </a:p>
          <a:p>
            <a:r>
              <a:rPr lang="sl-SI" sz="3200" dirty="0">
                <a:solidFill>
                  <a:srgbClr val="0070C0"/>
                </a:solidFill>
              </a:rPr>
              <a:t>           Veličastno?</a:t>
            </a:r>
          </a:p>
          <a:p>
            <a:r>
              <a:rPr lang="sl-SI" sz="3200" dirty="0">
                <a:solidFill>
                  <a:srgbClr val="0070C0"/>
                </a:solidFill>
              </a:rPr>
              <a:t>		            </a:t>
            </a:r>
            <a:r>
              <a:rPr lang="sl-SI" sz="3200" dirty="0">
                <a:solidFill>
                  <a:schemeClr val="bg1"/>
                </a:solidFill>
              </a:rPr>
              <a:t>Šaljivo?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CA3189ED-871E-402D-8FCC-102ED7F55238}"/>
              </a:ext>
            </a:extLst>
          </p:cNvPr>
          <p:cNvSpPr txBox="1">
            <a:spLocks/>
          </p:cNvSpPr>
          <p:nvPr/>
        </p:nvSpPr>
        <p:spPr>
          <a:xfrm>
            <a:off x="7488015" y="481602"/>
            <a:ext cx="10818393" cy="6346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cap="none" dirty="0">
                <a:solidFill>
                  <a:srgbClr val="C00000"/>
                </a:solidFill>
              </a:rPr>
              <a:t>POSLUŠANJE: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6556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3258CC-BA23-48F7-9D35-39886EBED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07" y="1270832"/>
            <a:ext cx="10818393" cy="1049235"/>
          </a:xfrm>
        </p:spPr>
        <p:txBody>
          <a:bodyPr>
            <a:normAutofit/>
          </a:bodyPr>
          <a:lstStyle/>
          <a:p>
            <a:r>
              <a:rPr lang="sl-SI" b="1" cap="none" dirty="0">
                <a:solidFill>
                  <a:srgbClr val="C00000"/>
                </a:solidFill>
              </a:rPr>
              <a:t>Marjan Kozina</a:t>
            </a:r>
            <a:r>
              <a:rPr lang="sl-SI" b="1" dirty="0">
                <a:solidFill>
                  <a:srgbClr val="C00000"/>
                </a:solidFill>
              </a:rPr>
              <a:t>: </a:t>
            </a:r>
            <a:r>
              <a:rPr lang="sl-SI" b="1" cap="none" dirty="0">
                <a:solidFill>
                  <a:srgbClr val="C00000"/>
                </a:solidFill>
              </a:rPr>
              <a:t>Bela</a:t>
            </a:r>
            <a:r>
              <a:rPr lang="sl-SI" b="1" dirty="0">
                <a:solidFill>
                  <a:srgbClr val="C00000"/>
                </a:solidFill>
              </a:rPr>
              <a:t> </a:t>
            </a:r>
            <a:r>
              <a:rPr lang="sl-SI" b="1" cap="none" dirty="0">
                <a:solidFill>
                  <a:srgbClr val="C00000"/>
                </a:solidFill>
              </a:rPr>
              <a:t>krajina (3. stavek) iz Simfonije (</a:t>
            </a:r>
            <a:r>
              <a:rPr lang="sl-SI" b="1" cap="none" dirty="0" err="1">
                <a:solidFill>
                  <a:srgbClr val="C00000"/>
                </a:solidFill>
              </a:rPr>
              <a:t>odl</a:t>
            </a:r>
            <a:r>
              <a:rPr lang="sl-SI" b="1" cap="none" dirty="0">
                <a:solidFill>
                  <a:srgbClr val="C00000"/>
                </a:solidFill>
              </a:rPr>
              <a:t>.)</a:t>
            </a:r>
            <a:br>
              <a:rPr lang="sl-SI" b="1" cap="none" dirty="0">
                <a:solidFill>
                  <a:srgbClr val="C00000"/>
                </a:solidFill>
              </a:rPr>
            </a:br>
            <a:r>
              <a:rPr lang="sl-SI" sz="1100" b="1" cap="none" dirty="0">
                <a:solidFill>
                  <a:srgbClr val="C00000"/>
                </a:solidFill>
              </a:rPr>
              <a:t>   </a:t>
            </a:r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A9B2E6B-71B5-4291-86A7-763645FAAA0A}"/>
              </a:ext>
            </a:extLst>
          </p:cNvPr>
          <p:cNvSpPr txBox="1"/>
          <p:nvPr/>
        </p:nvSpPr>
        <p:spPr>
          <a:xfrm>
            <a:off x="6973710" y="2020527"/>
            <a:ext cx="49920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dirty="0">
                <a:solidFill>
                  <a:srgbClr val="0070C0"/>
                </a:solidFill>
              </a:rPr>
              <a:t>Razpoloženje v skladbi je:   	</a:t>
            </a:r>
          </a:p>
          <a:p>
            <a:endParaRPr lang="sl-SI" sz="3200" dirty="0">
              <a:solidFill>
                <a:srgbClr val="0070C0"/>
              </a:solidFill>
            </a:endParaRPr>
          </a:p>
          <a:p>
            <a:r>
              <a:rPr lang="sl-SI" sz="3200" dirty="0">
                <a:solidFill>
                  <a:srgbClr val="0070C0"/>
                </a:solidFill>
              </a:rPr>
              <a:t>slavnostno, </a:t>
            </a:r>
            <a:r>
              <a:rPr lang="sl-SI" sz="3200" b="1" dirty="0">
                <a:solidFill>
                  <a:srgbClr val="0070C0"/>
                </a:solidFill>
                <a:sym typeface="Wingdings 2" panose="05020102010507070707" pitchFamily="18" charset="2"/>
              </a:rPr>
              <a:t></a:t>
            </a:r>
            <a:endParaRPr lang="sl-SI" sz="3200" b="1" dirty="0">
              <a:solidFill>
                <a:srgbClr val="0070C0"/>
              </a:solidFill>
            </a:endParaRPr>
          </a:p>
          <a:p>
            <a:r>
              <a:rPr lang="sl-SI" sz="3200" dirty="0">
                <a:solidFill>
                  <a:srgbClr val="0070C0"/>
                </a:solidFill>
              </a:rPr>
              <a:t>	       mirno, </a:t>
            </a:r>
            <a:r>
              <a:rPr lang="sl-SI" sz="3200" b="1" dirty="0">
                <a:solidFill>
                  <a:srgbClr val="0070C0"/>
                </a:solidFill>
                <a:sym typeface="Wingdings 2" panose="05020102010507070707" pitchFamily="18" charset="2"/>
              </a:rPr>
              <a:t></a:t>
            </a:r>
            <a:endParaRPr lang="sl-SI" sz="3200" dirty="0">
              <a:solidFill>
                <a:srgbClr val="0070C0"/>
              </a:solidFill>
            </a:endParaRPr>
          </a:p>
          <a:p>
            <a:r>
              <a:rPr lang="sl-SI" sz="3200" dirty="0">
                <a:solidFill>
                  <a:srgbClr val="0070C0"/>
                </a:solidFill>
              </a:rPr>
              <a:t>		veličastno, </a:t>
            </a:r>
            <a:r>
              <a:rPr lang="sl-SI" sz="3200" b="1" dirty="0">
                <a:solidFill>
                  <a:srgbClr val="0070C0"/>
                </a:solidFill>
                <a:sym typeface="Wingdings 2" panose="05020102010507070707" pitchFamily="18" charset="2"/>
              </a:rPr>
              <a:t></a:t>
            </a:r>
            <a:endParaRPr lang="sl-SI" sz="3200" dirty="0">
              <a:solidFill>
                <a:srgbClr val="0070C0"/>
              </a:solidFill>
            </a:endParaRPr>
          </a:p>
          <a:p>
            <a:r>
              <a:rPr lang="sl-SI" sz="3200" dirty="0">
                <a:solidFill>
                  <a:srgbClr val="0070C0"/>
                </a:solidFill>
              </a:rPr>
              <a:t>			 ni šaljivo …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CA3189ED-871E-402D-8FCC-102ED7F55238}"/>
              </a:ext>
            </a:extLst>
          </p:cNvPr>
          <p:cNvSpPr txBox="1">
            <a:spLocks/>
          </p:cNvSpPr>
          <p:nvPr/>
        </p:nvSpPr>
        <p:spPr>
          <a:xfrm>
            <a:off x="1373606" y="626951"/>
            <a:ext cx="10818393" cy="6346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cap="none" dirty="0">
                <a:solidFill>
                  <a:srgbClr val="C00000"/>
                </a:solidFill>
              </a:rPr>
              <a:t>POSLUŠANJE:</a:t>
            </a:r>
            <a:endParaRPr lang="sl-SI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E2DDD28-0EEE-4124-A5E3-4298E70C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356" y="2538954"/>
            <a:ext cx="3239285" cy="431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imfonični orkester RTV Slovenija: Mozartine – 3. koncert - ARS">
            <a:extLst>
              <a:ext uri="{FF2B5EF4-FFF2-40B4-BE49-F238E27FC236}">
                <a16:creationId xmlns:a16="http://schemas.microsoft.com/office/drawing/2014/main" id="{77A5CBB3-0101-4ED5-9DD8-22933918A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583"/>
            <a:ext cx="685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C3A63EA-EC72-4274-9C15-A6803CFD5C96}"/>
              </a:ext>
            </a:extLst>
          </p:cNvPr>
          <p:cNvSpPr txBox="1"/>
          <p:nvPr/>
        </p:nvSpPr>
        <p:spPr>
          <a:xfrm>
            <a:off x="0" y="5464933"/>
            <a:ext cx="6208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cap="none" dirty="0"/>
              <a:t>Izvaja Simfonični orkester RTV Ljubljana</a:t>
            </a:r>
            <a:endParaRPr lang="sl-SI" dirty="0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ECEA58FD-0725-41F4-83AB-1B7444FADC7E}"/>
              </a:ext>
            </a:extLst>
          </p:cNvPr>
          <p:cNvSpPr txBox="1"/>
          <p:nvPr/>
        </p:nvSpPr>
        <p:spPr>
          <a:xfrm>
            <a:off x="8506177" y="5799708"/>
            <a:ext cx="6491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D</a:t>
            </a:r>
            <a:r>
              <a:rPr lang="sl-SI" sz="1800" cap="none" dirty="0"/>
              <a:t>irigent: Samo Hubad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911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AEA7614-DFFA-4D53-91F6-B92003B5B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"/>
          <a:stretch/>
        </p:blipFill>
        <p:spPr bwMode="auto">
          <a:xfrm>
            <a:off x="-362685" y="1321181"/>
            <a:ext cx="4423842" cy="56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F0E2A58-4DD1-4235-B608-209C81E2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0480" y="276174"/>
            <a:ext cx="9603275" cy="1049235"/>
          </a:xfrm>
        </p:spPr>
        <p:txBody>
          <a:bodyPr/>
          <a:lstStyle/>
          <a:p>
            <a:r>
              <a:rPr lang="sl-SI" dirty="0"/>
              <a:t>	</a:t>
            </a:r>
            <a:r>
              <a:rPr lang="sl-SI" b="1" dirty="0">
                <a:solidFill>
                  <a:srgbClr val="C00000"/>
                </a:solidFill>
              </a:rPr>
              <a:t>Spoznaj skladatelja: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36D79E8-1148-4081-B820-5E5BDF6D74B3}"/>
              </a:ext>
            </a:extLst>
          </p:cNvPr>
          <p:cNvSpPr txBox="1"/>
          <p:nvPr/>
        </p:nvSpPr>
        <p:spPr>
          <a:xfrm>
            <a:off x="3070578" y="1633367"/>
            <a:ext cx="883920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l-SI" dirty="0"/>
          </a:p>
          <a:p>
            <a:r>
              <a:rPr lang="sl-SI" sz="3200" u="sng" dirty="0"/>
              <a:t>Kraj rojstva</a:t>
            </a:r>
            <a:r>
              <a:rPr lang="sl-SI" sz="3200" dirty="0"/>
              <a:t>: </a:t>
            </a:r>
            <a:r>
              <a:rPr lang="sl-SI" sz="3200" b="1" dirty="0">
                <a:solidFill>
                  <a:srgbClr val="C00000"/>
                </a:solidFill>
              </a:rPr>
              <a:t>Novo mesto</a:t>
            </a:r>
          </a:p>
          <a:p>
            <a:r>
              <a:rPr lang="sl-SI" sz="3200" u="sng" dirty="0"/>
              <a:t>Šolanje:</a:t>
            </a:r>
            <a:r>
              <a:rPr lang="sl-SI" sz="3200" dirty="0"/>
              <a:t> filozofija, matematika, glasba – na </a:t>
            </a:r>
            <a:r>
              <a:rPr lang="sl-SI" sz="3200" b="1" dirty="0">
                <a:solidFill>
                  <a:srgbClr val="C00000"/>
                </a:solidFill>
              </a:rPr>
              <a:t>Dunaju</a:t>
            </a:r>
          </a:p>
          <a:p>
            <a:r>
              <a:rPr lang="sl-SI" sz="3200" u="sng" dirty="0"/>
              <a:t>Zaposlitev:</a:t>
            </a:r>
            <a:r>
              <a:rPr lang="sl-SI" sz="3200" dirty="0"/>
              <a:t> prvi upravnik </a:t>
            </a:r>
            <a:r>
              <a:rPr lang="sl-SI" sz="3200" b="1" dirty="0">
                <a:solidFill>
                  <a:srgbClr val="C00000"/>
                </a:solidFill>
              </a:rPr>
              <a:t>Slovenske filharmonije</a:t>
            </a:r>
          </a:p>
          <a:p>
            <a:r>
              <a:rPr lang="sl-SI" sz="3200" u="sng" dirty="0"/>
              <a:t>Dela: </a:t>
            </a:r>
          </a:p>
          <a:p>
            <a:r>
              <a:rPr lang="sl-SI" sz="3200" dirty="0"/>
              <a:t>      - </a:t>
            </a:r>
            <a:r>
              <a:rPr lang="sl-SI" sz="3200" dirty="0">
                <a:solidFill>
                  <a:srgbClr val="C00000"/>
                </a:solidFill>
              </a:rPr>
              <a:t>FILMSKA GLASBA</a:t>
            </a:r>
            <a:r>
              <a:rPr lang="sl-SI" sz="3200" dirty="0"/>
              <a:t>: Kekčeva in Mojčina pesem</a:t>
            </a:r>
          </a:p>
          <a:p>
            <a:r>
              <a:rPr lang="sl-SI" sz="3200" dirty="0"/>
              <a:t>      - </a:t>
            </a:r>
            <a:r>
              <a:rPr lang="sl-SI" sz="3200" dirty="0">
                <a:solidFill>
                  <a:srgbClr val="C00000"/>
                </a:solidFill>
              </a:rPr>
              <a:t>OPERA</a:t>
            </a:r>
            <a:r>
              <a:rPr lang="sl-SI" sz="3200" dirty="0"/>
              <a:t>: Ekvinokcij (enakonočje)</a:t>
            </a:r>
          </a:p>
          <a:p>
            <a:r>
              <a:rPr lang="sl-SI" sz="3200" dirty="0"/>
              <a:t>      - </a:t>
            </a:r>
            <a:r>
              <a:rPr lang="sl-SI" sz="3200" dirty="0">
                <a:solidFill>
                  <a:srgbClr val="C00000"/>
                </a:solidFill>
              </a:rPr>
              <a:t>BALET</a:t>
            </a:r>
            <a:r>
              <a:rPr lang="sl-SI" sz="3200" dirty="0"/>
              <a:t>: Bajke o Gorjancih</a:t>
            </a:r>
          </a:p>
          <a:p>
            <a:r>
              <a:rPr lang="sl-SI" sz="3200" dirty="0"/>
              <a:t>          - </a:t>
            </a:r>
            <a:r>
              <a:rPr lang="sl-SI" sz="3200" dirty="0">
                <a:solidFill>
                  <a:srgbClr val="C00000"/>
                </a:solidFill>
              </a:rPr>
              <a:t>SKLADBE ZA ORKESTER</a:t>
            </a:r>
            <a:r>
              <a:rPr lang="sl-SI" sz="3200" dirty="0"/>
              <a:t>: Simfonija</a:t>
            </a:r>
          </a:p>
          <a:p>
            <a:r>
              <a:rPr lang="sl-SI" sz="2000" dirty="0"/>
              <a:t>            </a:t>
            </a:r>
            <a:r>
              <a:rPr lang="sl-SI" sz="1400" dirty="0"/>
              <a:t>   </a:t>
            </a:r>
            <a:endParaRPr lang="sl-SI" sz="2000" dirty="0"/>
          </a:p>
          <a:p>
            <a:r>
              <a:rPr lang="sl-SI" sz="3200" b="1" dirty="0"/>
              <a:t>            </a:t>
            </a:r>
            <a:r>
              <a:rPr lang="sl-SI" sz="3200" dirty="0">
                <a:solidFill>
                  <a:schemeClr val="bg1"/>
                </a:solidFill>
              </a:rPr>
              <a:t>Poslušali smo: Bela krajina (odlomek)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9" name="Označba mesta vsebine 10">
            <a:extLst>
              <a:ext uri="{FF2B5EF4-FFF2-40B4-BE49-F238E27FC236}">
                <a16:creationId xmlns:a16="http://schemas.microsoft.com/office/drawing/2014/main" id="{6FE61CC0-6720-4153-AC62-7A27164C9473}"/>
              </a:ext>
            </a:extLst>
          </p:cNvPr>
          <p:cNvSpPr txBox="1">
            <a:spLocks/>
          </p:cNvSpPr>
          <p:nvPr/>
        </p:nvSpPr>
        <p:spPr>
          <a:xfrm>
            <a:off x="241155" y="569503"/>
            <a:ext cx="5428102" cy="770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3600" dirty="0"/>
              <a:t>V zvezek zapiši: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800" i="1" dirty="0">
              <a:solidFill>
                <a:schemeClr val="accent5"/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6C6A2DF6-15C0-4E4E-B73F-0412B098C0FD}"/>
              </a:ext>
            </a:extLst>
          </p:cNvPr>
          <p:cNvSpPr txBox="1">
            <a:spLocks/>
          </p:cNvSpPr>
          <p:nvPr/>
        </p:nvSpPr>
        <p:spPr>
          <a:xfrm>
            <a:off x="5416501" y="830050"/>
            <a:ext cx="325336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cap="none" dirty="0">
                <a:solidFill>
                  <a:srgbClr val="C00000"/>
                </a:solidFill>
              </a:rPr>
              <a:t>Marjan Kozina</a:t>
            </a:r>
          </a:p>
          <a:p>
            <a:r>
              <a:rPr lang="sl-SI" b="1" cap="none" dirty="0">
                <a:solidFill>
                  <a:srgbClr val="C00000"/>
                </a:solidFill>
              </a:rPr>
              <a:t>  (1907-1966)</a:t>
            </a: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5C99AF4-15A3-45AC-8B0E-CAD14EE7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689" y="-326589"/>
            <a:ext cx="3137228" cy="23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0522660-7E1C-43F9-B4EB-B73F6FB3F776}"/>
              </a:ext>
            </a:extLst>
          </p:cNvPr>
          <p:cNvSpPr txBox="1"/>
          <p:nvPr/>
        </p:nvSpPr>
        <p:spPr>
          <a:xfrm>
            <a:off x="9053689" y="2026332"/>
            <a:ext cx="3234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Slovenska filharmonija v Ljubljani</a:t>
            </a:r>
          </a:p>
        </p:txBody>
      </p:sp>
    </p:spTree>
    <p:extLst>
      <p:ext uri="{BB962C8B-B14F-4D97-AF65-F5344CB8AC3E}">
        <p14:creationId xmlns:p14="http://schemas.microsoft.com/office/powerpoint/2010/main" val="141555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337950-1C5A-4200-8139-2BB71DFF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cap="none" dirty="0">
                <a:solidFill>
                  <a:srgbClr val="C00000"/>
                </a:solidFill>
              </a:rPr>
              <a:t>Poslušaj zgodbo iz Ribnice na Dolenjskem</a:t>
            </a:r>
            <a:r>
              <a:rPr lang="sl-SI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9" name="11 Track 11">
            <a:hlinkClick r:id="" action="ppaction://media"/>
            <a:extLst>
              <a:ext uri="{FF2B5EF4-FFF2-40B4-BE49-F238E27FC236}">
                <a16:creationId xmlns:a16="http://schemas.microsoft.com/office/drawing/2014/main" id="{42A5349A-088B-457A-A8D9-0238AA9A9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3191" y="2417303"/>
            <a:ext cx="755207" cy="755207"/>
          </a:xfrm>
          <a:prstGeom prst="rect">
            <a:avLst/>
          </a:prstGeom>
        </p:spPr>
      </p:pic>
      <p:sp>
        <p:nvSpPr>
          <p:cNvPr id="11" name="Označba mesta vsebine 10">
            <a:extLst>
              <a:ext uri="{FF2B5EF4-FFF2-40B4-BE49-F238E27FC236}">
                <a16:creationId xmlns:a16="http://schemas.microsoft.com/office/drawing/2014/main" id="{19BAE9DA-06CA-42DB-A0B2-CF1E98B09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595" y="2177440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3600" dirty="0"/>
              <a:t>V zvezek zapiši kratko obnovo pripovedi.</a:t>
            </a:r>
          </a:p>
          <a:p>
            <a:pPr marL="0" indent="0">
              <a:buNone/>
            </a:pPr>
            <a:r>
              <a:rPr lang="sl-SI" sz="3200" i="1" dirty="0">
                <a:solidFill>
                  <a:schemeClr val="accent5"/>
                </a:solidFill>
              </a:rPr>
              <a:t>                              Zgodba iz Ribnice na </a:t>
            </a:r>
          </a:p>
          <a:p>
            <a:pPr marL="0" indent="0">
              <a:buNone/>
            </a:pPr>
            <a:r>
              <a:rPr lang="sl-SI" sz="3200" i="1" dirty="0">
                <a:solidFill>
                  <a:schemeClr val="accent5"/>
                </a:solidFill>
              </a:rPr>
              <a:t>                                   Dolenjskem pripoveduje o …</a:t>
            </a:r>
            <a:endParaRPr lang="sl-SI" sz="2800" i="1" dirty="0">
              <a:solidFill>
                <a:schemeClr val="accent5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BBD918A-D7CB-4F51-AE46-B1B132AF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261" y="1422400"/>
            <a:ext cx="2483259" cy="24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53CF05F3-884D-4298-B98B-43413B789040}"/>
              </a:ext>
            </a:extLst>
          </p:cNvPr>
          <p:cNvSpPr txBox="1"/>
          <p:nvPr/>
        </p:nvSpPr>
        <p:spPr>
          <a:xfrm>
            <a:off x="4899846" y="5273284"/>
            <a:ext cx="710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Francoski most čez reko Bistrico v Ribnici s cerkvijo v ozadju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8F4E808-507C-48E3-B33C-80F28784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" y="3172510"/>
            <a:ext cx="4839721" cy="323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CA0E3DAA-3066-4C96-BA22-6D7459A21320}"/>
              </a:ext>
            </a:extLst>
          </p:cNvPr>
          <p:cNvSpPr txBox="1">
            <a:spLocks/>
          </p:cNvSpPr>
          <p:nvPr/>
        </p:nvSpPr>
        <p:spPr>
          <a:xfrm>
            <a:off x="490009" y="279901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	</a:t>
            </a:r>
            <a:r>
              <a:rPr lang="sl-SI" b="1" dirty="0">
                <a:solidFill>
                  <a:srgbClr val="C00000"/>
                </a:solidFill>
              </a:rPr>
              <a:t>ZGODBA:</a:t>
            </a:r>
          </a:p>
        </p:txBody>
      </p:sp>
    </p:spTree>
    <p:extLst>
      <p:ext uri="{BB962C8B-B14F-4D97-AF65-F5344CB8AC3E}">
        <p14:creationId xmlns:p14="http://schemas.microsoft.com/office/powerpoint/2010/main" val="9196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  <a:alpha val="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6084E4-38B5-49A1-824B-D2B730BB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279" y="791819"/>
            <a:ext cx="9603275" cy="1049235"/>
          </a:xfrm>
        </p:spPr>
        <p:txBody>
          <a:bodyPr>
            <a:normAutofit/>
          </a:bodyPr>
          <a:lstStyle/>
          <a:p>
            <a:r>
              <a:rPr lang="sl-SI" b="1" cap="none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Slovenska ljudska: Ob bistrem potočku je mlin</a:t>
            </a:r>
            <a:b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4" name="12 Track 12">
            <a:hlinkClick r:id="" action="ppaction://media"/>
            <a:extLst>
              <a:ext uri="{FF2B5EF4-FFF2-40B4-BE49-F238E27FC236}">
                <a16:creationId xmlns:a16="http://schemas.microsoft.com/office/drawing/2014/main" id="{9F1F460B-4D42-4EEF-8FD9-28C9B94B3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5153" y="3187889"/>
            <a:ext cx="609600" cy="6096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A2476FE-FBC4-46FF-BE7D-CAFD804D3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654" y="2115460"/>
            <a:ext cx="2483259" cy="24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E2A20F8-4B2A-48DE-9501-A8FD7688D9EA}"/>
              </a:ext>
            </a:extLst>
          </p:cNvPr>
          <p:cNvSpPr txBox="1"/>
          <p:nvPr/>
        </p:nvSpPr>
        <p:spPr>
          <a:xfrm>
            <a:off x="1464279" y="21463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Prisluhni in zapoj s pevcema.</a:t>
            </a:r>
            <a:endParaRPr lang="sl-SI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Miselni oblaček: oblak 9">
            <a:extLst>
              <a:ext uri="{FF2B5EF4-FFF2-40B4-BE49-F238E27FC236}">
                <a16:creationId xmlns:a16="http://schemas.microsoft.com/office/drawing/2014/main" id="{0B88EF8A-8167-450F-B943-2E6F809C2E8A}"/>
              </a:ext>
            </a:extLst>
          </p:cNvPr>
          <p:cNvSpPr/>
          <p:nvPr/>
        </p:nvSpPr>
        <p:spPr>
          <a:xfrm>
            <a:off x="9962654" y="517413"/>
            <a:ext cx="2209800" cy="1049235"/>
          </a:xfrm>
          <a:prstGeom prst="cloudCallout">
            <a:avLst>
              <a:gd name="adj1" fmla="val 14799"/>
              <a:gd name="adj2" fmla="val 951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Dva pevca: DUET.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E7821193-7942-4BAB-B159-DDA4DB6429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42" b="43854"/>
          <a:stretch/>
        </p:blipFill>
        <p:spPr>
          <a:xfrm>
            <a:off x="250934" y="3797489"/>
            <a:ext cx="4768914" cy="2184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C923970-16FF-4FB7-99BA-896B99F27C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795" r="6912"/>
          <a:stretch/>
        </p:blipFill>
        <p:spPr>
          <a:xfrm>
            <a:off x="5286780" y="3797489"/>
            <a:ext cx="4516440" cy="2184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Water Mill GIF - Download &amp;amp; Share on PHONEKY">
            <a:extLst>
              <a:ext uri="{FF2B5EF4-FFF2-40B4-BE49-F238E27FC236}">
                <a16:creationId xmlns:a16="http://schemas.microsoft.com/office/drawing/2014/main" id="{FCCD529D-E1E6-4B8A-905F-DA8D069370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749"/>
            <a:ext cx="1476957" cy="184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F86809DC-448F-4422-A988-E09BE4E01BEA}"/>
              </a:ext>
            </a:extLst>
          </p:cNvPr>
          <p:cNvSpPr txBox="1">
            <a:spLocks/>
          </p:cNvSpPr>
          <p:nvPr/>
        </p:nvSpPr>
        <p:spPr>
          <a:xfrm>
            <a:off x="564164" y="302545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	</a:t>
            </a:r>
            <a:r>
              <a:rPr lang="sl-SI" b="1" dirty="0">
                <a:solidFill>
                  <a:srgbClr val="C00000"/>
                </a:solidFill>
              </a:rPr>
              <a:t>PESEM:</a:t>
            </a:r>
          </a:p>
        </p:txBody>
      </p:sp>
    </p:spTree>
    <p:extLst>
      <p:ext uri="{BB962C8B-B14F-4D97-AF65-F5344CB8AC3E}">
        <p14:creationId xmlns:p14="http://schemas.microsoft.com/office/powerpoint/2010/main" val="9923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DC3A324-B893-4D14-ACD6-1C294F85C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139" y="1484750"/>
            <a:ext cx="7585597" cy="3888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lika 6">
            <a:hlinkClick r:id="rId3"/>
            <a:extLst>
              <a:ext uri="{FF2B5EF4-FFF2-40B4-BE49-F238E27FC236}">
                <a16:creationId xmlns:a16="http://schemas.microsoft.com/office/drawing/2014/main" id="{0074BCE5-27A3-4A9F-BB5A-724A14C7E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479" y="5216087"/>
            <a:ext cx="13811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0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653C64-F3C5-4F63-ABFB-92E6B91F4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cap="none" dirty="0">
                <a:solidFill>
                  <a:srgbClr val="C00000"/>
                </a:solidFill>
              </a:rPr>
              <a:t>Ponovimo: OSMINSKA IN ČETRTINSKA PAVZA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77C59B5-F763-42BD-A5C3-D77FF8899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403723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b="1" dirty="0" err="1">
                <a:solidFill>
                  <a:srgbClr val="C00000"/>
                </a:solidFill>
              </a:rPr>
              <a:t>Osminska</a:t>
            </a:r>
            <a:r>
              <a:rPr lang="sl-SI" sz="2800" b="1" dirty="0">
                <a:solidFill>
                  <a:srgbClr val="C00000"/>
                </a:solidFill>
              </a:rPr>
              <a:t> pavza </a:t>
            </a:r>
            <a:r>
              <a:rPr lang="sl-SI" sz="2800" dirty="0"/>
              <a:t>se nahaja med 2. in 4. črto glavnega notnega črtovja.</a:t>
            </a:r>
          </a:p>
          <a:p>
            <a:pPr marL="0" indent="0"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/>
          </a:p>
          <a:p>
            <a:pPr marL="0" indent="0">
              <a:buNone/>
            </a:pPr>
            <a:r>
              <a:rPr lang="sl-SI" sz="2800" b="1" dirty="0">
                <a:solidFill>
                  <a:srgbClr val="C00000"/>
                </a:solidFill>
              </a:rPr>
              <a:t>Četrtinska pavza </a:t>
            </a:r>
            <a:r>
              <a:rPr lang="sl-SI" sz="2800" dirty="0"/>
              <a:t>se prav tako nahaja med 2. in 4. črto glavnega notnega črtovja.</a:t>
            </a:r>
          </a:p>
          <a:p>
            <a:pPr marL="0" indent="0">
              <a:buNone/>
            </a:pPr>
            <a:endParaRPr lang="sl-SI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6CB990C-74C7-4F75-AECE-C6A3D93F8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30" y="2651716"/>
            <a:ext cx="6813895" cy="1081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1C3AED5-DDBD-499C-987E-7E718A303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738" y="4574239"/>
            <a:ext cx="6813895" cy="1249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293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6084E4-38B5-49A1-824B-D2B730BB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TRIOSMINSKI  TAKTOVSKI  NAČIN</a:t>
            </a:r>
            <a:b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9602A1-1823-48C2-B149-174E99AC8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7"/>
          <a:stretch/>
        </p:blipFill>
        <p:spPr bwMode="auto">
          <a:xfrm>
            <a:off x="247725" y="1480359"/>
            <a:ext cx="6936734" cy="520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Označba mesta vsebine 10">
            <a:extLst>
              <a:ext uri="{FF2B5EF4-FFF2-40B4-BE49-F238E27FC236}">
                <a16:creationId xmlns:a16="http://schemas.microsoft.com/office/drawing/2014/main" id="{33AFEF95-D0C3-4077-882A-874B43F9C546}"/>
              </a:ext>
            </a:extLst>
          </p:cNvPr>
          <p:cNvSpPr txBox="1">
            <a:spLocks/>
          </p:cNvSpPr>
          <p:nvPr/>
        </p:nvSpPr>
        <p:spPr>
          <a:xfrm>
            <a:off x="7370829" y="2396014"/>
            <a:ext cx="4573446" cy="34506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accent5"/>
                </a:solidFill>
              </a:rPr>
              <a:t>V </a:t>
            </a:r>
            <a:r>
              <a:rPr lang="sl-SI" sz="3200" b="1" dirty="0">
                <a:solidFill>
                  <a:srgbClr val="C00000"/>
                </a:solidFill>
              </a:rPr>
              <a:t>triosminskem</a:t>
            </a:r>
            <a:r>
              <a:rPr lang="sl-SI" sz="2800" dirty="0">
                <a:solidFill>
                  <a:schemeClr val="accent5"/>
                </a:solidFill>
              </a:rPr>
              <a:t> taktu so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accent5"/>
                </a:solidFill>
              </a:rPr>
              <a:t>    </a:t>
            </a:r>
            <a:r>
              <a:rPr lang="sl-SI" sz="2800" b="1" dirty="0">
                <a:solidFill>
                  <a:srgbClr val="C00000"/>
                </a:solidFill>
              </a:rPr>
              <a:t>TRI DOBE</a:t>
            </a:r>
            <a:r>
              <a:rPr lang="sl-SI" sz="2800" dirty="0">
                <a:solidFill>
                  <a:schemeClr val="accent5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accent5"/>
                </a:solidFill>
              </a:rPr>
              <a:t>Vrednost posamezne dobe je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b="1" dirty="0">
                <a:solidFill>
                  <a:schemeClr val="accent5"/>
                </a:solidFill>
              </a:rPr>
              <a:t>    </a:t>
            </a:r>
            <a:r>
              <a:rPr lang="sl-SI" sz="2800" b="1" dirty="0">
                <a:solidFill>
                  <a:srgbClr val="C00000"/>
                </a:solidFill>
              </a:rPr>
              <a:t>OSMINKA</a:t>
            </a:r>
            <a:r>
              <a:rPr lang="sl-SI" sz="2800" dirty="0">
                <a:solidFill>
                  <a:schemeClr val="accent5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800" i="1" dirty="0">
              <a:solidFill>
                <a:schemeClr val="accent5"/>
              </a:solidFill>
            </a:endParaRPr>
          </a:p>
        </p:txBody>
      </p:sp>
      <p:sp>
        <p:nvSpPr>
          <p:cNvPr id="9" name="Označba mesta vsebine 10">
            <a:extLst>
              <a:ext uri="{FF2B5EF4-FFF2-40B4-BE49-F238E27FC236}">
                <a16:creationId xmlns:a16="http://schemas.microsoft.com/office/drawing/2014/main" id="{A757E9F6-33D4-48CD-A580-45AF31C5B0BE}"/>
              </a:ext>
            </a:extLst>
          </p:cNvPr>
          <p:cNvSpPr txBox="1">
            <a:spLocks/>
          </p:cNvSpPr>
          <p:nvPr/>
        </p:nvSpPr>
        <p:spPr>
          <a:xfrm>
            <a:off x="130629" y="33984"/>
            <a:ext cx="5428102" cy="770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3600" dirty="0"/>
              <a:t>V zvezek zapiši: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800" i="1" dirty="0">
              <a:solidFill>
                <a:schemeClr val="accent5"/>
              </a:solidFill>
            </a:endParaRPr>
          </a:p>
        </p:txBody>
      </p:sp>
      <p:cxnSp>
        <p:nvCxnSpPr>
          <p:cNvPr id="26" name="Raven puščični povezovalnik 25">
            <a:extLst>
              <a:ext uri="{FF2B5EF4-FFF2-40B4-BE49-F238E27FC236}">
                <a16:creationId xmlns:a16="http://schemas.microsoft.com/office/drawing/2014/main" id="{722ED271-7384-42F3-B3CC-2BCCBEE5EE0D}"/>
              </a:ext>
            </a:extLst>
          </p:cNvPr>
          <p:cNvCxnSpPr>
            <a:cxnSpLocks/>
          </p:cNvCxnSpPr>
          <p:nvPr/>
        </p:nvCxnSpPr>
        <p:spPr>
          <a:xfrm>
            <a:off x="1195933" y="2250767"/>
            <a:ext cx="313893" cy="4170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en puščični povezovalnik 33">
            <a:extLst>
              <a:ext uri="{FF2B5EF4-FFF2-40B4-BE49-F238E27FC236}">
                <a16:creationId xmlns:a16="http://schemas.microsoft.com/office/drawing/2014/main" id="{350D79B8-67E1-4E78-8941-19E452D965DA}"/>
              </a:ext>
            </a:extLst>
          </p:cNvPr>
          <p:cNvCxnSpPr>
            <a:cxnSpLocks/>
          </p:cNvCxnSpPr>
          <p:nvPr/>
        </p:nvCxnSpPr>
        <p:spPr>
          <a:xfrm>
            <a:off x="1874876" y="2421826"/>
            <a:ext cx="0" cy="2460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ven puščični povezovalnik 34">
            <a:extLst>
              <a:ext uri="{FF2B5EF4-FFF2-40B4-BE49-F238E27FC236}">
                <a16:creationId xmlns:a16="http://schemas.microsoft.com/office/drawing/2014/main" id="{2DF27AC2-024B-4E61-B4FF-100CF3D8E3D0}"/>
              </a:ext>
            </a:extLst>
          </p:cNvPr>
          <p:cNvCxnSpPr>
            <a:cxnSpLocks/>
          </p:cNvCxnSpPr>
          <p:nvPr/>
        </p:nvCxnSpPr>
        <p:spPr>
          <a:xfrm flipH="1">
            <a:off x="2239927" y="2250767"/>
            <a:ext cx="301254" cy="4170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a 39">
            <a:extLst>
              <a:ext uri="{FF2B5EF4-FFF2-40B4-BE49-F238E27FC236}">
                <a16:creationId xmlns:a16="http://schemas.microsoft.com/office/drawing/2014/main" id="{470B8B42-B82F-4688-A69E-0EF94E745BDB}"/>
              </a:ext>
            </a:extLst>
          </p:cNvPr>
          <p:cNvSpPr/>
          <p:nvPr/>
        </p:nvSpPr>
        <p:spPr>
          <a:xfrm>
            <a:off x="511137" y="2358800"/>
            <a:ext cx="333152" cy="6563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73" name="Picture 25">
            <a:extLst>
              <a:ext uri="{FF2B5EF4-FFF2-40B4-BE49-F238E27FC236}">
                <a16:creationId xmlns:a16="http://schemas.microsoft.com/office/drawing/2014/main" id="{84EF19DF-2250-4D9C-9BA7-D8DE8203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187" y="259363"/>
            <a:ext cx="580760" cy="1504019"/>
          </a:xfrm>
          <a:prstGeom prst="rect">
            <a:avLst/>
          </a:prstGeom>
          <a:noFill/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49DFD2E-BAB7-4BED-9B57-3A01E5C72322}"/>
              </a:ext>
            </a:extLst>
          </p:cNvPr>
          <p:cNvSpPr txBox="1"/>
          <p:nvPr/>
        </p:nvSpPr>
        <p:spPr>
          <a:xfrm>
            <a:off x="715927" y="1958375"/>
            <a:ext cx="231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solidFill>
                  <a:srgbClr val="C00000"/>
                </a:solidFill>
              </a:rPr>
              <a:t>1. doba                3. doba</a:t>
            </a:r>
          </a:p>
          <a:p>
            <a:r>
              <a:rPr lang="sl-SI" sz="1400" b="1" dirty="0">
                <a:solidFill>
                  <a:srgbClr val="C00000"/>
                </a:solidFill>
              </a:rPr>
              <a:t>               2. doba</a:t>
            </a:r>
          </a:p>
        </p:txBody>
      </p:sp>
    </p:spTree>
    <p:extLst>
      <p:ext uri="{BB962C8B-B14F-4D97-AF65-F5344CB8AC3E}">
        <p14:creationId xmlns:p14="http://schemas.microsoft.com/office/powerpoint/2010/main" val="407608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89125A8-8D40-4A50-9776-3D234A68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32" y="1198233"/>
            <a:ext cx="10508768" cy="2912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9D70056E-DE2B-4CD8-9345-D375286A99C0}"/>
              </a:ext>
            </a:extLst>
          </p:cNvPr>
          <p:cNvSpPr txBox="1">
            <a:spLocks/>
          </p:cNvSpPr>
          <p:nvPr/>
        </p:nvSpPr>
        <p:spPr>
          <a:xfrm>
            <a:off x="998832" y="4610076"/>
            <a:ext cx="10403723" cy="34506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/>
              <a:t>V tem primeru je </a:t>
            </a:r>
            <a:r>
              <a:rPr lang="sl-SI" sz="2800" dirty="0" err="1"/>
              <a:t>taktovski</a:t>
            </a:r>
            <a:r>
              <a:rPr lang="sl-SI" sz="2800" dirty="0"/>
              <a:t> način </a:t>
            </a:r>
            <a:r>
              <a:rPr lang="sl-SI" sz="2800" b="1" dirty="0">
                <a:solidFill>
                  <a:srgbClr val="C00000"/>
                </a:solidFill>
              </a:rPr>
              <a:t>tričetrtinski.</a:t>
            </a:r>
            <a:endParaRPr lang="sl-SI" sz="2800" dirty="0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349FC83C-655A-4C48-8FE0-CDD68D659F09}"/>
              </a:ext>
            </a:extLst>
          </p:cNvPr>
          <p:cNvSpPr/>
          <p:nvPr/>
        </p:nvSpPr>
        <p:spPr>
          <a:xfrm>
            <a:off x="1935899" y="2772697"/>
            <a:ext cx="333152" cy="6563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7D2ADF6-92DB-43CE-B8E6-A1815DB1C202}"/>
              </a:ext>
            </a:extLst>
          </p:cNvPr>
          <p:cNvSpPr txBox="1"/>
          <p:nvPr/>
        </p:nvSpPr>
        <p:spPr>
          <a:xfrm>
            <a:off x="5259574" y="1724248"/>
            <a:ext cx="231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solidFill>
                  <a:srgbClr val="C00000"/>
                </a:solidFill>
              </a:rPr>
              <a:t>1. doba                3. doba</a:t>
            </a:r>
          </a:p>
          <a:p>
            <a:r>
              <a:rPr lang="sl-SI" sz="1400" b="1" dirty="0">
                <a:solidFill>
                  <a:srgbClr val="C00000"/>
                </a:solidFill>
              </a:rPr>
              <a:t>               2. doba</a:t>
            </a:r>
          </a:p>
        </p:txBody>
      </p: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F6D3A06D-2186-4DCA-B468-756FC526A06E}"/>
              </a:ext>
            </a:extLst>
          </p:cNvPr>
          <p:cNvCxnSpPr>
            <a:cxnSpLocks/>
          </p:cNvCxnSpPr>
          <p:nvPr/>
        </p:nvCxnSpPr>
        <p:spPr>
          <a:xfrm>
            <a:off x="5523384" y="2038927"/>
            <a:ext cx="0" cy="34084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01C6F72C-72D2-4490-814D-9E4A08964E5D}"/>
              </a:ext>
            </a:extLst>
          </p:cNvPr>
          <p:cNvCxnSpPr>
            <a:cxnSpLocks/>
          </p:cNvCxnSpPr>
          <p:nvPr/>
        </p:nvCxnSpPr>
        <p:spPr>
          <a:xfrm>
            <a:off x="6363356" y="2209348"/>
            <a:ext cx="0" cy="24677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>
            <a:extLst>
              <a:ext uri="{FF2B5EF4-FFF2-40B4-BE49-F238E27FC236}">
                <a16:creationId xmlns:a16="http://schemas.microsoft.com/office/drawing/2014/main" id="{C960BECE-66A3-4331-8E84-5F68EEB828F1}"/>
              </a:ext>
            </a:extLst>
          </p:cNvPr>
          <p:cNvCxnSpPr>
            <a:cxnSpLocks/>
          </p:cNvCxnSpPr>
          <p:nvPr/>
        </p:nvCxnSpPr>
        <p:spPr>
          <a:xfrm>
            <a:off x="6941058" y="2038927"/>
            <a:ext cx="0" cy="34084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447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10">
            <a:extLst>
              <a:ext uri="{FF2B5EF4-FFF2-40B4-BE49-F238E27FC236}">
                <a16:creationId xmlns:a16="http://schemas.microsoft.com/office/drawing/2014/main" id="{34E0DEEF-2162-4E33-876B-9D60AE7C1A75}"/>
              </a:ext>
            </a:extLst>
          </p:cNvPr>
          <p:cNvSpPr txBox="1">
            <a:spLocks/>
          </p:cNvSpPr>
          <p:nvPr/>
        </p:nvSpPr>
        <p:spPr>
          <a:xfrm>
            <a:off x="130629" y="33984"/>
            <a:ext cx="5428102" cy="770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3600" dirty="0"/>
              <a:t>V zvezek zapiši: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800" i="1" dirty="0">
              <a:solidFill>
                <a:schemeClr val="accent5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035B361-6E68-449B-AE80-B1C54CDA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708" y="1288968"/>
            <a:ext cx="7972425" cy="2505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9618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44EF00-EB43-4425-87CF-8BCFD318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cap="none" dirty="0">
                <a:solidFill>
                  <a:srgbClr val="C00000"/>
                </a:solidFill>
              </a:rPr>
              <a:t>Pesem zapoj tudi s solmizacijskimi zlogi.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D9484A3-D44D-4634-A601-B02F42EC6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542" y="2133793"/>
            <a:ext cx="9793347" cy="259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4048211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174</TotalTime>
  <Words>392</Words>
  <Application>Microsoft Office PowerPoint</Application>
  <PresentationFormat>Širokozaslonsko</PresentationFormat>
  <Paragraphs>70</Paragraphs>
  <Slides>14</Slides>
  <Notes>1</Notes>
  <HiddenSlides>0</HiddenSlides>
  <MMClips>4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Times New Roman</vt:lpstr>
      <vt:lpstr>Galerija</vt:lpstr>
      <vt:lpstr>Glasbeno popotovanje po Dolenjski</vt:lpstr>
      <vt:lpstr>Poslušaj zgodbo iz Ribnice na Dolenjskem.</vt:lpstr>
      <vt:lpstr>Slovenska ljudska: Ob bistrem potočku je mlin </vt:lpstr>
      <vt:lpstr>PowerPointova predstavitev</vt:lpstr>
      <vt:lpstr>Ponovimo: OSMINSKA IN ČETRTINSKA PAVZA</vt:lpstr>
      <vt:lpstr>TRIOSMINSKI  TAKTOVSKI  NAČIN </vt:lpstr>
      <vt:lpstr>PowerPointova predstavitev</vt:lpstr>
      <vt:lpstr>PowerPointova predstavitev</vt:lpstr>
      <vt:lpstr>Pesem zapoj tudi s solmizacijskimi zlogi.</vt:lpstr>
      <vt:lpstr>Spodnji so</vt:lpstr>
      <vt:lpstr>Ples:  Ob bistrem potočku je mlin: KMEČKI VALČEK</vt:lpstr>
      <vt:lpstr>Marjan Kozina:  Bela krajina (3. stavek)  iz Simfonije (odl.)     Izvaja Simfonični orkester RTV Ljubljana, dirigent: Samo Hubad</vt:lpstr>
      <vt:lpstr>Marjan Kozina: Bela krajina (3. stavek) iz Simfonije (odl.)    </vt:lpstr>
      <vt:lpstr> Spoznaj skladatelja: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Sonja</dc:creator>
  <cp:lastModifiedBy>Sonja Plesko</cp:lastModifiedBy>
  <cp:revision>11</cp:revision>
  <dcterms:created xsi:type="dcterms:W3CDTF">2022-01-10T12:59:08Z</dcterms:created>
  <dcterms:modified xsi:type="dcterms:W3CDTF">2022-01-10T18:31:14Z</dcterms:modified>
</cp:coreProperties>
</file>