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67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638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8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33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45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7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28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67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487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42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63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D82B-96B8-40E6-A1E2-786C70EDB82A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B19E-0D85-4A04-A8D9-34A0B084A5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943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DB10A8-9F7D-4794-93F5-9198B4894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Delo od doma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A5693C3-C633-426D-ABB1-434A2BB5D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19.1., 20. 1. in 21. 1. 2022</a:t>
            </a:r>
          </a:p>
        </p:txBody>
      </p:sp>
    </p:spTree>
    <p:extLst>
      <p:ext uri="{BB962C8B-B14F-4D97-AF65-F5344CB8AC3E}">
        <p14:creationId xmlns:p14="http://schemas.microsoft.com/office/powerpoint/2010/main" val="390237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C81048-390F-4218-A209-E439622A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Gospodinjstvo, 21. 1. 2022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FABA1C-E474-4ED9-A186-31CFC1E83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/>
              <a:t>Še enkrat poglej predstavitev „Denar“</a:t>
            </a:r>
          </a:p>
          <a:p>
            <a:r>
              <a:rPr lang="sl-SI" sz="2000" b="1" dirty="0"/>
              <a:t>Ponovi načine plačevanja:</a:t>
            </a:r>
          </a:p>
          <a:p>
            <a:pPr lvl="0"/>
            <a:r>
              <a:rPr lang="sl-SI" i="1" dirty="0"/>
              <a:t>gotovinsko plačilo, </a:t>
            </a:r>
          </a:p>
          <a:p>
            <a:pPr lvl="0"/>
            <a:r>
              <a:rPr lang="sl-SI" i="1" dirty="0"/>
              <a:t>obročno odplačevanje, </a:t>
            </a:r>
          </a:p>
          <a:p>
            <a:pPr lvl="0"/>
            <a:r>
              <a:rPr lang="sl-SI" i="1" dirty="0"/>
              <a:t>plačilo z odlogom (plačilna kartica), </a:t>
            </a:r>
          </a:p>
          <a:p>
            <a:pPr lvl="0"/>
            <a:r>
              <a:rPr lang="sl-SI" i="1" dirty="0"/>
              <a:t>kombinirani načini posojila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91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A61772-57D4-4016-8359-8083598A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DENAR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29044F-2034-45A8-A493-9212A9EE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13" y="394447"/>
            <a:ext cx="7386916" cy="6275294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Denar omogoča nakup in prodajo</a:t>
            </a:r>
            <a:endParaRPr lang="sl-SI" dirty="0"/>
          </a:p>
          <a:p>
            <a:r>
              <a:rPr lang="sl-SI" dirty="0"/>
              <a:t>Ko kupimo izdelek, svoj denar zamenjamo zanj. Nasprotno pa trgovec, izdelek, ki ti ga proda, zamenja za tvoj denar. Z njim si lahko sam kupi izdelke, ki jih potrebuje ali si jih želi.</a:t>
            </a:r>
          </a:p>
          <a:p>
            <a:r>
              <a:rPr lang="sl-SI" dirty="0"/>
              <a:t>Denar nam pomaga pri menjavi, zato mu pravimo, da je menjalni posrednik. Ker z njim plačujemo, mu pravimo tudi plačilno sredstvo.</a:t>
            </a:r>
          </a:p>
          <a:p>
            <a:r>
              <a:rPr lang="sl-SI" dirty="0"/>
              <a:t> </a:t>
            </a:r>
          </a:p>
          <a:p>
            <a:r>
              <a:rPr lang="sl-SI" b="1" dirty="0"/>
              <a:t>Z denarjem merimo vrednost izdelka</a:t>
            </a:r>
            <a:endParaRPr lang="sl-SI" dirty="0"/>
          </a:p>
          <a:p>
            <a:r>
              <a:rPr lang="sl-SI" dirty="0"/>
              <a:t>Cena izdelka nam pove, koliko je izdelek vreden. </a:t>
            </a:r>
          </a:p>
          <a:p>
            <a:r>
              <a:rPr lang="sl-SI" dirty="0"/>
              <a:t>Če z metrom merimo dolžino izdelka, s tehtanjem pa težo izdelka, potem z denarjem merimo vrednost izdelka.</a:t>
            </a:r>
          </a:p>
          <a:p>
            <a:r>
              <a:rPr lang="sl-SI" dirty="0"/>
              <a:t>Zato pravimo, da je denar mera vrednosti.</a:t>
            </a:r>
          </a:p>
          <a:p>
            <a:r>
              <a:rPr lang="sl-SI" dirty="0"/>
              <a:t> </a:t>
            </a:r>
          </a:p>
          <a:p>
            <a:r>
              <a:rPr lang="sl-SI" dirty="0"/>
              <a:t>Tudi denar ima svojo vrednost in z varčevanjem na banki poskrbimo, da se vrednost našega denarja ne zmanjša.</a:t>
            </a:r>
          </a:p>
          <a:p>
            <a:r>
              <a:rPr lang="sl-SI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668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5DB5B7-7DE8-466B-96E2-C1137CE9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OTROŠKO VARČEVANJE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E2A7B5-8188-496D-A9D4-EA06A0555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859" y="179294"/>
            <a:ext cx="7584141" cy="6678706"/>
          </a:xfrm>
        </p:spPr>
        <p:txBody>
          <a:bodyPr>
            <a:normAutofit/>
          </a:bodyPr>
          <a:lstStyle/>
          <a:p>
            <a:r>
              <a:rPr lang="sl-SI" dirty="0"/>
              <a:t>Zakaj varčujemo? Kje varčujemo? Zakaj na banki?</a:t>
            </a:r>
          </a:p>
          <a:p>
            <a:r>
              <a:rPr lang="sl-SI" dirty="0"/>
              <a:t>Tudi vi imate denar. Kako ga dobite? / Žepnina, za darilo … Ali tudi vi varčujete? Zakaj varčujete? Kaj so obresti?</a:t>
            </a:r>
          </a:p>
          <a:p>
            <a:r>
              <a:rPr lang="sl-SI" dirty="0"/>
              <a:t>Kako varčujejo nekateri </a:t>
            </a:r>
            <a:r>
              <a:rPr lang="sl-SI" b="1" dirty="0"/>
              <a:t>odrasli</a:t>
            </a:r>
            <a:r>
              <a:rPr lang="sl-SI" dirty="0"/>
              <a:t>? Kdaj lahko varčujejo? /Ko so vsa nujna plačila in nakupi opravljeni in če ostane denarja./</a:t>
            </a:r>
          </a:p>
          <a:p>
            <a:r>
              <a:rPr lang="sl-SI" dirty="0"/>
              <a:t>Denar lahko tudi posodimo ali podarimo nekomu, ki je v stiski.</a:t>
            </a:r>
          </a:p>
          <a:p>
            <a:r>
              <a:rPr lang="sl-SI" dirty="0"/>
              <a:t>Denar varčujejo na banki, lahko ga vložijo v nakup vrednostnih papirjev, nepremičnin in starin.  </a:t>
            </a:r>
          </a:p>
          <a:p>
            <a:r>
              <a:rPr lang="sl-SI" dirty="0"/>
              <a:t>Sledi razlaga novih pojmov in komentiranje varnega in tveganega varčevanja.</a:t>
            </a:r>
          </a:p>
          <a:p>
            <a:r>
              <a:rPr lang="sl-SI" dirty="0"/>
              <a:t> 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419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0F954-205C-494A-A6D5-9711E1C3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4DC63D-ADEE-4DFB-95A5-6A5278A5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506" y="466165"/>
            <a:ext cx="7494493" cy="639183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Denar lahko varčujemo.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Nekateri ljudje ne porabijo vsega denarja, zato ga lahko del privarčujejo.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Če denar hranimo v banki, dobimo še obresti (še nekaj dodatnega denarja).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Nekateri denar nalagajo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 delnice. To so potrdila, da z naloženim denarjem postanejo delni lastniki podjetja.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Če je podjetje uspešno, (ima dobiček), izplača dividendo (del dobička) lastniku delnice.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Če podjetje ni uspešno, se delnici zmanjša vrednost.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Z denarjem lahko pomagamo drugim.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Prijatelju POSODIMO denar za sladoled.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Ljudem, ki so jih prizadele naravne in druge nesreče PODARIMO nekaj denarja.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4006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0CD63A-DB65-4AB6-BE21-1A624609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25924C-F272-4834-BD4F-6A326444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929" y="125506"/>
            <a:ext cx="7386918" cy="647251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0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KAKO PLAČUJEMO IZDELKE IN STORITVE</a:t>
            </a:r>
            <a:endParaRPr lang="sl-SI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sl-SI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gotovinsko plačilo, ( z bankovci in kovanci),</a:t>
            </a:r>
            <a:endParaRPr lang="sl-SI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sl-SI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obročno odplačevanje, (na obroke: vsak mesec nekaj od celotnega zneska),</a:t>
            </a:r>
            <a:endParaRPr lang="sl-SI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sl-SI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plačilo z odlogom (plačilna kartica), </a:t>
            </a:r>
            <a:endParaRPr lang="sl-SI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sl-SI" sz="2000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kombinirani načini posojila (denar si sposodimo v banki in ji ga po obrokih vračamo).</a:t>
            </a:r>
            <a:endParaRPr lang="sl-SI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30058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6E277-F1B7-4C0B-AFC6-4B54636E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NALOGA ZATE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876B6CA-63D2-4A5B-BB6D-2CDF83B0B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276"/>
          <a:stretch/>
        </p:blipFill>
        <p:spPr>
          <a:xfrm>
            <a:off x="4493575" y="1470211"/>
            <a:ext cx="7698424" cy="538778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81CA0E-DEEC-47A6-AC55-A902BB781CB7}"/>
              </a:ext>
            </a:extLst>
          </p:cNvPr>
          <p:cNvSpPr txBox="1"/>
          <p:nvPr/>
        </p:nvSpPr>
        <p:spPr>
          <a:xfrm>
            <a:off x="2187388" y="376518"/>
            <a:ext cx="9538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V zvezek napiši katere je gotovinsko in katero negotovinsko plačevanje. </a:t>
            </a:r>
          </a:p>
        </p:txBody>
      </p:sp>
    </p:spTree>
    <p:extLst>
      <p:ext uri="{BB962C8B-B14F-4D97-AF65-F5344CB8AC3E}">
        <p14:creationId xmlns:p14="http://schemas.microsoft.com/office/powerpoint/2010/main" val="387634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61575-90F9-4289-9D99-3ADDF2889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SREDA in ČETRTEK, 19. 1., 20. 1. 2022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E66037-E107-4525-99E0-365D0B50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851" y="66338"/>
            <a:ext cx="6281873" cy="679166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PowerPoint predstavitve najdeš v spletni učilnici.</a:t>
            </a:r>
          </a:p>
          <a:p>
            <a:pPr marL="0" indent="0">
              <a:buNone/>
            </a:pPr>
            <a:r>
              <a:rPr lang="sl-SI" dirty="0"/>
              <a:t>Učbenik (60 – 64).</a:t>
            </a:r>
          </a:p>
          <a:p>
            <a:pPr marL="0" indent="0">
              <a:buNone/>
            </a:pPr>
            <a:r>
              <a:rPr lang="sl-SI" dirty="0"/>
              <a:t>Delovni zvezek (66 – 69).</a:t>
            </a:r>
          </a:p>
          <a:p>
            <a:pPr marL="0" indent="0">
              <a:buNone/>
            </a:pPr>
            <a:r>
              <a:rPr lang="sl-SI" dirty="0"/>
              <a:t>Zapis v zvezek 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EB5C023-A933-4F68-8E25-1F28BDBBE665}"/>
              </a:ext>
            </a:extLst>
          </p:cNvPr>
          <p:cNvSpPr txBox="1"/>
          <p:nvPr/>
        </p:nvSpPr>
        <p:spPr>
          <a:xfrm>
            <a:off x="1613751" y="1628596"/>
            <a:ext cx="219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bg1">
                    <a:lumMod val="95000"/>
                  </a:schemeClr>
                </a:solidFill>
              </a:rPr>
              <a:t>DRUŽBA</a:t>
            </a:r>
          </a:p>
        </p:txBody>
      </p:sp>
      <p:sp>
        <p:nvSpPr>
          <p:cNvPr id="5" name="Puščica: dol 4">
            <a:extLst>
              <a:ext uri="{FF2B5EF4-FFF2-40B4-BE49-F238E27FC236}">
                <a16:creationId xmlns:a16="http://schemas.microsoft.com/office/drawing/2014/main" id="{8946544D-D6C2-4407-809E-0566B397E076}"/>
              </a:ext>
            </a:extLst>
          </p:cNvPr>
          <p:cNvSpPr/>
          <p:nvPr/>
        </p:nvSpPr>
        <p:spPr>
          <a:xfrm>
            <a:off x="5584054" y="3861786"/>
            <a:ext cx="1225119" cy="2996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214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2B673B0-EB3C-48E0-A21F-11545403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3" y="0"/>
            <a:ext cx="5763768" cy="160934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98E6F31-F38C-43AA-AD8E-EA7CADC5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Zapiši po vrstnem redu številk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E1A0F60-1C60-4D64-84BD-9873234B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5850" y="128558"/>
            <a:ext cx="7069408" cy="279806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C39A46-B21D-401F-A22E-03ACFA7BD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912" y="3210092"/>
            <a:ext cx="6707519" cy="281330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0A4359C-2582-4139-89BD-6A21D0A49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192" y="3885117"/>
            <a:ext cx="6689177" cy="2798064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665AA51-51D7-460A-99BB-2F636C1B8AD6}"/>
              </a:ext>
            </a:extLst>
          </p:cNvPr>
          <p:cNvSpPr txBox="1"/>
          <p:nvPr/>
        </p:nvSpPr>
        <p:spPr>
          <a:xfrm>
            <a:off x="3831336" y="128558"/>
            <a:ext cx="55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30E16A2-F14F-40B1-9A30-882BB6819668}"/>
              </a:ext>
            </a:extLst>
          </p:cNvPr>
          <p:cNvSpPr txBox="1"/>
          <p:nvPr/>
        </p:nvSpPr>
        <p:spPr>
          <a:xfrm>
            <a:off x="7979638" y="3059668"/>
            <a:ext cx="55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5ED90C2-9AE9-41AC-BC88-8907CC9A8A71}"/>
              </a:ext>
            </a:extLst>
          </p:cNvPr>
          <p:cNvSpPr txBox="1"/>
          <p:nvPr/>
        </p:nvSpPr>
        <p:spPr>
          <a:xfrm>
            <a:off x="12961" y="1609344"/>
            <a:ext cx="55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5A4DE34-DF00-4456-BCB4-A5BF15C7272F}"/>
              </a:ext>
            </a:extLst>
          </p:cNvPr>
          <p:cNvSpPr txBox="1"/>
          <p:nvPr/>
        </p:nvSpPr>
        <p:spPr>
          <a:xfrm>
            <a:off x="4614192" y="3458761"/>
            <a:ext cx="55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9879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BFE255-2921-4311-81D1-80884BED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Preriši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D238177-2FE1-44A8-B345-EB52D6729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203" t="11938" r="27714" b="19245"/>
          <a:stretch/>
        </p:blipFill>
        <p:spPr>
          <a:xfrm>
            <a:off x="5054519" y="468297"/>
            <a:ext cx="6826655" cy="5921405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29327ADF-93B1-47E2-B929-FE7BE143EE94}"/>
              </a:ext>
            </a:extLst>
          </p:cNvPr>
          <p:cNvCxnSpPr/>
          <p:nvPr/>
        </p:nvCxnSpPr>
        <p:spPr>
          <a:xfrm flipV="1">
            <a:off x="2725445" y="3364637"/>
            <a:ext cx="2920753" cy="1109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0C421-4D8D-44E8-A48A-42D42EE3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NIT, 20. 1. 2022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64C5DD-E90A-4A42-812A-5964ED57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Učbenik, stran 58, 59</a:t>
            </a:r>
          </a:p>
          <a:p>
            <a:r>
              <a:rPr lang="sl-SI" dirty="0"/>
              <a:t>Delovni zvezek, stran 66, 67</a:t>
            </a:r>
          </a:p>
          <a:p>
            <a:r>
              <a:rPr lang="sl-SI" dirty="0"/>
              <a:t>Zapis v zvezek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0FD82807-9907-48C6-AD90-8459952241D2}"/>
              </a:ext>
            </a:extLst>
          </p:cNvPr>
          <p:cNvSpPr/>
          <p:nvPr/>
        </p:nvSpPr>
        <p:spPr>
          <a:xfrm>
            <a:off x="6096000" y="4358936"/>
            <a:ext cx="1219200" cy="2370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137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9FD665-B895-437D-825A-9E89109C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9E07058-3C2B-4342-8E6A-BE9AD6F0C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037" y="1578314"/>
            <a:ext cx="7238152" cy="37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4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C1794E-4A7F-4BFE-8A35-9A20959B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MAT, 20. 1. in 21. 1. 2022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E65D80-AFB2-43F5-9AB6-16CAB2F8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Še enkrat poglej predstavitev „Merjenje mase“</a:t>
            </a:r>
          </a:p>
          <a:p>
            <a:r>
              <a:rPr lang="sl-SI" dirty="0"/>
              <a:t>Reševanje delovnega zvezka (42 – 46).</a:t>
            </a:r>
          </a:p>
          <a:p>
            <a:r>
              <a:rPr lang="sl-SI" dirty="0"/>
              <a:t>Vaje za ponavljanje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391ECA1F-98F7-41DE-B1D3-BA7D655E92F1}"/>
              </a:ext>
            </a:extLst>
          </p:cNvPr>
          <p:cNvSpPr/>
          <p:nvPr/>
        </p:nvSpPr>
        <p:spPr>
          <a:xfrm>
            <a:off x="6525087" y="3968318"/>
            <a:ext cx="2032987" cy="2601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3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54EBD7-F919-4D12-B295-637C9540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Naloge reši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075A814-AE58-43CF-866C-D1EC434E4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08" b="24396"/>
          <a:stretch/>
        </p:blipFill>
        <p:spPr>
          <a:xfrm>
            <a:off x="4504788" y="62143"/>
            <a:ext cx="6370358" cy="284321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57B01A6-A8FB-4DF9-ABCE-762FA28925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38" b="9706"/>
          <a:stretch/>
        </p:blipFill>
        <p:spPr>
          <a:xfrm>
            <a:off x="4657457" y="3021441"/>
            <a:ext cx="6293869" cy="26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1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22221-78B9-4037-8D72-A6A1E164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B6554C5-F8CB-458E-AAD6-0BAB19ABC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619"/>
          <a:stretch/>
        </p:blipFill>
        <p:spPr>
          <a:xfrm>
            <a:off x="4589020" y="146771"/>
            <a:ext cx="5620300" cy="382914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5B50D85-9C3D-413B-B5FE-7D1F8361B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217"/>
          <a:stretch/>
        </p:blipFill>
        <p:spPr>
          <a:xfrm>
            <a:off x="7048870" y="3754218"/>
            <a:ext cx="5143130" cy="31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328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31</TotalTime>
  <Words>579</Words>
  <Application>Microsoft Office PowerPoint</Application>
  <PresentationFormat>Širokozaslonsko</PresentationFormat>
  <Paragraphs>69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Rockwell</vt:lpstr>
      <vt:lpstr>Times New Roman</vt:lpstr>
      <vt:lpstr>Wingdings</vt:lpstr>
      <vt:lpstr>Atlas</vt:lpstr>
      <vt:lpstr>Delo od doma</vt:lpstr>
      <vt:lpstr>SREDA in ČETRTEK, 19. 1., 20. 1. 2022</vt:lpstr>
      <vt:lpstr>Zapiši po vrstnem redu številk</vt:lpstr>
      <vt:lpstr>Preriši v zvezek</vt:lpstr>
      <vt:lpstr>NIT, 20. 1. 2022</vt:lpstr>
      <vt:lpstr>Zapis v zvezek</vt:lpstr>
      <vt:lpstr>MAT, 20. 1. in 21. 1. 2022</vt:lpstr>
      <vt:lpstr>Naloge reši v zvezek</vt:lpstr>
      <vt:lpstr>PowerPointova predstavitev</vt:lpstr>
      <vt:lpstr>Gospodinjstvo, 21. 1. 2022</vt:lpstr>
      <vt:lpstr>DENAR</vt:lpstr>
      <vt:lpstr>OTROŠKO VARČEVANJE</vt:lpstr>
      <vt:lpstr>Zapis v zvezek</vt:lpstr>
      <vt:lpstr>PowerPointova predstavitev</vt:lpstr>
      <vt:lpstr>NALOGA ZATE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 od doma</dc:title>
  <dc:creator>OŠ Lenart 03</dc:creator>
  <cp:lastModifiedBy>OŠ Lenart 03</cp:lastModifiedBy>
  <cp:revision>4</cp:revision>
  <dcterms:created xsi:type="dcterms:W3CDTF">2022-01-19T09:38:16Z</dcterms:created>
  <dcterms:modified xsi:type="dcterms:W3CDTF">2022-01-19T10:09:21Z</dcterms:modified>
</cp:coreProperties>
</file>