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58" r:id="rId3"/>
    <p:sldId id="259" r:id="rId4"/>
    <p:sldId id="261" r:id="rId5"/>
    <p:sldId id="262" r:id="rId6"/>
    <p:sldId id="263" r:id="rId7"/>
    <p:sldId id="264" r:id="rId8"/>
    <p:sldId id="265" r:id="rId9"/>
    <p:sldId id="257" r:id="rId10"/>
    <p:sldId id="266"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09E3E-4B11-452D-9F69-5A8985D264BB}" type="datetimeFigureOut">
              <a:rPr lang="sl-SI" smtClean="0"/>
              <a:t>31. 01. 2021</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7ED44-3250-4433-A5F1-CF5C5B4EB80C}" type="slidenum">
              <a:rPr lang="sl-SI" smtClean="0"/>
              <a:t>‹#›</a:t>
            </a:fld>
            <a:endParaRPr lang="sl-SI"/>
          </a:p>
        </p:txBody>
      </p:sp>
    </p:spTree>
    <p:extLst>
      <p:ext uri="{BB962C8B-B14F-4D97-AF65-F5344CB8AC3E}">
        <p14:creationId xmlns:p14="http://schemas.microsoft.com/office/powerpoint/2010/main" val="186716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smtClean="0"/>
              <a:t>https://encrypted-tbn0.gstatic.com/images?q=tbn:ANd9GcR0D59O1j5V2RZUeQsdEjWnOMAslfxq86majw&amp;usqp=CAU</a:t>
            </a:r>
          </a:p>
          <a:p>
            <a:r>
              <a:rPr lang="sl-SI" dirty="0" smtClean="0"/>
              <a:t>https://www.google.com/imgres?imgurl=http%3A%2F%2Fwww.orhideje-bk.eu%2Fwp-content%2Fuploads%2F2015%2F01%2FBelaKrajina_NM.jpg&amp;imgrefurl=http%3A%2F%2Fwww.orhideje-bk.eu%2F%3Fattachment_id%3D3081&amp;tbnid=T3x_khizv0eWGM&amp;vet=12ahUKEwjszKXqqb_uAhVIlKQKHYyqCeMQMygnegUIARD2AQ..i&amp;docid=ws02s5NA6_SNyM&amp;w=875&amp;h=925&amp;q=bela%20krajina%20zemljevid&amp;ved=2ahUKEwjszKXqqb_uAhVIlKQKHYyqCeMQMygnegUIARD2AQ</a:t>
            </a:r>
            <a:endParaRPr lang="sl-SI" dirty="0"/>
          </a:p>
        </p:txBody>
      </p:sp>
      <p:sp>
        <p:nvSpPr>
          <p:cNvPr id="4" name="Označba mesta številke diapozitiva 3"/>
          <p:cNvSpPr>
            <a:spLocks noGrp="1"/>
          </p:cNvSpPr>
          <p:nvPr>
            <p:ph type="sldNum" sz="quarter" idx="10"/>
          </p:nvPr>
        </p:nvSpPr>
        <p:spPr/>
        <p:txBody>
          <a:bodyPr/>
          <a:lstStyle/>
          <a:p>
            <a:fld id="{70D23D73-9C66-4642-AD93-D09D7ABC491F}" type="slidenum">
              <a:rPr lang="sl-SI" smtClean="0"/>
              <a:t>9</a:t>
            </a:fld>
            <a:endParaRPr lang="sl-SI"/>
          </a:p>
        </p:txBody>
      </p:sp>
    </p:spTree>
    <p:extLst>
      <p:ext uri="{BB962C8B-B14F-4D97-AF65-F5344CB8AC3E}">
        <p14:creationId xmlns:p14="http://schemas.microsoft.com/office/powerpoint/2010/main" val="1317530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sl-SI" smtClean="0"/>
              <a:t>Uredite slog naslova matrice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46C117F-5CCF-4837-BE5F-2B92066CAFAF}"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84EB90BD-B6CE-46B7-997F-7313B992CCDC}"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sl-SI" smtClean="0"/>
              <a:t>Uredite slog naslova matrice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CDB9D11F-B188-461D-B23F-39381795C052}"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52E6D8D9-55A2-4063-B0F3-121F44549695}"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sl-SI" smtClean="0"/>
              <a:t>Uredite slog naslova matrice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D4B24536-994D-4021-A283-9F449C0DB509}" type="datetimeFigureOut">
              <a:rPr lang="en-US" dirty="0"/>
              <a:t>1/31/2021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sl-SI" smtClean="0"/>
              <a:t>Uredite slog naslova matrice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3CBBBB78-C96F-47B7-AB17-D852CA960AC9}" type="datetimeFigureOut">
              <a:rPr lang="en-US" dirty="0"/>
              <a:t>1/31/2021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1/31/2021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0578ACC-22D6-47C1-A373-4FD133E34F3C}" type="datetimeFigureOut">
              <a:rPr lang="en-US" dirty="0"/>
              <a:t>1/31/2021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80322" y="3030008"/>
            <a:ext cx="4698355" cy="2906179"/>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594123" y="3030008"/>
            <a:ext cx="4700059" cy="2906179"/>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E331444B-B92B-4E27-8C94-BB93EAF5CB18}"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63EFA5E-FA76-400D-B3DC-F0BA90E6D107}" type="datetimeFigureOut">
              <a:rPr lang="en-US" dirty="0"/>
              <a:t>1/31/2021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1/31/2021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DINARSKOKRAŠKI SVET</a:t>
            </a:r>
          </a:p>
        </p:txBody>
      </p:sp>
      <p:sp>
        <p:nvSpPr>
          <p:cNvPr id="3" name="Podnaslov 2"/>
          <p:cNvSpPr>
            <a:spLocks noGrp="1"/>
          </p:cNvSpPr>
          <p:nvPr>
            <p:ph type="subTitle" idx="1"/>
          </p:nvPr>
        </p:nvSpPr>
        <p:spPr/>
        <p:txBody>
          <a:bodyPr/>
          <a:lstStyle/>
          <a:p>
            <a:r>
              <a:rPr lang="sl-SI" dirty="0"/>
              <a:t>DELITEV DINARSKOKRAŠKEGA SVETA </a:t>
            </a:r>
            <a:r>
              <a:rPr lang="sl-SI" dirty="0" smtClean="0"/>
              <a:t>2. </a:t>
            </a:r>
            <a:r>
              <a:rPr lang="sl-SI" dirty="0"/>
              <a:t>DEL</a:t>
            </a:r>
          </a:p>
          <a:p>
            <a:endParaRPr lang="sl-SI" dirty="0"/>
          </a:p>
        </p:txBody>
      </p:sp>
    </p:spTree>
    <p:extLst>
      <p:ext uri="{BB962C8B-B14F-4D97-AF65-F5344CB8AC3E}">
        <p14:creationId xmlns:p14="http://schemas.microsoft.com/office/powerpoint/2010/main" val="1904863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40186" y="150344"/>
            <a:ext cx="11910643" cy="2227042"/>
          </a:xfrm>
          <a:prstGeom prst="rect">
            <a:avLst/>
          </a:prstGeom>
        </p:spPr>
      </p:pic>
      <p:pic>
        <p:nvPicPr>
          <p:cNvPr id="3" name="Slika 2"/>
          <p:cNvPicPr>
            <a:picLocks noChangeAspect="1"/>
          </p:cNvPicPr>
          <p:nvPr/>
        </p:nvPicPr>
        <p:blipFill>
          <a:blip r:embed="rId3"/>
          <a:stretch>
            <a:fillRect/>
          </a:stretch>
        </p:blipFill>
        <p:spPr>
          <a:xfrm>
            <a:off x="140186" y="2850745"/>
            <a:ext cx="4826450" cy="3619838"/>
          </a:xfrm>
          <a:prstGeom prst="rect">
            <a:avLst/>
          </a:prstGeom>
        </p:spPr>
      </p:pic>
      <p:pic>
        <p:nvPicPr>
          <p:cNvPr id="4" name="Slika 3"/>
          <p:cNvPicPr>
            <a:picLocks noChangeAspect="1"/>
          </p:cNvPicPr>
          <p:nvPr/>
        </p:nvPicPr>
        <p:blipFill>
          <a:blip r:embed="rId4"/>
          <a:stretch>
            <a:fillRect/>
          </a:stretch>
        </p:blipFill>
        <p:spPr>
          <a:xfrm>
            <a:off x="7224378" y="2850745"/>
            <a:ext cx="4826451" cy="3619838"/>
          </a:xfrm>
          <a:prstGeom prst="rect">
            <a:avLst/>
          </a:prstGeom>
        </p:spPr>
      </p:pic>
      <p:sp>
        <p:nvSpPr>
          <p:cNvPr id="5" name="PoljeZBesedilom 4"/>
          <p:cNvSpPr txBox="1"/>
          <p:nvPr/>
        </p:nvSpPr>
        <p:spPr>
          <a:xfrm>
            <a:off x="140186" y="2377386"/>
            <a:ext cx="5852160" cy="261610"/>
          </a:xfrm>
          <a:prstGeom prst="rect">
            <a:avLst/>
          </a:prstGeom>
          <a:noFill/>
        </p:spPr>
        <p:txBody>
          <a:bodyPr wrap="square" rtlCol="0">
            <a:spAutoFit/>
          </a:bodyPr>
          <a:lstStyle/>
          <a:p>
            <a:r>
              <a:rPr lang="sl-SI" sz="1100" dirty="0" smtClean="0"/>
              <a:t>Belokranjska panorama</a:t>
            </a:r>
            <a:endParaRPr lang="sl-SI" sz="1100" dirty="0"/>
          </a:p>
        </p:txBody>
      </p:sp>
      <p:sp>
        <p:nvSpPr>
          <p:cNvPr id="6" name="PoljeZBesedilom 5"/>
          <p:cNvSpPr txBox="1"/>
          <p:nvPr/>
        </p:nvSpPr>
        <p:spPr>
          <a:xfrm>
            <a:off x="140186" y="6470583"/>
            <a:ext cx="5852160" cy="261610"/>
          </a:xfrm>
          <a:prstGeom prst="rect">
            <a:avLst/>
          </a:prstGeom>
          <a:noFill/>
        </p:spPr>
        <p:txBody>
          <a:bodyPr wrap="square" rtlCol="0">
            <a:spAutoFit/>
          </a:bodyPr>
          <a:lstStyle/>
          <a:p>
            <a:r>
              <a:rPr lang="sl-SI" sz="1100" dirty="0" smtClean="0"/>
              <a:t>Steljniki in breze</a:t>
            </a:r>
            <a:endParaRPr lang="sl-SI" sz="1100" dirty="0"/>
          </a:p>
        </p:txBody>
      </p:sp>
      <p:sp>
        <p:nvSpPr>
          <p:cNvPr id="7" name="PoljeZBesedilom 6"/>
          <p:cNvSpPr txBox="1"/>
          <p:nvPr/>
        </p:nvSpPr>
        <p:spPr>
          <a:xfrm>
            <a:off x="7224378" y="6470583"/>
            <a:ext cx="5852160" cy="261610"/>
          </a:xfrm>
          <a:prstGeom prst="rect">
            <a:avLst/>
          </a:prstGeom>
          <a:noFill/>
        </p:spPr>
        <p:txBody>
          <a:bodyPr wrap="square" rtlCol="0">
            <a:spAutoFit/>
          </a:bodyPr>
          <a:lstStyle/>
          <a:p>
            <a:r>
              <a:rPr lang="sl-SI" sz="1100" dirty="0" smtClean="0"/>
              <a:t>Kraški izvir Krupe</a:t>
            </a:r>
            <a:endParaRPr lang="sl-SI" sz="1100" dirty="0"/>
          </a:p>
        </p:txBody>
      </p:sp>
    </p:spTree>
    <p:extLst>
      <p:ext uri="{BB962C8B-B14F-4D97-AF65-F5344CB8AC3E}">
        <p14:creationId xmlns:p14="http://schemas.microsoft.com/office/powerpoint/2010/main" val="224893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47783" y="91236"/>
            <a:ext cx="5775113" cy="3852000"/>
          </a:xfrm>
          <a:prstGeom prst="rect">
            <a:avLst/>
          </a:prstGeom>
        </p:spPr>
      </p:pic>
      <p:pic>
        <p:nvPicPr>
          <p:cNvPr id="3" name="Slika 2"/>
          <p:cNvPicPr>
            <a:picLocks noChangeAspect="1"/>
          </p:cNvPicPr>
          <p:nvPr/>
        </p:nvPicPr>
        <p:blipFill>
          <a:blip r:embed="rId3"/>
          <a:stretch>
            <a:fillRect/>
          </a:stretch>
        </p:blipFill>
        <p:spPr>
          <a:xfrm>
            <a:off x="6259081" y="91236"/>
            <a:ext cx="5833179" cy="3852000"/>
          </a:xfrm>
          <a:prstGeom prst="rect">
            <a:avLst/>
          </a:prstGeom>
        </p:spPr>
      </p:pic>
      <p:pic>
        <p:nvPicPr>
          <p:cNvPr id="5" name="Slika 4"/>
          <p:cNvPicPr>
            <a:picLocks noChangeAspect="1"/>
          </p:cNvPicPr>
          <p:nvPr/>
        </p:nvPicPr>
        <p:blipFill>
          <a:blip r:embed="rId4"/>
          <a:stretch>
            <a:fillRect/>
          </a:stretch>
        </p:blipFill>
        <p:spPr>
          <a:xfrm>
            <a:off x="2793500" y="4148807"/>
            <a:ext cx="6258792" cy="2591140"/>
          </a:xfrm>
          <a:prstGeom prst="rect">
            <a:avLst/>
          </a:prstGeom>
        </p:spPr>
      </p:pic>
      <p:sp>
        <p:nvSpPr>
          <p:cNvPr id="6" name="PoljeZBesedilom 5"/>
          <p:cNvSpPr txBox="1"/>
          <p:nvPr/>
        </p:nvSpPr>
        <p:spPr>
          <a:xfrm>
            <a:off x="109259" y="3943236"/>
            <a:ext cx="5852160" cy="261610"/>
          </a:xfrm>
          <a:prstGeom prst="rect">
            <a:avLst/>
          </a:prstGeom>
          <a:noFill/>
        </p:spPr>
        <p:txBody>
          <a:bodyPr wrap="square" rtlCol="0">
            <a:spAutoFit/>
          </a:bodyPr>
          <a:lstStyle/>
          <a:p>
            <a:r>
              <a:rPr lang="sl-SI" sz="1100" dirty="0" smtClean="0"/>
              <a:t>Vrtače ob Kolpi</a:t>
            </a:r>
            <a:endParaRPr lang="sl-SI" sz="1100" dirty="0"/>
          </a:p>
        </p:txBody>
      </p:sp>
      <p:sp>
        <p:nvSpPr>
          <p:cNvPr id="7" name="PoljeZBesedilom 6"/>
          <p:cNvSpPr txBox="1"/>
          <p:nvPr/>
        </p:nvSpPr>
        <p:spPr>
          <a:xfrm>
            <a:off x="10994775" y="3943236"/>
            <a:ext cx="1097485" cy="261610"/>
          </a:xfrm>
          <a:prstGeom prst="rect">
            <a:avLst/>
          </a:prstGeom>
          <a:noFill/>
        </p:spPr>
        <p:txBody>
          <a:bodyPr wrap="square" rtlCol="0">
            <a:spAutoFit/>
          </a:bodyPr>
          <a:lstStyle/>
          <a:p>
            <a:r>
              <a:rPr lang="sl-SI" sz="1100" dirty="0" smtClean="0"/>
              <a:t>Polja ob Kolpi</a:t>
            </a:r>
            <a:endParaRPr lang="sl-SI" sz="1100" dirty="0"/>
          </a:p>
        </p:txBody>
      </p:sp>
      <p:sp>
        <p:nvSpPr>
          <p:cNvPr id="8" name="PoljeZBesedilom 7"/>
          <p:cNvSpPr txBox="1"/>
          <p:nvPr/>
        </p:nvSpPr>
        <p:spPr>
          <a:xfrm>
            <a:off x="9052292" y="6478337"/>
            <a:ext cx="1901050" cy="261610"/>
          </a:xfrm>
          <a:prstGeom prst="rect">
            <a:avLst/>
          </a:prstGeom>
          <a:noFill/>
        </p:spPr>
        <p:txBody>
          <a:bodyPr wrap="square" rtlCol="0">
            <a:spAutoFit/>
          </a:bodyPr>
          <a:lstStyle/>
          <a:p>
            <a:r>
              <a:rPr lang="sl-SI" sz="1100" dirty="0" smtClean="0"/>
              <a:t>Vinogradi</a:t>
            </a:r>
            <a:endParaRPr lang="sl-SI" sz="1100" dirty="0"/>
          </a:p>
        </p:txBody>
      </p:sp>
    </p:spTree>
    <p:extLst>
      <p:ext uri="{BB962C8B-B14F-4D97-AF65-F5344CB8AC3E}">
        <p14:creationId xmlns:p14="http://schemas.microsoft.com/office/powerpoint/2010/main" val="164646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DELITEV NIZKEGA KRASA</a:t>
            </a:r>
            <a:endParaRPr lang="sl-SI" dirty="0"/>
          </a:p>
        </p:txBody>
      </p:sp>
      <p:sp>
        <p:nvSpPr>
          <p:cNvPr id="3" name="Označba mesta besedila 2"/>
          <p:cNvSpPr>
            <a:spLocks noGrp="1"/>
          </p:cNvSpPr>
          <p:nvPr>
            <p:ph type="body" idx="1"/>
          </p:nvPr>
        </p:nvSpPr>
        <p:spPr/>
        <p:txBody>
          <a:bodyPr/>
          <a:lstStyle/>
          <a:p>
            <a:r>
              <a:rPr lang="sl-SI" dirty="0" smtClean="0"/>
              <a:t>PODOLJA</a:t>
            </a:r>
            <a:endParaRPr lang="sl-SI" dirty="0"/>
          </a:p>
        </p:txBody>
      </p:sp>
      <p:sp>
        <p:nvSpPr>
          <p:cNvPr id="4" name="Označba mesta vsebine 3"/>
          <p:cNvSpPr>
            <a:spLocks noGrp="1"/>
          </p:cNvSpPr>
          <p:nvPr>
            <p:ph sz="half" idx="2"/>
          </p:nvPr>
        </p:nvSpPr>
        <p:spPr/>
        <p:txBody>
          <a:bodyPr>
            <a:noAutofit/>
          </a:bodyPr>
          <a:lstStyle/>
          <a:p>
            <a:pPr marL="0" indent="0">
              <a:buNone/>
            </a:pPr>
            <a:r>
              <a:rPr lang="sl-SI" sz="2000" dirty="0"/>
              <a:t>Podolje </a:t>
            </a:r>
            <a:r>
              <a:rPr lang="sl-SI" sz="2000" dirty="0" smtClean="0"/>
              <a:t>predstavlja </a:t>
            </a:r>
            <a:r>
              <a:rPr lang="sl-SI" sz="2000" dirty="0"/>
              <a:t>širši nižji pas uravnanega površja med višjim reliefom, pogosto sestavljen iz niza plitvih dolin in </a:t>
            </a:r>
            <a:r>
              <a:rPr lang="sl-SI" sz="2000" dirty="0" smtClean="0"/>
              <a:t>kotlin</a:t>
            </a:r>
            <a:endParaRPr lang="sl-SI" sz="2000" dirty="0"/>
          </a:p>
          <a:p>
            <a:pPr marL="0" indent="0">
              <a:buNone/>
            </a:pPr>
            <a:r>
              <a:rPr lang="sl-SI" sz="2000" dirty="0"/>
              <a:t>K</a:t>
            </a:r>
            <a:r>
              <a:rPr lang="sl-SI" sz="2000" dirty="0" smtClean="0"/>
              <a:t>raško podolje </a:t>
            </a:r>
            <a:r>
              <a:rPr lang="sl-SI" sz="2000" dirty="0"/>
              <a:t>je tip površja, kjer je moč najti številne površinske in podzemne kraške oblike. To so slepe doline, vrtače, tudi jame in brezna. Na površju je voda redka, običajno v kalih, pod površjem pa je je precej.</a:t>
            </a:r>
            <a:endParaRPr lang="sl-SI" sz="2000" dirty="0"/>
          </a:p>
        </p:txBody>
      </p:sp>
      <p:sp>
        <p:nvSpPr>
          <p:cNvPr id="5" name="Označba mesta besedila 4"/>
          <p:cNvSpPr>
            <a:spLocks noGrp="1"/>
          </p:cNvSpPr>
          <p:nvPr>
            <p:ph type="body" sz="quarter" idx="3"/>
          </p:nvPr>
        </p:nvSpPr>
        <p:spPr/>
        <p:txBody>
          <a:bodyPr/>
          <a:lstStyle/>
          <a:p>
            <a:r>
              <a:rPr lang="sl-SI" dirty="0" smtClean="0"/>
              <a:t>RAVNIK</a:t>
            </a:r>
            <a:endParaRPr lang="sl-SI" dirty="0"/>
          </a:p>
        </p:txBody>
      </p:sp>
      <p:sp>
        <p:nvSpPr>
          <p:cNvPr id="6" name="Označba mesta vsebine 5"/>
          <p:cNvSpPr>
            <a:spLocks noGrp="1"/>
          </p:cNvSpPr>
          <p:nvPr>
            <p:ph sz="quarter" idx="4"/>
          </p:nvPr>
        </p:nvSpPr>
        <p:spPr/>
        <p:txBody>
          <a:bodyPr>
            <a:normAutofit/>
          </a:bodyPr>
          <a:lstStyle/>
          <a:p>
            <a:pPr marL="0" indent="0">
              <a:buNone/>
            </a:pPr>
            <a:r>
              <a:rPr lang="sl-SI" sz="2000" dirty="0" smtClean="0"/>
              <a:t>Kraški ravnik je nizko površje, ki ima rahlo valovit relief.</a:t>
            </a:r>
          </a:p>
          <a:p>
            <a:pPr marL="0" indent="0">
              <a:buNone/>
            </a:pPr>
            <a:r>
              <a:rPr lang="sl-SI" sz="2000" dirty="0" smtClean="0"/>
              <a:t>Navkljub nizkemu reliefu se na kraških ravnikih pojavljajo tako površinski kot podzemni kraški pojavi.</a:t>
            </a:r>
            <a:endParaRPr lang="sl-SI" sz="2000" dirty="0"/>
          </a:p>
        </p:txBody>
      </p:sp>
    </p:spTree>
    <p:extLst>
      <p:ext uri="{BB962C8B-B14F-4D97-AF65-F5344CB8AC3E}">
        <p14:creationId xmlns:p14="http://schemas.microsoft.com/office/powerpoint/2010/main" val="405380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KRAŠKA PODOLJA</a:t>
            </a:r>
            <a:endParaRPr lang="sl-SI" dirty="0"/>
          </a:p>
        </p:txBody>
      </p:sp>
      <p:pic>
        <p:nvPicPr>
          <p:cNvPr id="6" name="Označba mesta vsebine 5"/>
          <p:cNvPicPr>
            <a:picLocks noGrp="1" noChangeAspect="1"/>
          </p:cNvPicPr>
          <p:nvPr>
            <p:ph idx="1"/>
          </p:nvPr>
        </p:nvPicPr>
        <p:blipFill>
          <a:blip r:embed="rId2"/>
          <a:stretch>
            <a:fillRect/>
          </a:stretch>
        </p:blipFill>
        <p:spPr>
          <a:xfrm>
            <a:off x="1755707" y="2041237"/>
            <a:ext cx="8538475" cy="4701854"/>
          </a:xfrm>
          <a:prstGeom prst="rect">
            <a:avLst/>
          </a:prstGeom>
        </p:spPr>
      </p:pic>
    </p:spTree>
    <p:extLst>
      <p:ext uri="{BB962C8B-B14F-4D97-AF65-F5344CB8AC3E}">
        <p14:creationId xmlns:p14="http://schemas.microsoft.com/office/powerpoint/2010/main" val="2989828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VEČJA KRAŠKA PODOLJA</a:t>
            </a:r>
            <a:endParaRPr lang="sl-SI" dirty="0"/>
          </a:p>
        </p:txBody>
      </p:sp>
      <p:sp>
        <p:nvSpPr>
          <p:cNvPr id="3" name="Označba mesta besedila 2"/>
          <p:cNvSpPr>
            <a:spLocks noGrp="1"/>
          </p:cNvSpPr>
          <p:nvPr>
            <p:ph type="body" idx="1"/>
          </p:nvPr>
        </p:nvSpPr>
        <p:spPr/>
        <p:txBody>
          <a:bodyPr/>
          <a:lstStyle/>
          <a:p>
            <a:r>
              <a:rPr lang="sl-SI" dirty="0" smtClean="0"/>
              <a:t>DOLENJSKO PODOLJE</a:t>
            </a:r>
            <a:endParaRPr lang="sl-SI" dirty="0"/>
          </a:p>
        </p:txBody>
      </p:sp>
      <p:sp>
        <p:nvSpPr>
          <p:cNvPr id="4" name="Označba mesta besedila 3"/>
          <p:cNvSpPr>
            <a:spLocks noGrp="1"/>
          </p:cNvSpPr>
          <p:nvPr>
            <p:ph type="body" sz="half" idx="15"/>
          </p:nvPr>
        </p:nvSpPr>
        <p:spPr/>
        <p:txBody>
          <a:bodyPr/>
          <a:lstStyle/>
          <a:p>
            <a:r>
              <a:rPr lang="sl-SI" dirty="0"/>
              <a:t>Dolenjsko podolje je nižji svet, ki ga sestavljajo Grosupeljsko kraško polje, Stiški kot, Dobska uvala, Trebanjsko podolje in Mirnopeška dolina. </a:t>
            </a:r>
            <a:endParaRPr lang="sl-SI" dirty="0" smtClean="0"/>
          </a:p>
          <a:p>
            <a:r>
              <a:rPr lang="sl-SI" dirty="0" smtClean="0"/>
              <a:t>Površje </a:t>
            </a:r>
            <a:r>
              <a:rPr lang="sl-SI" dirty="0"/>
              <a:t>sestavljajo naplavine ponikalnic, med katerimi je najdaljša </a:t>
            </a:r>
            <a:r>
              <a:rPr lang="sl-SI" dirty="0" smtClean="0"/>
              <a:t>Temenica. </a:t>
            </a:r>
            <a:r>
              <a:rPr lang="sl-SI" dirty="0"/>
              <a:t>V</a:t>
            </a:r>
            <a:r>
              <a:rPr lang="sl-SI" dirty="0" smtClean="0"/>
              <a:t>mesni </a:t>
            </a:r>
            <a:r>
              <a:rPr lang="sl-SI" dirty="0"/>
              <a:t>vzpeti predeli so izrazito zakraseli. </a:t>
            </a:r>
            <a:endParaRPr lang="sl-SI" dirty="0" smtClean="0"/>
          </a:p>
          <a:p>
            <a:r>
              <a:rPr lang="sl-SI" dirty="0" smtClean="0"/>
              <a:t>Vode </a:t>
            </a:r>
            <a:r>
              <a:rPr lang="sl-SI" dirty="0"/>
              <a:t>pritekajo v podolje s severa, z večinoma neprepustnega Posavskega hribovja.</a:t>
            </a:r>
          </a:p>
        </p:txBody>
      </p:sp>
      <p:sp>
        <p:nvSpPr>
          <p:cNvPr id="5" name="Označba mesta besedila 4"/>
          <p:cNvSpPr>
            <a:spLocks noGrp="1"/>
          </p:cNvSpPr>
          <p:nvPr>
            <p:ph type="body" sz="quarter" idx="3"/>
          </p:nvPr>
        </p:nvSpPr>
        <p:spPr/>
        <p:txBody>
          <a:bodyPr/>
          <a:lstStyle/>
          <a:p>
            <a:r>
              <a:rPr lang="sl-SI" dirty="0" smtClean="0"/>
              <a:t>NOTRANJSKO PODOLJE</a:t>
            </a:r>
            <a:endParaRPr lang="sl-SI" dirty="0"/>
          </a:p>
        </p:txBody>
      </p:sp>
      <p:sp>
        <p:nvSpPr>
          <p:cNvPr id="6" name="Označba mesta besedila 5"/>
          <p:cNvSpPr>
            <a:spLocks noGrp="1"/>
          </p:cNvSpPr>
          <p:nvPr>
            <p:ph type="body" sz="half" idx="16"/>
          </p:nvPr>
        </p:nvSpPr>
        <p:spPr/>
        <p:txBody>
          <a:bodyPr>
            <a:normAutofit lnSpcReduction="10000"/>
          </a:bodyPr>
          <a:lstStyle/>
          <a:p>
            <a:r>
              <a:rPr lang="sl-SI" dirty="0"/>
              <a:t>Notranjsko podolje je nekaj kilometrov širok pas nižjega sveta med visokimi kraškimi planotami</a:t>
            </a:r>
            <a:r>
              <a:rPr lang="sl-SI" dirty="0" smtClean="0"/>
              <a:t>.</a:t>
            </a:r>
          </a:p>
          <a:p>
            <a:r>
              <a:rPr lang="sl-SI" dirty="0" smtClean="0"/>
              <a:t>Sestavlja </a:t>
            </a:r>
            <a:r>
              <a:rPr lang="sl-SI" dirty="0"/>
              <a:t>ga niz kraških polj (Babno, Loško, Cerkniško, Unško–Rakovško in Planinsko polje). Po njih se pretakajo ponikalnice, katerih vode napajajo Ljubljanico. </a:t>
            </a:r>
            <a:endParaRPr lang="sl-SI" dirty="0" smtClean="0"/>
          </a:p>
          <a:p>
            <a:r>
              <a:rPr lang="sl-SI" dirty="0" smtClean="0"/>
              <a:t>Ob </a:t>
            </a:r>
            <a:r>
              <a:rPr lang="sl-SI" dirty="0"/>
              <a:t>podzemnih vodnih tokovih med Loškim, Cerkniškim, Planinskim in Postojnskim poljem so nastale najdaljše slovenske vodne jame (Križna jama, Karlovica, Planinska in Najdena jama, </a:t>
            </a:r>
            <a:r>
              <a:rPr lang="sl-SI" dirty="0" err="1"/>
              <a:t>Logarček</a:t>
            </a:r>
            <a:r>
              <a:rPr lang="sl-SI" dirty="0"/>
              <a:t>, Postojnska jama).</a:t>
            </a:r>
          </a:p>
        </p:txBody>
      </p:sp>
      <p:sp>
        <p:nvSpPr>
          <p:cNvPr id="7" name="Označba mesta besedila 6"/>
          <p:cNvSpPr>
            <a:spLocks noGrp="1"/>
          </p:cNvSpPr>
          <p:nvPr>
            <p:ph type="body" sz="quarter" idx="13"/>
          </p:nvPr>
        </p:nvSpPr>
        <p:spPr/>
        <p:txBody>
          <a:bodyPr/>
          <a:lstStyle/>
          <a:p>
            <a:r>
              <a:rPr lang="sl-SI" dirty="0" smtClean="0"/>
              <a:t>RIBNIŠKO-KOČEVSKO PODOLJE</a:t>
            </a:r>
            <a:endParaRPr lang="sl-SI" dirty="0"/>
          </a:p>
        </p:txBody>
      </p:sp>
      <p:sp>
        <p:nvSpPr>
          <p:cNvPr id="8" name="Označba mesta besedila 7"/>
          <p:cNvSpPr>
            <a:spLocks noGrp="1"/>
          </p:cNvSpPr>
          <p:nvPr>
            <p:ph type="body" sz="half" idx="17"/>
          </p:nvPr>
        </p:nvSpPr>
        <p:spPr/>
        <p:txBody>
          <a:bodyPr/>
          <a:lstStyle/>
          <a:p>
            <a:r>
              <a:rPr lang="sl-SI" dirty="0" smtClean="0"/>
              <a:t>Podolje obsega </a:t>
            </a:r>
            <a:r>
              <a:rPr lang="sl-SI" dirty="0"/>
              <a:t>Ribniško polje z rekama Bistrico in </a:t>
            </a:r>
            <a:r>
              <a:rPr lang="sl-SI" dirty="0" err="1"/>
              <a:t>Žlebiščico</a:t>
            </a:r>
            <a:r>
              <a:rPr lang="sl-SI" dirty="0"/>
              <a:t> in Kočevsko polje s kraškim izvirom reke </a:t>
            </a:r>
            <a:r>
              <a:rPr lang="sl-SI" dirty="0" err="1"/>
              <a:t>Rinže</a:t>
            </a:r>
            <a:r>
              <a:rPr lang="sl-SI" dirty="0"/>
              <a:t>, ki ponikne na JV polja in podzemeljsko odteka v Kolpo.</a:t>
            </a:r>
          </a:p>
        </p:txBody>
      </p:sp>
    </p:spTree>
    <p:extLst>
      <p:ext uri="{BB962C8B-B14F-4D97-AF65-F5344CB8AC3E}">
        <p14:creationId xmlns:p14="http://schemas.microsoft.com/office/powerpoint/2010/main" val="410536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DOLENJSKO PODOLJE</a:t>
            </a:r>
            <a:endParaRPr lang="sl-SI" dirty="0"/>
          </a:p>
        </p:txBody>
      </p:sp>
      <p:pic>
        <p:nvPicPr>
          <p:cNvPr id="5" name="Označba mesta vsebine 4"/>
          <p:cNvPicPr>
            <a:picLocks noGrp="1" noChangeAspect="1"/>
          </p:cNvPicPr>
          <p:nvPr>
            <p:ph idx="1"/>
          </p:nvPr>
        </p:nvPicPr>
        <p:blipFill>
          <a:blip r:embed="rId2"/>
          <a:stretch>
            <a:fillRect/>
          </a:stretch>
        </p:blipFill>
        <p:spPr>
          <a:xfrm>
            <a:off x="5329005" y="2056392"/>
            <a:ext cx="6770631" cy="2065042"/>
          </a:xfrm>
          <a:prstGeom prst="rect">
            <a:avLst/>
          </a:prstGeom>
        </p:spPr>
      </p:pic>
      <p:sp>
        <p:nvSpPr>
          <p:cNvPr id="4" name="Označba mesta besedila 3"/>
          <p:cNvSpPr>
            <a:spLocks noGrp="1"/>
          </p:cNvSpPr>
          <p:nvPr>
            <p:ph type="body" sz="half" idx="2"/>
          </p:nvPr>
        </p:nvSpPr>
        <p:spPr>
          <a:xfrm>
            <a:off x="680321" y="2056392"/>
            <a:ext cx="3790078" cy="2632292"/>
          </a:xfrm>
        </p:spPr>
        <p:txBody>
          <a:bodyPr/>
          <a:lstStyle/>
          <a:p>
            <a:r>
              <a:rPr lang="sl-SI" dirty="0"/>
              <a:t>Dolenjsko podolje je podolje na severu slovenske pokrajine Dolenjske. </a:t>
            </a:r>
            <a:r>
              <a:rPr lang="sl-SI" dirty="0" smtClean="0"/>
              <a:t>Podolje </a:t>
            </a:r>
            <a:r>
              <a:rPr lang="sl-SI" dirty="0"/>
              <a:t>sestavljajo vijugaste ravnice med številnimi gozdnatimi gričevji</a:t>
            </a:r>
            <a:r>
              <a:rPr lang="sl-SI" dirty="0" smtClean="0"/>
              <a:t>.</a:t>
            </a:r>
          </a:p>
          <a:p>
            <a:r>
              <a:rPr lang="sl-SI" dirty="0" smtClean="0"/>
              <a:t>Dolenjsko podolje ločuje Suho krajino in Posavsko hribovje.</a:t>
            </a:r>
          </a:p>
          <a:p>
            <a:r>
              <a:rPr lang="sl-SI" dirty="0" smtClean="0"/>
              <a:t>Večja mesta: Grosuplje, Ivančna Gorica, Trebnje.</a:t>
            </a:r>
          </a:p>
          <a:p>
            <a:r>
              <a:rPr lang="sl-SI" dirty="0" smtClean="0"/>
              <a:t>Večje reke: Temenica.</a:t>
            </a:r>
            <a:endParaRPr lang="sl-SI" dirty="0"/>
          </a:p>
        </p:txBody>
      </p:sp>
      <p:sp>
        <p:nvSpPr>
          <p:cNvPr id="6" name="PoljeZBesedilom 5"/>
          <p:cNvSpPr txBox="1"/>
          <p:nvPr/>
        </p:nvSpPr>
        <p:spPr>
          <a:xfrm>
            <a:off x="5329004" y="4082049"/>
            <a:ext cx="4414982" cy="261610"/>
          </a:xfrm>
          <a:prstGeom prst="rect">
            <a:avLst/>
          </a:prstGeom>
          <a:noFill/>
        </p:spPr>
        <p:txBody>
          <a:bodyPr wrap="square" rtlCol="0">
            <a:spAutoFit/>
          </a:bodyPr>
          <a:lstStyle/>
          <a:p>
            <a:r>
              <a:rPr lang="sl-SI" sz="1100" dirty="0" smtClean="0"/>
              <a:t>Grosupeljsko polje</a:t>
            </a:r>
            <a:endParaRPr lang="sl-SI" dirty="0"/>
          </a:p>
        </p:txBody>
      </p:sp>
      <p:pic>
        <p:nvPicPr>
          <p:cNvPr id="7" name="Slika 6"/>
          <p:cNvPicPr>
            <a:picLocks noChangeAspect="1"/>
          </p:cNvPicPr>
          <p:nvPr/>
        </p:nvPicPr>
        <p:blipFill>
          <a:blip r:embed="rId3"/>
          <a:stretch>
            <a:fillRect/>
          </a:stretch>
        </p:blipFill>
        <p:spPr>
          <a:xfrm>
            <a:off x="5329004" y="4343659"/>
            <a:ext cx="6770631" cy="2132749"/>
          </a:xfrm>
          <a:prstGeom prst="rect">
            <a:avLst/>
          </a:prstGeom>
        </p:spPr>
      </p:pic>
      <p:sp>
        <p:nvSpPr>
          <p:cNvPr id="8" name="PoljeZBesedilom 7"/>
          <p:cNvSpPr txBox="1"/>
          <p:nvPr/>
        </p:nvSpPr>
        <p:spPr>
          <a:xfrm>
            <a:off x="5329004" y="6476408"/>
            <a:ext cx="4414982" cy="261610"/>
          </a:xfrm>
          <a:prstGeom prst="rect">
            <a:avLst/>
          </a:prstGeom>
          <a:noFill/>
        </p:spPr>
        <p:txBody>
          <a:bodyPr wrap="square" rtlCol="0">
            <a:spAutoFit/>
          </a:bodyPr>
          <a:lstStyle/>
          <a:p>
            <a:r>
              <a:rPr lang="sl-SI" sz="1100" dirty="0" smtClean="0"/>
              <a:t>Trebnje</a:t>
            </a:r>
            <a:endParaRPr lang="sl-SI" dirty="0"/>
          </a:p>
        </p:txBody>
      </p:sp>
      <p:pic>
        <p:nvPicPr>
          <p:cNvPr id="9" name="Slika 8"/>
          <p:cNvPicPr>
            <a:picLocks noChangeAspect="1"/>
          </p:cNvPicPr>
          <p:nvPr/>
        </p:nvPicPr>
        <p:blipFill>
          <a:blip r:embed="rId4"/>
          <a:stretch>
            <a:fillRect/>
          </a:stretch>
        </p:blipFill>
        <p:spPr>
          <a:xfrm>
            <a:off x="251018" y="4591252"/>
            <a:ext cx="4900801" cy="1893956"/>
          </a:xfrm>
          <a:prstGeom prst="rect">
            <a:avLst/>
          </a:prstGeom>
        </p:spPr>
      </p:pic>
      <p:sp>
        <p:nvSpPr>
          <p:cNvPr id="10" name="PoljeZBesedilom 9"/>
          <p:cNvSpPr txBox="1"/>
          <p:nvPr/>
        </p:nvSpPr>
        <p:spPr>
          <a:xfrm>
            <a:off x="251018" y="6476408"/>
            <a:ext cx="4414982" cy="261610"/>
          </a:xfrm>
          <a:prstGeom prst="rect">
            <a:avLst/>
          </a:prstGeom>
          <a:noFill/>
        </p:spPr>
        <p:txBody>
          <a:bodyPr wrap="square" rtlCol="0">
            <a:spAutoFit/>
          </a:bodyPr>
          <a:lstStyle/>
          <a:p>
            <a:r>
              <a:rPr lang="sl-SI" sz="1100" dirty="0" smtClean="0"/>
              <a:t>Poplavna ravnica Temenice pri Trebnjem</a:t>
            </a:r>
            <a:endParaRPr lang="sl-SI" dirty="0"/>
          </a:p>
        </p:txBody>
      </p:sp>
    </p:spTree>
    <p:extLst>
      <p:ext uri="{BB962C8B-B14F-4D97-AF65-F5344CB8AC3E}">
        <p14:creationId xmlns:p14="http://schemas.microsoft.com/office/powerpoint/2010/main" val="83482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NOTRANJSKO PODOLJE</a:t>
            </a:r>
            <a:endParaRPr lang="sl-SI" dirty="0"/>
          </a:p>
        </p:txBody>
      </p:sp>
      <p:pic>
        <p:nvPicPr>
          <p:cNvPr id="5" name="Označba mesta vsebine 4"/>
          <p:cNvPicPr>
            <a:picLocks noGrp="1" noChangeAspect="1"/>
          </p:cNvPicPr>
          <p:nvPr>
            <p:ph idx="1"/>
          </p:nvPr>
        </p:nvPicPr>
        <p:blipFill>
          <a:blip r:embed="rId2"/>
          <a:stretch>
            <a:fillRect/>
          </a:stretch>
        </p:blipFill>
        <p:spPr>
          <a:xfrm>
            <a:off x="6438098" y="2189532"/>
            <a:ext cx="5608638" cy="1946998"/>
          </a:xfrm>
          <a:prstGeom prst="rect">
            <a:avLst/>
          </a:prstGeom>
        </p:spPr>
      </p:pic>
      <p:sp>
        <p:nvSpPr>
          <p:cNvPr id="4" name="Označba mesta besedila 3"/>
          <p:cNvSpPr>
            <a:spLocks noGrp="1"/>
          </p:cNvSpPr>
          <p:nvPr>
            <p:ph type="body" sz="half" idx="2"/>
          </p:nvPr>
        </p:nvSpPr>
        <p:spPr>
          <a:xfrm>
            <a:off x="680321" y="1953383"/>
            <a:ext cx="3790078" cy="2061268"/>
          </a:xfrm>
        </p:spPr>
        <p:txBody>
          <a:bodyPr/>
          <a:lstStyle/>
          <a:p>
            <a:r>
              <a:rPr lang="sl-SI" dirty="0" smtClean="0"/>
              <a:t>Sestavljajo ga </a:t>
            </a:r>
            <a:r>
              <a:rPr lang="sl-SI" dirty="0"/>
              <a:t>Cerkniško polje oziroma Cerkniško jezero, Planinsko polje s Planinsko jamo, Pivka s Postojnsko jamo, Babno polje, Loško polje, Rakovška in Unška uvala ter Logaško polje</a:t>
            </a:r>
            <a:r>
              <a:rPr lang="sl-SI" dirty="0" smtClean="0"/>
              <a:t>.</a:t>
            </a:r>
          </a:p>
          <a:p>
            <a:r>
              <a:rPr lang="sl-SI" dirty="0" smtClean="0"/>
              <a:t>Večja mesta so Cerknica, Postojna, Logatec.</a:t>
            </a:r>
            <a:endParaRPr lang="sl-SI" dirty="0"/>
          </a:p>
        </p:txBody>
      </p:sp>
      <p:sp>
        <p:nvSpPr>
          <p:cNvPr id="6" name="PoljeZBesedilom 5"/>
          <p:cNvSpPr txBox="1"/>
          <p:nvPr/>
        </p:nvSpPr>
        <p:spPr>
          <a:xfrm>
            <a:off x="6438098" y="4136530"/>
            <a:ext cx="4414982" cy="261610"/>
          </a:xfrm>
          <a:prstGeom prst="rect">
            <a:avLst/>
          </a:prstGeom>
          <a:noFill/>
        </p:spPr>
        <p:txBody>
          <a:bodyPr wrap="square" rtlCol="0">
            <a:spAutoFit/>
          </a:bodyPr>
          <a:lstStyle/>
          <a:p>
            <a:r>
              <a:rPr lang="sl-SI" sz="1100" dirty="0" smtClean="0"/>
              <a:t>Cerkniško polje</a:t>
            </a:r>
            <a:endParaRPr lang="sl-SI" dirty="0"/>
          </a:p>
        </p:txBody>
      </p:sp>
      <p:pic>
        <p:nvPicPr>
          <p:cNvPr id="7" name="Slika 6"/>
          <p:cNvPicPr>
            <a:picLocks noChangeAspect="1"/>
          </p:cNvPicPr>
          <p:nvPr/>
        </p:nvPicPr>
        <p:blipFill>
          <a:blip r:embed="rId3"/>
          <a:stretch>
            <a:fillRect/>
          </a:stretch>
        </p:blipFill>
        <p:spPr>
          <a:xfrm>
            <a:off x="7175150" y="4398140"/>
            <a:ext cx="4871586" cy="2098725"/>
          </a:xfrm>
          <a:prstGeom prst="rect">
            <a:avLst/>
          </a:prstGeom>
        </p:spPr>
      </p:pic>
      <p:sp>
        <p:nvSpPr>
          <p:cNvPr id="8" name="PoljeZBesedilom 7"/>
          <p:cNvSpPr txBox="1"/>
          <p:nvPr/>
        </p:nvSpPr>
        <p:spPr>
          <a:xfrm>
            <a:off x="7175150" y="6496865"/>
            <a:ext cx="4414982" cy="261610"/>
          </a:xfrm>
          <a:prstGeom prst="rect">
            <a:avLst/>
          </a:prstGeom>
          <a:noFill/>
        </p:spPr>
        <p:txBody>
          <a:bodyPr wrap="square" rtlCol="0">
            <a:spAutoFit/>
          </a:bodyPr>
          <a:lstStyle/>
          <a:p>
            <a:r>
              <a:rPr lang="sl-SI" sz="1100" dirty="0" smtClean="0"/>
              <a:t>Planinsko polje</a:t>
            </a:r>
            <a:endParaRPr lang="sl-SI" dirty="0"/>
          </a:p>
        </p:txBody>
      </p:sp>
      <p:pic>
        <p:nvPicPr>
          <p:cNvPr id="9" name="Slika 8"/>
          <p:cNvPicPr>
            <a:picLocks noChangeAspect="1"/>
          </p:cNvPicPr>
          <p:nvPr/>
        </p:nvPicPr>
        <p:blipFill>
          <a:blip r:embed="rId4"/>
          <a:stretch>
            <a:fillRect/>
          </a:stretch>
        </p:blipFill>
        <p:spPr>
          <a:xfrm>
            <a:off x="138461" y="4014651"/>
            <a:ext cx="3381676" cy="2539559"/>
          </a:xfrm>
          <a:prstGeom prst="rect">
            <a:avLst/>
          </a:prstGeom>
        </p:spPr>
      </p:pic>
      <p:sp>
        <p:nvSpPr>
          <p:cNvPr id="10" name="PoljeZBesedilom 9"/>
          <p:cNvSpPr txBox="1"/>
          <p:nvPr/>
        </p:nvSpPr>
        <p:spPr>
          <a:xfrm>
            <a:off x="138461" y="6554210"/>
            <a:ext cx="4414982" cy="261610"/>
          </a:xfrm>
          <a:prstGeom prst="rect">
            <a:avLst/>
          </a:prstGeom>
          <a:noFill/>
        </p:spPr>
        <p:txBody>
          <a:bodyPr wrap="square" rtlCol="0">
            <a:spAutoFit/>
          </a:bodyPr>
          <a:lstStyle/>
          <a:p>
            <a:r>
              <a:rPr lang="sl-SI" sz="1100" dirty="0" smtClean="0"/>
              <a:t>Babno polje</a:t>
            </a:r>
            <a:endParaRPr lang="sl-SI" dirty="0"/>
          </a:p>
        </p:txBody>
      </p:sp>
    </p:spTree>
    <p:extLst>
      <p:ext uri="{BB962C8B-B14F-4D97-AF65-F5344CB8AC3E}">
        <p14:creationId xmlns:p14="http://schemas.microsoft.com/office/powerpoint/2010/main" val="333725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0" y="0"/>
            <a:ext cx="5332980" cy="6054291"/>
          </a:xfrm>
          <a:prstGeom prst="rect">
            <a:avLst/>
          </a:prstGeom>
        </p:spPr>
      </p:pic>
      <p:sp>
        <p:nvSpPr>
          <p:cNvPr id="5" name="PoljeZBesedilom 4"/>
          <p:cNvSpPr txBox="1"/>
          <p:nvPr/>
        </p:nvSpPr>
        <p:spPr>
          <a:xfrm>
            <a:off x="0" y="6054291"/>
            <a:ext cx="3994485" cy="261610"/>
          </a:xfrm>
          <a:prstGeom prst="rect">
            <a:avLst/>
          </a:prstGeom>
          <a:noFill/>
        </p:spPr>
        <p:txBody>
          <a:bodyPr wrap="square" rtlCol="0">
            <a:spAutoFit/>
          </a:bodyPr>
          <a:lstStyle/>
          <a:p>
            <a:r>
              <a:rPr lang="sl-SI" sz="1100" dirty="0" smtClean="0"/>
              <a:t>Porečje Ljubljanice</a:t>
            </a:r>
            <a:endParaRPr lang="sl-SI" sz="1100" dirty="0"/>
          </a:p>
        </p:txBody>
      </p:sp>
      <p:pic>
        <p:nvPicPr>
          <p:cNvPr id="6" name="Slika 5"/>
          <p:cNvPicPr>
            <a:picLocks noChangeAspect="1"/>
          </p:cNvPicPr>
          <p:nvPr/>
        </p:nvPicPr>
        <p:blipFill>
          <a:blip r:embed="rId3"/>
          <a:stretch>
            <a:fillRect/>
          </a:stretch>
        </p:blipFill>
        <p:spPr>
          <a:xfrm>
            <a:off x="5455502" y="4841507"/>
            <a:ext cx="6640245" cy="1212784"/>
          </a:xfrm>
          <a:prstGeom prst="rect">
            <a:avLst/>
          </a:prstGeom>
        </p:spPr>
      </p:pic>
      <p:sp>
        <p:nvSpPr>
          <p:cNvPr id="7" name="PoljeZBesedilom 6"/>
          <p:cNvSpPr txBox="1"/>
          <p:nvPr/>
        </p:nvSpPr>
        <p:spPr>
          <a:xfrm>
            <a:off x="5455502" y="6054291"/>
            <a:ext cx="3994485" cy="261610"/>
          </a:xfrm>
          <a:prstGeom prst="rect">
            <a:avLst/>
          </a:prstGeom>
          <a:noFill/>
        </p:spPr>
        <p:txBody>
          <a:bodyPr wrap="square" rtlCol="0">
            <a:spAutoFit/>
          </a:bodyPr>
          <a:lstStyle/>
          <a:p>
            <a:r>
              <a:rPr lang="sl-SI" sz="1100" dirty="0" smtClean="0"/>
              <a:t>Porečje Ljubljanice</a:t>
            </a:r>
            <a:endParaRPr lang="sl-SI" sz="1100" dirty="0"/>
          </a:p>
        </p:txBody>
      </p:sp>
      <p:sp>
        <p:nvSpPr>
          <p:cNvPr id="8" name="PoljeZBesedilom 7"/>
          <p:cNvSpPr txBox="1"/>
          <p:nvPr/>
        </p:nvSpPr>
        <p:spPr>
          <a:xfrm>
            <a:off x="5621154" y="250256"/>
            <a:ext cx="5332396" cy="4093428"/>
          </a:xfrm>
          <a:prstGeom prst="rect">
            <a:avLst/>
          </a:prstGeom>
          <a:noFill/>
        </p:spPr>
        <p:txBody>
          <a:bodyPr wrap="square" rtlCol="0">
            <a:spAutoFit/>
          </a:bodyPr>
          <a:lstStyle/>
          <a:p>
            <a:r>
              <a:rPr lang="sl-SI" sz="2000" dirty="0" smtClean="0"/>
              <a:t>LJUBLJANICA</a:t>
            </a:r>
          </a:p>
          <a:p>
            <a:endParaRPr lang="sl-SI" sz="2000" dirty="0" smtClean="0"/>
          </a:p>
          <a:p>
            <a:r>
              <a:rPr lang="sl-SI" sz="2000" dirty="0" smtClean="0"/>
              <a:t>Posebnost </a:t>
            </a:r>
            <a:r>
              <a:rPr lang="sl-SI" sz="2000" dirty="0"/>
              <a:t>Ljubljanice je njeno obsežno kraško zaledje, ki sega na jugu vse do Snežnika in slovensko-hrvaške meje. V kraških izvirih na jugozahodnem robu Ljubljanskega barja pritekajo na površje vode iz Notranjskega podolja in Pivške kotline, kjer se vode kraške Ljubljanice pod različnimi imeni pojavljajo na dnu kraških polj. Ker naj bi bilo teh ponikalnic šest, so ljudje začeli reko imenovati reka sedmerih imen</a:t>
            </a:r>
          </a:p>
        </p:txBody>
      </p:sp>
    </p:spTree>
    <p:extLst>
      <p:ext uri="{BB962C8B-B14F-4D97-AF65-F5344CB8AC3E}">
        <p14:creationId xmlns:p14="http://schemas.microsoft.com/office/powerpoint/2010/main" val="47178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RIBNIŠKO-KOČEVSKO PODOLJE</a:t>
            </a:r>
            <a:endParaRPr lang="sl-SI" dirty="0"/>
          </a:p>
        </p:txBody>
      </p:sp>
      <p:pic>
        <p:nvPicPr>
          <p:cNvPr id="5" name="Slika 4"/>
          <p:cNvPicPr>
            <a:picLocks noChangeAspect="1"/>
          </p:cNvPicPr>
          <p:nvPr/>
        </p:nvPicPr>
        <p:blipFill>
          <a:blip r:embed="rId2"/>
          <a:stretch>
            <a:fillRect/>
          </a:stretch>
        </p:blipFill>
        <p:spPr>
          <a:xfrm>
            <a:off x="7213600" y="2096654"/>
            <a:ext cx="4868333" cy="2349180"/>
          </a:xfrm>
          <a:prstGeom prst="rect">
            <a:avLst/>
          </a:prstGeom>
        </p:spPr>
      </p:pic>
      <p:sp>
        <p:nvSpPr>
          <p:cNvPr id="4" name="Označba mesta besedila 3"/>
          <p:cNvSpPr>
            <a:spLocks noGrp="1"/>
          </p:cNvSpPr>
          <p:nvPr>
            <p:ph type="body" sz="half" idx="2"/>
          </p:nvPr>
        </p:nvSpPr>
        <p:spPr>
          <a:xfrm>
            <a:off x="680323" y="2096654"/>
            <a:ext cx="3876256" cy="1329963"/>
          </a:xfrm>
        </p:spPr>
        <p:txBody>
          <a:bodyPr/>
          <a:lstStyle/>
          <a:p>
            <a:r>
              <a:rPr lang="sl-SI" dirty="0" smtClean="0"/>
              <a:t>Obsega Ribniško in Kočevsko polje. </a:t>
            </a:r>
          </a:p>
          <a:p>
            <a:r>
              <a:rPr lang="sl-SI" dirty="0" smtClean="0"/>
              <a:t>Večja mesta sta Ribnica in Kočevje.</a:t>
            </a:r>
          </a:p>
          <a:p>
            <a:r>
              <a:rPr lang="sl-SI" dirty="0" smtClean="0"/>
              <a:t>Večji vodotoki: </a:t>
            </a:r>
            <a:r>
              <a:rPr lang="sl-SI" dirty="0" err="1" smtClean="0"/>
              <a:t>Rinža</a:t>
            </a:r>
            <a:r>
              <a:rPr lang="sl-SI" dirty="0" smtClean="0"/>
              <a:t>, Bistrica </a:t>
            </a:r>
            <a:r>
              <a:rPr lang="sl-SI" dirty="0"/>
              <a:t>in </a:t>
            </a:r>
            <a:r>
              <a:rPr lang="sl-SI" dirty="0" err="1" smtClean="0"/>
              <a:t>Žlebiščica</a:t>
            </a:r>
            <a:endParaRPr lang="sl-SI" dirty="0"/>
          </a:p>
        </p:txBody>
      </p:sp>
      <p:sp>
        <p:nvSpPr>
          <p:cNvPr id="6" name="PoljeZBesedilom 5"/>
          <p:cNvSpPr txBox="1"/>
          <p:nvPr/>
        </p:nvSpPr>
        <p:spPr>
          <a:xfrm>
            <a:off x="7213600" y="4446712"/>
            <a:ext cx="2683416" cy="261610"/>
          </a:xfrm>
          <a:prstGeom prst="rect">
            <a:avLst/>
          </a:prstGeom>
          <a:noFill/>
        </p:spPr>
        <p:txBody>
          <a:bodyPr wrap="square" rtlCol="0">
            <a:spAutoFit/>
          </a:bodyPr>
          <a:lstStyle/>
          <a:p>
            <a:r>
              <a:rPr lang="sl-SI" sz="1100" dirty="0" smtClean="0"/>
              <a:t>Ribniško polje</a:t>
            </a:r>
            <a:endParaRPr lang="sl-SI" sz="1100" dirty="0"/>
          </a:p>
        </p:txBody>
      </p:sp>
      <p:pic>
        <p:nvPicPr>
          <p:cNvPr id="7" name="Slika 6"/>
          <p:cNvPicPr>
            <a:picLocks noChangeAspect="1"/>
          </p:cNvPicPr>
          <p:nvPr/>
        </p:nvPicPr>
        <p:blipFill>
          <a:blip r:embed="rId3"/>
          <a:stretch>
            <a:fillRect/>
          </a:stretch>
        </p:blipFill>
        <p:spPr>
          <a:xfrm>
            <a:off x="4267200" y="2096654"/>
            <a:ext cx="2789465" cy="4165600"/>
          </a:xfrm>
          <a:prstGeom prst="rect">
            <a:avLst/>
          </a:prstGeom>
        </p:spPr>
      </p:pic>
      <p:sp>
        <p:nvSpPr>
          <p:cNvPr id="9" name="PoljeZBesedilom 8"/>
          <p:cNvSpPr txBox="1"/>
          <p:nvPr/>
        </p:nvSpPr>
        <p:spPr>
          <a:xfrm>
            <a:off x="4267200" y="6288618"/>
            <a:ext cx="2683416" cy="261610"/>
          </a:xfrm>
          <a:prstGeom prst="rect">
            <a:avLst/>
          </a:prstGeom>
          <a:noFill/>
        </p:spPr>
        <p:txBody>
          <a:bodyPr wrap="square" rtlCol="0">
            <a:spAutoFit/>
          </a:bodyPr>
          <a:lstStyle/>
          <a:p>
            <a:r>
              <a:rPr lang="sl-SI" sz="1100" dirty="0" smtClean="0"/>
              <a:t>Reka </a:t>
            </a:r>
            <a:r>
              <a:rPr lang="sl-SI" sz="1100" dirty="0" err="1" smtClean="0"/>
              <a:t>Rinža</a:t>
            </a:r>
            <a:r>
              <a:rPr lang="sl-SI" sz="1100" dirty="0" smtClean="0"/>
              <a:t> v Kočevju</a:t>
            </a:r>
            <a:endParaRPr lang="sl-SI" sz="1100" dirty="0"/>
          </a:p>
        </p:txBody>
      </p:sp>
      <p:pic>
        <p:nvPicPr>
          <p:cNvPr id="8" name="Slika 7"/>
          <p:cNvPicPr>
            <a:picLocks noChangeAspect="1"/>
          </p:cNvPicPr>
          <p:nvPr/>
        </p:nvPicPr>
        <p:blipFill>
          <a:blip r:embed="rId4"/>
          <a:stretch>
            <a:fillRect/>
          </a:stretch>
        </p:blipFill>
        <p:spPr>
          <a:xfrm>
            <a:off x="202347" y="3445979"/>
            <a:ext cx="3759872" cy="2816275"/>
          </a:xfrm>
          <a:prstGeom prst="rect">
            <a:avLst/>
          </a:prstGeom>
        </p:spPr>
      </p:pic>
      <p:sp>
        <p:nvSpPr>
          <p:cNvPr id="11" name="PoljeZBesedilom 10"/>
          <p:cNvSpPr txBox="1"/>
          <p:nvPr/>
        </p:nvSpPr>
        <p:spPr>
          <a:xfrm>
            <a:off x="202347" y="6288618"/>
            <a:ext cx="2683416" cy="261610"/>
          </a:xfrm>
          <a:prstGeom prst="rect">
            <a:avLst/>
          </a:prstGeom>
          <a:noFill/>
        </p:spPr>
        <p:txBody>
          <a:bodyPr wrap="square" rtlCol="0">
            <a:spAutoFit/>
          </a:bodyPr>
          <a:lstStyle/>
          <a:p>
            <a:r>
              <a:rPr lang="sl-SI" sz="1100" dirty="0" smtClean="0"/>
              <a:t>Rudniško jezero v Kočevju</a:t>
            </a:r>
            <a:endParaRPr lang="sl-SI" sz="1100" dirty="0"/>
          </a:p>
        </p:txBody>
      </p:sp>
    </p:spTree>
    <p:extLst>
      <p:ext uri="{BB962C8B-B14F-4D97-AF65-F5344CB8AC3E}">
        <p14:creationId xmlns:p14="http://schemas.microsoft.com/office/powerpoint/2010/main" val="245550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KRAŠKI RAVNIK</a:t>
            </a:r>
            <a:endParaRPr lang="sl-SI" dirty="0"/>
          </a:p>
        </p:txBody>
      </p:sp>
      <p:sp>
        <p:nvSpPr>
          <p:cNvPr id="4" name="Označba mesta besedila 3"/>
          <p:cNvSpPr>
            <a:spLocks noGrp="1"/>
          </p:cNvSpPr>
          <p:nvPr>
            <p:ph type="body" sz="half" idx="2"/>
          </p:nvPr>
        </p:nvSpPr>
        <p:spPr/>
        <p:txBody>
          <a:bodyPr/>
          <a:lstStyle/>
          <a:p>
            <a:r>
              <a:rPr lang="sl-SI" dirty="0" smtClean="0"/>
              <a:t>BELA KRAJINA je tipičen kraški ravnik</a:t>
            </a:r>
          </a:p>
          <a:p>
            <a:r>
              <a:rPr lang="sl-SI" dirty="0"/>
              <a:t>Bela krajina je </a:t>
            </a:r>
            <a:r>
              <a:rPr lang="sl-SI" dirty="0" smtClean="0"/>
              <a:t>kraška </a:t>
            </a:r>
            <a:r>
              <a:rPr lang="sl-SI" dirty="0"/>
              <a:t>pokrajina med Gorjanci, Kočevskim rogom in Kolpo. Na jugu jo proti Hrvaški omejuje mejna reka Kolpa, poleg nje pa tečejo še Lahinja, </a:t>
            </a:r>
            <a:r>
              <a:rPr lang="sl-SI" dirty="0" err="1"/>
              <a:t>Dobličica</a:t>
            </a:r>
            <a:r>
              <a:rPr lang="sl-SI" dirty="0"/>
              <a:t> in Krupa. </a:t>
            </a:r>
            <a:endParaRPr lang="sl-SI" dirty="0" smtClean="0"/>
          </a:p>
          <a:p>
            <a:r>
              <a:rPr lang="sl-SI" dirty="0" smtClean="0"/>
              <a:t>Večji </a:t>
            </a:r>
            <a:r>
              <a:rPr lang="sl-SI" dirty="0"/>
              <a:t>kraji </a:t>
            </a:r>
            <a:r>
              <a:rPr lang="sl-SI" dirty="0" smtClean="0"/>
              <a:t>so </a:t>
            </a:r>
            <a:r>
              <a:rPr lang="sl-SI" dirty="0"/>
              <a:t>Črnomelj, Metlika in Semič.</a:t>
            </a:r>
            <a:endParaRPr lang="sl-SI" dirty="0"/>
          </a:p>
        </p:txBody>
      </p:sp>
      <p:pic>
        <p:nvPicPr>
          <p:cNvPr id="3" name="Slika 2"/>
          <p:cNvPicPr>
            <a:picLocks noChangeAspect="1"/>
          </p:cNvPicPr>
          <p:nvPr/>
        </p:nvPicPr>
        <p:blipFill>
          <a:blip r:embed="rId3"/>
          <a:stretch>
            <a:fillRect/>
          </a:stretch>
        </p:blipFill>
        <p:spPr>
          <a:xfrm>
            <a:off x="4968055" y="2048965"/>
            <a:ext cx="2609850" cy="1752600"/>
          </a:xfrm>
          <a:prstGeom prst="rect">
            <a:avLst/>
          </a:prstGeom>
        </p:spPr>
      </p:pic>
      <p:pic>
        <p:nvPicPr>
          <p:cNvPr id="5" name="Slika 4"/>
          <p:cNvPicPr>
            <a:picLocks noChangeAspect="1"/>
          </p:cNvPicPr>
          <p:nvPr/>
        </p:nvPicPr>
        <p:blipFill>
          <a:blip r:embed="rId4"/>
          <a:stretch>
            <a:fillRect/>
          </a:stretch>
        </p:blipFill>
        <p:spPr>
          <a:xfrm>
            <a:off x="7649497" y="2048965"/>
            <a:ext cx="4497700" cy="4757898"/>
          </a:xfrm>
          <a:prstGeom prst="rect">
            <a:avLst/>
          </a:prstGeom>
        </p:spPr>
      </p:pic>
    </p:spTree>
    <p:extLst>
      <p:ext uri="{BB962C8B-B14F-4D97-AF65-F5344CB8AC3E}">
        <p14:creationId xmlns:p14="http://schemas.microsoft.com/office/powerpoint/2010/main" val="2534593817"/>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93</TotalTime>
  <Words>562</Words>
  <Application>Microsoft Office PowerPoint</Application>
  <PresentationFormat>Širokozaslonsko</PresentationFormat>
  <Paragraphs>60</Paragraphs>
  <Slides>11</Slides>
  <Notes>1</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11</vt:i4>
      </vt:variant>
    </vt:vector>
  </HeadingPairs>
  <TitlesOfParts>
    <vt:vector size="15" baseType="lpstr">
      <vt:lpstr>Arial</vt:lpstr>
      <vt:lpstr>Calibri</vt:lpstr>
      <vt:lpstr>Trebuchet MS</vt:lpstr>
      <vt:lpstr>Berlin</vt:lpstr>
      <vt:lpstr>DINARSKOKRAŠKI SVET</vt:lpstr>
      <vt:lpstr>DELITEV NIZKEGA KRASA</vt:lpstr>
      <vt:lpstr>KRAŠKA PODOLJA</vt:lpstr>
      <vt:lpstr>VEČJA KRAŠKA PODOLJA</vt:lpstr>
      <vt:lpstr>DOLENJSKO PODOLJE</vt:lpstr>
      <vt:lpstr>NOTRANJSKO PODOLJE</vt:lpstr>
      <vt:lpstr>PowerPointova predstavitev</vt:lpstr>
      <vt:lpstr>RIBNIŠKO-KOČEVSKO PODOLJE</vt:lpstr>
      <vt:lpstr>KRAŠKI RAVNIK</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DINARSKOKRAŠKI SVET</dc:title>
  <dc:creator>milan.predovic@gmail.com</dc:creator>
  <cp:lastModifiedBy>milan.predovic@gmail.com</cp:lastModifiedBy>
  <cp:revision>11</cp:revision>
  <dcterms:created xsi:type="dcterms:W3CDTF">2021-01-31T12:55:58Z</dcterms:created>
  <dcterms:modified xsi:type="dcterms:W3CDTF">2021-01-31T17:07:37Z</dcterms:modified>
</cp:coreProperties>
</file>