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37" r:id="rId3"/>
    <p:sldId id="438" r:id="rId4"/>
    <p:sldId id="441" r:id="rId5"/>
    <p:sldId id="439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C1D0EE9-DB58-4028-8956-CAF7EA8FB99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B40D93E6-4E06-4457-BF72-62934EF83C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F47B50C6-2C86-46E4-B0D1-7CA9B3D381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63FCEC9B-07A0-4649-86FB-EC24412E9B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82550A2F-9943-4CE4-9CA6-4F38233FE20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C66106AB-FFAE-4D9D-871C-9C4552DDB46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CB05C27C-6E6F-4D42-A5DF-5E02E55FB50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D3DAD8FE-CBF8-4C48-BF07-CC1FC399EB0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03A3BD99-3B3A-4DDE-B39F-B7F84CDC9AC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D19C18C1-DE65-485B-8AF1-9C4A103BA9C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AD0C869D-36B2-435B-A094-224BCFF8D20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47E066AE-DEBF-4349-BB0D-452631642AE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0C28138B-B1CD-4DB6-BD78-1BBD03EEA8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991AD5CA-C849-4748-9084-86B49E68D7F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417D337B-08D5-4049-A911-FD37F547C8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BC819-67F0-41AF-AD53-B9B7E065410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9E4290DC-2AEB-4090-9FFF-7D6872838C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47071411-EF93-414E-8363-3CC0831195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7BA4E2-3E10-438E-8F5A-4EDFD7B7C72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32384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BCB68B1-54AD-4EB7-A2B3-8EDE06BD7A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BA228E6-6603-445B-BBC0-B0A186D073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0312BE-7CFA-48F3-AF6C-6237E5A5EC4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40B99EC-6847-4B76-B664-7B4B59A3CFD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D6B84-DD80-4B9F-B832-2F4D6C78546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8779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66DE6EB-410A-4E36-A0B4-5D7761D55BF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41D33EB-01AB-461A-A2F5-4A6CC005944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65561C-D0F1-4D5A-9629-1DD0813A0171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F6E1FE8-CF1F-46B4-A0E3-5F460886484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EF702-473D-4731-A10D-A6AE4E8E356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32268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59C0935-CC73-4D33-B4F1-F46FA58C97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C1349F6-1486-4A79-A64C-4736DF7A6A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A4B7BB-7B03-44D8-916B-2AC3C271503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3EDD689-0D6D-4341-B3DD-CAED8BC7D8E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61455-B285-45C1-B64C-94EB7F3AFCF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3766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0342B8D-310C-421C-BDA6-4B3E10A6B0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49C8646-89E8-4D7F-81A4-5D4322440D3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30201A-4321-4B2E-A070-979459DD6D9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5B6900A2-6696-4DF1-8A39-88DBE15215B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43593-AD16-466E-BFB1-94B10DFB4C5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09943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F699E8D-FC57-4997-81A9-E654666F928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525D8C-C1D4-4CDA-8326-A6C7496FF7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996471-D442-4B6C-B8B5-B0142A93E24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73DB9EA-44FF-48BE-B486-55ABE5A8606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ED022-DAA1-4DAC-8AFC-A73086C4F38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85092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9FEEA56-6398-475A-87A4-A3B64D1F68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31924B4-6597-47EA-B4D4-3FDD6E9D14C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001DB1-FB77-4797-BC1E-5E89358E3EA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CD0057E2-B057-4FC7-A8B2-EF2366DC6CB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6B753-3EFB-4525-8C44-FD5D5AE90B0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70387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1D1DB9-3587-4D68-A186-75E18FD684A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9795CA7-876C-4755-AC0F-5E04A7E887F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5990EA-CBF9-4EE0-861C-77C87BD5EFC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78E3E03-27A0-4C60-B7B9-22A08C0FB9A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79B1E-0BEF-4FAF-84D6-1929C59E249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93375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20832BA-0233-4FF6-8166-E68EC7D00AE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A29FAC6-D0E0-4210-8284-E8E37037F9F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B66673-E925-4245-AC5E-222C7898A8A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635506A7-35B2-4397-9507-F09B9F9CE33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2E59F-626F-4C26-AD95-F7EC6C9F6C1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9841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D2167BD-0F4D-4C4F-BC2F-4C67630D2E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20013D2-9886-41AD-98A7-1B6B10EA0C3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11DF99-B39A-4952-B85E-795E9BD8CEA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57BE5DE-2946-443B-9152-314B664BCAC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F3497-B0B2-4146-8677-16EB3B7A23D4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6103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68AC766-16E4-4226-A06E-8300D9ED59C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6D1C718-A640-4449-90D9-73A8B23D32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C1EBF3-B5D2-4C81-8ED2-F033AF65D7B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4F48A57-D07A-49E6-B08D-37BFFF20629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77EA6-5D1A-47F3-B51F-F6467E46A35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99785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C6F9AC5-D7E4-45DB-9743-620773EAEB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DBAF679-3AFC-4146-98F6-3064B3A7292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64316C-9165-431F-A24F-33D2D6A74B4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450C059-36A8-4E32-AA15-418C0AE043D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9D66C-8C64-4B2A-8314-F098E60C1827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27138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4E07E9F-B120-4BA4-BEC4-9095FE00E4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B757434-52F6-4869-AA68-704F80B4928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7D0C20-B18F-4D3C-92B5-68F18D4A3F2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9FB91C4-CF8C-4C75-9BA3-DA96E61769D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2656A-4AFD-4FDB-B977-3D585C56EB8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68695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900B439-E80D-4A0B-A73E-B5BF039B00C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6BBDEC8-19DC-4559-934E-C426D793144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02A86F-89C7-4453-8976-AB74657FEAB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291E10B6-3459-45E1-A685-D16E54FB454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2CE7F-2021-48BE-8D53-9B99914232E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29555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D6A5129-B5F2-4A84-AC47-897EC7071AE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B6D8BD-EE64-4EF9-BA8D-293B86A7FE3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13777-705D-4896-B4AC-78FEADDD607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A323DB1-BF89-44F2-84FD-7FCC4364A93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DEB8E-E052-4993-B94D-794ED45F1814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3591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16FB550-B57E-4683-A3D5-9E9846A1BB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3084395-0CC7-4FD9-B63F-A80E1AABB5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E82D622A-2DA5-4726-9338-33D529400CFB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B6CA2990-3282-4CB5-8789-E5EBCB6AF76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3AC85DAE-B099-4E23-8DC9-01A81DCDA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A92A6EC5-F3EC-4A36-92DB-043D42EE46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C3DD7476-7CB1-438A-AF98-3B301A459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F0DF927A-095E-4C65-B367-C7B8E54B6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64F3A9B6-70DA-43E3-8036-35B852487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D542E98C-711D-473C-9538-DF690963E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4F764ADD-8D1A-475E-A953-1AC8CCE20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F728F4EC-5674-4CC9-9C53-BDEF794B3A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64602639-69B8-4361-B806-899B51731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A59D1D1A-AF76-4805-9A75-5B17711DA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3F8DEE64-21A8-48CC-81E5-C812950563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DED69286-DF4B-48F4-9C56-145471B569E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77A5609-ADDF-4110-AF73-CB041925411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1781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3">
            <a:extLst>
              <a:ext uri="{FF2B5EF4-FFF2-40B4-BE49-F238E27FC236}">
                <a16:creationId xmlns:a16="http://schemas.microsoft.com/office/drawing/2014/main" id="{C7605747-3580-47C3-89D6-590F3169138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8EC58A7-ADF7-4CAB-9AB0-275ECA1F0D4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99683" name="Rectangle 4">
            <a:extLst>
              <a:ext uri="{FF2B5EF4-FFF2-40B4-BE49-F238E27FC236}">
                <a16:creationId xmlns:a16="http://schemas.microsoft.com/office/drawing/2014/main" id="{F6CE7F45-213E-4794-AFD2-7E96065F1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-252413"/>
            <a:ext cx="3600450" cy="1106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sl-SI" altLang="sl-SI" sz="2200">
                <a:solidFill>
                  <a:srgbClr val="000000"/>
                </a:solidFill>
              </a:rPr>
            </a:br>
            <a:endParaRPr lang="sl-SI" altLang="sl-SI" sz="220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8 KROŽNI PROCESI</a:t>
            </a:r>
          </a:p>
        </p:txBody>
      </p:sp>
      <p:sp>
        <p:nvSpPr>
          <p:cNvPr id="199684" name="Rectangle 5">
            <a:extLst>
              <a:ext uri="{FF2B5EF4-FFF2-40B4-BE49-F238E27FC236}">
                <a16:creationId xmlns:a16="http://schemas.microsoft.com/office/drawing/2014/main" id="{9241E56D-B90F-49D3-B609-E48C4D557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908050"/>
            <a:ext cx="87137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Krožni proces je skupek najmanj treh značilnih termodinamičnih</a:t>
            </a: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preobrazb, ki se začenjajo in končujejo v isti točki. </a:t>
            </a:r>
          </a:p>
        </p:txBody>
      </p:sp>
      <p:sp>
        <p:nvSpPr>
          <p:cNvPr id="199685" name="Rectangle 6">
            <a:extLst>
              <a:ext uri="{FF2B5EF4-FFF2-40B4-BE49-F238E27FC236}">
                <a16:creationId xmlns:a16="http://schemas.microsoft.com/office/drawing/2014/main" id="{D5941E6C-3751-4564-890F-71B6F13CE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687514"/>
            <a:ext cx="8640762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Če se krožni proces vrši v smeri urinega kazalca, iz njega pa pridobivamo delo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0</a:t>
            </a:r>
            <a:r>
              <a:rPr lang="sl-SI" altLang="sl-SI" sz="2200">
                <a:solidFill>
                  <a:srgbClr val="000000"/>
                </a:solidFill>
              </a:rPr>
              <a:t> na račun dovedene toplote, tak krožni proces imenujemo </a:t>
            </a:r>
            <a:r>
              <a:rPr lang="sl-SI" altLang="sl-SI" sz="2200" b="1">
                <a:solidFill>
                  <a:srgbClr val="FF0000"/>
                </a:solidFill>
              </a:rPr>
              <a:t>delovni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ali </a:t>
            </a:r>
            <a:r>
              <a:rPr lang="sl-SI" altLang="sl-SI" sz="2200" b="1">
                <a:solidFill>
                  <a:srgbClr val="FF0000"/>
                </a:solidFill>
              </a:rPr>
              <a:t>desni </a:t>
            </a:r>
            <a:r>
              <a:rPr lang="sl-SI" altLang="sl-SI" sz="2200">
                <a:solidFill>
                  <a:srgbClr val="000000"/>
                </a:solidFill>
              </a:rPr>
              <a:t>krožni proces. Od stanja 1–2 poteka raztezanje, od stanja 2–1 stiskanje.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Če pa se krožni proces vrši v nasprotni smeri in je osnovni namen krožnega procesa prenos toplote na račun vloženega dela, imenujemo tak proces </a:t>
            </a:r>
            <a:r>
              <a:rPr lang="sl-SI" altLang="sl-SI" sz="2200" b="1">
                <a:solidFill>
                  <a:srgbClr val="FF0000"/>
                </a:solidFill>
              </a:rPr>
              <a:t>toplotni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ali </a:t>
            </a:r>
            <a:r>
              <a:rPr lang="sl-SI" altLang="sl-SI" sz="2200" b="1">
                <a:solidFill>
                  <a:srgbClr val="FF0000"/>
                </a:solidFill>
              </a:rPr>
              <a:t>levi krožni proces</a:t>
            </a:r>
            <a:r>
              <a:rPr lang="sl-SI" altLang="sl-SI" sz="2200">
                <a:solidFill>
                  <a:srgbClr val="000000"/>
                </a:solidFill>
              </a:rPr>
              <a:t>.</a:t>
            </a:r>
          </a:p>
        </p:txBody>
      </p:sp>
      <p:pic>
        <p:nvPicPr>
          <p:cNvPr id="199686" name="Picture 7">
            <a:extLst>
              <a:ext uri="{FF2B5EF4-FFF2-40B4-BE49-F238E27FC236}">
                <a16:creationId xmlns:a16="http://schemas.microsoft.com/office/drawing/2014/main" id="{898201D7-E459-443D-AA0A-C27D9DE6F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4" y="4437063"/>
            <a:ext cx="15335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2769" name="Group 17">
            <a:extLst>
              <a:ext uri="{FF2B5EF4-FFF2-40B4-BE49-F238E27FC236}">
                <a16:creationId xmlns:a16="http://schemas.microsoft.com/office/drawing/2014/main" id="{9A9A396B-06A1-4AA5-BCDF-29794AC31521}"/>
              </a:ext>
            </a:extLst>
          </p:cNvPr>
          <p:cNvGraphicFramePr>
            <a:graphicFrameLocks noGrp="1"/>
          </p:cNvGraphicFramePr>
          <p:nvPr/>
        </p:nvGraphicFramePr>
        <p:xfrm>
          <a:off x="2274888" y="4292600"/>
          <a:ext cx="444500" cy="215900"/>
        </p:xfrm>
        <a:graphic>
          <a:graphicData uri="http://schemas.openxmlformats.org/drawingml/2006/table">
            <a:tbl>
              <a:tblPr/>
              <a:tblGrid>
                <a:gridCol w="44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l-SI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115" marR="91115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9689" name="Rectangle 18">
            <a:extLst>
              <a:ext uri="{FF2B5EF4-FFF2-40B4-BE49-F238E27FC236}">
                <a16:creationId xmlns:a16="http://schemas.microsoft.com/office/drawing/2014/main" id="{90D789FB-7DBE-40B7-B1CD-FE7363BA2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4149725"/>
            <a:ext cx="5905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 </a:t>
            </a:r>
            <a:r>
              <a:rPr lang="sl-SI" altLang="sl-SI" sz="1000">
                <a:solidFill>
                  <a:srgbClr val="000000"/>
                </a:solidFill>
              </a:rPr>
              <a:t>[Pa]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202780" name="Group 28">
            <a:extLst>
              <a:ext uri="{FF2B5EF4-FFF2-40B4-BE49-F238E27FC236}">
                <a16:creationId xmlns:a16="http://schemas.microsoft.com/office/drawing/2014/main" id="{6F5DCAE4-88CD-4F4B-88D5-FBF27B96508D}"/>
              </a:ext>
            </a:extLst>
          </p:cNvPr>
          <p:cNvGraphicFramePr>
            <a:graphicFrameLocks noGrp="1"/>
          </p:cNvGraphicFramePr>
          <p:nvPr/>
        </p:nvGraphicFramePr>
        <p:xfrm>
          <a:off x="3738564" y="5661025"/>
          <a:ext cx="485775" cy="228600"/>
        </p:xfrm>
        <a:graphic>
          <a:graphicData uri="http://schemas.openxmlformats.org/drawingml/2006/table">
            <a:tbl>
              <a:tblPr/>
              <a:tblGrid>
                <a:gridCol w="485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 </a:t>
                      </a:r>
                      <a:r>
                        <a:rPr kumimoji="0" lang="sl-SI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[m</a:t>
                      </a:r>
                      <a:r>
                        <a:rPr kumimoji="0" lang="sl-SI" sz="9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  <a:endParaRPr kumimoji="0" lang="sl-SI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9692" name="Rectangle 29">
            <a:extLst>
              <a:ext uri="{FF2B5EF4-FFF2-40B4-BE49-F238E27FC236}">
                <a16:creationId xmlns:a16="http://schemas.microsoft.com/office/drawing/2014/main" id="{90882BED-8670-4B8E-9D3F-3B129B5A14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3114" y="3257814"/>
            <a:ext cx="184731" cy="56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99693" name="Rectangle 30">
            <a:extLst>
              <a:ext uri="{FF2B5EF4-FFF2-40B4-BE49-F238E27FC236}">
                <a16:creationId xmlns:a16="http://schemas.microsoft.com/office/drawing/2014/main" id="{6848BD53-479B-43B4-AC79-4B697E8B8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5661025"/>
            <a:ext cx="12652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Proces brez dela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199694" name="Picture 31">
            <a:extLst>
              <a:ext uri="{FF2B5EF4-FFF2-40B4-BE49-F238E27FC236}">
                <a16:creationId xmlns:a16="http://schemas.microsoft.com/office/drawing/2014/main" id="{B1F51DF8-3C6D-47F8-8DF4-7BA3A3F684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038" y="4652964"/>
            <a:ext cx="14097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9695" name="Rectangle 43">
            <a:extLst>
              <a:ext uri="{FF2B5EF4-FFF2-40B4-BE49-F238E27FC236}">
                <a16:creationId xmlns:a16="http://schemas.microsoft.com/office/drawing/2014/main" id="{5A99C2B4-27F2-494A-9B21-ED2535FA3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8164" y="3524514"/>
            <a:ext cx="184731" cy="56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99696" name="Rectangle 47">
            <a:extLst>
              <a:ext uri="{FF2B5EF4-FFF2-40B4-BE49-F238E27FC236}">
                <a16:creationId xmlns:a16="http://schemas.microsoft.com/office/drawing/2014/main" id="{FC7E7588-31EC-41E0-97CC-C5DFEDB05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5967414"/>
            <a:ext cx="13858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Desni krožni proces</a:t>
            </a:r>
          </a:p>
        </p:txBody>
      </p:sp>
      <p:sp>
        <p:nvSpPr>
          <p:cNvPr id="199697" name="Line 48">
            <a:extLst>
              <a:ext uri="{FF2B5EF4-FFF2-40B4-BE49-F238E27FC236}">
                <a16:creationId xmlns:a16="http://schemas.microsoft.com/office/drawing/2014/main" id="{994A9C51-6606-4A64-95FD-27344AAF314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437064"/>
            <a:ext cx="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698" name="Line 49">
            <a:extLst>
              <a:ext uri="{FF2B5EF4-FFF2-40B4-BE49-F238E27FC236}">
                <a16:creationId xmlns:a16="http://schemas.microsoft.com/office/drawing/2014/main" id="{1922DADE-2625-47EA-8E02-F5A9B57266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1" y="5805488"/>
            <a:ext cx="1655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2802" name="Group 50">
            <a:extLst>
              <a:ext uri="{FF2B5EF4-FFF2-40B4-BE49-F238E27FC236}">
                <a16:creationId xmlns:a16="http://schemas.microsoft.com/office/drawing/2014/main" id="{118E59FC-F6A9-43A7-A126-4C03BE73432D}"/>
              </a:ext>
            </a:extLst>
          </p:cNvPr>
          <p:cNvGraphicFramePr>
            <a:graphicFrameLocks noGrp="1"/>
          </p:cNvGraphicFramePr>
          <p:nvPr/>
        </p:nvGraphicFramePr>
        <p:xfrm>
          <a:off x="6456364" y="5734050"/>
          <a:ext cx="485775" cy="228600"/>
        </p:xfrm>
        <a:graphic>
          <a:graphicData uri="http://schemas.openxmlformats.org/drawingml/2006/table">
            <a:tbl>
              <a:tblPr/>
              <a:tblGrid>
                <a:gridCol w="485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 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[m</a:t>
                      </a:r>
                      <a:r>
                        <a:rPr kumimoji="0" lang="sl-SI" sz="9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9701" name="Rectangle 56">
            <a:extLst>
              <a:ext uri="{FF2B5EF4-FFF2-40B4-BE49-F238E27FC236}">
                <a16:creationId xmlns:a16="http://schemas.microsoft.com/office/drawing/2014/main" id="{4AC846C7-3322-4DD5-8C75-8AE73ABDD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8" y="4221164"/>
            <a:ext cx="5905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 </a:t>
            </a:r>
            <a:r>
              <a:rPr lang="sl-SI" altLang="sl-SI" sz="1000">
                <a:solidFill>
                  <a:srgbClr val="000000"/>
                </a:solidFill>
              </a:rPr>
              <a:t>[Pa]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99702" name="AutoShape 58">
            <a:extLst>
              <a:ext uri="{FF2B5EF4-FFF2-40B4-BE49-F238E27FC236}">
                <a16:creationId xmlns:a16="http://schemas.microsoft.com/office/drawing/2014/main" id="{32721435-1D59-46DF-99E7-13BAAC8BFE6B}"/>
              </a:ext>
            </a:extLst>
          </p:cNvPr>
          <p:cNvSpPr>
            <a:spLocks/>
          </p:cNvSpPr>
          <p:nvPr/>
        </p:nvSpPr>
        <p:spPr bwMode="auto">
          <a:xfrm rot="4430542">
            <a:off x="7854157" y="4828382"/>
            <a:ext cx="179387" cy="323850"/>
          </a:xfrm>
          <a:prstGeom prst="leftBracket">
            <a:avLst>
              <a:gd name="adj" fmla="val 9026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99703" name="AutoShape 59">
            <a:extLst>
              <a:ext uri="{FF2B5EF4-FFF2-40B4-BE49-F238E27FC236}">
                <a16:creationId xmlns:a16="http://schemas.microsoft.com/office/drawing/2014/main" id="{2B341FFE-9620-41F0-8721-EAEB38C6F5B8}"/>
              </a:ext>
            </a:extLst>
          </p:cNvPr>
          <p:cNvSpPr>
            <a:spLocks/>
          </p:cNvSpPr>
          <p:nvPr/>
        </p:nvSpPr>
        <p:spPr bwMode="auto">
          <a:xfrm rot="12011381">
            <a:off x="8401051" y="5300664"/>
            <a:ext cx="220663" cy="333375"/>
          </a:xfrm>
          <a:prstGeom prst="leftBracket">
            <a:avLst>
              <a:gd name="adj" fmla="val 7553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99704" name="Arc 60">
            <a:extLst>
              <a:ext uri="{FF2B5EF4-FFF2-40B4-BE49-F238E27FC236}">
                <a16:creationId xmlns:a16="http://schemas.microsoft.com/office/drawing/2014/main" id="{DF2B090C-AAAD-4D0D-9E89-819A89A016FF}"/>
              </a:ext>
            </a:extLst>
          </p:cNvPr>
          <p:cNvSpPr>
            <a:spLocks/>
          </p:cNvSpPr>
          <p:nvPr/>
        </p:nvSpPr>
        <p:spPr bwMode="auto">
          <a:xfrm rot="11085818">
            <a:off x="7799388" y="5011739"/>
            <a:ext cx="665162" cy="574675"/>
          </a:xfrm>
          <a:custGeom>
            <a:avLst/>
            <a:gdLst>
              <a:gd name="T0" fmla="*/ 2147483646 w 21014"/>
              <a:gd name="T1" fmla="*/ 0 h 21600"/>
              <a:gd name="T2" fmla="*/ 2147483646 w 21014"/>
              <a:gd name="T3" fmla="*/ 2147483646 h 21600"/>
              <a:gd name="T4" fmla="*/ 0 w 21014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014" h="21600" fill="none" extrusionOk="0">
                <a:moveTo>
                  <a:pt x="123" y="0"/>
                </a:moveTo>
                <a:cubicBezTo>
                  <a:pt x="10081" y="57"/>
                  <a:pt x="18710" y="6915"/>
                  <a:pt x="21014" y="16602"/>
                </a:cubicBezTo>
              </a:path>
              <a:path w="21014" h="21600" stroke="0" extrusionOk="0">
                <a:moveTo>
                  <a:pt x="123" y="0"/>
                </a:moveTo>
                <a:cubicBezTo>
                  <a:pt x="10081" y="57"/>
                  <a:pt x="18710" y="6915"/>
                  <a:pt x="21014" y="16602"/>
                </a:cubicBezTo>
                <a:lnTo>
                  <a:pt x="0" y="21600"/>
                </a:lnTo>
                <a:lnTo>
                  <a:pt x="123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705" name="Arc 61">
            <a:extLst>
              <a:ext uri="{FF2B5EF4-FFF2-40B4-BE49-F238E27FC236}">
                <a16:creationId xmlns:a16="http://schemas.microsoft.com/office/drawing/2014/main" id="{BE50A84D-6D78-44C3-86FA-015AC68FD01A}"/>
              </a:ext>
            </a:extLst>
          </p:cNvPr>
          <p:cNvSpPr>
            <a:spLocks/>
          </p:cNvSpPr>
          <p:nvPr/>
        </p:nvSpPr>
        <p:spPr bwMode="auto">
          <a:xfrm rot="10800000">
            <a:off x="8112126" y="4903789"/>
            <a:ext cx="360363" cy="358775"/>
          </a:xfrm>
          <a:custGeom>
            <a:avLst/>
            <a:gdLst>
              <a:gd name="T0" fmla="*/ 2147483646 w 21014"/>
              <a:gd name="T1" fmla="*/ 0 h 21600"/>
              <a:gd name="T2" fmla="*/ 2147483646 w 21014"/>
              <a:gd name="T3" fmla="*/ 2147483646 h 21600"/>
              <a:gd name="T4" fmla="*/ 0 w 21014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014" h="21600" fill="none" extrusionOk="0">
                <a:moveTo>
                  <a:pt x="123" y="0"/>
                </a:moveTo>
                <a:cubicBezTo>
                  <a:pt x="10081" y="57"/>
                  <a:pt x="18710" y="6915"/>
                  <a:pt x="21014" y="16602"/>
                </a:cubicBezTo>
              </a:path>
              <a:path w="21014" h="21600" stroke="0" extrusionOk="0">
                <a:moveTo>
                  <a:pt x="123" y="0"/>
                </a:moveTo>
                <a:cubicBezTo>
                  <a:pt x="10081" y="57"/>
                  <a:pt x="18710" y="6915"/>
                  <a:pt x="21014" y="16602"/>
                </a:cubicBezTo>
                <a:lnTo>
                  <a:pt x="0" y="21600"/>
                </a:lnTo>
                <a:lnTo>
                  <a:pt x="123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706" name="Arc 63">
            <a:extLst>
              <a:ext uri="{FF2B5EF4-FFF2-40B4-BE49-F238E27FC236}">
                <a16:creationId xmlns:a16="http://schemas.microsoft.com/office/drawing/2014/main" id="{7C473FCA-30FB-4593-9596-889A00EC43A6}"/>
              </a:ext>
            </a:extLst>
          </p:cNvPr>
          <p:cNvSpPr>
            <a:spLocks/>
          </p:cNvSpPr>
          <p:nvPr/>
        </p:nvSpPr>
        <p:spPr bwMode="auto">
          <a:xfrm rot="11257528">
            <a:off x="7683500" y="4687889"/>
            <a:ext cx="1079500" cy="998537"/>
          </a:xfrm>
          <a:custGeom>
            <a:avLst/>
            <a:gdLst>
              <a:gd name="T0" fmla="*/ 2147483646 w 21600"/>
              <a:gd name="T1" fmla="*/ 0 h 19986"/>
              <a:gd name="T2" fmla="*/ 2147483646 w 21600"/>
              <a:gd name="T3" fmla="*/ 2147483646 h 19986"/>
              <a:gd name="T4" fmla="*/ 0 w 21600"/>
              <a:gd name="T5" fmla="*/ 2147483646 h 199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9986" fill="none" extrusionOk="0">
                <a:moveTo>
                  <a:pt x="8192" y="0"/>
                </a:moveTo>
                <a:cubicBezTo>
                  <a:pt x="16303" y="3324"/>
                  <a:pt x="21600" y="11220"/>
                  <a:pt x="21600" y="19986"/>
                </a:cubicBezTo>
              </a:path>
              <a:path w="21600" h="19986" stroke="0" extrusionOk="0">
                <a:moveTo>
                  <a:pt x="8192" y="0"/>
                </a:moveTo>
                <a:cubicBezTo>
                  <a:pt x="16303" y="3324"/>
                  <a:pt x="21600" y="11220"/>
                  <a:pt x="21600" y="19986"/>
                </a:cubicBezTo>
                <a:lnTo>
                  <a:pt x="0" y="19986"/>
                </a:lnTo>
                <a:lnTo>
                  <a:pt x="8192" y="0"/>
                </a:lnTo>
                <a:close/>
              </a:path>
            </a:pathLst>
          </a:custGeom>
          <a:noFill/>
          <a:ln w="9525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707" name="Arc 64">
            <a:extLst>
              <a:ext uri="{FF2B5EF4-FFF2-40B4-BE49-F238E27FC236}">
                <a16:creationId xmlns:a16="http://schemas.microsoft.com/office/drawing/2014/main" id="{F3A5D2CE-2042-4C07-9812-58968F4DFFAC}"/>
              </a:ext>
            </a:extLst>
          </p:cNvPr>
          <p:cNvSpPr>
            <a:spLocks/>
          </p:cNvSpPr>
          <p:nvPr/>
        </p:nvSpPr>
        <p:spPr bwMode="auto">
          <a:xfrm rot="11257528">
            <a:off x="8401050" y="4797425"/>
            <a:ext cx="1079500" cy="998538"/>
          </a:xfrm>
          <a:custGeom>
            <a:avLst/>
            <a:gdLst>
              <a:gd name="T0" fmla="*/ 2147483646 w 21600"/>
              <a:gd name="T1" fmla="*/ 0 h 19986"/>
              <a:gd name="T2" fmla="*/ 2147483646 w 21600"/>
              <a:gd name="T3" fmla="*/ 2147483646 h 19986"/>
              <a:gd name="T4" fmla="*/ 0 w 21600"/>
              <a:gd name="T5" fmla="*/ 2147483646 h 199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9986" fill="none" extrusionOk="0">
                <a:moveTo>
                  <a:pt x="8192" y="0"/>
                </a:moveTo>
                <a:cubicBezTo>
                  <a:pt x="16303" y="3324"/>
                  <a:pt x="21600" y="11220"/>
                  <a:pt x="21600" y="19986"/>
                </a:cubicBezTo>
              </a:path>
              <a:path w="21600" h="19986" stroke="0" extrusionOk="0">
                <a:moveTo>
                  <a:pt x="8192" y="0"/>
                </a:moveTo>
                <a:cubicBezTo>
                  <a:pt x="16303" y="3324"/>
                  <a:pt x="21600" y="11220"/>
                  <a:pt x="21600" y="19986"/>
                </a:cubicBezTo>
                <a:lnTo>
                  <a:pt x="0" y="19986"/>
                </a:lnTo>
                <a:lnTo>
                  <a:pt x="8192" y="0"/>
                </a:lnTo>
                <a:close/>
              </a:path>
            </a:pathLst>
          </a:custGeom>
          <a:noFill/>
          <a:ln w="9525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708" name="Line 65">
            <a:extLst>
              <a:ext uri="{FF2B5EF4-FFF2-40B4-BE49-F238E27FC236}">
                <a16:creationId xmlns:a16="http://schemas.microsoft.com/office/drawing/2014/main" id="{6B41F397-3D4B-4DD1-9E03-33166F071FFE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8889" y="5805488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709" name="Line 66">
            <a:extLst>
              <a:ext uri="{FF2B5EF4-FFF2-40B4-BE49-F238E27FC236}">
                <a16:creationId xmlns:a16="http://schemas.microsoft.com/office/drawing/2014/main" id="{E0A70480-ABDC-439A-B81F-F6F189EBA2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08888" y="4292600"/>
            <a:ext cx="0" cy="1512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2819" name="Group 67">
            <a:extLst>
              <a:ext uri="{FF2B5EF4-FFF2-40B4-BE49-F238E27FC236}">
                <a16:creationId xmlns:a16="http://schemas.microsoft.com/office/drawing/2014/main" id="{4B19643A-3542-4A16-9246-544902E6E775}"/>
              </a:ext>
            </a:extLst>
          </p:cNvPr>
          <p:cNvGraphicFramePr>
            <a:graphicFrameLocks noGrp="1"/>
          </p:cNvGraphicFramePr>
          <p:nvPr/>
        </p:nvGraphicFramePr>
        <p:xfrm>
          <a:off x="9409114" y="5734050"/>
          <a:ext cx="485775" cy="228600"/>
        </p:xfrm>
        <a:graphic>
          <a:graphicData uri="http://schemas.openxmlformats.org/drawingml/2006/table">
            <a:tbl>
              <a:tblPr/>
              <a:tblGrid>
                <a:gridCol w="485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 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[m</a:t>
                      </a:r>
                      <a:r>
                        <a:rPr kumimoji="0" lang="sl-SI" sz="9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9712" name="Rectangle 73">
            <a:extLst>
              <a:ext uri="{FF2B5EF4-FFF2-40B4-BE49-F238E27FC236}">
                <a16:creationId xmlns:a16="http://schemas.microsoft.com/office/drawing/2014/main" id="{21681752-CA8A-41CA-91BD-D7521F50C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4063" y="4221164"/>
            <a:ext cx="5905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 </a:t>
            </a:r>
            <a:r>
              <a:rPr lang="sl-SI" altLang="sl-SI" sz="1000">
                <a:solidFill>
                  <a:srgbClr val="000000"/>
                </a:solidFill>
              </a:rPr>
              <a:t>[Pa]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99713" name="Text Box 74">
            <a:extLst>
              <a:ext uri="{FF2B5EF4-FFF2-40B4-BE49-F238E27FC236}">
                <a16:creationId xmlns:a16="http://schemas.microsoft.com/office/drawing/2014/main" id="{680AAB1D-0203-40F9-914C-CA4AE36B5C87}"/>
              </a:ext>
            </a:extLst>
          </p:cNvPr>
          <p:cNvSpPr txBox="1">
            <a:spLocks noChangeArrowheads="1"/>
          </p:cNvSpPr>
          <p:nvPr/>
        </p:nvSpPr>
        <p:spPr bwMode="auto">
          <a:xfrm rot="3700305">
            <a:off x="8010526" y="4754563"/>
            <a:ext cx="1281112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 =  konst.</a:t>
            </a:r>
          </a:p>
        </p:txBody>
      </p:sp>
      <p:sp>
        <p:nvSpPr>
          <p:cNvPr id="199714" name="Text Box 76">
            <a:extLst>
              <a:ext uri="{FF2B5EF4-FFF2-40B4-BE49-F238E27FC236}">
                <a16:creationId xmlns:a16="http://schemas.microsoft.com/office/drawing/2014/main" id="{7AEA19B1-8B1D-451F-95ED-93191384B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5157788"/>
            <a:ext cx="2159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99715" name="Text Box 77">
            <a:extLst>
              <a:ext uri="{FF2B5EF4-FFF2-40B4-BE49-F238E27FC236}">
                <a16:creationId xmlns:a16="http://schemas.microsoft.com/office/drawing/2014/main" id="{A0F55C50-ABB3-407D-9574-96D682CA5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6951" y="5300663"/>
            <a:ext cx="358775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99716" name="Line 78">
            <a:extLst>
              <a:ext uri="{FF2B5EF4-FFF2-40B4-BE49-F238E27FC236}">
                <a16:creationId xmlns:a16="http://schemas.microsoft.com/office/drawing/2014/main" id="{D7B43F99-061E-4A38-AC20-6568DAD56F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51764" y="4508501"/>
            <a:ext cx="504825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717" name="Text Box 79">
            <a:extLst>
              <a:ext uri="{FF2B5EF4-FFF2-40B4-BE49-F238E27FC236}">
                <a16:creationId xmlns:a16="http://schemas.microsoft.com/office/drawing/2014/main" id="{578464B8-8523-43C5-AADB-764B5454E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4" y="5157788"/>
            <a:ext cx="5048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- W</a:t>
            </a:r>
            <a:r>
              <a:rPr lang="sl-SI" altLang="sl-SI" sz="900" baseline="-25000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199718" name="Rectangle 80">
            <a:extLst>
              <a:ext uri="{FF2B5EF4-FFF2-40B4-BE49-F238E27FC236}">
                <a16:creationId xmlns:a16="http://schemas.microsoft.com/office/drawing/2014/main" id="{43F85575-B1D1-4B5C-A6C0-08CD5A3CB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5863" y="6021389"/>
            <a:ext cx="129381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Levi krožni proces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3">
            <a:extLst>
              <a:ext uri="{FF2B5EF4-FFF2-40B4-BE49-F238E27FC236}">
                <a16:creationId xmlns:a16="http://schemas.microsoft.com/office/drawing/2014/main" id="{5D531477-B331-4F6B-8B01-3BD497E2C85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0541EA7-571D-4700-BF6E-1164690C683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0707" name="Rectangle 4">
            <a:extLst>
              <a:ext uri="{FF2B5EF4-FFF2-40B4-BE49-F238E27FC236}">
                <a16:creationId xmlns:a16="http://schemas.microsoft.com/office/drawing/2014/main" id="{0183BD5E-D0B2-4617-91DD-DCD7E610A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88522"/>
            <a:ext cx="864235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KORISTNO DELO KROŽNEGA PROCESA</a:t>
            </a:r>
            <a:endParaRPr lang="sl-SI" altLang="sl-SI" sz="2200">
              <a:solidFill>
                <a:srgbClr val="00007D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krožnem procesu se ob različnih preobrazbah pretvarja energija. </a:t>
            </a:r>
            <a:r>
              <a:rPr lang="sl-SI" altLang="sl-SI" sz="2200">
                <a:solidFill>
                  <a:srgbClr val="009900"/>
                </a:solidFill>
              </a:rPr>
              <a:t>V splošnem se pri raztezanju delo pridobi ob dovedeni toploti, pri stiskanju pa se delo porablja in toplota odvaja.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FF0000"/>
                </a:solidFill>
              </a:rPr>
              <a:t>Razliko med pridobljenim in porabljenim delom imenujemo koristno delo </a:t>
            </a:r>
            <a:r>
              <a:rPr lang="sl-SI" altLang="sl-SI" sz="2200" i="1">
                <a:solidFill>
                  <a:srgbClr val="FF0000"/>
                </a:solidFill>
              </a:rPr>
              <a:t>W</a:t>
            </a:r>
            <a:r>
              <a:rPr lang="sl-SI" altLang="sl-SI" sz="2200" baseline="-25000">
                <a:solidFill>
                  <a:srgbClr val="FF0000"/>
                </a:solidFill>
              </a:rPr>
              <a:t>0</a:t>
            </a:r>
            <a:r>
              <a:rPr lang="sl-SI" altLang="sl-SI" sz="2200">
                <a:solidFill>
                  <a:srgbClr val="FF0000"/>
                </a:solidFill>
              </a:rPr>
              <a:t> krožnega procesa.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Če za enostaven krožni proces v mirujočem zaprtem sistemu izrazimo spremembo notranje energije ločeno za stiskanje in raztezanje, iz prvega glavnega zakona termodinamike dobimo:</a:t>
            </a:r>
          </a:p>
        </p:txBody>
      </p:sp>
      <p:sp>
        <p:nvSpPr>
          <p:cNvPr id="200708" name="Rectangle 6">
            <a:extLst>
              <a:ext uri="{FF2B5EF4-FFF2-40B4-BE49-F238E27FC236}">
                <a16:creationId xmlns:a16="http://schemas.microsoft.com/office/drawing/2014/main" id="{28242E98-312E-469B-8437-CB9820410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0709" name="Object 5">
            <a:extLst>
              <a:ext uri="{FF2B5EF4-FFF2-40B4-BE49-F238E27FC236}">
                <a16:creationId xmlns:a16="http://schemas.microsoft.com/office/drawing/2014/main" id="{F899F2CC-F796-4D5E-9F6F-D8EA2A7149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4" y="3500439"/>
          <a:ext cx="2447925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načba" r:id="rId3" imgW="1727200" imgH="457200" progId="Equation.3">
                  <p:embed/>
                </p:oleObj>
              </mc:Choice>
              <mc:Fallback>
                <p:oleObj name="Enačba" r:id="rId3" imgW="1727200" imgH="457200" progId="Equation.3">
                  <p:embed/>
                  <p:pic>
                    <p:nvPicPr>
                      <p:cNvPr id="200709" name="Object 5">
                        <a:extLst>
                          <a:ext uri="{FF2B5EF4-FFF2-40B4-BE49-F238E27FC236}">
                            <a16:creationId xmlns:a16="http://schemas.microsoft.com/office/drawing/2014/main" id="{F899F2CC-F796-4D5E-9F6F-D8EA2A7149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3500439"/>
                        <a:ext cx="2447925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0710" name="Rectangle 7">
            <a:extLst>
              <a:ext uri="{FF2B5EF4-FFF2-40B4-BE49-F238E27FC236}">
                <a16:creationId xmlns:a16="http://schemas.microsoft.com/office/drawing/2014/main" id="{927CB90F-9F61-4C3D-9FB8-1F33D204F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221164"/>
            <a:ext cx="38227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in po seštevanju obeh enačb:</a:t>
            </a:r>
          </a:p>
        </p:txBody>
      </p:sp>
      <p:sp>
        <p:nvSpPr>
          <p:cNvPr id="200711" name="Rectangle 9">
            <a:extLst>
              <a:ext uri="{FF2B5EF4-FFF2-40B4-BE49-F238E27FC236}">
                <a16:creationId xmlns:a16="http://schemas.microsoft.com/office/drawing/2014/main" id="{D76D511B-8CCA-4C86-9702-38AE15E3F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0712" name="Object 8">
            <a:extLst>
              <a:ext uri="{FF2B5EF4-FFF2-40B4-BE49-F238E27FC236}">
                <a16:creationId xmlns:a16="http://schemas.microsoft.com/office/drawing/2014/main" id="{491964C6-5973-45B3-BFF5-A7E7800384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4" y="4724400"/>
          <a:ext cx="36718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načba" r:id="rId5" imgW="2044700" imgH="228600" progId="Equation.3">
                  <p:embed/>
                </p:oleObj>
              </mc:Choice>
              <mc:Fallback>
                <p:oleObj name="Enačba" r:id="rId5" imgW="2044700" imgH="228600" progId="Equation.3">
                  <p:embed/>
                  <p:pic>
                    <p:nvPicPr>
                      <p:cNvPr id="200712" name="Object 8">
                        <a:extLst>
                          <a:ext uri="{FF2B5EF4-FFF2-40B4-BE49-F238E27FC236}">
                            <a16:creationId xmlns:a16="http://schemas.microsoft.com/office/drawing/2014/main" id="{491964C6-5973-45B3-BFF5-A7E7800384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4724400"/>
                        <a:ext cx="3671887" cy="420688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0713" name="Rectangle 10">
            <a:extLst>
              <a:ext uri="{FF2B5EF4-FFF2-40B4-BE49-F238E27FC236}">
                <a16:creationId xmlns:a16="http://schemas.microsoft.com/office/drawing/2014/main" id="{5819CE98-D58E-4238-BC3A-7D9455C27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5300663"/>
            <a:ext cx="864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Na enak način bi z obravnavo enostavnega krožnega procesa v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mirujočem odprtem sistemu prišli do podobne ugotovitve.</a:t>
            </a:r>
          </a:p>
        </p:txBody>
      </p:sp>
      <p:sp>
        <p:nvSpPr>
          <p:cNvPr id="200714" name="Rectangle 11">
            <a:extLst>
              <a:ext uri="{FF2B5EF4-FFF2-40B4-BE49-F238E27FC236}">
                <a16:creationId xmlns:a16="http://schemas.microsoft.com/office/drawing/2014/main" id="{D8F9C609-9CAB-420E-BDD9-9D2836250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6165850"/>
            <a:ext cx="50133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ΣW</a:t>
            </a:r>
            <a:r>
              <a:rPr lang="sl-SI" altLang="sl-SI" sz="2200" baseline="-25000">
                <a:solidFill>
                  <a:srgbClr val="000000"/>
                </a:solidFill>
              </a:rPr>
              <a:t>0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Σ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i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Σ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ti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Σ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idov</a:t>
            </a:r>
            <a:r>
              <a:rPr lang="sl-SI" altLang="sl-SI" sz="2200">
                <a:solidFill>
                  <a:srgbClr val="000000"/>
                </a:solidFill>
              </a:rPr>
              <a:t> – Σ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iodv</a:t>
            </a:r>
            <a:r>
              <a:rPr lang="sl-SI" altLang="sl-SI" sz="2200">
                <a:solidFill>
                  <a:srgbClr val="000000"/>
                </a:solidFill>
              </a:rPr>
              <a:t> [J]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3">
            <a:extLst>
              <a:ext uri="{FF2B5EF4-FFF2-40B4-BE49-F238E27FC236}">
                <a16:creationId xmlns:a16="http://schemas.microsoft.com/office/drawing/2014/main" id="{E3AC46B0-5CC3-4B78-9C65-C5D532CCABD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EDFE1E9-803E-4E52-9FDA-46A03E81EC0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1731" name="Rectangle 4">
            <a:extLst>
              <a:ext uri="{FF2B5EF4-FFF2-40B4-BE49-F238E27FC236}">
                <a16:creationId xmlns:a16="http://schemas.microsoft.com/office/drawing/2014/main" id="{8FA3B268-724D-4FE4-A23F-B958DDEBA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97501"/>
            <a:ext cx="8569325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enačbi z Σ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i </a:t>
            </a:r>
            <a:r>
              <a:rPr lang="sl-SI" altLang="sl-SI" sz="2200">
                <a:solidFill>
                  <a:srgbClr val="000000"/>
                </a:solidFill>
              </a:rPr>
              <a:t>označimo vsoto vseh volumskih del in z Σ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ti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vsoto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vseh tehničnih del krožnega procesa. Vsota vseh v krožni proces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dovedenih toplot je označena z Σ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idov</a:t>
            </a:r>
            <a:r>
              <a:rPr lang="sl-SI" altLang="sl-SI" sz="2200">
                <a:solidFill>
                  <a:srgbClr val="000000"/>
                </a:solidFill>
              </a:rPr>
              <a:t> in vsota vseh iz krožnega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procesa odvedenih toplot z Σ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baseline="-25000">
                <a:solidFill>
                  <a:srgbClr val="000000"/>
                </a:solidFill>
              </a:rPr>
              <a:t>iodv</a:t>
            </a:r>
            <a:r>
              <a:rPr lang="sl-SI" altLang="sl-SI" sz="22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01732" name="Rectangle 5">
            <a:extLst>
              <a:ext uri="{FF2B5EF4-FFF2-40B4-BE49-F238E27FC236}">
                <a16:creationId xmlns:a16="http://schemas.microsoft.com/office/drawing/2014/main" id="{45D1ACBD-2DC3-458F-8FF1-0B6259DEE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1844675"/>
            <a:ext cx="351948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DESNI KROŽNI PROCES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01733" name="Rectangle 6">
            <a:extLst>
              <a:ext uri="{FF2B5EF4-FFF2-40B4-BE49-F238E27FC236}">
                <a16:creationId xmlns:a16="http://schemas.microsoft.com/office/drawing/2014/main" id="{2E3F80E2-2543-4690-B05D-8A5DEAB42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2186952"/>
            <a:ext cx="8640763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7621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Iz notranje energije sistema, ki predstavlja vir toplote ali toplo telo, dovajamo toploto v delovni proces, kjer se del toplote pretvarja v delo, preostali del toplote, ki se ne da pretvoriti v delo, pa odvajamo iz procesa v sistem, ki ima nižjo temperaturo in predstavlja hladno telo.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Priprava toplega telesa je povezana z izkoriščanjem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kemične ali jedrske notranje energije goriv in 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povezana s stroški. Kot hladno telo pa se uporablja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okolica kot vedno prisoten toplotni zbiralnik z najnižjo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temperaturo.</a:t>
            </a:r>
          </a:p>
        </p:txBody>
      </p:sp>
      <p:pic>
        <p:nvPicPr>
          <p:cNvPr id="201734" name="Picture 7">
            <a:extLst>
              <a:ext uri="{FF2B5EF4-FFF2-40B4-BE49-F238E27FC236}">
                <a16:creationId xmlns:a16="http://schemas.microsoft.com/office/drawing/2014/main" id="{797ADD66-80CE-4757-BFCC-3C6690BD2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850" y="3860801"/>
            <a:ext cx="1314450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1735" name="Rectangle 8">
            <a:extLst>
              <a:ext uri="{FF2B5EF4-FFF2-40B4-BE49-F238E27FC236}">
                <a16:creationId xmlns:a16="http://schemas.microsoft.com/office/drawing/2014/main" id="{94401661-382A-45B7-A906-8064BF9A0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0189" y="3644901"/>
            <a:ext cx="6953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toplo telo</a:t>
            </a:r>
          </a:p>
        </p:txBody>
      </p:sp>
      <p:sp>
        <p:nvSpPr>
          <p:cNvPr id="201736" name="Rectangle 10">
            <a:extLst>
              <a:ext uri="{FF2B5EF4-FFF2-40B4-BE49-F238E27FC236}">
                <a16:creationId xmlns:a16="http://schemas.microsoft.com/office/drawing/2014/main" id="{ED03F4E7-D822-48D3-9CD7-13F4B1EC3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50" y="5300664"/>
            <a:ext cx="8001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hladno telo</a:t>
            </a:r>
          </a:p>
        </p:txBody>
      </p:sp>
      <p:sp>
        <p:nvSpPr>
          <p:cNvPr id="201737" name="Rectangle 11">
            <a:extLst>
              <a:ext uri="{FF2B5EF4-FFF2-40B4-BE49-F238E27FC236}">
                <a16:creationId xmlns:a16="http://schemas.microsoft.com/office/drawing/2014/main" id="{E715D5A3-622E-4C67-88E5-A5AF9D8C4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5584071"/>
            <a:ext cx="8064500" cy="110799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Koristno delo delovnega krožnega procesa je pozitivno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in ga iz krožnega proce­sa pridobivamo, kar pomeni, da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je v krožni proces dovedena toplota večja od odvedene toplote.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3">
            <a:extLst>
              <a:ext uri="{FF2B5EF4-FFF2-40B4-BE49-F238E27FC236}">
                <a16:creationId xmlns:a16="http://schemas.microsoft.com/office/drawing/2014/main" id="{3D230BE6-A511-46D1-925C-4208DFFDC14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3FF9927-1FD4-4FA8-A7FE-4CE95CF9AB7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2755" name="Rectangle 4">
            <a:extLst>
              <a:ext uri="{FF2B5EF4-FFF2-40B4-BE49-F238E27FC236}">
                <a16:creationId xmlns:a16="http://schemas.microsoft.com/office/drawing/2014/main" id="{A4D2876B-075B-4E92-8DB5-97212BBF7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328771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LEVI KROŽNI PROCES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02756" name="Rectangle 5">
            <a:extLst>
              <a:ext uri="{FF2B5EF4-FFF2-40B4-BE49-F238E27FC236}">
                <a16:creationId xmlns:a16="http://schemas.microsoft.com/office/drawing/2014/main" id="{3F1257AF-1344-4417-8817-59851547E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756067"/>
            <a:ext cx="8785225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 porabo dela se prenaša toplota iz sistemov z nižjo temperaturo v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sisteme z višjo temperaturo. Ko se postavlja zahteva po večjem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toplotnem učinku hlajenja in ogrevanja brez dela, te probleme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rešujejo s pomočjo levih krožnih procesov, kjer je delo, porabljeno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za stiskanje, večje kot delo, pridobljeno pri raztezanju |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sti</a:t>
            </a:r>
            <a:r>
              <a:rPr lang="sl-SI" altLang="sl-SI" sz="2200">
                <a:solidFill>
                  <a:srgbClr val="000000"/>
                </a:solidFill>
              </a:rPr>
              <a:t>| &gt;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raz</a:t>
            </a:r>
            <a:r>
              <a:rPr lang="sl-SI" altLang="sl-SI" sz="2200" i="1">
                <a:solidFill>
                  <a:srgbClr val="000000"/>
                </a:solidFill>
              </a:rPr>
              <a:t>!</a:t>
            </a:r>
          </a:p>
        </p:txBody>
      </p:sp>
      <p:sp>
        <p:nvSpPr>
          <p:cNvPr id="202757" name="Rectangle 6">
            <a:extLst>
              <a:ext uri="{FF2B5EF4-FFF2-40B4-BE49-F238E27FC236}">
                <a16:creationId xmlns:a16="http://schemas.microsoft.com/office/drawing/2014/main" id="{3B909B63-48CD-4E62-A356-4013C7A9B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2492375"/>
            <a:ext cx="27495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W </a:t>
            </a:r>
            <a:r>
              <a:rPr lang="sl-SI" altLang="sl-SI" sz="2200">
                <a:solidFill>
                  <a:srgbClr val="000000"/>
                </a:solidFill>
              </a:rPr>
              <a:t>=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i="1" baseline="-25000">
                <a:solidFill>
                  <a:srgbClr val="000000"/>
                </a:solidFill>
              </a:rPr>
              <a:t>dov</a:t>
            </a:r>
            <a:r>
              <a:rPr lang="sl-SI" altLang="sl-SI" sz="2200" i="1">
                <a:solidFill>
                  <a:srgbClr val="000000"/>
                </a:solidFill>
              </a:rPr>
              <a:t> – |Q</a:t>
            </a:r>
            <a:r>
              <a:rPr lang="sl-SI" altLang="sl-SI" sz="2200" i="1" baseline="-25000">
                <a:solidFill>
                  <a:srgbClr val="000000"/>
                </a:solidFill>
              </a:rPr>
              <a:t>odv</a:t>
            </a:r>
            <a:r>
              <a:rPr lang="sl-SI" altLang="sl-SI" sz="2200" i="1">
                <a:solidFill>
                  <a:srgbClr val="000000"/>
                </a:solidFill>
              </a:rPr>
              <a:t>| &lt; </a:t>
            </a:r>
            <a:r>
              <a:rPr lang="sl-SI" altLang="sl-SI" sz="22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02758" name="Rectangle 7">
            <a:extLst>
              <a:ext uri="{FF2B5EF4-FFF2-40B4-BE49-F238E27FC236}">
                <a16:creationId xmlns:a16="http://schemas.microsoft.com/office/drawing/2014/main" id="{3EFEF56D-0692-4F7B-9950-C40F85908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2982705"/>
            <a:ext cx="864235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40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40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40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4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4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4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4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4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4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Običajen je: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sl-SI" altLang="sl-SI" sz="2200">
                <a:solidFill>
                  <a:srgbClr val="000000"/>
                </a:solidFill>
              </a:rPr>
              <a:t>  prenos toplote iz sistemov s temperaturo, ki je nižja od okoliške, v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okolico (hladilni procesi);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sl-SI" altLang="sl-SI" sz="2200">
                <a:solidFill>
                  <a:srgbClr val="000000"/>
                </a:solidFill>
              </a:rPr>
              <a:t>  prenos toplote iz okolice v sisteme, v katerih je temperatura višja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od okoliške (toplotne črpalke).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Delovna snov v krožnem procesu se imenuje </a:t>
            </a:r>
            <a:r>
              <a:rPr lang="sl-SI" altLang="sl-SI" sz="2200" b="1">
                <a:solidFill>
                  <a:srgbClr val="000000"/>
                </a:solidFill>
              </a:rPr>
              <a:t>hladilno sredstvo</a:t>
            </a:r>
            <a:r>
              <a:rPr lang="sl-SI" altLang="sl-SI" sz="2200">
                <a:solidFill>
                  <a:srgbClr val="000000"/>
                </a:solidFill>
              </a:rPr>
              <a:t>. Toplota, ki se odvaja iz hlajenega sistema, je </a:t>
            </a:r>
            <a:r>
              <a:rPr lang="sl-SI" altLang="sl-SI" sz="2200" b="1">
                <a:solidFill>
                  <a:srgbClr val="000000"/>
                </a:solidFill>
              </a:rPr>
              <a:t>hladilna toplota </a:t>
            </a:r>
            <a:r>
              <a:rPr lang="sl-SI" altLang="sl-SI" sz="2200" b="1" i="1">
                <a:solidFill>
                  <a:srgbClr val="000000"/>
                </a:solidFill>
              </a:rPr>
              <a:t>Q</a:t>
            </a:r>
            <a:r>
              <a:rPr lang="sl-SI" altLang="sl-SI" sz="2200" b="1" i="1" baseline="-25000">
                <a:solidFill>
                  <a:srgbClr val="000000"/>
                </a:solidFill>
              </a:rPr>
              <a:t>H</a:t>
            </a:r>
            <a:r>
              <a:rPr lang="sl-SI" altLang="sl-SI" sz="2200" i="1">
                <a:solidFill>
                  <a:srgbClr val="000000"/>
                </a:solidFill>
              </a:rPr>
              <a:t>. </a:t>
            </a:r>
            <a:r>
              <a:rPr lang="sl-SI" altLang="sl-SI" sz="2200">
                <a:solidFill>
                  <a:srgbClr val="000000"/>
                </a:solidFill>
              </a:rPr>
              <a:t>Toplota, ki se dovaja v greti sistem, pa je </a:t>
            </a:r>
            <a:r>
              <a:rPr lang="sl-SI" altLang="sl-SI" sz="2200" b="1">
                <a:solidFill>
                  <a:srgbClr val="000000"/>
                </a:solidFill>
              </a:rPr>
              <a:t>grelna toplota </a:t>
            </a:r>
            <a:r>
              <a:rPr lang="sl-SI" altLang="sl-SI" sz="2200" b="1" i="1">
                <a:solidFill>
                  <a:srgbClr val="000000"/>
                </a:solidFill>
              </a:rPr>
              <a:t>Q</a:t>
            </a:r>
            <a:r>
              <a:rPr lang="sl-SI" altLang="sl-SI" sz="2200" b="1" i="1" baseline="-25000">
                <a:solidFill>
                  <a:srgbClr val="000000"/>
                </a:solidFill>
              </a:rPr>
              <a:t>G</a:t>
            </a:r>
            <a:r>
              <a:rPr lang="sl-SI" altLang="sl-SI" sz="2200" i="1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02759" name="Rectangle 8">
            <a:extLst>
              <a:ext uri="{FF2B5EF4-FFF2-40B4-BE49-F238E27FC236}">
                <a16:creationId xmlns:a16="http://schemas.microsoft.com/office/drawing/2014/main" id="{6E41BD1F-7F04-4D75-A5FB-77FD13004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5734050"/>
            <a:ext cx="171926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Velja:</a:t>
            </a: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04830" name="Group 30">
            <a:extLst>
              <a:ext uri="{FF2B5EF4-FFF2-40B4-BE49-F238E27FC236}">
                <a16:creationId xmlns:a16="http://schemas.microsoft.com/office/drawing/2014/main" id="{15571071-509E-49D8-AFDC-517680A5AD26}"/>
              </a:ext>
            </a:extLst>
          </p:cNvPr>
          <p:cNvGraphicFramePr>
            <a:graphicFrameLocks noGrp="1"/>
          </p:cNvGraphicFramePr>
          <p:nvPr/>
        </p:nvGraphicFramePr>
        <p:xfrm>
          <a:off x="3000375" y="5876925"/>
          <a:ext cx="1366838" cy="427038"/>
        </p:xfrm>
        <a:graphic>
          <a:graphicData uri="http://schemas.openxmlformats.org/drawingml/2006/table">
            <a:tbl>
              <a:tblPr/>
              <a:tblGrid>
                <a:gridCol w="1366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sl-SI" sz="2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2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sl-SI" sz="2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dov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54" marB="4575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4831" name="Group 31">
            <a:extLst>
              <a:ext uri="{FF2B5EF4-FFF2-40B4-BE49-F238E27FC236}">
                <a16:creationId xmlns:a16="http://schemas.microsoft.com/office/drawing/2014/main" id="{1FBE6941-0C48-4DB7-AE4F-12AC7EF7D53D}"/>
              </a:ext>
            </a:extLst>
          </p:cNvPr>
          <p:cNvGraphicFramePr>
            <a:graphicFrameLocks noGrp="1"/>
          </p:cNvGraphicFramePr>
          <p:nvPr/>
        </p:nvGraphicFramePr>
        <p:xfrm>
          <a:off x="4656139" y="5876925"/>
          <a:ext cx="1368425" cy="427038"/>
        </p:xfrm>
        <a:graphic>
          <a:graphicData uri="http://schemas.openxmlformats.org/drawingml/2006/table">
            <a:tbl>
              <a:tblPr/>
              <a:tblGrid>
                <a:gridCol w="1368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oziroma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54" marB="4575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2764" name="Rectangle 29">
            <a:extLst>
              <a:ext uri="{FF2B5EF4-FFF2-40B4-BE49-F238E27FC236}">
                <a16:creationId xmlns:a16="http://schemas.microsoft.com/office/drawing/2014/main" id="{60E8AABC-0B0E-4D9B-B337-DEE0C3B4A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3339" y="5938839"/>
            <a:ext cx="151288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sl-SI" altLang="sl-SI" sz="2200" i="1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Q</a:t>
            </a:r>
            <a:r>
              <a:rPr lang="sl-SI" altLang="sl-SI" sz="2200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</a:t>
            </a:r>
            <a:endParaRPr lang="sl-SI" altLang="sl-SI" sz="2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592</Words>
  <Application>Microsoft Office PowerPoint</Application>
  <PresentationFormat>Širokozaslonsko</PresentationFormat>
  <Paragraphs>67</Paragraphs>
  <Slides>4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22</cp:revision>
  <dcterms:created xsi:type="dcterms:W3CDTF">2021-09-26T19:56:46Z</dcterms:created>
  <dcterms:modified xsi:type="dcterms:W3CDTF">2022-01-24T19:37:08Z</dcterms:modified>
</cp:coreProperties>
</file>