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38F8-DE9E-467E-84A7-8E66B873F815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A373-DA8E-40D4-9052-7E400BA4E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4D3CB-E23F-45DE-8D52-CB74137E5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53A759-3AD7-4CED-A4C6-7BFE965C2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D80423-5CD5-4FCE-AAEE-85D03B4F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DBC824-43F9-49A5-9846-812F579D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E83529-4380-43C7-A5A6-7698FD12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35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20954-F1A5-4C30-BDE4-71E321C3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9DD165-9353-4298-8408-A0BDF5D1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3C5ADB-E155-4C2D-BCC1-F056D1E3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04DED5-14EB-4E71-8F00-23A3808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8DDB6B5-55F4-46AA-941D-3FCA5E0A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4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5D332B0-28FF-47B7-9F27-6B3DA44BC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2EE19F-2286-4C26-BF26-03205F2D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F8A80D-F6B2-4285-98D0-22BD7248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9FCEA0-F26E-4E75-B78A-165D30B6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F4806A-16AA-4500-80F9-5C27F2A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7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ED83-C335-4FA4-BDA6-179399F756A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9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72B-98C9-45C1-B3E4-0BB45466FF19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17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54D-B943-45B3-B5E2-99D8C109FCA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3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5B58-2672-420F-A83F-490BC50CA27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7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E4B-E72E-4AA2-ADB0-98F0264233B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253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E0-6D9A-4190-9200-1A7B025678ED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254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BB38-EF53-41DB-B574-B2714CC5853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1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22FC-E472-4603-8085-7E8C7182AB6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2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179B8-463C-47F8-BD3E-797871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9A1578-9D37-46CE-A401-E36F0DC6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9ABD8A-0EAD-448F-A857-2C2FEFCE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A0D537-312F-419C-8942-6EC483CE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32041A-CF60-42A4-BC69-8AB7E08E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35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C9E-CCC7-4B27-9C8A-D0E9DAFC469C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69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03D-59A1-47A9-A29E-85B68C4F61F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947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67A5-1DA1-48F3-B53A-014B6633B53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54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F46EE-0725-4714-940F-B07F36FE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C5A338-44FB-491E-9AD5-EE7CF9C4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1FF0B8-1CB8-4919-B08D-645F363C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491ECA-C27D-459C-AEAB-C7B2E0D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01C16-A9CC-41E4-858D-48D8C18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03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33EC1-69C5-449D-8B96-DCC27E19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B05AFD-CAF2-4A2A-9F63-CA94393E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D24DF6-557C-4ABB-A633-26A66EAC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4AA0F1-840C-45B9-A741-45508AD1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912AD9F-F609-42C2-A263-2E1E0D01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71790E-A822-4533-AB62-8BCF72B8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11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53DD1-AA7D-4273-AE3B-279BD2BB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5D4C92-68B5-4BBC-B144-4B3975ED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BF9D5A4-ED44-4595-8518-91BBB9D9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17AFDF4-16D2-42B3-B339-D9FFD2EB1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AE40605-3935-43DB-8A9B-E0CB50DA8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0ED7143-0B24-436E-8D17-DFB7E111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6C17AED-345B-4C7A-9CA2-D5B081F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8E00EDB-7C22-48A5-A6AB-E0B56D56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8EDB8-4F61-4899-9E5F-213F6541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2211D5-40C6-4450-BF26-B8E8D6B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DE4DFC-AD18-4E92-8554-9768FD99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6EC8894-FDF7-4133-A176-6658DF55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3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1FD7A58-173A-4964-A56C-7409DFE0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4A64EC-2E1F-4F37-8DEB-AB52C760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04447F-336D-49F8-923F-02CE4E5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4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0F6F7-C77D-48A3-AD85-72DCA9AB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266ED-AF03-4E7E-95C8-90643ED3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0F068D4-9B7B-435C-BC16-88B34DCC4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B97A23-E02A-4952-88C4-30504102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FD7DCC-097C-4819-A1F9-BF7810E5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28F120F-9CD4-45C4-B855-2EB4C2C9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F1B20-C29B-4E33-A840-ECBB636C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BF87F70-6A22-4E40-AEB2-2D4FAFFFC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48059C7-6DB0-4D4F-AA3F-34DB5CBA0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47BAAE-1DCE-4025-AD0D-9AC03C29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AB9676-0600-443E-BAF3-223AEEDF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637E2AC-8F5B-4F37-83B7-9DED12D5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3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A9ACA45-A6CB-445F-9300-BB27DAA4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C9103C-8D9C-4D87-8979-0E9299A9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04A771-6612-4B12-A78B-B2F4DCF1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176079-29DB-400A-A842-9F8934148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E631D9-E343-4F36-83D3-FEA5D3E3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42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51A5B0-DD74-4BC7-96D3-901634CACEF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6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48299" y="286439"/>
                <a:ext cx="10091450" cy="62024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l-SI" sz="2400" b="1" dirty="0"/>
                  <a:t>PRIMERI ZA VAJE: DOLOČANJE OBREMENITEV PALIC</a:t>
                </a:r>
              </a:p>
              <a:p>
                <a:pPr marL="0" indent="0">
                  <a:buNone/>
                </a:pPr>
                <a:r>
                  <a:rPr lang="sl-SI" b="1" dirty="0"/>
                  <a:t>1.PRIMER (čisto ravninsko paličje)</a:t>
                </a:r>
              </a:p>
              <a:p>
                <a:pPr marL="0" indent="0">
                  <a:buNone/>
                </a:pPr>
                <a:r>
                  <a:rPr lang="sl-SI" b="1" dirty="0"/>
                  <a:t>Ravninsko paličje je obremenjeno, kot prikazuje slika. Velikosti sil 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𝒌𝑵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𝒌𝑵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𝒌𝑵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b="1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sl-SI" b="1" dirty="0"/>
                  <a:t>Preveri statično določenost konstrukcije.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l-SI" b="1" dirty="0"/>
                  <a:t>Izračunaj reakcije in določi smer delovanja.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l-SI" b="1" dirty="0"/>
                  <a:t>Izračunaj osne sile v palicah in jih prikaži v tabeli.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299" y="286439"/>
                <a:ext cx="10091450" cy="6202495"/>
              </a:xfrm>
              <a:blipFill rotWithShape="0">
                <a:blip r:embed="rId2"/>
                <a:stretch>
                  <a:fillRect l="-906" t="-108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910" y="3473324"/>
            <a:ext cx="3772233" cy="33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Za obravnavano vozlišče zapišemo ravnotežni enačbi: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𝒊𝒙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𝒊𝒚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→−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func>
                            <m:func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func>
                            <m:func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𝟓𝟔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𝟑𝟏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𝟔𝟎𝟔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Iz enačbe 1) sledi: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sl-SI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func>
                  </m:oMath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𝟔𝟎𝟔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𝟓𝟔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Osni sili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sl-SI" b="1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sl-SI" b="1" dirty="0"/>
                  <a:t> narišemo na palici     in     v bližino vozlišča    . V sosednjih vozliščih smer osne sile obrnemo. Negativni predznak pri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sl-SI" b="1" dirty="0"/>
                  <a:t> pomeni, da v palici    deluje tlačna sila, in ne natezna, kot smo predvidevali.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>
                <a:blip r:embed="rId2"/>
                <a:stretch>
                  <a:fillRect l="-66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Diagram poteka: Povezovalnik 3"/>
          <p:cNvSpPr/>
          <p:nvPr/>
        </p:nvSpPr>
        <p:spPr>
          <a:xfrm>
            <a:off x="5946719" y="4816209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</a:t>
            </a:r>
          </a:p>
        </p:txBody>
      </p:sp>
      <p:sp>
        <p:nvSpPr>
          <p:cNvPr id="5" name="Diagram poteka: Povezovalnik 4"/>
          <p:cNvSpPr/>
          <p:nvPr/>
        </p:nvSpPr>
        <p:spPr>
          <a:xfrm>
            <a:off x="6629765" y="4816209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8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9230941" y="4816209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</a:t>
            </a:r>
          </a:p>
        </p:txBody>
      </p:sp>
      <p:sp>
        <p:nvSpPr>
          <p:cNvPr id="8" name="Diagram poteka: Povezovalnik 7"/>
          <p:cNvSpPr/>
          <p:nvPr/>
        </p:nvSpPr>
        <p:spPr>
          <a:xfrm>
            <a:off x="3466088" y="5431318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136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00732" cy="45663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32" y="2705731"/>
            <a:ext cx="6092108" cy="41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Za obravnavano vozlišče zapišemo ravnotežni enačbi: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𝒊𝒙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𝟔𝟎𝟔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𝟓𝟔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𝒊𝒚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𝟔𝟎𝟔</m:t>
                      </m:r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𝟓𝟔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Osni sili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sl-SI" b="1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sl-SI" b="1" dirty="0"/>
                  <a:t> narišemo na palici     in     v bližino vozlišča    . V sosednjih vozliščih smer osne sile obrnemo. Negativni predznak pri obeh silah pomeni, da v palicah deluje tlačna sila, in ne natezna, kot smo predvidevali.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>
                <a:blip r:embed="rId2"/>
                <a:stretch>
                  <a:fillRect l="-66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Diagram poteka: Povezovalnik 3"/>
          <p:cNvSpPr/>
          <p:nvPr/>
        </p:nvSpPr>
        <p:spPr>
          <a:xfrm>
            <a:off x="5957736" y="358232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9</a:t>
            </a:r>
          </a:p>
        </p:txBody>
      </p:sp>
      <p:sp>
        <p:nvSpPr>
          <p:cNvPr id="5" name="Diagram poteka: Povezovalnik 4"/>
          <p:cNvSpPr/>
          <p:nvPr/>
        </p:nvSpPr>
        <p:spPr>
          <a:xfrm>
            <a:off x="6596715" y="358232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9230941" y="3582320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7950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77915" cy="560461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915" y="619125"/>
            <a:ext cx="51149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Za obravnavano vozlišče zapišemo ravnotežni enačbi: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𝒊𝒙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 drugo enačbo bomo preverili rezultate: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𝒊𝒚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𝑩𝒀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sl-SI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𝟗𝟖</m:t>
                          </m:r>
                        </m:e>
                      </m:d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Osno silo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sl-SI" b="1" dirty="0"/>
                  <a:t> narišemo na palici     v bližino vozlišča    . V sosednjem vozlišču smer osne sile obrnemo. Negativni predznak pri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sl-SI" b="1" dirty="0"/>
                  <a:t> pomeni, da v palicah deluje tlačna sila, in ne natezna, kot smo predvidevali.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748" r="-60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Diagram poteka: Povezovalnik 4"/>
          <p:cNvSpPr/>
          <p:nvPr/>
        </p:nvSpPr>
        <p:spPr>
          <a:xfrm>
            <a:off x="5252656" y="4370032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6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7853832" y="4351675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463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85" y="0"/>
            <a:ext cx="5064816" cy="41313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31" y="2373862"/>
            <a:ext cx="6250409" cy="44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9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Rešitev:</a:t>
                </a:r>
              </a:p>
              <a:p>
                <a:r>
                  <a:rPr lang="sl-SI" b="1" dirty="0">
                    <a:ea typeface="Cambria Math" panose="02040503050406030204" pitchFamily="18" charset="0"/>
                  </a:rPr>
                  <a:t>Vse sile, ki obremenjujejo konstrukcijo, ležijo v ravnini konstrukcije in jo obremenjujejo v vozliščih, kar predstavlja čisto ravninsko paličje.</a:t>
                </a:r>
              </a:p>
              <a:p>
                <a:endParaRPr lang="sl-SI" b="1" dirty="0">
                  <a:ea typeface="Cambria Math" panose="02040503050406030204" pitchFamily="18" charset="0"/>
                </a:endParaRPr>
              </a:p>
              <a:p>
                <a:endParaRPr lang="sl-SI" b="1" dirty="0">
                  <a:ea typeface="Cambria Math" panose="02040503050406030204" pitchFamily="18" charset="0"/>
                </a:endParaRPr>
              </a:p>
              <a:p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Paličje ima:   šest vozlišč; v = 6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                       (   ,   ,   ,   ,   ,    )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                        devet palic; p = 9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                       (   ,   ,   ,   ,   ,   ,   ,   ,   )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                        tri neznanke; n = 3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𝑨𝑿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𝑨𝒀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𝑩𝒀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     </a:t>
                </a: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12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Diagram poteka: Povezovalnik 1"/>
          <p:cNvSpPr/>
          <p:nvPr/>
        </p:nvSpPr>
        <p:spPr>
          <a:xfrm>
            <a:off x="4198067" y="4140507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6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3891013" y="4127654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5</a:t>
            </a:r>
          </a:p>
        </p:txBody>
      </p:sp>
      <p:sp>
        <p:nvSpPr>
          <p:cNvPr id="9" name="Diagram poteka: Povezovalnik 8"/>
          <p:cNvSpPr/>
          <p:nvPr/>
        </p:nvSpPr>
        <p:spPr>
          <a:xfrm>
            <a:off x="3582266" y="4140507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</a:t>
            </a:r>
          </a:p>
        </p:txBody>
      </p:sp>
      <p:sp>
        <p:nvSpPr>
          <p:cNvPr id="10" name="Diagram poteka: Povezovalnik 9"/>
          <p:cNvSpPr/>
          <p:nvPr/>
        </p:nvSpPr>
        <p:spPr>
          <a:xfrm>
            <a:off x="3293580" y="4140507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</a:t>
            </a:r>
          </a:p>
        </p:txBody>
      </p:sp>
      <p:sp>
        <p:nvSpPr>
          <p:cNvPr id="11" name="Diagram poteka: Povezovalnik 10"/>
          <p:cNvSpPr/>
          <p:nvPr/>
        </p:nvSpPr>
        <p:spPr>
          <a:xfrm>
            <a:off x="3021650" y="4151524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</a:t>
            </a:r>
          </a:p>
        </p:txBody>
      </p:sp>
      <p:sp>
        <p:nvSpPr>
          <p:cNvPr id="12" name="Diagram poteka: Povezovalnik 11"/>
          <p:cNvSpPr/>
          <p:nvPr/>
        </p:nvSpPr>
        <p:spPr>
          <a:xfrm>
            <a:off x="2730989" y="4151524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  <p:sp>
        <p:nvSpPr>
          <p:cNvPr id="13" name="Diagram poteka: Povezovalnik 12"/>
          <p:cNvSpPr/>
          <p:nvPr/>
        </p:nvSpPr>
        <p:spPr>
          <a:xfrm>
            <a:off x="5062389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9</a:t>
            </a:r>
          </a:p>
        </p:txBody>
      </p:sp>
      <p:sp>
        <p:nvSpPr>
          <p:cNvPr id="14" name="Diagram poteka: Povezovalnik 13"/>
          <p:cNvSpPr/>
          <p:nvPr/>
        </p:nvSpPr>
        <p:spPr>
          <a:xfrm>
            <a:off x="4779992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8</a:t>
            </a:r>
          </a:p>
        </p:txBody>
      </p:sp>
      <p:sp>
        <p:nvSpPr>
          <p:cNvPr id="15" name="Diagram poteka: Povezovalnik 14"/>
          <p:cNvSpPr/>
          <p:nvPr/>
        </p:nvSpPr>
        <p:spPr>
          <a:xfrm>
            <a:off x="4504343" y="5043893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</a:t>
            </a:r>
          </a:p>
        </p:txBody>
      </p:sp>
      <p:sp>
        <p:nvSpPr>
          <p:cNvPr id="16" name="Diagram poteka: Povezovalnik 15"/>
          <p:cNvSpPr/>
          <p:nvPr/>
        </p:nvSpPr>
        <p:spPr>
          <a:xfrm>
            <a:off x="4198067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6</a:t>
            </a:r>
          </a:p>
        </p:txBody>
      </p:sp>
      <p:sp>
        <p:nvSpPr>
          <p:cNvPr id="17" name="Diagram poteka: Povezovalnik 16"/>
          <p:cNvSpPr/>
          <p:nvPr/>
        </p:nvSpPr>
        <p:spPr>
          <a:xfrm>
            <a:off x="3891013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5</a:t>
            </a:r>
          </a:p>
        </p:txBody>
      </p:sp>
      <p:sp>
        <p:nvSpPr>
          <p:cNvPr id="18" name="Diagram poteka: Povezovalnik 17"/>
          <p:cNvSpPr/>
          <p:nvPr/>
        </p:nvSpPr>
        <p:spPr>
          <a:xfrm>
            <a:off x="3565273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</a:t>
            </a:r>
          </a:p>
        </p:txBody>
      </p:sp>
      <p:sp>
        <p:nvSpPr>
          <p:cNvPr id="19" name="Diagram poteka: Povezovalnik 18"/>
          <p:cNvSpPr/>
          <p:nvPr/>
        </p:nvSpPr>
        <p:spPr>
          <a:xfrm>
            <a:off x="3287840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3</a:t>
            </a:r>
          </a:p>
        </p:txBody>
      </p:sp>
      <p:sp>
        <p:nvSpPr>
          <p:cNvPr id="20" name="Diagram poteka: Povezovalnik 19"/>
          <p:cNvSpPr/>
          <p:nvPr/>
        </p:nvSpPr>
        <p:spPr>
          <a:xfrm>
            <a:off x="3012191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</a:t>
            </a:r>
          </a:p>
        </p:txBody>
      </p:sp>
      <p:sp>
        <p:nvSpPr>
          <p:cNvPr id="21" name="Diagram poteka: Povezovalnik 20"/>
          <p:cNvSpPr/>
          <p:nvPr/>
        </p:nvSpPr>
        <p:spPr>
          <a:xfrm>
            <a:off x="2729794" y="505858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29" y="1223963"/>
            <a:ext cx="4375647" cy="36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Preverimo statično določenost paličja: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Paličje je statično določeno pravilno oblikovano.</a:t>
                </a:r>
              </a:p>
              <a:p>
                <a:r>
                  <a:rPr lang="sl-SI" b="1" dirty="0">
                    <a:ea typeface="Cambria Math" panose="02040503050406030204" pitchFamily="18" charset="0"/>
                  </a:rPr>
                  <a:t>Za obravnavano paličje zapišemo tri ravnotežne enačbe: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𝒊𝒙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𝑨𝑿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  <m:r>
                      <a:rPr lang="sl-SI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𝑨𝑿</m:t>
                        </m:r>
                      </m:sub>
                    </m:sSub>
                  </m:oMath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𝑨𝑿</m:t>
                        </m:r>
                      </m:sub>
                    </m:sSub>
                    <m:r>
                      <a:rPr lang="sl-SI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𝐤𝐍</m:t>
                    </m:r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𝒊𝒚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 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𝑨𝒀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𝑩𝒀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𝑨𝒀</m:t>
                        </m:r>
                      </m:sub>
                    </m:sSub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3)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</m:e>
                    </m:nary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𝑩𝒀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𝑩𝒀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𝑩𝒀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𝑩𝒀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6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/>
                  <a:t>Iz 2.enačbe izrazimo silo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sl-SI" b="1" dirty="0"/>
                  <a:t> in jo izračunamo: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𝑨𝒀</m:t>
                          </m:r>
                        </m:sub>
                      </m:sSub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𝑩𝒀</m:t>
                          </m:r>
                        </m:sub>
                      </m:sSub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𝑨𝒀</m:t>
                          </m:r>
                        </m:sub>
                      </m:sSub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Vse reakcije imajo pozitivne vrednosti: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𝑨𝒀</m:t>
                        </m:r>
                      </m:sub>
                    </m:sSub>
                    <m:r>
                      <a:rPr lang="sl-SI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𝟓𝟔𝟗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𝐤𝐍</m:t>
                    </m:r>
                  </m:oMath>
                </a14:m>
                <a:r>
                  <a:rPr lang="sl-SI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𝑩𝑿</m:t>
                        </m:r>
                      </m:sub>
                    </m:sSub>
                    <m:r>
                      <a:rPr lang="sl-SI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𝐤𝐍</m:t>
                    </m:r>
                  </m:oMath>
                </a14:m>
                <a:r>
                  <a:rPr lang="sl-SI" b="1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sl-SI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𝟏𝟕𝟕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𝐤𝐍</m:t>
                    </m:r>
                  </m:oMath>
                </a14:m>
                <a:r>
                  <a:rPr lang="sl-SI" b="1" dirty="0"/>
                  <a:t>, kar pomeni, da smo pravilno predpostavili smer delovanja sil v podporah. Če dobimo negativne vrednosti, je treba smeri sil za nadaljnje obravnavanje paličja popraviti.</a:t>
                </a:r>
              </a:p>
              <a:p>
                <a:r>
                  <a:rPr lang="sl-SI" b="1" dirty="0"/>
                  <a:t>Osne sile v palicah lahko začnemo računati v vozlišču     ali    , ker imamo v teh vozliščih dve neznani veličini. Odločimo se za vozlišče    . Narišemo vozlišče    , vrišemo reakcije v vozlišču in osne sile v palicah. Predpostavimo natezno obremenitev palic.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Diagram poteka: Povezovalnik 3"/>
          <p:cNvSpPr/>
          <p:nvPr/>
        </p:nvSpPr>
        <p:spPr>
          <a:xfrm>
            <a:off x="8316541" y="2884584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  <p:sp>
        <p:nvSpPr>
          <p:cNvPr id="5" name="Diagram poteka: Povezovalnik 4"/>
          <p:cNvSpPr/>
          <p:nvPr/>
        </p:nvSpPr>
        <p:spPr>
          <a:xfrm>
            <a:off x="9043655" y="2884584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10068222" y="3161841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  <p:sp>
        <p:nvSpPr>
          <p:cNvPr id="8" name="Diagram poteka: Povezovalnik 7"/>
          <p:cNvSpPr/>
          <p:nvPr/>
        </p:nvSpPr>
        <p:spPr>
          <a:xfrm>
            <a:off x="3557255" y="3503364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294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30" y="342613"/>
            <a:ext cx="55340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Za obravnavano vozlišče zapišemo ravnotežni enačbi: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𝒊𝒙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𝑨𝑿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𝒊𝒚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 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𝑨𝒀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𝑨𝒀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func>
                            <m:funcPr>
                              <m:ctrlPr>
                                <a:rPr lang="sl-SI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𝟓𝟔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𝟑𝟏</m:t>
                              </m:r>
                              <m:r>
                                <a:rPr lang="sl-SI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𝟗𝟑𝟐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Iz enačbe 1) sledi: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l-SI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𝑨𝑿</m:t>
                        </m:r>
                      </m:sub>
                    </m:sSub>
                    <m:r>
                      <a:rPr lang="sl-SI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𝟗𝟑𝟐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𝟓𝟔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l-SI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Osni sili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l-SI" b="1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sl-SI" b="1" dirty="0"/>
                  <a:t> narišemo na palici     in     v bližino vozlišča    . V sosednjih vozliščih smer osne sile obrnemo. Negativni predznak pri obeh pomeni, da v palicah deluje tlačna sila, in ne natezna, kot smo predvidevali.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Diagram poteka: Povezovalnik 3"/>
          <p:cNvSpPr/>
          <p:nvPr/>
        </p:nvSpPr>
        <p:spPr>
          <a:xfrm>
            <a:off x="5946719" y="4816209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  <p:sp>
        <p:nvSpPr>
          <p:cNvPr id="5" name="Diagram poteka: Povezovalnik 4"/>
          <p:cNvSpPr/>
          <p:nvPr/>
        </p:nvSpPr>
        <p:spPr>
          <a:xfrm>
            <a:off x="6629765" y="4816209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9230941" y="4816209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808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35" y="320578"/>
            <a:ext cx="53530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7" y="154236"/>
                <a:ext cx="10245687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Za obravnavano vozlišče zapišemo ravnotežni enačbi:</a:t>
                </a: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𝒊𝒙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l-SI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sl-SI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𝒊𝒚</m:t>
                            </m:r>
                          </m:sub>
                        </m:s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 </m:t>
                        </m:r>
                        <m:sSub>
                          <m:sSubPr>
                            <m:ctrlP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l-SI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lang="sl-SI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r>
                  <a:rPr lang="sl-SI" b="1" dirty="0"/>
                  <a:t>Osno silo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sl-SI" b="1" dirty="0"/>
                  <a:t> narišemo na palico     v bližino vozlišča    . V sosednjih vozliščih smer osne sile obrnemo. Negativni predznak pri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sl-SI" b="1" dirty="0"/>
                  <a:t> pomeni, da v palicah deluje tlačna sila, in ne natezna, kot smo predvidevali. Na palico    ne rišemo sile, ker je ni.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7" y="154236"/>
                <a:ext cx="10245687" cy="6521986"/>
              </a:xfrm>
              <a:blipFill>
                <a:blip r:embed="rId2"/>
                <a:stretch>
                  <a:fillRect l="-65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Diagram poteka: Povezovalnik 3"/>
          <p:cNvSpPr/>
          <p:nvPr/>
        </p:nvSpPr>
        <p:spPr>
          <a:xfrm>
            <a:off x="5240968" y="2830620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</a:t>
            </a:r>
          </a:p>
        </p:txBody>
      </p:sp>
      <p:sp>
        <p:nvSpPr>
          <p:cNvPr id="5" name="Diagram poteka: Povezovalnik 4"/>
          <p:cNvSpPr/>
          <p:nvPr/>
        </p:nvSpPr>
        <p:spPr>
          <a:xfrm>
            <a:off x="10587478" y="3415229"/>
            <a:ext cx="220337" cy="2533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5</a:t>
            </a:r>
          </a:p>
        </p:txBody>
      </p:sp>
      <p:sp>
        <p:nvSpPr>
          <p:cNvPr id="7" name="Diagram poteka: Povezovalnik 6"/>
          <p:cNvSpPr/>
          <p:nvPr/>
        </p:nvSpPr>
        <p:spPr>
          <a:xfrm>
            <a:off x="7930614" y="2817679"/>
            <a:ext cx="220337" cy="25338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938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62" y="0"/>
            <a:ext cx="5585552" cy="527927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90" y="619125"/>
            <a:ext cx="57340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Širokozaslonsko</PresentationFormat>
  <Paragraphs>144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3.2.2 Sestavljanje sil – rezultanta dveh in več vzporednih sil</dc:title>
  <dc:creator>Vouk, Gaja</dc:creator>
  <cp:lastModifiedBy>Vouk, Gaja</cp:lastModifiedBy>
  <cp:revision>10</cp:revision>
  <dcterms:created xsi:type="dcterms:W3CDTF">2022-02-07T18:07:31Z</dcterms:created>
  <dcterms:modified xsi:type="dcterms:W3CDTF">2022-02-07T18:40:06Z</dcterms:modified>
</cp:coreProperties>
</file>