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3C735-731F-4B01-9AFC-3EF7B66B2061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27540-F5C0-4B6C-B25D-B093A8986A0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81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7540-F5C0-4B6C-B25D-B093A8986A0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1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7540-F5C0-4B6C-B25D-B093A8986A0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80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7540-F5C0-4B6C-B25D-B093A8986A0D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88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7540-F5C0-4B6C-B25D-B093A8986A0D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08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7540-F5C0-4B6C-B25D-B093A8986A0D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85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055B15-0B53-4CA5-8B0B-169C4725F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DD3C50-F1A8-4AE1-983A-C22C6FC04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8BE1FD-E1A9-4F4E-8F04-57D571FB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B1FDEA-EC8D-4970-A22E-A8F1E092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25964D-49F2-4A63-ADF8-3FE7CC24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771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6B83CF-09EA-41E4-9533-5F0C5EE8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42E037C-6959-4B96-BA96-30B344614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07839E-A930-4E8A-844F-EEE4E279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4B849EB-B1B5-48FF-8185-10538803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77D806-CE34-46D9-BDD2-AD1F8907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39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D4BDBA6-DCA0-442F-BBDB-32830CA2E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CF2D951-4112-428D-901C-5808AE32A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7D45DA-EE26-448B-B0E9-E207651C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A35686E-8AF2-4F84-B5CC-A2A4B4CC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A71371-844C-4059-885C-1BA23C13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524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C5794-99A9-4AB8-AB1F-557206C7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A035B7-153F-4682-A438-8250C7E7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F73F7E0-C56B-4259-8531-F922F314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FC192E-ACEB-4209-A201-5AC8B1B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8FE41A-CC44-441D-863B-EAB6BC76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73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FF8779-139C-433D-B3B1-73512A9A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635A792-0A1F-47CD-8A28-B471D3EA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82A638-286C-4C55-A3DC-C62E0C62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6A1926-FD84-4ABF-BF34-CE6B4A26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55E47B-83F2-43BD-BE67-56A5F6F4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8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06F0B-D939-4EBE-B709-CCFCA116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D3D8E8-5B5F-44E9-8C64-C7F98B774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A095FFB-819F-4842-AD74-B81F45327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6D30868-34ED-4814-A219-360BC596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A7DBB0A-12E8-4112-8611-6036BD0A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41A9444-8B62-431D-B776-1D1431A4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93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84AAE-4790-4CC5-8209-236574FD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A1AAE9-2490-49D6-976D-561322767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6FF724E-2CB3-496D-A27D-A4317B9DD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0AEBD2-BBB5-4809-8BE6-56A71BB73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39DC050-C7D2-416C-96CF-DD0032A3C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2B7AF45-51AD-4E7D-9A0E-B098C454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01A59C4-CEEA-4DFC-85FB-20C1C4A6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E002979-5A02-4026-8471-D127DB55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64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E5D79F-9AA9-4784-B97B-2E2E8B1D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B959078-135A-43D1-9669-7261A4BC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5487D64-054D-4F9A-A009-F17AA441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965AD0A-9393-41C5-BFB9-928AD6B7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33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7901F29-08C2-4DCB-AA09-7AAF3279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1AC6717-6086-4A94-86BA-2AA90511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2F9F7E9-61D4-47E4-B340-EE87C424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9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816C5-573B-4A7D-B5AE-D2132619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8ED51C-295F-4057-9931-4166B8DEF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36D8B33-D9C7-42CB-B28D-3FDC0706B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5DDECF-AC3A-4B25-A267-CF3FE49B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4090F11-D900-4F04-8B27-43E20542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FFAA2DB-69F2-4A20-A2C8-E0BB483B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FB430-200E-4345-8285-32FFE1BC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0810C7B-EE7D-47C2-827B-A6BA1BA02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B75C9FA-DE46-4878-9B64-CFCDC98F5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0458FF6-ABCD-46A3-85AD-AAAA0491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E071ABD-137B-441E-A9B9-A599BD9C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8EAF549-B4AE-4B38-BF9E-66B53750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84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5620EC0-4A52-4B1C-9457-907E173F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E01BE0C-7046-4AE7-97AA-371F8659E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8557E9-9E05-41F3-A0E6-343E2C3D3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1277-FAE7-4616-8273-365E34BA76B6}" type="datetimeFigureOut">
              <a:rPr lang="sl-SI" smtClean="0"/>
              <a:t>9.2.2022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5FA73DB-5820-4ACF-ABF7-485AD7591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26A640-9AAF-4ADB-A3E2-0A3E8200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5278-E549-4C6C-A40B-32E4FF201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0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39A6E4-4A69-4CDE-926B-886894CD2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423" y="566152"/>
            <a:ext cx="6982265" cy="1216929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b="1" dirty="0">
                <a:solidFill>
                  <a:srgbClr val="FF0000"/>
                </a:solidFill>
              </a:rPr>
              <a:t>Preverjanje 6. razred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1BC716-E3D8-419F-A112-93B32BF40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629" y="2032854"/>
            <a:ext cx="9505072" cy="2159318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sz="3200" dirty="0">
                <a:solidFill>
                  <a:srgbClr val="FF0000"/>
                </a:solidFill>
              </a:rPr>
              <a:t>skupina A</a:t>
            </a:r>
          </a:p>
          <a:p>
            <a:r>
              <a:rPr lang="sl-SI" dirty="0"/>
              <a:t>Februar 2022 </a:t>
            </a:r>
          </a:p>
          <a:p>
            <a:r>
              <a:rPr lang="sl-SI" dirty="0"/>
              <a:t>decimalna števila, ulomki, enačbe, neenačbe</a:t>
            </a:r>
          </a:p>
        </p:txBody>
      </p:sp>
    </p:spTree>
    <p:extLst>
      <p:ext uri="{BB962C8B-B14F-4D97-AF65-F5344CB8AC3E}">
        <p14:creationId xmlns:p14="http://schemas.microsoft.com/office/powerpoint/2010/main" val="395284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191E14E-9303-4068-8024-B2012D8A0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27066" r="30175" b="60409"/>
          <a:stretch/>
        </p:blipFill>
        <p:spPr>
          <a:xfrm>
            <a:off x="0" y="209942"/>
            <a:ext cx="11985673" cy="171733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C966BA8-49B9-4F96-8396-EE17B0D2C87B}"/>
              </a:ext>
            </a:extLst>
          </p:cNvPr>
          <p:cNvSpPr txBox="1"/>
          <p:nvPr/>
        </p:nvSpPr>
        <p:spPr>
          <a:xfrm>
            <a:off x="2334892" y="969898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86,58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947EA41-4AE0-4A8B-881C-D0DD1BB50CDE}"/>
              </a:ext>
            </a:extLst>
          </p:cNvPr>
          <p:cNvSpPr txBox="1"/>
          <p:nvPr/>
        </p:nvSpPr>
        <p:spPr>
          <a:xfrm>
            <a:off x="506437" y="1694689"/>
            <a:ext cx="10431505" cy="83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DELJENJE: Decimalno vejico prestavimo za toliko mest v LEVO, kolikor </a:t>
            </a:r>
            <a:r>
              <a:rPr lang="sl-SI" sz="2400" dirty="0" err="1">
                <a:solidFill>
                  <a:srgbClr val="00B050"/>
                </a:solidFill>
              </a:rPr>
              <a:t>ničl</a:t>
            </a:r>
            <a:r>
              <a:rPr lang="sl-SI" sz="2400" dirty="0">
                <a:solidFill>
                  <a:srgbClr val="00B050"/>
                </a:solidFill>
              </a:rPr>
              <a:t> ima desetiška enota.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36E5057-9A8F-4F15-81EA-F08FA5D8CAE4}"/>
              </a:ext>
            </a:extLst>
          </p:cNvPr>
          <p:cNvSpPr txBox="1"/>
          <p:nvPr/>
        </p:nvSpPr>
        <p:spPr>
          <a:xfrm>
            <a:off x="6243366" y="969898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0,0075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CA942EC-E524-4F6A-BD0D-1A1E603B165C}"/>
              </a:ext>
            </a:extLst>
          </p:cNvPr>
          <p:cNvSpPr txBox="1"/>
          <p:nvPr/>
        </p:nvSpPr>
        <p:spPr>
          <a:xfrm>
            <a:off x="10590283" y="1039906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0,04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A7E3F8-D114-47AE-BBED-FB8656C95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40156" r="31282" b="44404"/>
          <a:stretch/>
        </p:blipFill>
        <p:spPr>
          <a:xfrm>
            <a:off x="-120593" y="2813732"/>
            <a:ext cx="11685564" cy="2116995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418E139-70B6-4D95-B5E1-49DB0639953B}"/>
              </a:ext>
            </a:extLst>
          </p:cNvPr>
          <p:cNvSpPr txBox="1"/>
          <p:nvPr/>
        </p:nvSpPr>
        <p:spPr>
          <a:xfrm>
            <a:off x="1665322" y="3264395"/>
            <a:ext cx="493409" cy="7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4D4F351-EDF8-4D93-B628-1471F6A6BF22}"/>
              </a:ext>
            </a:extLst>
          </p:cNvPr>
          <p:cNvSpPr txBox="1"/>
          <p:nvPr/>
        </p:nvSpPr>
        <p:spPr>
          <a:xfrm>
            <a:off x="5132570" y="3182324"/>
            <a:ext cx="493409" cy="7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4F36811-96CC-456D-9E8E-6350571A74BB}"/>
              </a:ext>
            </a:extLst>
          </p:cNvPr>
          <p:cNvSpPr txBox="1"/>
          <p:nvPr/>
        </p:nvSpPr>
        <p:spPr>
          <a:xfrm>
            <a:off x="4652719" y="3654332"/>
            <a:ext cx="49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869399A-B7C2-4578-BDC9-85EFBC52E93B}"/>
              </a:ext>
            </a:extLst>
          </p:cNvPr>
          <p:cNvSpPr txBox="1"/>
          <p:nvPr/>
        </p:nvSpPr>
        <p:spPr>
          <a:xfrm>
            <a:off x="2866804" y="3694042"/>
            <a:ext cx="46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(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AAFFFF4-04C2-48B9-8435-574A03FE112A}"/>
              </a:ext>
            </a:extLst>
          </p:cNvPr>
          <p:cNvSpPr txBox="1"/>
          <p:nvPr/>
        </p:nvSpPr>
        <p:spPr>
          <a:xfrm>
            <a:off x="6186052" y="3264395"/>
            <a:ext cx="493409" cy="7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00B050"/>
                </a:solidFill>
              </a:rPr>
              <a:t>–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604F084-5C7C-44C1-8F77-096953BF3BAF}"/>
              </a:ext>
            </a:extLst>
          </p:cNvPr>
          <p:cNvSpPr txBox="1"/>
          <p:nvPr/>
        </p:nvSpPr>
        <p:spPr>
          <a:xfrm>
            <a:off x="9436646" y="3619975"/>
            <a:ext cx="46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A059048-6692-48BB-9403-A9367AE6EF1A}"/>
              </a:ext>
            </a:extLst>
          </p:cNvPr>
          <p:cNvSpPr txBox="1"/>
          <p:nvPr/>
        </p:nvSpPr>
        <p:spPr>
          <a:xfrm>
            <a:off x="7575782" y="3654332"/>
            <a:ext cx="46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50"/>
                </a:solidFill>
              </a:rPr>
              <a:t>(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EC7F032-5EA1-4A03-B546-FCFB4FF36FEE}"/>
              </a:ext>
            </a:extLst>
          </p:cNvPr>
          <p:cNvSpPr txBox="1"/>
          <p:nvPr/>
        </p:nvSpPr>
        <p:spPr>
          <a:xfrm>
            <a:off x="2334892" y="4480283"/>
            <a:ext cx="5158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(23,8 + 6,87) : ( 20,8 – 20,7) = 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278499E7-E2B8-4CDC-AE98-516B1DA93A0E}"/>
              </a:ext>
            </a:extLst>
          </p:cNvPr>
          <p:cNvCxnSpPr/>
          <p:nvPr/>
        </p:nvCxnSpPr>
        <p:spPr>
          <a:xfrm>
            <a:off x="1209822" y="4266306"/>
            <a:ext cx="9489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1F3FDF25-F611-4B07-A09D-E3897E8FAAE9}"/>
              </a:ext>
            </a:extLst>
          </p:cNvPr>
          <p:cNvCxnSpPr>
            <a:cxnSpLocks/>
          </p:cNvCxnSpPr>
          <p:nvPr/>
        </p:nvCxnSpPr>
        <p:spPr>
          <a:xfrm>
            <a:off x="4865078" y="4245013"/>
            <a:ext cx="6072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F3322821-D0CE-4783-84D6-81E60156ECB0}"/>
              </a:ext>
            </a:extLst>
          </p:cNvPr>
          <p:cNvCxnSpPr/>
          <p:nvPr/>
        </p:nvCxnSpPr>
        <p:spPr>
          <a:xfrm>
            <a:off x="5804923" y="4218328"/>
            <a:ext cx="9489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1858010-3631-40A8-A83A-A0F44DB8F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59289" r="30538" b="31580"/>
          <a:stretch/>
        </p:blipFill>
        <p:spPr>
          <a:xfrm>
            <a:off x="0" y="168812"/>
            <a:ext cx="11887200" cy="1252024"/>
          </a:xfrm>
          <a:prstGeom prst="rect">
            <a:avLst/>
          </a:prstGeom>
        </p:spPr>
      </p:pic>
      <p:sp>
        <p:nvSpPr>
          <p:cNvPr id="3" name="Prostoročno: oblika 2">
            <a:extLst>
              <a:ext uri="{FF2B5EF4-FFF2-40B4-BE49-F238E27FC236}">
                <a16:creationId xmlns:a16="http://schemas.microsoft.com/office/drawing/2014/main" id="{55C43C83-C7EF-454C-90E6-CEEA1DAB1CCB}"/>
              </a:ext>
            </a:extLst>
          </p:cNvPr>
          <p:cNvSpPr/>
          <p:nvPr/>
        </p:nvSpPr>
        <p:spPr>
          <a:xfrm>
            <a:off x="2369233" y="1350497"/>
            <a:ext cx="1350499" cy="70465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F0"/>
              </a:solidFill>
            </a:endParaRPr>
          </a:p>
        </p:txBody>
      </p:sp>
      <p:sp>
        <p:nvSpPr>
          <p:cNvPr id="4" name="Prostoročno: oblika 3">
            <a:extLst>
              <a:ext uri="{FF2B5EF4-FFF2-40B4-BE49-F238E27FC236}">
                <a16:creationId xmlns:a16="http://schemas.microsoft.com/office/drawing/2014/main" id="{F2B1A0EF-3A3E-44F8-84F9-747E864A6338}"/>
              </a:ext>
            </a:extLst>
          </p:cNvPr>
          <p:cNvSpPr/>
          <p:nvPr/>
        </p:nvSpPr>
        <p:spPr>
          <a:xfrm>
            <a:off x="8789962" y="1377091"/>
            <a:ext cx="1516966" cy="98853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50"/>
              </a:solidFill>
            </a:endParaRPr>
          </a:p>
        </p:txBody>
      </p:sp>
      <p:sp>
        <p:nvSpPr>
          <p:cNvPr id="6" name="Prostoročno: oblika 5">
            <a:extLst>
              <a:ext uri="{FF2B5EF4-FFF2-40B4-BE49-F238E27FC236}">
                <a16:creationId xmlns:a16="http://schemas.microsoft.com/office/drawing/2014/main" id="{28B583D6-69E3-45F5-89BB-1CB3344A33B6}"/>
              </a:ext>
            </a:extLst>
          </p:cNvPr>
          <p:cNvSpPr/>
          <p:nvPr/>
        </p:nvSpPr>
        <p:spPr>
          <a:xfrm>
            <a:off x="8789962" y="2060060"/>
            <a:ext cx="1739705" cy="90341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285A9EB-9CE9-40D8-804C-E9B8D5873ACC}"/>
              </a:ext>
            </a:extLst>
          </p:cNvPr>
          <p:cNvSpPr txBox="1"/>
          <p:nvPr/>
        </p:nvSpPr>
        <p:spPr>
          <a:xfrm>
            <a:off x="1218726" y="1519689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4,7 – </a:t>
            </a:r>
            <a:r>
              <a:rPr lang="sl-SI" sz="3200" dirty="0">
                <a:solidFill>
                  <a:srgbClr val="0070C0"/>
                </a:solidFill>
              </a:rPr>
              <a:t>0,45=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28FE657-DECC-4F2A-B6DE-DDBF17FEC6FB}"/>
              </a:ext>
            </a:extLst>
          </p:cNvPr>
          <p:cNvSpPr txBox="1"/>
          <p:nvPr/>
        </p:nvSpPr>
        <p:spPr>
          <a:xfrm>
            <a:off x="1030776" y="2911161"/>
            <a:ext cx="1350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800" dirty="0">
                <a:solidFill>
                  <a:srgbClr val="0070C0"/>
                </a:solidFill>
              </a:rPr>
              <a:t>4,7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0</a:t>
            </a:r>
          </a:p>
          <a:p>
            <a:r>
              <a:rPr lang="sl-SI" sz="2800" u="sng" dirty="0">
                <a:solidFill>
                  <a:srgbClr val="0070C0"/>
                </a:solidFill>
              </a:rPr>
              <a:t>– 0,45</a:t>
            </a:r>
          </a:p>
          <a:p>
            <a:r>
              <a:rPr lang="sl-SI" sz="2800" dirty="0">
                <a:solidFill>
                  <a:srgbClr val="0070C0"/>
                </a:solidFill>
              </a:rPr>
              <a:t>   4,25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8B844B8-52F4-464B-A4AF-A4545E99A218}"/>
              </a:ext>
            </a:extLst>
          </p:cNvPr>
          <p:cNvSpPr txBox="1"/>
          <p:nvPr/>
        </p:nvSpPr>
        <p:spPr>
          <a:xfrm>
            <a:off x="1218726" y="2104464"/>
            <a:ext cx="129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4,25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27F3C802-EA56-444E-902B-5DB079E4E032}"/>
              </a:ext>
            </a:extLst>
          </p:cNvPr>
          <p:cNvSpPr/>
          <p:nvPr/>
        </p:nvSpPr>
        <p:spPr>
          <a:xfrm>
            <a:off x="1507686" y="2164722"/>
            <a:ext cx="1139483" cy="51431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49B68A2-ACAA-4E7F-85EA-A306C33032CB}"/>
              </a:ext>
            </a:extLst>
          </p:cNvPr>
          <p:cNvSpPr txBox="1"/>
          <p:nvPr/>
        </p:nvSpPr>
        <p:spPr>
          <a:xfrm>
            <a:off x="5579597" y="896021"/>
            <a:ext cx="1350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800" dirty="0">
                <a:solidFill>
                  <a:srgbClr val="00B050"/>
                </a:solidFill>
              </a:rPr>
              <a:t>2,87</a:t>
            </a:r>
          </a:p>
          <a:p>
            <a:r>
              <a:rPr lang="sl-SI" sz="2800" u="sng" dirty="0">
                <a:solidFill>
                  <a:srgbClr val="00B050"/>
                </a:solidFill>
              </a:rPr>
              <a:t>– 0,9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0</a:t>
            </a:r>
          </a:p>
          <a:p>
            <a:r>
              <a:rPr lang="sl-SI" sz="2800" dirty="0">
                <a:solidFill>
                  <a:srgbClr val="00B050"/>
                </a:solidFill>
              </a:rPr>
              <a:t>  1, 97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9386101-ECA2-4679-B909-E2BEC290CE1C}"/>
              </a:ext>
            </a:extLst>
          </p:cNvPr>
          <p:cNvSpPr txBox="1"/>
          <p:nvPr/>
        </p:nvSpPr>
        <p:spPr>
          <a:xfrm>
            <a:off x="7202300" y="1493231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34,8 + </a:t>
            </a:r>
            <a:r>
              <a:rPr lang="sl-SI" sz="3200" dirty="0">
                <a:solidFill>
                  <a:srgbClr val="00B050"/>
                </a:solidFill>
              </a:rPr>
              <a:t>1,97 </a:t>
            </a:r>
            <a:r>
              <a:rPr lang="sl-SI" sz="3200" dirty="0"/>
              <a:t>· 100=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D1B580D-AF09-4658-A206-85CBC1C51A53}"/>
              </a:ext>
            </a:extLst>
          </p:cNvPr>
          <p:cNvSpPr txBox="1"/>
          <p:nvPr/>
        </p:nvSpPr>
        <p:spPr>
          <a:xfrm>
            <a:off x="7380639" y="2218663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34,8 + </a:t>
            </a:r>
            <a:r>
              <a:rPr lang="sl-SI" sz="3200" dirty="0">
                <a:solidFill>
                  <a:srgbClr val="C00000"/>
                </a:solidFill>
              </a:rPr>
              <a:t>197</a:t>
            </a:r>
            <a:r>
              <a:rPr lang="sl-SI" sz="3200" dirty="0"/>
              <a:t>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CFD8737-2FDD-4C46-A485-E4F2139CABE3}"/>
              </a:ext>
            </a:extLst>
          </p:cNvPr>
          <p:cNvSpPr txBox="1"/>
          <p:nvPr/>
        </p:nvSpPr>
        <p:spPr>
          <a:xfrm>
            <a:off x="5150239" y="2911161"/>
            <a:ext cx="1709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     </a:t>
            </a:r>
            <a:r>
              <a:rPr lang="sl-SI" sz="2800" dirty="0">
                <a:solidFill>
                  <a:srgbClr val="C00000"/>
                </a:solidFill>
              </a:rPr>
              <a:t>34,8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</a:t>
            </a:r>
            <a:r>
              <a:rPr lang="sl-SI" sz="2800" u="sng" dirty="0">
                <a:solidFill>
                  <a:srgbClr val="C00000"/>
                </a:solidFill>
              </a:rPr>
              <a:t>+ 197,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0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   231,8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47E6F5D-8A20-42DD-B214-F821A5FA30DF}"/>
              </a:ext>
            </a:extLst>
          </p:cNvPr>
          <p:cNvSpPr/>
          <p:nvPr/>
        </p:nvSpPr>
        <p:spPr>
          <a:xfrm>
            <a:off x="7629699" y="2686940"/>
            <a:ext cx="1328629" cy="51431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F9105A0-2948-4E7B-8E16-C99A51D9C9C2}"/>
              </a:ext>
            </a:extLst>
          </p:cNvPr>
          <p:cNvSpPr txBox="1"/>
          <p:nvPr/>
        </p:nvSpPr>
        <p:spPr>
          <a:xfrm>
            <a:off x="7310003" y="2717230"/>
            <a:ext cx="196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231,8</a:t>
            </a:r>
            <a:endParaRPr lang="sl-SI" sz="3200" dirty="0">
              <a:solidFill>
                <a:srgbClr val="0070C0"/>
              </a:solidFill>
            </a:endParaRPr>
          </a:p>
        </p:txBody>
      </p: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2B0BB533-DBD0-4AF4-81CB-A4110DE9253E}"/>
              </a:ext>
            </a:extLst>
          </p:cNvPr>
          <p:cNvCxnSpPr>
            <a:cxnSpLocks/>
          </p:cNvCxnSpPr>
          <p:nvPr/>
        </p:nvCxnSpPr>
        <p:spPr>
          <a:xfrm>
            <a:off x="5398601" y="794824"/>
            <a:ext cx="27839" cy="551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6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6C8C14D-A374-4DE5-A584-A48E7F4C8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15" t="60406" r="47724" b="35836"/>
          <a:stretch/>
        </p:blipFill>
        <p:spPr>
          <a:xfrm>
            <a:off x="801860" y="604911"/>
            <a:ext cx="6668086" cy="58732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A8AF0A-58F5-40F5-A7A1-B0F1EA043530}"/>
              </a:ext>
            </a:extLst>
          </p:cNvPr>
          <p:cNvSpPr txBox="1"/>
          <p:nvPr/>
        </p:nvSpPr>
        <p:spPr>
          <a:xfrm>
            <a:off x="801860" y="1192237"/>
            <a:ext cx="571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90 </a:t>
            </a:r>
            <a:r>
              <a:rPr lang="sl-SI" sz="3200" dirty="0"/>
              <a:t>+ (( 92,3 +</a:t>
            </a:r>
            <a:r>
              <a:rPr lang="sl-SI" sz="3200" dirty="0">
                <a:solidFill>
                  <a:srgbClr val="00B050"/>
                </a:solidFill>
              </a:rPr>
              <a:t> 0,75</a:t>
            </a:r>
            <a:r>
              <a:rPr lang="sl-SI" sz="3200" dirty="0"/>
              <a:t>)</a:t>
            </a:r>
            <a:r>
              <a:rPr lang="sl-SI" sz="3200" dirty="0">
                <a:solidFill>
                  <a:srgbClr val="00B050"/>
                </a:solidFill>
              </a:rPr>
              <a:t> </a:t>
            </a:r>
            <a:r>
              <a:rPr lang="sl-SI" sz="3200" dirty="0"/>
              <a:t>+100 : 10 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1FFAA8C-2C3F-41FE-A7EF-1F3033A40F2E}"/>
              </a:ext>
            </a:extLst>
          </p:cNvPr>
          <p:cNvSpPr txBox="1"/>
          <p:nvPr/>
        </p:nvSpPr>
        <p:spPr>
          <a:xfrm>
            <a:off x="9506291" y="669017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720 : 8 = 90</a:t>
            </a:r>
          </a:p>
        </p:txBody>
      </p:sp>
      <p:sp>
        <p:nvSpPr>
          <p:cNvPr id="5" name="Prostoročno: oblika 4">
            <a:extLst>
              <a:ext uri="{FF2B5EF4-FFF2-40B4-BE49-F238E27FC236}">
                <a16:creationId xmlns:a16="http://schemas.microsoft.com/office/drawing/2014/main" id="{A749284B-92C7-494E-B435-F2182B3751E0}"/>
              </a:ext>
            </a:extLst>
          </p:cNvPr>
          <p:cNvSpPr/>
          <p:nvPr/>
        </p:nvSpPr>
        <p:spPr>
          <a:xfrm>
            <a:off x="1061737" y="1022378"/>
            <a:ext cx="1350499" cy="70465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rostoročno: oblika 5">
            <a:extLst>
              <a:ext uri="{FF2B5EF4-FFF2-40B4-BE49-F238E27FC236}">
                <a16:creationId xmlns:a16="http://schemas.microsoft.com/office/drawing/2014/main" id="{628FA725-473D-40EA-A6CD-13736D304F19}"/>
              </a:ext>
            </a:extLst>
          </p:cNvPr>
          <p:cNvSpPr/>
          <p:nvPr/>
        </p:nvSpPr>
        <p:spPr>
          <a:xfrm>
            <a:off x="3845827" y="1053833"/>
            <a:ext cx="1205507" cy="84929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DDDA6DF-E6E7-407C-B2B3-3903460B6E71}"/>
              </a:ext>
            </a:extLst>
          </p:cNvPr>
          <p:cNvSpPr txBox="1"/>
          <p:nvPr/>
        </p:nvSpPr>
        <p:spPr>
          <a:xfrm>
            <a:off x="9196801" y="1392292"/>
            <a:ext cx="18069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 : 4 = 0</a:t>
            </a:r>
            <a:r>
              <a:rPr lang="sl-SI" sz="3200" b="1" dirty="0">
                <a:solidFill>
                  <a:srgbClr val="C00000"/>
                </a:solidFill>
              </a:rPr>
              <a:t>,</a:t>
            </a:r>
            <a:r>
              <a:rPr lang="sl-SI" sz="2800" dirty="0">
                <a:solidFill>
                  <a:srgbClr val="00B050"/>
                </a:solidFill>
              </a:rPr>
              <a:t>75</a:t>
            </a:r>
          </a:p>
          <a:p>
            <a:r>
              <a:rPr lang="sl-SI" sz="2800" dirty="0">
                <a:solidFill>
                  <a:srgbClr val="00B050"/>
                </a:solidFill>
              </a:rPr>
              <a:t>3</a:t>
            </a:r>
            <a:r>
              <a:rPr lang="sl-SI" sz="2800" dirty="0">
                <a:solidFill>
                  <a:srgbClr val="C00000"/>
                </a:solidFill>
              </a:rPr>
              <a:t>0</a:t>
            </a:r>
          </a:p>
          <a:p>
            <a:r>
              <a:rPr lang="sl-SI" sz="2800" dirty="0">
                <a:solidFill>
                  <a:srgbClr val="00B050"/>
                </a:solidFill>
              </a:rPr>
              <a:t>   20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9B08C1D-7C3B-4218-8209-48A20BA6D886}"/>
              </a:ext>
            </a:extLst>
          </p:cNvPr>
          <p:cNvSpPr txBox="1"/>
          <p:nvPr/>
        </p:nvSpPr>
        <p:spPr>
          <a:xfrm>
            <a:off x="722801" y="1876406"/>
            <a:ext cx="4735464" cy="59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90 </a:t>
            </a:r>
            <a:r>
              <a:rPr lang="sl-SI" sz="3200" dirty="0"/>
              <a:t>+ (</a:t>
            </a:r>
            <a:r>
              <a:rPr lang="sl-SI" sz="3200" dirty="0">
                <a:solidFill>
                  <a:srgbClr val="C00000"/>
                </a:solidFill>
              </a:rPr>
              <a:t>93,05</a:t>
            </a:r>
            <a:r>
              <a:rPr lang="sl-SI" sz="3200" dirty="0">
                <a:solidFill>
                  <a:srgbClr val="00B050"/>
                </a:solidFill>
              </a:rPr>
              <a:t> </a:t>
            </a:r>
            <a:r>
              <a:rPr lang="sl-SI" sz="3200" dirty="0"/>
              <a:t>+100 ): 10 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71512F26-64A8-46EE-9BCD-5167B65DEF20}"/>
              </a:ext>
            </a:extLst>
          </p:cNvPr>
          <p:cNvSpPr/>
          <p:nvPr/>
        </p:nvSpPr>
        <p:spPr>
          <a:xfrm>
            <a:off x="2328998" y="1722943"/>
            <a:ext cx="1806905" cy="73458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BD6A27E0-7FB7-42FB-9722-AD67ED79FBD3}"/>
              </a:ext>
            </a:extLst>
          </p:cNvPr>
          <p:cNvCxnSpPr>
            <a:cxnSpLocks/>
          </p:cNvCxnSpPr>
          <p:nvPr/>
        </p:nvCxnSpPr>
        <p:spPr>
          <a:xfrm>
            <a:off x="8721969" y="1192237"/>
            <a:ext cx="3010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73527F83-241E-4B22-9D3D-A14675460B9B}"/>
              </a:ext>
            </a:extLst>
          </p:cNvPr>
          <p:cNvCxnSpPr/>
          <p:nvPr/>
        </p:nvCxnSpPr>
        <p:spPr>
          <a:xfrm>
            <a:off x="8721969" y="2838842"/>
            <a:ext cx="3010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9DBD18CC-E98D-446B-AB94-2B21D86FE6CD}"/>
              </a:ext>
            </a:extLst>
          </p:cNvPr>
          <p:cNvCxnSpPr/>
          <p:nvPr/>
        </p:nvCxnSpPr>
        <p:spPr>
          <a:xfrm>
            <a:off x="8721969" y="0"/>
            <a:ext cx="0" cy="2838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F63FA5B-DC05-43EB-9DB3-C79EE2779F05}"/>
              </a:ext>
            </a:extLst>
          </p:cNvPr>
          <p:cNvSpPr txBox="1"/>
          <p:nvPr/>
        </p:nvSpPr>
        <p:spPr>
          <a:xfrm>
            <a:off x="8342190" y="3038896"/>
            <a:ext cx="199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      </a:t>
            </a:r>
            <a:r>
              <a:rPr lang="sl-SI" sz="2800" dirty="0">
                <a:solidFill>
                  <a:srgbClr val="C00000"/>
                </a:solidFill>
              </a:rPr>
              <a:t>92,3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0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</a:t>
            </a:r>
            <a:r>
              <a:rPr lang="sl-SI" sz="2800" u="sng" dirty="0">
                <a:solidFill>
                  <a:srgbClr val="C00000"/>
                </a:solidFill>
              </a:rPr>
              <a:t>+      0,75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      93,05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28A39F1-F5A4-4D50-8FB4-CF4471FDD8B3}"/>
              </a:ext>
            </a:extLst>
          </p:cNvPr>
          <p:cNvSpPr txBox="1"/>
          <p:nvPr/>
        </p:nvSpPr>
        <p:spPr>
          <a:xfrm>
            <a:off x="876955" y="2575893"/>
            <a:ext cx="4735464" cy="59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90 </a:t>
            </a:r>
            <a:r>
              <a:rPr lang="sl-SI" sz="3200" dirty="0"/>
              <a:t>+ </a:t>
            </a:r>
            <a:r>
              <a:rPr lang="sl-SI" sz="3200" dirty="0">
                <a:solidFill>
                  <a:srgbClr val="FFC000"/>
                </a:solidFill>
              </a:rPr>
              <a:t>193,05</a:t>
            </a:r>
            <a:r>
              <a:rPr lang="sl-SI" sz="3200" dirty="0"/>
              <a:t>: 10 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Prostoročno: oblika 20">
            <a:extLst>
              <a:ext uri="{FF2B5EF4-FFF2-40B4-BE49-F238E27FC236}">
                <a16:creationId xmlns:a16="http://schemas.microsoft.com/office/drawing/2014/main" id="{93F42BE8-F84F-4548-8A6F-CCEB938B5F81}"/>
              </a:ext>
            </a:extLst>
          </p:cNvPr>
          <p:cNvSpPr/>
          <p:nvPr/>
        </p:nvSpPr>
        <p:spPr>
          <a:xfrm>
            <a:off x="2266139" y="2387723"/>
            <a:ext cx="1806905" cy="73458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ostoročno: oblika 21">
            <a:extLst>
              <a:ext uri="{FF2B5EF4-FFF2-40B4-BE49-F238E27FC236}">
                <a16:creationId xmlns:a16="http://schemas.microsoft.com/office/drawing/2014/main" id="{FFB42741-A161-4D73-A5FA-969472BB00A4}"/>
              </a:ext>
            </a:extLst>
          </p:cNvPr>
          <p:cNvSpPr/>
          <p:nvPr/>
        </p:nvSpPr>
        <p:spPr>
          <a:xfrm>
            <a:off x="2038922" y="3111730"/>
            <a:ext cx="1806905" cy="73458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9CCE9BA4-2E15-481D-9473-DA41B1C60902}"/>
              </a:ext>
            </a:extLst>
          </p:cNvPr>
          <p:cNvSpPr txBox="1"/>
          <p:nvPr/>
        </p:nvSpPr>
        <p:spPr>
          <a:xfrm>
            <a:off x="808895" y="3327839"/>
            <a:ext cx="277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90 </a:t>
            </a:r>
            <a:r>
              <a:rPr lang="sl-SI" sz="3200" dirty="0"/>
              <a:t>+ </a:t>
            </a:r>
            <a:r>
              <a:rPr lang="sl-SI" sz="3200" dirty="0">
                <a:solidFill>
                  <a:srgbClr val="7030A0"/>
                </a:solidFill>
              </a:rPr>
              <a:t>19,305=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AE549A0F-6DD8-4D1D-BFC2-9316E22EF818}"/>
              </a:ext>
            </a:extLst>
          </p:cNvPr>
          <p:cNvSpPr txBox="1"/>
          <p:nvPr/>
        </p:nvSpPr>
        <p:spPr>
          <a:xfrm>
            <a:off x="876955" y="3930360"/>
            <a:ext cx="199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109,305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0449D3F8-4157-4C09-B6FC-B7DD60C211EC}"/>
              </a:ext>
            </a:extLst>
          </p:cNvPr>
          <p:cNvSpPr/>
          <p:nvPr/>
        </p:nvSpPr>
        <p:spPr>
          <a:xfrm>
            <a:off x="1018704" y="3912020"/>
            <a:ext cx="1855812" cy="51431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 animBg="1"/>
      <p:bldP spid="17" grpId="0"/>
      <p:bldP spid="18" grpId="0"/>
      <p:bldP spid="21" grpId="0" animBg="1"/>
      <p:bldP spid="22" grpId="0" animBg="1"/>
      <p:bldP spid="23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D376587-893F-4E16-BC39-427554D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1" t="32272" r="39469" b="31214"/>
          <a:stretch/>
        </p:blipFill>
        <p:spPr>
          <a:xfrm>
            <a:off x="665871" y="135988"/>
            <a:ext cx="5763064" cy="354357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8473606-20F9-4F26-985D-EAD4F0559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2" t="70706" r="25859" b="24409"/>
          <a:stretch/>
        </p:blipFill>
        <p:spPr>
          <a:xfrm>
            <a:off x="665871" y="3679559"/>
            <a:ext cx="9537896" cy="562708"/>
          </a:xfrm>
          <a:prstGeom prst="rect">
            <a:avLst/>
          </a:prstGeom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6F4CF08D-447F-41A2-8DBB-4E8AF2E1F8F4}"/>
              </a:ext>
            </a:extLst>
          </p:cNvPr>
          <p:cNvCxnSpPr/>
          <p:nvPr/>
        </p:nvCxnSpPr>
        <p:spPr>
          <a:xfrm>
            <a:off x="998806" y="942535"/>
            <a:ext cx="725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035A9EA-C736-4E1D-9240-5E59533D211A}"/>
                  </a:ext>
                </a:extLst>
              </p:cNvPr>
              <p:cNvSpPr txBox="1"/>
              <p:nvPr/>
            </p:nvSpPr>
            <p:spPr>
              <a:xfrm flipH="1">
                <a:off x="1533378" y="1455070"/>
                <a:ext cx="928467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035A9EA-C736-4E1D-9240-5E59533D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33378" y="1455070"/>
                <a:ext cx="928467" cy="784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0853869A-8466-4024-8F6D-1E71905845AF}"/>
                  </a:ext>
                </a:extLst>
              </p:cNvPr>
              <p:cNvSpPr txBox="1"/>
              <p:nvPr/>
            </p:nvSpPr>
            <p:spPr>
              <a:xfrm flipH="1">
                <a:off x="3329352" y="1497164"/>
                <a:ext cx="92846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0853869A-8466-4024-8F6D-1E719058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29352" y="1497164"/>
                <a:ext cx="928467" cy="700705"/>
              </a:xfrm>
              <a:prstGeom prst="rect">
                <a:avLst/>
              </a:prstGeom>
              <a:blipFill>
                <a:blip r:embed="rId4"/>
                <a:stretch>
                  <a:fillRect l="-13158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EABDA519-0537-4E41-AAEA-77318BC68870}"/>
              </a:ext>
            </a:extLst>
          </p:cNvPr>
          <p:cNvCxnSpPr>
            <a:cxnSpLocks/>
          </p:cNvCxnSpPr>
          <p:nvPr/>
        </p:nvCxnSpPr>
        <p:spPr>
          <a:xfrm>
            <a:off x="518160" y="3429000"/>
            <a:ext cx="11200228" cy="11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906C592-FBDA-4CC1-B64A-A5C905E40507}"/>
              </a:ext>
            </a:extLst>
          </p:cNvPr>
          <p:cNvSpPr txBox="1"/>
          <p:nvPr/>
        </p:nvSpPr>
        <p:spPr>
          <a:xfrm>
            <a:off x="6568123" y="172984"/>
            <a:ext cx="155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29 : 5 = 5,8</a:t>
            </a:r>
            <a:endParaRPr lang="sl-SI" sz="2400" dirty="0">
              <a:solidFill>
                <a:srgbClr val="C00000"/>
              </a:solidFill>
            </a:endParaRPr>
          </a:p>
          <a:p>
            <a:r>
              <a:rPr lang="sl-SI" sz="2400" dirty="0">
                <a:solidFill>
                  <a:srgbClr val="C00000"/>
                </a:solidFill>
              </a:rPr>
              <a:t>  </a:t>
            </a:r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sl-SI" sz="2400" u="sng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2AF493D-3D36-44BB-B8F7-7DD21EFBC16C}"/>
              </a:ext>
            </a:extLst>
          </p:cNvPr>
          <p:cNvSpPr txBox="1"/>
          <p:nvPr/>
        </p:nvSpPr>
        <p:spPr>
          <a:xfrm>
            <a:off x="8590670" y="102256"/>
            <a:ext cx="963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>
                <a:solidFill>
                  <a:srgbClr val="C00000"/>
                </a:solidFill>
              </a:rPr>
              <a:t>5,8 · 3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1 7</a:t>
            </a:r>
            <a:r>
              <a:rPr lang="sl-SI" sz="3200" b="1" dirty="0">
                <a:solidFill>
                  <a:srgbClr val="C00000"/>
                </a:solidFill>
              </a:rPr>
              <a:t>,</a:t>
            </a:r>
            <a:r>
              <a:rPr lang="sl-SI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B8016B1-3A1C-4DCA-BB4A-544E855C5957}"/>
              </a:ext>
            </a:extLst>
          </p:cNvPr>
          <p:cNvSpPr txBox="1"/>
          <p:nvPr/>
        </p:nvSpPr>
        <p:spPr>
          <a:xfrm>
            <a:off x="3547403" y="23083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17,4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4B37D4D-AB3A-4D3E-BB44-B368BD873B80}"/>
              </a:ext>
            </a:extLst>
          </p:cNvPr>
          <p:cNvSpPr txBox="1"/>
          <p:nvPr/>
        </p:nvSpPr>
        <p:spPr>
          <a:xfrm>
            <a:off x="1959904" y="4032424"/>
            <a:ext cx="19988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>
                <a:solidFill>
                  <a:srgbClr val="0070C0"/>
                </a:solidFill>
              </a:rPr>
              <a:t>550 · 0,045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     2 2 0 0</a:t>
            </a:r>
          </a:p>
          <a:p>
            <a:r>
              <a:rPr lang="sl-SI" sz="2400" u="sng" dirty="0">
                <a:solidFill>
                  <a:srgbClr val="0070C0"/>
                </a:solidFill>
              </a:rPr>
              <a:t>           2 7 5 0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     2 4</a:t>
            </a:r>
            <a:r>
              <a:rPr lang="sl-SI" sz="3200" b="1" dirty="0">
                <a:solidFill>
                  <a:srgbClr val="0070C0"/>
                </a:solidFill>
              </a:rPr>
              <a:t>,</a:t>
            </a:r>
            <a:r>
              <a:rPr lang="sl-SI" sz="2400" dirty="0">
                <a:solidFill>
                  <a:srgbClr val="0070C0"/>
                </a:solidFill>
              </a:rPr>
              <a:t>75 0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8D2ED3A-A017-4905-9BEB-49FA95EC6488}"/>
              </a:ext>
            </a:extLst>
          </p:cNvPr>
          <p:cNvSpPr txBox="1"/>
          <p:nvPr/>
        </p:nvSpPr>
        <p:spPr>
          <a:xfrm>
            <a:off x="665871" y="5746297"/>
            <a:ext cx="762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Odgovor: Iz 550 litrov mleka dobijo24,75 kg masla.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C716F94C-6CD5-41E0-B578-525715F344C7}"/>
              </a:ext>
            </a:extLst>
          </p:cNvPr>
          <p:cNvSpPr/>
          <p:nvPr/>
        </p:nvSpPr>
        <p:spPr>
          <a:xfrm>
            <a:off x="605471" y="5805749"/>
            <a:ext cx="7652263" cy="514310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30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F26A310-E7FC-412B-A91B-23FA05E4B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47" t="32839" r="22794" b="9684"/>
          <a:stretch/>
        </p:blipFill>
        <p:spPr>
          <a:xfrm>
            <a:off x="-132005" y="0"/>
            <a:ext cx="1194716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E482A772-A4A0-4846-BF4F-5F75548A5602}"/>
                  </a:ext>
                </a:extLst>
              </p:cNvPr>
              <p:cNvSpPr txBox="1"/>
              <p:nvPr/>
            </p:nvSpPr>
            <p:spPr>
              <a:xfrm>
                <a:off x="599607" y="1618937"/>
                <a:ext cx="10358203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400" dirty="0"/>
                  <a:t>1. dan: </a:t>
                </a:r>
                <a:r>
                  <a:rPr lang="sl-SI" sz="2400" dirty="0">
                    <a:solidFill>
                      <a:srgbClr val="0070C0"/>
                    </a:solidFill>
                  </a:rPr>
                  <a:t>320 prodanih izdelkov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vseh izdelkov. Ne vemo koliko izdelkov je bilo.</a:t>
                </a:r>
                <a:endParaRPr lang="sl-SI" sz="2400" dirty="0"/>
              </a:p>
            </p:txBody>
          </p:sp>
        </mc:Choice>
        <mc:Fallback xmlns="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E482A772-A4A0-4846-BF4F-5F75548A5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7" y="1618937"/>
                <a:ext cx="10358203" cy="615425"/>
              </a:xfrm>
              <a:prstGeom prst="rect">
                <a:avLst/>
              </a:prstGeom>
              <a:blipFill>
                <a:blip r:embed="rId4"/>
                <a:stretch>
                  <a:fillRect l="-882" b="-89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526EFB57-0A4E-482B-9C10-84598A13B7A9}"/>
                  </a:ext>
                </a:extLst>
              </p:cNvPr>
              <p:cNvSpPr txBox="1"/>
              <p:nvPr/>
            </p:nvSpPr>
            <p:spPr>
              <a:xfrm>
                <a:off x="724524" y="2247372"/>
                <a:ext cx="475188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𝑜𝑑</m:t>
                      </m:r>
                      <m:r>
                        <a:rPr lang="sl-SI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                  =320 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526EFB57-0A4E-482B-9C10-84598A13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4" y="2247372"/>
                <a:ext cx="4751882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otnik 4">
            <a:extLst>
              <a:ext uri="{FF2B5EF4-FFF2-40B4-BE49-F238E27FC236}">
                <a16:creationId xmlns:a16="http://schemas.microsoft.com/office/drawing/2014/main" id="{A0C585FB-BB75-4A6E-BF86-63D7A496CACA}"/>
              </a:ext>
            </a:extLst>
          </p:cNvPr>
          <p:cNvSpPr/>
          <p:nvPr/>
        </p:nvSpPr>
        <p:spPr>
          <a:xfrm>
            <a:off x="2024921" y="2447149"/>
            <a:ext cx="1728867" cy="70046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3229AD2-566C-4282-AA38-EC02D3660E1A}"/>
              </a:ext>
            </a:extLst>
          </p:cNvPr>
          <p:cNvSpPr txBox="1"/>
          <p:nvPr/>
        </p:nvSpPr>
        <p:spPr>
          <a:xfrm>
            <a:off x="6715596" y="2466662"/>
            <a:ext cx="167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320 : 4 = 80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1C9445-352F-46B6-8B98-3BC3F732EC31}"/>
              </a:ext>
            </a:extLst>
          </p:cNvPr>
          <p:cNvSpPr txBox="1"/>
          <p:nvPr/>
        </p:nvSpPr>
        <p:spPr>
          <a:xfrm>
            <a:off x="8651825" y="2466662"/>
            <a:ext cx="167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80 · 5 = 400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90DA46D-40F6-45D8-A6C5-08B69E1A83B8}"/>
              </a:ext>
            </a:extLst>
          </p:cNvPr>
          <p:cNvSpPr txBox="1"/>
          <p:nvPr/>
        </p:nvSpPr>
        <p:spPr>
          <a:xfrm>
            <a:off x="2314591" y="245298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400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3CD9731-A09E-4DA5-9C55-40E6CD6A555E}"/>
              </a:ext>
            </a:extLst>
          </p:cNvPr>
          <p:cNvSpPr txBox="1"/>
          <p:nvPr/>
        </p:nvSpPr>
        <p:spPr>
          <a:xfrm>
            <a:off x="547143" y="3226355"/>
            <a:ext cx="1140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2. dan: </a:t>
            </a:r>
            <a:r>
              <a:rPr lang="sl-SI" sz="2400" dirty="0">
                <a:solidFill>
                  <a:srgbClr val="7030A0"/>
                </a:solidFill>
              </a:rPr>
              <a:t>Od 400 je prodanih 320 izdelkov iz prvega dneva. Preostalo je še 80 izdelkov. 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F85F54C3-97C9-4723-9171-8AE00F40B05E}"/>
              </a:ext>
            </a:extLst>
          </p:cNvPr>
          <p:cNvSpPr/>
          <p:nvPr/>
        </p:nvSpPr>
        <p:spPr>
          <a:xfrm>
            <a:off x="4554780" y="898886"/>
            <a:ext cx="2827606" cy="615425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698AA88D-5FFD-417F-804C-D4D1D7D313CC}"/>
                  </a:ext>
                </a:extLst>
              </p:cNvPr>
              <p:cNvSpPr txBox="1"/>
              <p:nvPr/>
            </p:nvSpPr>
            <p:spPr>
              <a:xfrm>
                <a:off x="866931" y="3792646"/>
                <a:ext cx="231598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𝑜𝑑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80 =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698AA88D-5FFD-417F-804C-D4D1D7D3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31" y="3792646"/>
                <a:ext cx="2315980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B563712-1BDD-4F74-8217-99EBD296E155}"/>
              </a:ext>
            </a:extLst>
          </p:cNvPr>
          <p:cNvSpPr txBox="1"/>
          <p:nvPr/>
        </p:nvSpPr>
        <p:spPr>
          <a:xfrm>
            <a:off x="4199138" y="4053076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FF00FF"/>
                </a:solidFill>
              </a:rPr>
              <a:t>80 : 4 · 3 = 20 · 3 = 60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502FD12-4D84-48D8-97C7-8548E0C3D760}"/>
              </a:ext>
            </a:extLst>
          </p:cNvPr>
          <p:cNvSpPr txBox="1"/>
          <p:nvPr/>
        </p:nvSpPr>
        <p:spPr>
          <a:xfrm>
            <a:off x="2889354" y="399970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60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EFBBFE1-EBF8-49D2-9CFF-3C484CDFF64D}"/>
              </a:ext>
            </a:extLst>
          </p:cNvPr>
          <p:cNvSpPr txBox="1"/>
          <p:nvPr/>
        </p:nvSpPr>
        <p:spPr>
          <a:xfrm>
            <a:off x="2024921" y="5850753"/>
            <a:ext cx="407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Trgovec ima še 20 izdelkov</a:t>
            </a:r>
            <a:r>
              <a:rPr lang="sl-SI" dirty="0"/>
              <a:t>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A27A065-E6E9-4ACA-AD60-07EADD4F4219}"/>
              </a:ext>
            </a:extLst>
          </p:cNvPr>
          <p:cNvSpPr txBox="1"/>
          <p:nvPr/>
        </p:nvSpPr>
        <p:spPr>
          <a:xfrm>
            <a:off x="7734926" y="4613014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80  – 60 = 20</a:t>
            </a:r>
          </a:p>
        </p:txBody>
      </p:sp>
    </p:spTree>
    <p:extLst>
      <p:ext uri="{BB962C8B-B14F-4D97-AF65-F5344CB8AC3E}">
        <p14:creationId xmlns:p14="http://schemas.microsoft.com/office/powerpoint/2010/main" val="26072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E7A87EF-5C9E-4794-9968-EBAE6817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" t="6915" r="33875" b="29798"/>
          <a:stretch/>
        </p:blipFill>
        <p:spPr>
          <a:xfrm>
            <a:off x="397566" y="172278"/>
            <a:ext cx="8176592" cy="5309117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CD2F4B8C-FDAB-449A-872B-5487D48DF738}"/>
              </a:ext>
            </a:extLst>
          </p:cNvPr>
          <p:cNvSpPr/>
          <p:nvPr/>
        </p:nvSpPr>
        <p:spPr>
          <a:xfrm>
            <a:off x="5194852" y="702366"/>
            <a:ext cx="1537252" cy="993912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ostoročno: oblika 3">
            <a:extLst>
              <a:ext uri="{FF2B5EF4-FFF2-40B4-BE49-F238E27FC236}">
                <a16:creationId xmlns:a16="http://schemas.microsoft.com/office/drawing/2014/main" id="{1B47FBAD-A880-4C55-9AD1-FBE2BB3839CB}"/>
              </a:ext>
            </a:extLst>
          </p:cNvPr>
          <p:cNvSpPr/>
          <p:nvPr/>
        </p:nvSpPr>
        <p:spPr>
          <a:xfrm>
            <a:off x="4810539" y="2236659"/>
            <a:ext cx="2690363" cy="1049880"/>
          </a:xfrm>
          <a:custGeom>
            <a:avLst/>
            <a:gdLst>
              <a:gd name="connsiteX0" fmla="*/ 2398644 w 2690363"/>
              <a:gd name="connsiteY0" fmla="*/ 82471 h 1049880"/>
              <a:gd name="connsiteX1" fmla="*/ 2332383 w 2690363"/>
              <a:gd name="connsiteY1" fmla="*/ 29463 h 1049880"/>
              <a:gd name="connsiteX2" fmla="*/ 2292626 w 2690363"/>
              <a:gd name="connsiteY2" fmla="*/ 16211 h 1049880"/>
              <a:gd name="connsiteX3" fmla="*/ 2146852 w 2690363"/>
              <a:gd name="connsiteY3" fmla="*/ 2958 h 1049880"/>
              <a:gd name="connsiteX4" fmla="*/ 1709531 w 2690363"/>
              <a:gd name="connsiteY4" fmla="*/ 16211 h 1049880"/>
              <a:gd name="connsiteX5" fmla="*/ 1497496 w 2690363"/>
              <a:gd name="connsiteY5" fmla="*/ 29463 h 1049880"/>
              <a:gd name="connsiteX6" fmla="*/ 914400 w 2690363"/>
              <a:gd name="connsiteY6" fmla="*/ 16211 h 1049880"/>
              <a:gd name="connsiteX7" fmla="*/ 410818 w 2690363"/>
              <a:gd name="connsiteY7" fmla="*/ 16211 h 1049880"/>
              <a:gd name="connsiteX8" fmla="*/ 371061 w 2690363"/>
              <a:gd name="connsiteY8" fmla="*/ 29463 h 1049880"/>
              <a:gd name="connsiteX9" fmla="*/ 304800 w 2690363"/>
              <a:gd name="connsiteY9" fmla="*/ 42715 h 1049880"/>
              <a:gd name="connsiteX10" fmla="*/ 225287 w 2690363"/>
              <a:gd name="connsiteY10" fmla="*/ 69219 h 1049880"/>
              <a:gd name="connsiteX11" fmla="*/ 185531 w 2690363"/>
              <a:gd name="connsiteY11" fmla="*/ 82471 h 1049880"/>
              <a:gd name="connsiteX12" fmla="*/ 132522 w 2690363"/>
              <a:gd name="connsiteY12" fmla="*/ 95724 h 1049880"/>
              <a:gd name="connsiteX13" fmla="*/ 53009 w 2690363"/>
              <a:gd name="connsiteY13" fmla="*/ 122228 h 1049880"/>
              <a:gd name="connsiteX14" fmla="*/ 26504 w 2690363"/>
              <a:gd name="connsiteY14" fmla="*/ 148732 h 1049880"/>
              <a:gd name="connsiteX15" fmla="*/ 0 w 2690363"/>
              <a:gd name="connsiteY15" fmla="*/ 281254 h 1049880"/>
              <a:gd name="connsiteX16" fmla="*/ 13252 w 2690363"/>
              <a:gd name="connsiteY16" fmla="*/ 546298 h 1049880"/>
              <a:gd name="connsiteX17" fmla="*/ 53009 w 2690363"/>
              <a:gd name="connsiteY17" fmla="*/ 758332 h 1049880"/>
              <a:gd name="connsiteX18" fmla="*/ 79513 w 2690363"/>
              <a:gd name="connsiteY18" fmla="*/ 784837 h 1049880"/>
              <a:gd name="connsiteX19" fmla="*/ 132522 w 2690363"/>
              <a:gd name="connsiteY19" fmla="*/ 851098 h 1049880"/>
              <a:gd name="connsiteX20" fmla="*/ 212035 w 2690363"/>
              <a:gd name="connsiteY20" fmla="*/ 877602 h 1049880"/>
              <a:gd name="connsiteX21" fmla="*/ 331304 w 2690363"/>
              <a:gd name="connsiteY21" fmla="*/ 930611 h 1049880"/>
              <a:gd name="connsiteX22" fmla="*/ 371061 w 2690363"/>
              <a:gd name="connsiteY22" fmla="*/ 943863 h 1049880"/>
              <a:gd name="connsiteX23" fmla="*/ 490331 w 2690363"/>
              <a:gd name="connsiteY23" fmla="*/ 996871 h 1049880"/>
              <a:gd name="connsiteX24" fmla="*/ 569844 w 2690363"/>
              <a:gd name="connsiteY24" fmla="*/ 1023376 h 1049880"/>
              <a:gd name="connsiteX25" fmla="*/ 768626 w 2690363"/>
              <a:gd name="connsiteY25" fmla="*/ 1036628 h 1049880"/>
              <a:gd name="connsiteX26" fmla="*/ 927652 w 2690363"/>
              <a:gd name="connsiteY26" fmla="*/ 1049880 h 1049880"/>
              <a:gd name="connsiteX27" fmla="*/ 2054087 w 2690363"/>
              <a:gd name="connsiteY27" fmla="*/ 1036628 h 1049880"/>
              <a:gd name="connsiteX28" fmla="*/ 2120348 w 2690363"/>
              <a:gd name="connsiteY28" fmla="*/ 1023376 h 1049880"/>
              <a:gd name="connsiteX29" fmla="*/ 2160104 w 2690363"/>
              <a:gd name="connsiteY29" fmla="*/ 1010124 h 1049880"/>
              <a:gd name="connsiteX30" fmla="*/ 2213113 w 2690363"/>
              <a:gd name="connsiteY30" fmla="*/ 996871 h 1049880"/>
              <a:gd name="connsiteX31" fmla="*/ 2305878 w 2690363"/>
              <a:gd name="connsiteY31" fmla="*/ 957115 h 1049880"/>
              <a:gd name="connsiteX32" fmla="*/ 2398644 w 2690363"/>
              <a:gd name="connsiteY32" fmla="*/ 930611 h 1049880"/>
              <a:gd name="connsiteX33" fmla="*/ 2531165 w 2690363"/>
              <a:gd name="connsiteY33" fmla="*/ 904106 h 1049880"/>
              <a:gd name="connsiteX34" fmla="*/ 2597426 w 2690363"/>
              <a:gd name="connsiteY34" fmla="*/ 890854 h 1049880"/>
              <a:gd name="connsiteX35" fmla="*/ 2637183 w 2690363"/>
              <a:gd name="connsiteY35" fmla="*/ 877602 h 1049880"/>
              <a:gd name="connsiteX36" fmla="*/ 2676939 w 2690363"/>
              <a:gd name="connsiteY36" fmla="*/ 851098 h 1049880"/>
              <a:gd name="connsiteX37" fmla="*/ 2676939 w 2690363"/>
              <a:gd name="connsiteY37" fmla="*/ 771584 h 1049880"/>
              <a:gd name="connsiteX38" fmla="*/ 2650435 w 2690363"/>
              <a:gd name="connsiteY38" fmla="*/ 731828 h 1049880"/>
              <a:gd name="connsiteX39" fmla="*/ 2637183 w 2690363"/>
              <a:gd name="connsiteY39" fmla="*/ 692071 h 1049880"/>
              <a:gd name="connsiteX40" fmla="*/ 2610678 w 2690363"/>
              <a:gd name="connsiteY40" fmla="*/ 665567 h 1049880"/>
              <a:gd name="connsiteX41" fmla="*/ 2584174 w 2690363"/>
              <a:gd name="connsiteY41" fmla="*/ 586054 h 1049880"/>
              <a:gd name="connsiteX42" fmla="*/ 2557670 w 2690363"/>
              <a:gd name="connsiteY42" fmla="*/ 506541 h 1049880"/>
              <a:gd name="connsiteX43" fmla="*/ 2544418 w 2690363"/>
              <a:gd name="connsiteY43" fmla="*/ 466784 h 1049880"/>
              <a:gd name="connsiteX44" fmla="*/ 2531165 w 2690363"/>
              <a:gd name="connsiteY44" fmla="*/ 413776 h 1049880"/>
              <a:gd name="connsiteX45" fmla="*/ 2517913 w 2690363"/>
              <a:gd name="connsiteY45" fmla="*/ 374019 h 1049880"/>
              <a:gd name="connsiteX46" fmla="*/ 2491409 w 2690363"/>
              <a:gd name="connsiteY46" fmla="*/ 241498 h 1049880"/>
              <a:gd name="connsiteX47" fmla="*/ 2478157 w 2690363"/>
              <a:gd name="connsiteY47" fmla="*/ 201741 h 1049880"/>
              <a:gd name="connsiteX48" fmla="*/ 2425148 w 2690363"/>
              <a:gd name="connsiteY48" fmla="*/ 148732 h 1049880"/>
              <a:gd name="connsiteX49" fmla="*/ 2398644 w 2690363"/>
              <a:gd name="connsiteY49" fmla="*/ 108976 h 1049880"/>
              <a:gd name="connsiteX50" fmla="*/ 2398644 w 2690363"/>
              <a:gd name="connsiteY50" fmla="*/ 82471 h 104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90363" h="1049880">
                <a:moveTo>
                  <a:pt x="2398644" y="82471"/>
                </a:moveTo>
                <a:cubicBezTo>
                  <a:pt x="2387601" y="69219"/>
                  <a:pt x="2356369" y="44454"/>
                  <a:pt x="2332383" y="29463"/>
                </a:cubicBezTo>
                <a:cubicBezTo>
                  <a:pt x="2320537" y="22059"/>
                  <a:pt x="2306455" y="18187"/>
                  <a:pt x="2292626" y="16211"/>
                </a:cubicBezTo>
                <a:cubicBezTo>
                  <a:pt x="2244325" y="9311"/>
                  <a:pt x="2195443" y="7376"/>
                  <a:pt x="2146852" y="2958"/>
                </a:cubicBezTo>
                <a:lnTo>
                  <a:pt x="1709531" y="16211"/>
                </a:lnTo>
                <a:cubicBezTo>
                  <a:pt x="1638774" y="19099"/>
                  <a:pt x="1568312" y="29463"/>
                  <a:pt x="1497496" y="29463"/>
                </a:cubicBezTo>
                <a:cubicBezTo>
                  <a:pt x="1303080" y="29463"/>
                  <a:pt x="1108765" y="20628"/>
                  <a:pt x="914400" y="16211"/>
                </a:cubicBezTo>
                <a:cubicBezTo>
                  <a:pt x="681016" y="-5007"/>
                  <a:pt x="740941" y="-5798"/>
                  <a:pt x="410818" y="16211"/>
                </a:cubicBezTo>
                <a:cubicBezTo>
                  <a:pt x="396880" y="17140"/>
                  <a:pt x="384613" y="26075"/>
                  <a:pt x="371061" y="29463"/>
                </a:cubicBezTo>
                <a:cubicBezTo>
                  <a:pt x="349209" y="34926"/>
                  <a:pt x="326531" y="36789"/>
                  <a:pt x="304800" y="42715"/>
                </a:cubicBezTo>
                <a:cubicBezTo>
                  <a:pt x="277846" y="50066"/>
                  <a:pt x="251791" y="60384"/>
                  <a:pt x="225287" y="69219"/>
                </a:cubicBezTo>
                <a:cubicBezTo>
                  <a:pt x="212035" y="73636"/>
                  <a:pt x="199083" y="79083"/>
                  <a:pt x="185531" y="82471"/>
                </a:cubicBezTo>
                <a:cubicBezTo>
                  <a:pt x="167861" y="86889"/>
                  <a:pt x="149967" y="90490"/>
                  <a:pt x="132522" y="95724"/>
                </a:cubicBezTo>
                <a:cubicBezTo>
                  <a:pt x="105762" y="103752"/>
                  <a:pt x="53009" y="122228"/>
                  <a:pt x="53009" y="122228"/>
                </a:cubicBezTo>
                <a:cubicBezTo>
                  <a:pt x="44174" y="131063"/>
                  <a:pt x="32932" y="138018"/>
                  <a:pt x="26504" y="148732"/>
                </a:cubicBezTo>
                <a:cubicBezTo>
                  <a:pt x="9157" y="177643"/>
                  <a:pt x="2297" y="265173"/>
                  <a:pt x="0" y="281254"/>
                </a:cubicBezTo>
                <a:cubicBezTo>
                  <a:pt x="4417" y="369602"/>
                  <a:pt x="7368" y="458036"/>
                  <a:pt x="13252" y="546298"/>
                </a:cubicBezTo>
                <a:cubicBezTo>
                  <a:pt x="14355" y="562847"/>
                  <a:pt x="21860" y="727182"/>
                  <a:pt x="53009" y="758332"/>
                </a:cubicBezTo>
                <a:lnTo>
                  <a:pt x="79513" y="784837"/>
                </a:lnTo>
                <a:cubicBezTo>
                  <a:pt x="93883" y="827947"/>
                  <a:pt x="85610" y="830248"/>
                  <a:pt x="132522" y="851098"/>
                </a:cubicBezTo>
                <a:cubicBezTo>
                  <a:pt x="158052" y="862445"/>
                  <a:pt x="212035" y="877602"/>
                  <a:pt x="212035" y="877602"/>
                </a:cubicBezTo>
                <a:cubicBezTo>
                  <a:pt x="275036" y="919603"/>
                  <a:pt x="236683" y="899070"/>
                  <a:pt x="331304" y="930611"/>
                </a:cubicBezTo>
                <a:cubicBezTo>
                  <a:pt x="344556" y="935028"/>
                  <a:pt x="359438" y="936114"/>
                  <a:pt x="371061" y="943863"/>
                </a:cubicBezTo>
                <a:cubicBezTo>
                  <a:pt x="434066" y="985865"/>
                  <a:pt x="395705" y="965329"/>
                  <a:pt x="490331" y="996871"/>
                </a:cubicBezTo>
                <a:cubicBezTo>
                  <a:pt x="490338" y="996873"/>
                  <a:pt x="569837" y="1023376"/>
                  <a:pt x="569844" y="1023376"/>
                </a:cubicBezTo>
                <a:lnTo>
                  <a:pt x="768626" y="1036628"/>
                </a:lnTo>
                <a:lnTo>
                  <a:pt x="927652" y="1049880"/>
                </a:lnTo>
                <a:lnTo>
                  <a:pt x="2054087" y="1036628"/>
                </a:lnTo>
                <a:cubicBezTo>
                  <a:pt x="2076606" y="1036128"/>
                  <a:pt x="2098496" y="1028839"/>
                  <a:pt x="2120348" y="1023376"/>
                </a:cubicBezTo>
                <a:cubicBezTo>
                  <a:pt x="2133900" y="1019988"/>
                  <a:pt x="2146673" y="1013962"/>
                  <a:pt x="2160104" y="1010124"/>
                </a:cubicBezTo>
                <a:cubicBezTo>
                  <a:pt x="2177617" y="1005120"/>
                  <a:pt x="2195443" y="1001289"/>
                  <a:pt x="2213113" y="996871"/>
                </a:cubicBezTo>
                <a:cubicBezTo>
                  <a:pt x="2273637" y="956523"/>
                  <a:pt x="2231001" y="978508"/>
                  <a:pt x="2305878" y="957115"/>
                </a:cubicBezTo>
                <a:cubicBezTo>
                  <a:pt x="2375415" y="937247"/>
                  <a:pt x="2315783" y="948367"/>
                  <a:pt x="2398644" y="930611"/>
                </a:cubicBezTo>
                <a:cubicBezTo>
                  <a:pt x="2442693" y="921172"/>
                  <a:pt x="2486991" y="912941"/>
                  <a:pt x="2531165" y="904106"/>
                </a:cubicBezTo>
                <a:cubicBezTo>
                  <a:pt x="2553252" y="899689"/>
                  <a:pt x="2576057" y="897977"/>
                  <a:pt x="2597426" y="890854"/>
                </a:cubicBezTo>
                <a:lnTo>
                  <a:pt x="2637183" y="877602"/>
                </a:lnTo>
                <a:cubicBezTo>
                  <a:pt x="2650435" y="868767"/>
                  <a:pt x="2666990" y="863535"/>
                  <a:pt x="2676939" y="851098"/>
                </a:cubicBezTo>
                <a:cubicBezTo>
                  <a:pt x="2698686" y="823914"/>
                  <a:pt x="2690531" y="798768"/>
                  <a:pt x="2676939" y="771584"/>
                </a:cubicBezTo>
                <a:cubicBezTo>
                  <a:pt x="2669816" y="757338"/>
                  <a:pt x="2659270" y="745080"/>
                  <a:pt x="2650435" y="731828"/>
                </a:cubicBezTo>
                <a:cubicBezTo>
                  <a:pt x="2646018" y="718576"/>
                  <a:pt x="2644370" y="704049"/>
                  <a:pt x="2637183" y="692071"/>
                </a:cubicBezTo>
                <a:cubicBezTo>
                  <a:pt x="2630755" y="681357"/>
                  <a:pt x="2616266" y="676742"/>
                  <a:pt x="2610678" y="665567"/>
                </a:cubicBezTo>
                <a:cubicBezTo>
                  <a:pt x="2598184" y="640579"/>
                  <a:pt x="2593009" y="612558"/>
                  <a:pt x="2584174" y="586054"/>
                </a:cubicBezTo>
                <a:lnTo>
                  <a:pt x="2557670" y="506541"/>
                </a:lnTo>
                <a:cubicBezTo>
                  <a:pt x="2553253" y="493289"/>
                  <a:pt x="2547806" y="480336"/>
                  <a:pt x="2544418" y="466784"/>
                </a:cubicBezTo>
                <a:cubicBezTo>
                  <a:pt x="2540000" y="449115"/>
                  <a:pt x="2536169" y="431288"/>
                  <a:pt x="2531165" y="413776"/>
                </a:cubicBezTo>
                <a:cubicBezTo>
                  <a:pt x="2527327" y="400344"/>
                  <a:pt x="2520943" y="387656"/>
                  <a:pt x="2517913" y="374019"/>
                </a:cubicBezTo>
                <a:cubicBezTo>
                  <a:pt x="2491879" y="256866"/>
                  <a:pt x="2517812" y="333910"/>
                  <a:pt x="2491409" y="241498"/>
                </a:cubicBezTo>
                <a:cubicBezTo>
                  <a:pt x="2487571" y="228066"/>
                  <a:pt x="2486276" y="213108"/>
                  <a:pt x="2478157" y="201741"/>
                </a:cubicBezTo>
                <a:cubicBezTo>
                  <a:pt x="2463633" y="181407"/>
                  <a:pt x="2439009" y="169524"/>
                  <a:pt x="2425148" y="148732"/>
                </a:cubicBezTo>
                <a:cubicBezTo>
                  <a:pt x="2416313" y="135480"/>
                  <a:pt x="2409906" y="120238"/>
                  <a:pt x="2398644" y="108976"/>
                </a:cubicBezTo>
                <a:cubicBezTo>
                  <a:pt x="2395520" y="105852"/>
                  <a:pt x="2409687" y="95723"/>
                  <a:pt x="2398644" y="82471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ostoročno: oblika 5">
            <a:extLst>
              <a:ext uri="{FF2B5EF4-FFF2-40B4-BE49-F238E27FC236}">
                <a16:creationId xmlns:a16="http://schemas.microsoft.com/office/drawing/2014/main" id="{3408A84F-2D69-4F50-B2C6-4A21D0F6C49F}"/>
              </a:ext>
            </a:extLst>
          </p:cNvPr>
          <p:cNvSpPr/>
          <p:nvPr/>
        </p:nvSpPr>
        <p:spPr>
          <a:xfrm>
            <a:off x="3048000" y="4227443"/>
            <a:ext cx="662684" cy="1099931"/>
          </a:xfrm>
          <a:custGeom>
            <a:avLst/>
            <a:gdLst>
              <a:gd name="connsiteX0" fmla="*/ 331304 w 662684"/>
              <a:gd name="connsiteY0" fmla="*/ 26505 h 1099931"/>
              <a:gd name="connsiteX1" fmla="*/ 265043 w 662684"/>
              <a:gd name="connsiteY1" fmla="*/ 13253 h 1099931"/>
              <a:gd name="connsiteX2" fmla="*/ 225287 w 662684"/>
              <a:gd name="connsiteY2" fmla="*/ 0 h 1099931"/>
              <a:gd name="connsiteX3" fmla="*/ 119270 w 662684"/>
              <a:gd name="connsiteY3" fmla="*/ 13253 h 1099931"/>
              <a:gd name="connsiteX4" fmla="*/ 92765 w 662684"/>
              <a:gd name="connsiteY4" fmla="*/ 39757 h 1099931"/>
              <a:gd name="connsiteX5" fmla="*/ 79513 w 662684"/>
              <a:gd name="connsiteY5" fmla="*/ 79514 h 1099931"/>
              <a:gd name="connsiteX6" fmla="*/ 53009 w 662684"/>
              <a:gd name="connsiteY6" fmla="*/ 119270 h 1099931"/>
              <a:gd name="connsiteX7" fmla="*/ 26504 w 662684"/>
              <a:gd name="connsiteY7" fmla="*/ 251792 h 1099931"/>
              <a:gd name="connsiteX8" fmla="*/ 0 w 662684"/>
              <a:gd name="connsiteY8" fmla="*/ 424070 h 1099931"/>
              <a:gd name="connsiteX9" fmla="*/ 13252 w 662684"/>
              <a:gd name="connsiteY9" fmla="*/ 636105 h 1099931"/>
              <a:gd name="connsiteX10" fmla="*/ 26504 w 662684"/>
              <a:gd name="connsiteY10" fmla="*/ 689114 h 1099931"/>
              <a:gd name="connsiteX11" fmla="*/ 53009 w 662684"/>
              <a:gd name="connsiteY11" fmla="*/ 768627 h 1099931"/>
              <a:gd name="connsiteX12" fmla="*/ 66261 w 662684"/>
              <a:gd name="connsiteY12" fmla="*/ 808383 h 1099931"/>
              <a:gd name="connsiteX13" fmla="*/ 106017 w 662684"/>
              <a:gd name="connsiteY13" fmla="*/ 940905 h 1099931"/>
              <a:gd name="connsiteX14" fmla="*/ 159026 w 662684"/>
              <a:gd name="connsiteY14" fmla="*/ 1007166 h 1099931"/>
              <a:gd name="connsiteX15" fmla="*/ 225287 w 662684"/>
              <a:gd name="connsiteY15" fmla="*/ 1073427 h 1099931"/>
              <a:gd name="connsiteX16" fmla="*/ 304800 w 662684"/>
              <a:gd name="connsiteY16" fmla="*/ 1099931 h 1099931"/>
              <a:gd name="connsiteX17" fmla="*/ 424070 w 662684"/>
              <a:gd name="connsiteY17" fmla="*/ 1086679 h 1099931"/>
              <a:gd name="connsiteX18" fmla="*/ 463826 w 662684"/>
              <a:gd name="connsiteY18" fmla="*/ 1073427 h 1099931"/>
              <a:gd name="connsiteX19" fmla="*/ 569843 w 662684"/>
              <a:gd name="connsiteY19" fmla="*/ 940905 h 1099931"/>
              <a:gd name="connsiteX20" fmla="*/ 596348 w 662684"/>
              <a:gd name="connsiteY20" fmla="*/ 861392 h 1099931"/>
              <a:gd name="connsiteX21" fmla="*/ 609600 w 662684"/>
              <a:gd name="connsiteY21" fmla="*/ 821635 h 1099931"/>
              <a:gd name="connsiteX22" fmla="*/ 622852 w 662684"/>
              <a:gd name="connsiteY22" fmla="*/ 768627 h 1099931"/>
              <a:gd name="connsiteX23" fmla="*/ 649357 w 662684"/>
              <a:gd name="connsiteY23" fmla="*/ 609600 h 1099931"/>
              <a:gd name="connsiteX24" fmla="*/ 649357 w 662684"/>
              <a:gd name="connsiteY24" fmla="*/ 278296 h 1099931"/>
              <a:gd name="connsiteX25" fmla="*/ 622852 w 662684"/>
              <a:gd name="connsiteY25" fmla="*/ 198783 h 1099931"/>
              <a:gd name="connsiteX26" fmla="*/ 609600 w 662684"/>
              <a:gd name="connsiteY26" fmla="*/ 159027 h 1099931"/>
              <a:gd name="connsiteX27" fmla="*/ 596348 w 662684"/>
              <a:gd name="connsiteY27" fmla="*/ 119270 h 1099931"/>
              <a:gd name="connsiteX28" fmla="*/ 556591 w 662684"/>
              <a:gd name="connsiteY28" fmla="*/ 106018 h 1099931"/>
              <a:gd name="connsiteX29" fmla="*/ 530087 w 662684"/>
              <a:gd name="connsiteY29" fmla="*/ 66261 h 1099931"/>
              <a:gd name="connsiteX30" fmla="*/ 384313 w 662684"/>
              <a:gd name="connsiteY30" fmla="*/ 26505 h 1099931"/>
              <a:gd name="connsiteX31" fmla="*/ 331304 w 662684"/>
              <a:gd name="connsiteY31" fmla="*/ 26505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684" h="1099931">
                <a:moveTo>
                  <a:pt x="331304" y="26505"/>
                </a:moveTo>
                <a:cubicBezTo>
                  <a:pt x="311426" y="24296"/>
                  <a:pt x="286895" y="18716"/>
                  <a:pt x="265043" y="13253"/>
                </a:cubicBezTo>
                <a:cubicBezTo>
                  <a:pt x="251491" y="9865"/>
                  <a:pt x="239256" y="0"/>
                  <a:pt x="225287" y="0"/>
                </a:cubicBezTo>
                <a:cubicBezTo>
                  <a:pt x="189673" y="0"/>
                  <a:pt x="154609" y="8835"/>
                  <a:pt x="119270" y="13253"/>
                </a:cubicBezTo>
                <a:cubicBezTo>
                  <a:pt x="110435" y="22088"/>
                  <a:pt x="99193" y="29043"/>
                  <a:pt x="92765" y="39757"/>
                </a:cubicBezTo>
                <a:cubicBezTo>
                  <a:pt x="85578" y="51735"/>
                  <a:pt x="85760" y="67020"/>
                  <a:pt x="79513" y="79514"/>
                </a:cubicBezTo>
                <a:cubicBezTo>
                  <a:pt x="72390" y="93760"/>
                  <a:pt x="61844" y="106018"/>
                  <a:pt x="53009" y="119270"/>
                </a:cubicBezTo>
                <a:cubicBezTo>
                  <a:pt x="44174" y="163444"/>
                  <a:pt x="31479" y="207019"/>
                  <a:pt x="26504" y="251792"/>
                </a:cubicBezTo>
                <a:cubicBezTo>
                  <a:pt x="11241" y="389163"/>
                  <a:pt x="22953" y="332254"/>
                  <a:pt x="0" y="424070"/>
                </a:cubicBezTo>
                <a:cubicBezTo>
                  <a:pt x="4417" y="494748"/>
                  <a:pt x="6206" y="565640"/>
                  <a:pt x="13252" y="636105"/>
                </a:cubicBezTo>
                <a:cubicBezTo>
                  <a:pt x="15064" y="654228"/>
                  <a:pt x="21270" y="671669"/>
                  <a:pt x="26504" y="689114"/>
                </a:cubicBezTo>
                <a:cubicBezTo>
                  <a:pt x="34532" y="715874"/>
                  <a:pt x="44174" y="742123"/>
                  <a:pt x="53009" y="768627"/>
                </a:cubicBezTo>
                <a:cubicBezTo>
                  <a:pt x="57426" y="781879"/>
                  <a:pt x="62873" y="794831"/>
                  <a:pt x="66261" y="808383"/>
                </a:cubicBezTo>
                <a:cubicBezTo>
                  <a:pt x="73669" y="838014"/>
                  <a:pt x="93112" y="921548"/>
                  <a:pt x="106017" y="940905"/>
                </a:cubicBezTo>
                <a:cubicBezTo>
                  <a:pt x="187606" y="1063283"/>
                  <a:pt x="83486" y="912739"/>
                  <a:pt x="159026" y="1007166"/>
                </a:cubicBezTo>
                <a:cubicBezTo>
                  <a:pt x="190708" y="1046769"/>
                  <a:pt x="175935" y="1051493"/>
                  <a:pt x="225287" y="1073427"/>
                </a:cubicBezTo>
                <a:cubicBezTo>
                  <a:pt x="250817" y="1084774"/>
                  <a:pt x="304800" y="1099931"/>
                  <a:pt x="304800" y="1099931"/>
                </a:cubicBezTo>
                <a:cubicBezTo>
                  <a:pt x="344557" y="1095514"/>
                  <a:pt x="384613" y="1093255"/>
                  <a:pt x="424070" y="1086679"/>
                </a:cubicBezTo>
                <a:cubicBezTo>
                  <a:pt x="437849" y="1084383"/>
                  <a:pt x="452459" y="1081546"/>
                  <a:pt x="463826" y="1073427"/>
                </a:cubicBezTo>
                <a:cubicBezTo>
                  <a:pt x="495493" y="1050807"/>
                  <a:pt x="558891" y="973759"/>
                  <a:pt x="569843" y="940905"/>
                </a:cubicBezTo>
                <a:lnTo>
                  <a:pt x="596348" y="861392"/>
                </a:lnTo>
                <a:cubicBezTo>
                  <a:pt x="600765" y="848140"/>
                  <a:pt x="606212" y="835187"/>
                  <a:pt x="609600" y="821635"/>
                </a:cubicBezTo>
                <a:cubicBezTo>
                  <a:pt x="614017" y="803966"/>
                  <a:pt x="619495" y="786528"/>
                  <a:pt x="622852" y="768627"/>
                </a:cubicBezTo>
                <a:cubicBezTo>
                  <a:pt x="632756" y="715807"/>
                  <a:pt x="649357" y="609600"/>
                  <a:pt x="649357" y="609600"/>
                </a:cubicBezTo>
                <a:cubicBezTo>
                  <a:pt x="657998" y="471340"/>
                  <a:pt x="674443" y="403725"/>
                  <a:pt x="649357" y="278296"/>
                </a:cubicBezTo>
                <a:cubicBezTo>
                  <a:pt x="643878" y="250900"/>
                  <a:pt x="631687" y="225287"/>
                  <a:pt x="622852" y="198783"/>
                </a:cubicBezTo>
                <a:lnTo>
                  <a:pt x="609600" y="159027"/>
                </a:lnTo>
                <a:cubicBezTo>
                  <a:pt x="605183" y="145775"/>
                  <a:pt x="609600" y="123687"/>
                  <a:pt x="596348" y="119270"/>
                </a:cubicBezTo>
                <a:lnTo>
                  <a:pt x="556591" y="106018"/>
                </a:lnTo>
                <a:cubicBezTo>
                  <a:pt x="547756" y="92766"/>
                  <a:pt x="543593" y="74702"/>
                  <a:pt x="530087" y="66261"/>
                </a:cubicBezTo>
                <a:cubicBezTo>
                  <a:pt x="505478" y="50881"/>
                  <a:pt x="416476" y="30525"/>
                  <a:pt x="384313" y="26505"/>
                </a:cubicBezTo>
                <a:cubicBezTo>
                  <a:pt x="371163" y="24861"/>
                  <a:pt x="351182" y="28714"/>
                  <a:pt x="331304" y="26505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rostoročno: oblika 6">
            <a:extLst>
              <a:ext uri="{FF2B5EF4-FFF2-40B4-BE49-F238E27FC236}">
                <a16:creationId xmlns:a16="http://schemas.microsoft.com/office/drawing/2014/main" id="{0C703A23-9CBD-43A4-80F7-A1A2839F1396}"/>
              </a:ext>
            </a:extLst>
          </p:cNvPr>
          <p:cNvSpPr/>
          <p:nvPr/>
        </p:nvSpPr>
        <p:spPr>
          <a:xfrm>
            <a:off x="6400762" y="4227443"/>
            <a:ext cx="662684" cy="1099931"/>
          </a:xfrm>
          <a:custGeom>
            <a:avLst/>
            <a:gdLst>
              <a:gd name="connsiteX0" fmla="*/ 331304 w 662684"/>
              <a:gd name="connsiteY0" fmla="*/ 26505 h 1099931"/>
              <a:gd name="connsiteX1" fmla="*/ 265043 w 662684"/>
              <a:gd name="connsiteY1" fmla="*/ 13253 h 1099931"/>
              <a:gd name="connsiteX2" fmla="*/ 225287 w 662684"/>
              <a:gd name="connsiteY2" fmla="*/ 0 h 1099931"/>
              <a:gd name="connsiteX3" fmla="*/ 119270 w 662684"/>
              <a:gd name="connsiteY3" fmla="*/ 13253 h 1099931"/>
              <a:gd name="connsiteX4" fmla="*/ 92765 w 662684"/>
              <a:gd name="connsiteY4" fmla="*/ 39757 h 1099931"/>
              <a:gd name="connsiteX5" fmla="*/ 79513 w 662684"/>
              <a:gd name="connsiteY5" fmla="*/ 79514 h 1099931"/>
              <a:gd name="connsiteX6" fmla="*/ 53009 w 662684"/>
              <a:gd name="connsiteY6" fmla="*/ 119270 h 1099931"/>
              <a:gd name="connsiteX7" fmla="*/ 26504 w 662684"/>
              <a:gd name="connsiteY7" fmla="*/ 251792 h 1099931"/>
              <a:gd name="connsiteX8" fmla="*/ 0 w 662684"/>
              <a:gd name="connsiteY8" fmla="*/ 424070 h 1099931"/>
              <a:gd name="connsiteX9" fmla="*/ 13252 w 662684"/>
              <a:gd name="connsiteY9" fmla="*/ 636105 h 1099931"/>
              <a:gd name="connsiteX10" fmla="*/ 26504 w 662684"/>
              <a:gd name="connsiteY10" fmla="*/ 689114 h 1099931"/>
              <a:gd name="connsiteX11" fmla="*/ 53009 w 662684"/>
              <a:gd name="connsiteY11" fmla="*/ 768627 h 1099931"/>
              <a:gd name="connsiteX12" fmla="*/ 66261 w 662684"/>
              <a:gd name="connsiteY12" fmla="*/ 808383 h 1099931"/>
              <a:gd name="connsiteX13" fmla="*/ 106017 w 662684"/>
              <a:gd name="connsiteY13" fmla="*/ 940905 h 1099931"/>
              <a:gd name="connsiteX14" fmla="*/ 159026 w 662684"/>
              <a:gd name="connsiteY14" fmla="*/ 1007166 h 1099931"/>
              <a:gd name="connsiteX15" fmla="*/ 225287 w 662684"/>
              <a:gd name="connsiteY15" fmla="*/ 1073427 h 1099931"/>
              <a:gd name="connsiteX16" fmla="*/ 304800 w 662684"/>
              <a:gd name="connsiteY16" fmla="*/ 1099931 h 1099931"/>
              <a:gd name="connsiteX17" fmla="*/ 424070 w 662684"/>
              <a:gd name="connsiteY17" fmla="*/ 1086679 h 1099931"/>
              <a:gd name="connsiteX18" fmla="*/ 463826 w 662684"/>
              <a:gd name="connsiteY18" fmla="*/ 1073427 h 1099931"/>
              <a:gd name="connsiteX19" fmla="*/ 569843 w 662684"/>
              <a:gd name="connsiteY19" fmla="*/ 940905 h 1099931"/>
              <a:gd name="connsiteX20" fmla="*/ 596348 w 662684"/>
              <a:gd name="connsiteY20" fmla="*/ 861392 h 1099931"/>
              <a:gd name="connsiteX21" fmla="*/ 609600 w 662684"/>
              <a:gd name="connsiteY21" fmla="*/ 821635 h 1099931"/>
              <a:gd name="connsiteX22" fmla="*/ 622852 w 662684"/>
              <a:gd name="connsiteY22" fmla="*/ 768627 h 1099931"/>
              <a:gd name="connsiteX23" fmla="*/ 649357 w 662684"/>
              <a:gd name="connsiteY23" fmla="*/ 609600 h 1099931"/>
              <a:gd name="connsiteX24" fmla="*/ 649357 w 662684"/>
              <a:gd name="connsiteY24" fmla="*/ 278296 h 1099931"/>
              <a:gd name="connsiteX25" fmla="*/ 622852 w 662684"/>
              <a:gd name="connsiteY25" fmla="*/ 198783 h 1099931"/>
              <a:gd name="connsiteX26" fmla="*/ 609600 w 662684"/>
              <a:gd name="connsiteY26" fmla="*/ 159027 h 1099931"/>
              <a:gd name="connsiteX27" fmla="*/ 596348 w 662684"/>
              <a:gd name="connsiteY27" fmla="*/ 119270 h 1099931"/>
              <a:gd name="connsiteX28" fmla="*/ 556591 w 662684"/>
              <a:gd name="connsiteY28" fmla="*/ 106018 h 1099931"/>
              <a:gd name="connsiteX29" fmla="*/ 530087 w 662684"/>
              <a:gd name="connsiteY29" fmla="*/ 66261 h 1099931"/>
              <a:gd name="connsiteX30" fmla="*/ 384313 w 662684"/>
              <a:gd name="connsiteY30" fmla="*/ 26505 h 1099931"/>
              <a:gd name="connsiteX31" fmla="*/ 331304 w 662684"/>
              <a:gd name="connsiteY31" fmla="*/ 26505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684" h="1099931">
                <a:moveTo>
                  <a:pt x="331304" y="26505"/>
                </a:moveTo>
                <a:cubicBezTo>
                  <a:pt x="311426" y="24296"/>
                  <a:pt x="286895" y="18716"/>
                  <a:pt x="265043" y="13253"/>
                </a:cubicBezTo>
                <a:cubicBezTo>
                  <a:pt x="251491" y="9865"/>
                  <a:pt x="239256" y="0"/>
                  <a:pt x="225287" y="0"/>
                </a:cubicBezTo>
                <a:cubicBezTo>
                  <a:pt x="189673" y="0"/>
                  <a:pt x="154609" y="8835"/>
                  <a:pt x="119270" y="13253"/>
                </a:cubicBezTo>
                <a:cubicBezTo>
                  <a:pt x="110435" y="22088"/>
                  <a:pt x="99193" y="29043"/>
                  <a:pt x="92765" y="39757"/>
                </a:cubicBezTo>
                <a:cubicBezTo>
                  <a:pt x="85578" y="51735"/>
                  <a:pt x="85760" y="67020"/>
                  <a:pt x="79513" y="79514"/>
                </a:cubicBezTo>
                <a:cubicBezTo>
                  <a:pt x="72390" y="93760"/>
                  <a:pt x="61844" y="106018"/>
                  <a:pt x="53009" y="119270"/>
                </a:cubicBezTo>
                <a:cubicBezTo>
                  <a:pt x="44174" y="163444"/>
                  <a:pt x="31479" y="207019"/>
                  <a:pt x="26504" y="251792"/>
                </a:cubicBezTo>
                <a:cubicBezTo>
                  <a:pt x="11241" y="389163"/>
                  <a:pt x="22953" y="332254"/>
                  <a:pt x="0" y="424070"/>
                </a:cubicBezTo>
                <a:cubicBezTo>
                  <a:pt x="4417" y="494748"/>
                  <a:pt x="6206" y="565640"/>
                  <a:pt x="13252" y="636105"/>
                </a:cubicBezTo>
                <a:cubicBezTo>
                  <a:pt x="15064" y="654228"/>
                  <a:pt x="21270" y="671669"/>
                  <a:pt x="26504" y="689114"/>
                </a:cubicBezTo>
                <a:cubicBezTo>
                  <a:pt x="34532" y="715874"/>
                  <a:pt x="44174" y="742123"/>
                  <a:pt x="53009" y="768627"/>
                </a:cubicBezTo>
                <a:cubicBezTo>
                  <a:pt x="57426" y="781879"/>
                  <a:pt x="62873" y="794831"/>
                  <a:pt x="66261" y="808383"/>
                </a:cubicBezTo>
                <a:cubicBezTo>
                  <a:pt x="73669" y="838014"/>
                  <a:pt x="93112" y="921548"/>
                  <a:pt x="106017" y="940905"/>
                </a:cubicBezTo>
                <a:cubicBezTo>
                  <a:pt x="187606" y="1063283"/>
                  <a:pt x="83486" y="912739"/>
                  <a:pt x="159026" y="1007166"/>
                </a:cubicBezTo>
                <a:cubicBezTo>
                  <a:pt x="190708" y="1046769"/>
                  <a:pt x="175935" y="1051493"/>
                  <a:pt x="225287" y="1073427"/>
                </a:cubicBezTo>
                <a:cubicBezTo>
                  <a:pt x="250817" y="1084774"/>
                  <a:pt x="304800" y="1099931"/>
                  <a:pt x="304800" y="1099931"/>
                </a:cubicBezTo>
                <a:cubicBezTo>
                  <a:pt x="344557" y="1095514"/>
                  <a:pt x="384613" y="1093255"/>
                  <a:pt x="424070" y="1086679"/>
                </a:cubicBezTo>
                <a:cubicBezTo>
                  <a:pt x="437849" y="1084383"/>
                  <a:pt x="452459" y="1081546"/>
                  <a:pt x="463826" y="1073427"/>
                </a:cubicBezTo>
                <a:cubicBezTo>
                  <a:pt x="495493" y="1050807"/>
                  <a:pt x="558891" y="973759"/>
                  <a:pt x="569843" y="940905"/>
                </a:cubicBezTo>
                <a:lnTo>
                  <a:pt x="596348" y="861392"/>
                </a:lnTo>
                <a:cubicBezTo>
                  <a:pt x="600765" y="848140"/>
                  <a:pt x="606212" y="835187"/>
                  <a:pt x="609600" y="821635"/>
                </a:cubicBezTo>
                <a:cubicBezTo>
                  <a:pt x="614017" y="803966"/>
                  <a:pt x="619495" y="786528"/>
                  <a:pt x="622852" y="768627"/>
                </a:cubicBezTo>
                <a:cubicBezTo>
                  <a:pt x="632756" y="715807"/>
                  <a:pt x="649357" y="609600"/>
                  <a:pt x="649357" y="609600"/>
                </a:cubicBezTo>
                <a:cubicBezTo>
                  <a:pt x="657998" y="471340"/>
                  <a:pt x="674443" y="403725"/>
                  <a:pt x="649357" y="278296"/>
                </a:cubicBezTo>
                <a:cubicBezTo>
                  <a:pt x="643878" y="250900"/>
                  <a:pt x="631687" y="225287"/>
                  <a:pt x="622852" y="198783"/>
                </a:cubicBezTo>
                <a:lnTo>
                  <a:pt x="609600" y="159027"/>
                </a:lnTo>
                <a:cubicBezTo>
                  <a:pt x="605183" y="145775"/>
                  <a:pt x="609600" y="123687"/>
                  <a:pt x="596348" y="119270"/>
                </a:cubicBezTo>
                <a:lnTo>
                  <a:pt x="556591" y="106018"/>
                </a:lnTo>
                <a:cubicBezTo>
                  <a:pt x="547756" y="92766"/>
                  <a:pt x="543593" y="74702"/>
                  <a:pt x="530087" y="66261"/>
                </a:cubicBezTo>
                <a:cubicBezTo>
                  <a:pt x="505478" y="50881"/>
                  <a:pt x="416476" y="30525"/>
                  <a:pt x="384313" y="26505"/>
                </a:cubicBezTo>
                <a:cubicBezTo>
                  <a:pt x="371163" y="24861"/>
                  <a:pt x="351182" y="28714"/>
                  <a:pt x="331304" y="26505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ABE01254-DCDF-44E5-B8A0-42C9258474C2}"/>
                  </a:ext>
                </a:extLst>
              </p:cNvPr>
              <p:cNvSpPr txBox="1"/>
              <p:nvPr/>
            </p:nvSpPr>
            <p:spPr>
              <a:xfrm>
                <a:off x="9039068" y="2236659"/>
                <a:ext cx="190375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F0"/>
                    </a:solidFill>
                  </a:rPr>
                  <a:t> od 6 = 4</a:t>
                </a: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ABE01254-DCDF-44E5-B8A0-42C925847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068" y="2236659"/>
                <a:ext cx="1903752" cy="703782"/>
              </a:xfrm>
              <a:prstGeom prst="rect">
                <a:avLst/>
              </a:prstGeom>
              <a:blipFill>
                <a:blip r:embed="rId3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7C8B021-CA00-4625-BBFC-D45D3A20BCDB}"/>
              </a:ext>
            </a:extLst>
          </p:cNvPr>
          <p:cNvSpPr txBox="1"/>
          <p:nvPr/>
        </p:nvSpPr>
        <p:spPr>
          <a:xfrm>
            <a:off x="7063446" y="3826920"/>
            <a:ext cx="488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Števec je manjši od imenovalca.</a:t>
            </a:r>
          </a:p>
        </p:txBody>
      </p:sp>
    </p:spTree>
    <p:extLst>
      <p:ext uri="{BB962C8B-B14F-4D97-AF65-F5344CB8AC3E}">
        <p14:creationId xmlns:p14="http://schemas.microsoft.com/office/powerpoint/2010/main" val="19248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01D0C27-0FC1-45C9-B4B9-D9E3C485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32" y="179194"/>
            <a:ext cx="9848537" cy="6678806"/>
          </a:xfrm>
          <a:prstGeom prst="rect">
            <a:avLst/>
          </a:prstGeom>
        </p:spPr>
      </p:pic>
      <p:sp>
        <p:nvSpPr>
          <p:cNvPr id="3" name="Prostoročno: oblika 2">
            <a:extLst>
              <a:ext uri="{FF2B5EF4-FFF2-40B4-BE49-F238E27FC236}">
                <a16:creationId xmlns:a16="http://schemas.microsoft.com/office/drawing/2014/main" id="{138DF3E9-0AF9-403D-8F08-068D27D0C989}"/>
              </a:ext>
            </a:extLst>
          </p:cNvPr>
          <p:cNvSpPr/>
          <p:nvPr/>
        </p:nvSpPr>
        <p:spPr>
          <a:xfrm>
            <a:off x="2745839" y="825903"/>
            <a:ext cx="592358" cy="1122818"/>
          </a:xfrm>
          <a:custGeom>
            <a:avLst/>
            <a:gdLst>
              <a:gd name="connsiteX0" fmla="*/ 644577 w 944380"/>
              <a:gd name="connsiteY0" fmla="*/ 13546 h 1122818"/>
              <a:gd name="connsiteX1" fmla="*/ 344773 w 944380"/>
              <a:gd name="connsiteY1" fmla="*/ 13546 h 1122818"/>
              <a:gd name="connsiteX2" fmla="*/ 254832 w 944380"/>
              <a:gd name="connsiteY2" fmla="*/ 43527 h 1122818"/>
              <a:gd name="connsiteX3" fmla="*/ 164891 w 944380"/>
              <a:gd name="connsiteY3" fmla="*/ 103487 h 1122818"/>
              <a:gd name="connsiteX4" fmla="*/ 134911 w 944380"/>
              <a:gd name="connsiteY4" fmla="*/ 148458 h 1122818"/>
              <a:gd name="connsiteX5" fmla="*/ 89941 w 944380"/>
              <a:gd name="connsiteY5" fmla="*/ 178438 h 1122818"/>
              <a:gd name="connsiteX6" fmla="*/ 29980 w 944380"/>
              <a:gd name="connsiteY6" fmla="*/ 253389 h 1122818"/>
              <a:gd name="connsiteX7" fmla="*/ 0 w 944380"/>
              <a:gd name="connsiteY7" fmla="*/ 343330 h 1122818"/>
              <a:gd name="connsiteX8" fmla="*/ 14990 w 944380"/>
              <a:gd name="connsiteY8" fmla="*/ 583172 h 1122818"/>
              <a:gd name="connsiteX9" fmla="*/ 44970 w 944380"/>
              <a:gd name="connsiteY9" fmla="*/ 673113 h 1122818"/>
              <a:gd name="connsiteX10" fmla="*/ 74950 w 944380"/>
              <a:gd name="connsiteY10" fmla="*/ 763054 h 1122818"/>
              <a:gd name="connsiteX11" fmla="*/ 89941 w 944380"/>
              <a:gd name="connsiteY11" fmla="*/ 808025 h 1122818"/>
              <a:gd name="connsiteX12" fmla="*/ 104931 w 944380"/>
              <a:gd name="connsiteY12" fmla="*/ 852995 h 1122818"/>
              <a:gd name="connsiteX13" fmla="*/ 164891 w 944380"/>
              <a:gd name="connsiteY13" fmla="*/ 927946 h 1122818"/>
              <a:gd name="connsiteX14" fmla="*/ 239842 w 944380"/>
              <a:gd name="connsiteY14" fmla="*/ 987907 h 1122818"/>
              <a:gd name="connsiteX15" fmla="*/ 269823 w 944380"/>
              <a:gd name="connsiteY15" fmla="*/ 1017887 h 1122818"/>
              <a:gd name="connsiteX16" fmla="*/ 314793 w 944380"/>
              <a:gd name="connsiteY16" fmla="*/ 1047867 h 1122818"/>
              <a:gd name="connsiteX17" fmla="*/ 344773 w 944380"/>
              <a:gd name="connsiteY17" fmla="*/ 1077848 h 1122818"/>
              <a:gd name="connsiteX18" fmla="*/ 509665 w 944380"/>
              <a:gd name="connsiteY18" fmla="*/ 1122818 h 1122818"/>
              <a:gd name="connsiteX19" fmla="*/ 614596 w 944380"/>
              <a:gd name="connsiteY19" fmla="*/ 1077848 h 1122818"/>
              <a:gd name="connsiteX20" fmla="*/ 704537 w 944380"/>
              <a:gd name="connsiteY20" fmla="*/ 1047867 h 1122818"/>
              <a:gd name="connsiteX21" fmla="*/ 749508 w 944380"/>
              <a:gd name="connsiteY21" fmla="*/ 1032877 h 1122818"/>
              <a:gd name="connsiteX22" fmla="*/ 794478 w 944380"/>
              <a:gd name="connsiteY22" fmla="*/ 1002897 h 1122818"/>
              <a:gd name="connsiteX23" fmla="*/ 899409 w 944380"/>
              <a:gd name="connsiteY23" fmla="*/ 897966 h 1122818"/>
              <a:gd name="connsiteX24" fmla="*/ 929390 w 944380"/>
              <a:gd name="connsiteY24" fmla="*/ 808025 h 1122818"/>
              <a:gd name="connsiteX25" fmla="*/ 944380 w 944380"/>
              <a:gd name="connsiteY25" fmla="*/ 763054 h 1122818"/>
              <a:gd name="connsiteX26" fmla="*/ 914400 w 944380"/>
              <a:gd name="connsiteY26" fmla="*/ 343330 h 1122818"/>
              <a:gd name="connsiteX27" fmla="*/ 899409 w 944380"/>
              <a:gd name="connsiteY27" fmla="*/ 298359 h 1122818"/>
              <a:gd name="connsiteX28" fmla="*/ 869429 w 944380"/>
              <a:gd name="connsiteY28" fmla="*/ 253389 h 1122818"/>
              <a:gd name="connsiteX29" fmla="*/ 809468 w 944380"/>
              <a:gd name="connsiteY29" fmla="*/ 178438 h 1122818"/>
              <a:gd name="connsiteX30" fmla="*/ 794478 w 944380"/>
              <a:gd name="connsiteY30" fmla="*/ 133467 h 1122818"/>
              <a:gd name="connsiteX31" fmla="*/ 749508 w 944380"/>
              <a:gd name="connsiteY31" fmla="*/ 88497 h 1122818"/>
              <a:gd name="connsiteX32" fmla="*/ 659567 w 944380"/>
              <a:gd name="connsiteY32" fmla="*/ 43527 h 1122818"/>
              <a:gd name="connsiteX33" fmla="*/ 644577 w 944380"/>
              <a:gd name="connsiteY33" fmla="*/ 13546 h 112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44380" h="1122818">
                <a:moveTo>
                  <a:pt x="644577" y="13546"/>
                </a:moveTo>
                <a:cubicBezTo>
                  <a:pt x="592111" y="8549"/>
                  <a:pt x="539429" y="-14262"/>
                  <a:pt x="344773" y="13546"/>
                </a:cubicBezTo>
                <a:cubicBezTo>
                  <a:pt x="313489" y="18015"/>
                  <a:pt x="281127" y="25997"/>
                  <a:pt x="254832" y="43527"/>
                </a:cubicBezTo>
                <a:lnTo>
                  <a:pt x="164891" y="103487"/>
                </a:lnTo>
                <a:cubicBezTo>
                  <a:pt x="154898" y="118477"/>
                  <a:pt x="147650" y="135719"/>
                  <a:pt x="134911" y="148458"/>
                </a:cubicBezTo>
                <a:cubicBezTo>
                  <a:pt x="122172" y="161197"/>
                  <a:pt x="104009" y="167184"/>
                  <a:pt x="89941" y="178438"/>
                </a:cubicBezTo>
                <a:cubicBezTo>
                  <a:pt x="68457" y="195625"/>
                  <a:pt x="40728" y="229206"/>
                  <a:pt x="29980" y="253389"/>
                </a:cubicBezTo>
                <a:cubicBezTo>
                  <a:pt x="17145" y="282267"/>
                  <a:pt x="0" y="343330"/>
                  <a:pt x="0" y="343330"/>
                </a:cubicBezTo>
                <a:cubicBezTo>
                  <a:pt x="4997" y="423277"/>
                  <a:pt x="4167" y="503803"/>
                  <a:pt x="14990" y="583172"/>
                </a:cubicBezTo>
                <a:cubicBezTo>
                  <a:pt x="19260" y="614484"/>
                  <a:pt x="34977" y="643133"/>
                  <a:pt x="44970" y="673113"/>
                </a:cubicBezTo>
                <a:lnTo>
                  <a:pt x="74950" y="763054"/>
                </a:lnTo>
                <a:lnTo>
                  <a:pt x="89941" y="808025"/>
                </a:lnTo>
                <a:cubicBezTo>
                  <a:pt x="94938" y="823015"/>
                  <a:pt x="93758" y="841822"/>
                  <a:pt x="104931" y="852995"/>
                </a:cubicBezTo>
                <a:cubicBezTo>
                  <a:pt x="177323" y="925390"/>
                  <a:pt x="89246" y="833390"/>
                  <a:pt x="164891" y="927946"/>
                </a:cubicBezTo>
                <a:cubicBezTo>
                  <a:pt x="197063" y="968161"/>
                  <a:pt x="196558" y="953280"/>
                  <a:pt x="239842" y="987907"/>
                </a:cubicBezTo>
                <a:cubicBezTo>
                  <a:pt x="250878" y="996736"/>
                  <a:pt x="258787" y="1009058"/>
                  <a:pt x="269823" y="1017887"/>
                </a:cubicBezTo>
                <a:cubicBezTo>
                  <a:pt x="283891" y="1029141"/>
                  <a:pt x="300725" y="1036613"/>
                  <a:pt x="314793" y="1047867"/>
                </a:cubicBezTo>
                <a:cubicBezTo>
                  <a:pt x="325829" y="1056696"/>
                  <a:pt x="332132" y="1071528"/>
                  <a:pt x="344773" y="1077848"/>
                </a:cubicBezTo>
                <a:cubicBezTo>
                  <a:pt x="395488" y="1103206"/>
                  <a:pt x="454838" y="1111853"/>
                  <a:pt x="509665" y="1122818"/>
                </a:cubicBezTo>
                <a:cubicBezTo>
                  <a:pt x="668275" y="1083166"/>
                  <a:pt x="481503" y="1137001"/>
                  <a:pt x="614596" y="1077848"/>
                </a:cubicBezTo>
                <a:cubicBezTo>
                  <a:pt x="643474" y="1065013"/>
                  <a:pt x="674557" y="1057861"/>
                  <a:pt x="704537" y="1047867"/>
                </a:cubicBezTo>
                <a:lnTo>
                  <a:pt x="749508" y="1032877"/>
                </a:lnTo>
                <a:cubicBezTo>
                  <a:pt x="764498" y="1022884"/>
                  <a:pt x="778364" y="1010954"/>
                  <a:pt x="794478" y="1002897"/>
                </a:cubicBezTo>
                <a:cubicBezTo>
                  <a:pt x="860827" y="969723"/>
                  <a:pt x="859884" y="1016538"/>
                  <a:pt x="899409" y="897966"/>
                </a:cubicBezTo>
                <a:lnTo>
                  <a:pt x="929390" y="808025"/>
                </a:lnTo>
                <a:lnTo>
                  <a:pt x="944380" y="763054"/>
                </a:lnTo>
                <a:cubicBezTo>
                  <a:pt x="934800" y="533127"/>
                  <a:pt x="957425" y="493913"/>
                  <a:pt x="914400" y="343330"/>
                </a:cubicBezTo>
                <a:cubicBezTo>
                  <a:pt x="910059" y="328137"/>
                  <a:pt x="906476" y="312492"/>
                  <a:pt x="899409" y="298359"/>
                </a:cubicBezTo>
                <a:cubicBezTo>
                  <a:pt x="891352" y="282245"/>
                  <a:pt x="879422" y="268379"/>
                  <a:pt x="869429" y="253389"/>
                </a:cubicBezTo>
                <a:cubicBezTo>
                  <a:pt x="831751" y="140353"/>
                  <a:pt x="886959" y="275301"/>
                  <a:pt x="809468" y="178438"/>
                </a:cubicBezTo>
                <a:cubicBezTo>
                  <a:pt x="799597" y="166099"/>
                  <a:pt x="803243" y="146614"/>
                  <a:pt x="794478" y="133467"/>
                </a:cubicBezTo>
                <a:cubicBezTo>
                  <a:pt x="782719" y="115828"/>
                  <a:pt x="765794" y="102068"/>
                  <a:pt x="749508" y="88497"/>
                </a:cubicBezTo>
                <a:cubicBezTo>
                  <a:pt x="723611" y="66916"/>
                  <a:pt x="693369" y="49161"/>
                  <a:pt x="659567" y="43527"/>
                </a:cubicBezTo>
                <a:cubicBezTo>
                  <a:pt x="644781" y="41063"/>
                  <a:pt x="697043" y="18543"/>
                  <a:pt x="644577" y="1354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ostoročno: oblika 3">
            <a:extLst>
              <a:ext uri="{FF2B5EF4-FFF2-40B4-BE49-F238E27FC236}">
                <a16:creationId xmlns:a16="http://schemas.microsoft.com/office/drawing/2014/main" id="{02BAAA0A-97CB-4D6A-A10C-4EEDAA8193A5}"/>
              </a:ext>
            </a:extLst>
          </p:cNvPr>
          <p:cNvSpPr/>
          <p:nvPr/>
        </p:nvSpPr>
        <p:spPr>
          <a:xfrm>
            <a:off x="4548652" y="825903"/>
            <a:ext cx="502170" cy="1122818"/>
          </a:xfrm>
          <a:custGeom>
            <a:avLst/>
            <a:gdLst>
              <a:gd name="connsiteX0" fmla="*/ 644577 w 944380"/>
              <a:gd name="connsiteY0" fmla="*/ 13546 h 1122818"/>
              <a:gd name="connsiteX1" fmla="*/ 344773 w 944380"/>
              <a:gd name="connsiteY1" fmla="*/ 13546 h 1122818"/>
              <a:gd name="connsiteX2" fmla="*/ 254832 w 944380"/>
              <a:gd name="connsiteY2" fmla="*/ 43527 h 1122818"/>
              <a:gd name="connsiteX3" fmla="*/ 164891 w 944380"/>
              <a:gd name="connsiteY3" fmla="*/ 103487 h 1122818"/>
              <a:gd name="connsiteX4" fmla="*/ 134911 w 944380"/>
              <a:gd name="connsiteY4" fmla="*/ 148458 h 1122818"/>
              <a:gd name="connsiteX5" fmla="*/ 89941 w 944380"/>
              <a:gd name="connsiteY5" fmla="*/ 178438 h 1122818"/>
              <a:gd name="connsiteX6" fmla="*/ 29980 w 944380"/>
              <a:gd name="connsiteY6" fmla="*/ 253389 h 1122818"/>
              <a:gd name="connsiteX7" fmla="*/ 0 w 944380"/>
              <a:gd name="connsiteY7" fmla="*/ 343330 h 1122818"/>
              <a:gd name="connsiteX8" fmla="*/ 14990 w 944380"/>
              <a:gd name="connsiteY8" fmla="*/ 583172 h 1122818"/>
              <a:gd name="connsiteX9" fmla="*/ 44970 w 944380"/>
              <a:gd name="connsiteY9" fmla="*/ 673113 h 1122818"/>
              <a:gd name="connsiteX10" fmla="*/ 74950 w 944380"/>
              <a:gd name="connsiteY10" fmla="*/ 763054 h 1122818"/>
              <a:gd name="connsiteX11" fmla="*/ 89941 w 944380"/>
              <a:gd name="connsiteY11" fmla="*/ 808025 h 1122818"/>
              <a:gd name="connsiteX12" fmla="*/ 104931 w 944380"/>
              <a:gd name="connsiteY12" fmla="*/ 852995 h 1122818"/>
              <a:gd name="connsiteX13" fmla="*/ 164891 w 944380"/>
              <a:gd name="connsiteY13" fmla="*/ 927946 h 1122818"/>
              <a:gd name="connsiteX14" fmla="*/ 239842 w 944380"/>
              <a:gd name="connsiteY14" fmla="*/ 987907 h 1122818"/>
              <a:gd name="connsiteX15" fmla="*/ 269823 w 944380"/>
              <a:gd name="connsiteY15" fmla="*/ 1017887 h 1122818"/>
              <a:gd name="connsiteX16" fmla="*/ 314793 w 944380"/>
              <a:gd name="connsiteY16" fmla="*/ 1047867 h 1122818"/>
              <a:gd name="connsiteX17" fmla="*/ 344773 w 944380"/>
              <a:gd name="connsiteY17" fmla="*/ 1077848 h 1122818"/>
              <a:gd name="connsiteX18" fmla="*/ 509665 w 944380"/>
              <a:gd name="connsiteY18" fmla="*/ 1122818 h 1122818"/>
              <a:gd name="connsiteX19" fmla="*/ 614596 w 944380"/>
              <a:gd name="connsiteY19" fmla="*/ 1077848 h 1122818"/>
              <a:gd name="connsiteX20" fmla="*/ 704537 w 944380"/>
              <a:gd name="connsiteY20" fmla="*/ 1047867 h 1122818"/>
              <a:gd name="connsiteX21" fmla="*/ 749508 w 944380"/>
              <a:gd name="connsiteY21" fmla="*/ 1032877 h 1122818"/>
              <a:gd name="connsiteX22" fmla="*/ 794478 w 944380"/>
              <a:gd name="connsiteY22" fmla="*/ 1002897 h 1122818"/>
              <a:gd name="connsiteX23" fmla="*/ 899409 w 944380"/>
              <a:gd name="connsiteY23" fmla="*/ 897966 h 1122818"/>
              <a:gd name="connsiteX24" fmla="*/ 929390 w 944380"/>
              <a:gd name="connsiteY24" fmla="*/ 808025 h 1122818"/>
              <a:gd name="connsiteX25" fmla="*/ 944380 w 944380"/>
              <a:gd name="connsiteY25" fmla="*/ 763054 h 1122818"/>
              <a:gd name="connsiteX26" fmla="*/ 914400 w 944380"/>
              <a:gd name="connsiteY26" fmla="*/ 343330 h 1122818"/>
              <a:gd name="connsiteX27" fmla="*/ 899409 w 944380"/>
              <a:gd name="connsiteY27" fmla="*/ 298359 h 1122818"/>
              <a:gd name="connsiteX28" fmla="*/ 869429 w 944380"/>
              <a:gd name="connsiteY28" fmla="*/ 253389 h 1122818"/>
              <a:gd name="connsiteX29" fmla="*/ 809468 w 944380"/>
              <a:gd name="connsiteY29" fmla="*/ 178438 h 1122818"/>
              <a:gd name="connsiteX30" fmla="*/ 794478 w 944380"/>
              <a:gd name="connsiteY30" fmla="*/ 133467 h 1122818"/>
              <a:gd name="connsiteX31" fmla="*/ 749508 w 944380"/>
              <a:gd name="connsiteY31" fmla="*/ 88497 h 1122818"/>
              <a:gd name="connsiteX32" fmla="*/ 659567 w 944380"/>
              <a:gd name="connsiteY32" fmla="*/ 43527 h 1122818"/>
              <a:gd name="connsiteX33" fmla="*/ 644577 w 944380"/>
              <a:gd name="connsiteY33" fmla="*/ 13546 h 112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44380" h="1122818">
                <a:moveTo>
                  <a:pt x="644577" y="13546"/>
                </a:moveTo>
                <a:cubicBezTo>
                  <a:pt x="592111" y="8549"/>
                  <a:pt x="539429" y="-14262"/>
                  <a:pt x="344773" y="13546"/>
                </a:cubicBezTo>
                <a:cubicBezTo>
                  <a:pt x="313489" y="18015"/>
                  <a:pt x="281127" y="25997"/>
                  <a:pt x="254832" y="43527"/>
                </a:cubicBezTo>
                <a:lnTo>
                  <a:pt x="164891" y="103487"/>
                </a:lnTo>
                <a:cubicBezTo>
                  <a:pt x="154898" y="118477"/>
                  <a:pt x="147650" y="135719"/>
                  <a:pt x="134911" y="148458"/>
                </a:cubicBezTo>
                <a:cubicBezTo>
                  <a:pt x="122172" y="161197"/>
                  <a:pt x="104009" y="167184"/>
                  <a:pt x="89941" y="178438"/>
                </a:cubicBezTo>
                <a:cubicBezTo>
                  <a:pt x="68457" y="195625"/>
                  <a:pt x="40728" y="229206"/>
                  <a:pt x="29980" y="253389"/>
                </a:cubicBezTo>
                <a:cubicBezTo>
                  <a:pt x="17145" y="282267"/>
                  <a:pt x="0" y="343330"/>
                  <a:pt x="0" y="343330"/>
                </a:cubicBezTo>
                <a:cubicBezTo>
                  <a:pt x="4997" y="423277"/>
                  <a:pt x="4167" y="503803"/>
                  <a:pt x="14990" y="583172"/>
                </a:cubicBezTo>
                <a:cubicBezTo>
                  <a:pt x="19260" y="614484"/>
                  <a:pt x="34977" y="643133"/>
                  <a:pt x="44970" y="673113"/>
                </a:cubicBezTo>
                <a:lnTo>
                  <a:pt x="74950" y="763054"/>
                </a:lnTo>
                <a:lnTo>
                  <a:pt x="89941" y="808025"/>
                </a:lnTo>
                <a:cubicBezTo>
                  <a:pt x="94938" y="823015"/>
                  <a:pt x="93758" y="841822"/>
                  <a:pt x="104931" y="852995"/>
                </a:cubicBezTo>
                <a:cubicBezTo>
                  <a:pt x="177323" y="925390"/>
                  <a:pt x="89246" y="833390"/>
                  <a:pt x="164891" y="927946"/>
                </a:cubicBezTo>
                <a:cubicBezTo>
                  <a:pt x="197063" y="968161"/>
                  <a:pt x="196558" y="953280"/>
                  <a:pt x="239842" y="987907"/>
                </a:cubicBezTo>
                <a:cubicBezTo>
                  <a:pt x="250878" y="996736"/>
                  <a:pt x="258787" y="1009058"/>
                  <a:pt x="269823" y="1017887"/>
                </a:cubicBezTo>
                <a:cubicBezTo>
                  <a:pt x="283891" y="1029141"/>
                  <a:pt x="300725" y="1036613"/>
                  <a:pt x="314793" y="1047867"/>
                </a:cubicBezTo>
                <a:cubicBezTo>
                  <a:pt x="325829" y="1056696"/>
                  <a:pt x="332132" y="1071528"/>
                  <a:pt x="344773" y="1077848"/>
                </a:cubicBezTo>
                <a:cubicBezTo>
                  <a:pt x="395488" y="1103206"/>
                  <a:pt x="454838" y="1111853"/>
                  <a:pt x="509665" y="1122818"/>
                </a:cubicBezTo>
                <a:cubicBezTo>
                  <a:pt x="668275" y="1083166"/>
                  <a:pt x="481503" y="1137001"/>
                  <a:pt x="614596" y="1077848"/>
                </a:cubicBezTo>
                <a:cubicBezTo>
                  <a:pt x="643474" y="1065013"/>
                  <a:pt x="674557" y="1057861"/>
                  <a:pt x="704537" y="1047867"/>
                </a:cubicBezTo>
                <a:lnTo>
                  <a:pt x="749508" y="1032877"/>
                </a:lnTo>
                <a:cubicBezTo>
                  <a:pt x="764498" y="1022884"/>
                  <a:pt x="778364" y="1010954"/>
                  <a:pt x="794478" y="1002897"/>
                </a:cubicBezTo>
                <a:cubicBezTo>
                  <a:pt x="860827" y="969723"/>
                  <a:pt x="859884" y="1016538"/>
                  <a:pt x="899409" y="897966"/>
                </a:cubicBezTo>
                <a:lnTo>
                  <a:pt x="929390" y="808025"/>
                </a:lnTo>
                <a:lnTo>
                  <a:pt x="944380" y="763054"/>
                </a:lnTo>
                <a:cubicBezTo>
                  <a:pt x="934800" y="533127"/>
                  <a:pt x="957425" y="493913"/>
                  <a:pt x="914400" y="343330"/>
                </a:cubicBezTo>
                <a:cubicBezTo>
                  <a:pt x="910059" y="328137"/>
                  <a:pt x="906476" y="312492"/>
                  <a:pt x="899409" y="298359"/>
                </a:cubicBezTo>
                <a:cubicBezTo>
                  <a:pt x="891352" y="282245"/>
                  <a:pt x="879422" y="268379"/>
                  <a:pt x="869429" y="253389"/>
                </a:cubicBezTo>
                <a:cubicBezTo>
                  <a:pt x="831751" y="140353"/>
                  <a:pt x="886959" y="275301"/>
                  <a:pt x="809468" y="178438"/>
                </a:cubicBezTo>
                <a:cubicBezTo>
                  <a:pt x="799597" y="166099"/>
                  <a:pt x="803243" y="146614"/>
                  <a:pt x="794478" y="133467"/>
                </a:cubicBezTo>
                <a:cubicBezTo>
                  <a:pt x="782719" y="115828"/>
                  <a:pt x="765794" y="102068"/>
                  <a:pt x="749508" y="88497"/>
                </a:cubicBezTo>
                <a:cubicBezTo>
                  <a:pt x="723611" y="66916"/>
                  <a:pt x="693369" y="49161"/>
                  <a:pt x="659567" y="43527"/>
                </a:cubicBezTo>
                <a:cubicBezTo>
                  <a:pt x="644781" y="41063"/>
                  <a:pt x="697043" y="18543"/>
                  <a:pt x="644577" y="1354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1B4B3C7B-7D85-4DFD-A525-8E217884A64A}"/>
                  </a:ext>
                </a:extLst>
              </p:cNvPr>
              <p:cNvSpPr txBox="1"/>
              <p:nvPr/>
            </p:nvSpPr>
            <p:spPr>
              <a:xfrm>
                <a:off x="2682248" y="2579294"/>
                <a:ext cx="655949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rgbClr val="00B050"/>
                    </a:solidFill>
                  </a:rPr>
                  <a:t>8</a:t>
                </a:r>
                <a14:m>
                  <m:oMath xmlns:m="http://schemas.openxmlformats.org/officeDocument/2006/math">
                    <m:r>
                      <a:rPr lang="sl-SI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l-SI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1B4B3C7B-7D85-4DFD-A525-8E217884A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48" y="2579294"/>
                <a:ext cx="655949" cy="791820"/>
              </a:xfrm>
              <a:prstGeom prst="rect">
                <a:avLst/>
              </a:prstGeom>
              <a:blipFill>
                <a:blip r:embed="rId3"/>
                <a:stretch>
                  <a:fillRect l="-23148" b="-123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D8A50524-24F6-47DE-A4DA-F1757C829DC2}"/>
                  </a:ext>
                </a:extLst>
              </p:cNvPr>
              <p:cNvSpPr txBox="1"/>
              <p:nvPr/>
            </p:nvSpPr>
            <p:spPr>
              <a:xfrm>
                <a:off x="6934770" y="2616854"/>
                <a:ext cx="1125116" cy="78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chemeClr val="accent5">
                        <a:lumMod val="50000"/>
                      </a:schemeClr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sl-SI" sz="32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4 </m:t>
                    </m:r>
                    <m:f>
                      <m:fPr>
                        <m:ctrlPr>
                          <a:rPr lang="sl-SI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D8A50524-24F6-47DE-A4DA-F1757C829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770" y="2616854"/>
                <a:ext cx="1125116" cy="789062"/>
              </a:xfrm>
              <a:prstGeom prst="rect">
                <a:avLst/>
              </a:prstGeom>
              <a:blipFill>
                <a:blip r:embed="rId4"/>
                <a:stretch>
                  <a:fillRect l="-14130" b="-115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E493B51-1653-4EE6-82D0-3E21111DECA0}"/>
              </a:ext>
            </a:extLst>
          </p:cNvPr>
          <p:cNvSpPr txBox="1"/>
          <p:nvPr/>
        </p:nvSpPr>
        <p:spPr>
          <a:xfrm>
            <a:off x="7141180" y="633574"/>
            <a:ext cx="4226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F0"/>
                </a:solidFill>
              </a:rPr>
              <a:t>Če števec delimo z imenovalcem</a:t>
            </a:r>
          </a:p>
          <a:p>
            <a:r>
              <a:rPr lang="sl-SI" sz="2400" dirty="0">
                <a:solidFill>
                  <a:srgbClr val="00B0F0"/>
                </a:solidFill>
              </a:rPr>
              <a:t>moramo dobiti število 5.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6980593-7D61-48C1-98EB-08DCD1A3D3A8}"/>
              </a:ext>
            </a:extLst>
          </p:cNvPr>
          <p:cNvSpPr txBox="1"/>
          <p:nvPr/>
        </p:nvSpPr>
        <p:spPr>
          <a:xfrm>
            <a:off x="154922" y="2471385"/>
            <a:ext cx="1317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42 : 5 = 8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2 ost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CE2EE52-046E-469D-A5AF-6952AFDC8247}"/>
              </a:ext>
            </a:extLst>
          </p:cNvPr>
          <p:cNvSpPr txBox="1"/>
          <p:nvPr/>
        </p:nvSpPr>
        <p:spPr>
          <a:xfrm>
            <a:off x="9391353" y="2135095"/>
            <a:ext cx="1784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F0"/>
                </a:solidFill>
              </a:rPr>
              <a:t>217 : 15 = 14</a:t>
            </a:r>
          </a:p>
          <a:p>
            <a:r>
              <a:rPr lang="sl-SI" sz="2400" dirty="0">
                <a:solidFill>
                  <a:srgbClr val="00B0F0"/>
                </a:solidFill>
              </a:rPr>
              <a:t>  67</a:t>
            </a:r>
          </a:p>
          <a:p>
            <a:r>
              <a:rPr lang="sl-SI" sz="2400" dirty="0">
                <a:solidFill>
                  <a:srgbClr val="00B0F0"/>
                </a:solidFill>
              </a:rPr>
              <a:t>     7 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4F8EEC66-842E-4095-A1D0-B6453A4502FD}"/>
                  </a:ext>
                </a:extLst>
              </p:cNvPr>
              <p:cNvSpPr txBox="1"/>
              <p:nvPr/>
            </p:nvSpPr>
            <p:spPr>
              <a:xfrm>
                <a:off x="2096738" y="4169512"/>
                <a:ext cx="742511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l-SI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4F8EEC66-842E-4095-A1D0-B6453A450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38" y="4169512"/>
                <a:ext cx="742511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E5C04E5-5F4C-4C7F-828F-E58DD10EE30D}"/>
              </a:ext>
            </a:extLst>
          </p:cNvPr>
          <p:cNvSpPr txBox="1"/>
          <p:nvPr/>
        </p:nvSpPr>
        <p:spPr>
          <a:xfrm>
            <a:off x="2966973" y="405127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4 · 7 + 3 = </a:t>
            </a:r>
          </a:p>
        </p:txBody>
      </p:sp>
      <p:sp>
        <p:nvSpPr>
          <p:cNvPr id="12" name="Miselni oblaček: oblak 11">
            <a:extLst>
              <a:ext uri="{FF2B5EF4-FFF2-40B4-BE49-F238E27FC236}">
                <a16:creationId xmlns:a16="http://schemas.microsoft.com/office/drawing/2014/main" id="{D1AA848E-E944-442D-9182-30B4B1159B4F}"/>
              </a:ext>
            </a:extLst>
          </p:cNvPr>
          <p:cNvSpPr/>
          <p:nvPr/>
        </p:nvSpPr>
        <p:spPr>
          <a:xfrm>
            <a:off x="2927572" y="4007400"/>
            <a:ext cx="1492908" cy="511248"/>
          </a:xfrm>
          <a:prstGeom prst="cloudCallout">
            <a:avLst>
              <a:gd name="adj1" fmla="val -52964"/>
              <a:gd name="adj2" fmla="val 21633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CC8D4872-7B18-4ED7-B51E-91DABE70BD00}"/>
                  </a:ext>
                </a:extLst>
              </p:cNvPr>
              <p:cNvSpPr txBox="1"/>
              <p:nvPr/>
            </p:nvSpPr>
            <p:spPr>
              <a:xfrm>
                <a:off x="6096000" y="4247831"/>
                <a:ext cx="941283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l-SI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283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CC8D4872-7B18-4ED7-B51E-91DABE70B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47831"/>
                <a:ext cx="941283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1ED0552-5968-4D4B-9DFC-D70D128F22E0}"/>
              </a:ext>
            </a:extLst>
          </p:cNvPr>
          <p:cNvSpPr txBox="1"/>
          <p:nvPr/>
        </p:nvSpPr>
        <p:spPr>
          <a:xfrm>
            <a:off x="7445677" y="3720850"/>
            <a:ext cx="1021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17 · 16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    17</a:t>
            </a:r>
          </a:p>
          <a:p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     102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    272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2A3F800-62E0-4CE3-9A3F-AFDC022E1189}"/>
              </a:ext>
            </a:extLst>
          </p:cNvPr>
          <p:cNvSpPr txBox="1"/>
          <p:nvPr/>
        </p:nvSpPr>
        <p:spPr>
          <a:xfrm>
            <a:off x="8602354" y="3869429"/>
            <a:ext cx="788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272</a:t>
            </a:r>
          </a:p>
          <a:p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+  11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 283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008CD96-6186-4FA7-9864-CA8ECA432F1D}"/>
              </a:ext>
            </a:extLst>
          </p:cNvPr>
          <p:cNvSpPr txBox="1"/>
          <p:nvPr/>
        </p:nvSpPr>
        <p:spPr>
          <a:xfrm>
            <a:off x="1704220" y="5666182"/>
            <a:ext cx="871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F0"/>
                </a:solidFill>
              </a:rPr>
              <a:t>Toliko kot  ima imenovalec </a:t>
            </a:r>
            <a:r>
              <a:rPr lang="sl-SI" sz="2400" dirty="0" err="1">
                <a:solidFill>
                  <a:srgbClr val="00B0F0"/>
                </a:solidFill>
              </a:rPr>
              <a:t>ničl</a:t>
            </a:r>
            <a:r>
              <a:rPr lang="sl-SI" sz="2400" dirty="0">
                <a:solidFill>
                  <a:srgbClr val="00B0F0"/>
                </a:solidFill>
              </a:rPr>
              <a:t>, toliko decimalk ima število.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B0793CA-4A93-42A5-895B-B7E85E4177EF}"/>
              </a:ext>
            </a:extLst>
          </p:cNvPr>
          <p:cNvSpPr txBox="1"/>
          <p:nvPr/>
        </p:nvSpPr>
        <p:spPr>
          <a:xfrm>
            <a:off x="1472912" y="6051766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0,45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BE686034-06C4-40B4-A0BA-FB7D0F6F0AD8}"/>
              </a:ext>
            </a:extLst>
          </p:cNvPr>
          <p:cNvSpPr txBox="1"/>
          <p:nvPr/>
        </p:nvSpPr>
        <p:spPr>
          <a:xfrm>
            <a:off x="5598458" y="6094031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6,539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C8A05431-FE58-4D72-8028-D512E98DBDA6}"/>
              </a:ext>
            </a:extLst>
          </p:cNvPr>
          <p:cNvSpPr txBox="1"/>
          <p:nvPr/>
        </p:nvSpPr>
        <p:spPr>
          <a:xfrm>
            <a:off x="9267790" y="6094030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4,0018</a:t>
            </a:r>
          </a:p>
        </p:txBody>
      </p:sp>
    </p:spTree>
    <p:extLst>
      <p:ext uri="{BB962C8B-B14F-4D97-AF65-F5344CB8AC3E}">
        <p14:creationId xmlns:p14="http://schemas.microsoft.com/office/powerpoint/2010/main" val="227707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D360F38-3CD6-4CAD-8C3D-41D9B6D63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26" t="24246" r="5418" b="2694"/>
          <a:stretch/>
        </p:blipFill>
        <p:spPr>
          <a:xfrm>
            <a:off x="436100" y="409314"/>
            <a:ext cx="8961120" cy="476894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835D991-C58A-4F96-B48B-EAF130CFAB96}"/>
              </a:ext>
            </a:extLst>
          </p:cNvPr>
          <p:cNvSpPr txBox="1"/>
          <p:nvPr/>
        </p:nvSpPr>
        <p:spPr>
          <a:xfrm>
            <a:off x="3518954" y="178482"/>
            <a:ext cx="823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F0"/>
                </a:solidFill>
              </a:rPr>
              <a:t>Toliko kot je decimalk, toliko </a:t>
            </a:r>
            <a:r>
              <a:rPr lang="sl-SI" sz="2400" dirty="0" err="1">
                <a:solidFill>
                  <a:srgbClr val="00B0F0"/>
                </a:solidFill>
              </a:rPr>
              <a:t>ničl</a:t>
            </a:r>
            <a:r>
              <a:rPr lang="sl-SI" sz="2400" dirty="0">
                <a:solidFill>
                  <a:srgbClr val="00B0F0"/>
                </a:solidFill>
              </a:rPr>
              <a:t> je zraven števke 1 v imenovalcu</a:t>
            </a:r>
            <a:r>
              <a:rPr lang="sl-SI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95B9205-2060-495A-81EF-15B3CB13B2BD}"/>
              </a:ext>
            </a:extLst>
          </p:cNvPr>
          <p:cNvSpPr/>
          <p:nvPr/>
        </p:nvSpPr>
        <p:spPr>
          <a:xfrm>
            <a:off x="4554243" y="659567"/>
            <a:ext cx="332550" cy="280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21DFAE27-38F6-4D08-ADBD-7D4CF1E5AE71}"/>
                  </a:ext>
                </a:extLst>
              </p:cNvPr>
              <p:cNvSpPr txBox="1"/>
              <p:nvPr/>
            </p:nvSpPr>
            <p:spPr>
              <a:xfrm>
                <a:off x="1396478" y="1368272"/>
                <a:ext cx="484221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21DFAE27-38F6-4D08-ADBD-7D4CF1E5A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78" y="1368272"/>
                <a:ext cx="484221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1F98D196-66F4-45CD-B0D7-CDE5B865B609}"/>
                  </a:ext>
                </a:extLst>
              </p:cNvPr>
              <p:cNvSpPr txBox="1"/>
              <p:nvPr/>
            </p:nvSpPr>
            <p:spPr>
              <a:xfrm>
                <a:off x="3809519" y="1467017"/>
                <a:ext cx="1821997" cy="611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807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sl-SI" sz="2800" dirty="0"/>
                  <a:t> =  </a:t>
                </a:r>
                <a:r>
                  <a:rPr lang="sl-SI" sz="2800" dirty="0">
                    <a:solidFill>
                      <a:srgbClr val="002060"/>
                    </a:solidFill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1F98D196-66F4-45CD-B0D7-CDE5B865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19" y="1467017"/>
                <a:ext cx="1821997" cy="611962"/>
              </a:xfrm>
              <a:prstGeom prst="rect">
                <a:avLst/>
              </a:prstGeom>
              <a:blipFill>
                <a:blip r:embed="rId4"/>
                <a:stretch>
                  <a:fillRect l="-334" t="-2000" b="-21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D43ED45D-5C05-4D87-937E-43486D1A326F}"/>
                  </a:ext>
                </a:extLst>
              </p:cNvPr>
              <p:cNvSpPr txBox="1"/>
              <p:nvPr/>
            </p:nvSpPr>
            <p:spPr>
              <a:xfrm>
                <a:off x="7244670" y="1368272"/>
                <a:ext cx="1149822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207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D43ED45D-5C05-4D87-937E-43486D1A3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70" y="1368272"/>
                <a:ext cx="1149822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86A1B3C5-5DE8-4EA5-B64A-261A13BCFA4C}"/>
              </a:ext>
            </a:extLst>
          </p:cNvPr>
          <p:cNvCxnSpPr>
            <a:cxnSpLocks/>
          </p:cNvCxnSpPr>
          <p:nvPr/>
        </p:nvCxnSpPr>
        <p:spPr>
          <a:xfrm>
            <a:off x="6700604" y="3117954"/>
            <a:ext cx="2548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A8B6D138-F9AC-4415-B8BE-38CD189071BF}"/>
              </a:ext>
            </a:extLst>
          </p:cNvPr>
          <p:cNvCxnSpPr/>
          <p:nvPr/>
        </p:nvCxnSpPr>
        <p:spPr>
          <a:xfrm>
            <a:off x="6828020" y="2668249"/>
            <a:ext cx="416650" cy="4497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12">
            <a:extLst>
              <a:ext uri="{FF2B5EF4-FFF2-40B4-BE49-F238E27FC236}">
                <a16:creationId xmlns:a16="http://schemas.microsoft.com/office/drawing/2014/main" id="{FC9FD826-5622-47CD-A8CF-9BE8B6F26B48}"/>
              </a:ext>
            </a:extLst>
          </p:cNvPr>
          <p:cNvSpPr/>
          <p:nvPr/>
        </p:nvSpPr>
        <p:spPr>
          <a:xfrm>
            <a:off x="6880486" y="2668248"/>
            <a:ext cx="149902" cy="389744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A9B8B1A-A514-422A-82EF-8CE3CD99A221}"/>
              </a:ext>
            </a:extLst>
          </p:cNvPr>
          <p:cNvSpPr txBox="1"/>
          <p:nvPr/>
        </p:nvSpPr>
        <p:spPr>
          <a:xfrm>
            <a:off x="7681025" y="2532178"/>
            <a:ext cx="713467" cy="52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7,5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AF380C4-EF49-4FD3-856D-85569577004D}"/>
              </a:ext>
            </a:extLst>
          </p:cNvPr>
          <p:cNvSpPr txBox="1"/>
          <p:nvPr/>
        </p:nvSpPr>
        <p:spPr>
          <a:xfrm>
            <a:off x="7324291" y="3399952"/>
            <a:ext cx="713467" cy="52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BAD051EB-D607-4ED6-B981-CBEABBDD163B}"/>
              </a:ext>
            </a:extLst>
          </p:cNvPr>
          <p:cNvCxnSpPr>
            <a:cxnSpLocks/>
          </p:cNvCxnSpPr>
          <p:nvPr/>
        </p:nvCxnSpPr>
        <p:spPr>
          <a:xfrm>
            <a:off x="6445770" y="3548517"/>
            <a:ext cx="463159" cy="2848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CD8C50EC-E491-49CC-8DB9-24C6509CDBF2}"/>
              </a:ext>
            </a:extLst>
          </p:cNvPr>
          <p:cNvCxnSpPr>
            <a:cxnSpLocks/>
          </p:cNvCxnSpPr>
          <p:nvPr/>
        </p:nvCxnSpPr>
        <p:spPr>
          <a:xfrm>
            <a:off x="6190937" y="3943254"/>
            <a:ext cx="2548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otnik 19">
            <a:extLst>
              <a:ext uri="{FF2B5EF4-FFF2-40B4-BE49-F238E27FC236}">
                <a16:creationId xmlns:a16="http://schemas.microsoft.com/office/drawing/2014/main" id="{7F7361DD-C526-446E-8C3A-01B80CEEA01F}"/>
              </a:ext>
            </a:extLst>
          </p:cNvPr>
          <p:cNvSpPr/>
          <p:nvPr/>
        </p:nvSpPr>
        <p:spPr>
          <a:xfrm>
            <a:off x="6445770" y="3536022"/>
            <a:ext cx="149902" cy="389744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2E0D8496-AA2D-4462-8657-29EC8C01F006}"/>
              </a:ext>
            </a:extLst>
          </p:cNvPr>
          <p:cNvCxnSpPr>
            <a:cxnSpLocks/>
          </p:cNvCxnSpPr>
          <p:nvPr/>
        </p:nvCxnSpPr>
        <p:spPr>
          <a:xfrm>
            <a:off x="7244670" y="4770211"/>
            <a:ext cx="5749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C79B7972-4448-490D-B89B-FD3E8C0C11E0}"/>
              </a:ext>
            </a:extLst>
          </p:cNvPr>
          <p:cNvCxnSpPr>
            <a:cxnSpLocks/>
          </p:cNvCxnSpPr>
          <p:nvPr/>
        </p:nvCxnSpPr>
        <p:spPr>
          <a:xfrm>
            <a:off x="7819581" y="4362161"/>
            <a:ext cx="110216" cy="3480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0F1EA2B7-7BB5-430E-A6C2-03EF253F8266}"/>
              </a:ext>
            </a:extLst>
          </p:cNvPr>
          <p:cNvSpPr txBox="1"/>
          <p:nvPr/>
        </p:nvSpPr>
        <p:spPr>
          <a:xfrm>
            <a:off x="8252443" y="4202544"/>
            <a:ext cx="141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48,000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4759CD92-55C3-4279-BE98-789AA03E1DAB}"/>
              </a:ext>
            </a:extLst>
          </p:cNvPr>
          <p:cNvSpPr/>
          <p:nvPr/>
        </p:nvSpPr>
        <p:spPr>
          <a:xfrm>
            <a:off x="7799738" y="4350486"/>
            <a:ext cx="149902" cy="389744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 animBg="1"/>
      <p:bldP spid="14" grpId="0"/>
      <p:bldP spid="15" grpId="0"/>
      <p:bldP spid="20" grpId="0" animBg="1"/>
      <p:bldP spid="3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96F8244-74E0-4C16-AA9A-58B9A24D0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0" t="27110" r="30454" b="45153"/>
          <a:stretch/>
        </p:blipFill>
        <p:spPr>
          <a:xfrm>
            <a:off x="280907" y="349070"/>
            <a:ext cx="11462633" cy="413852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08CDDE44-A887-4F9E-A883-59E9DE6342F5}"/>
              </a:ext>
            </a:extLst>
          </p:cNvPr>
          <p:cNvSpPr/>
          <p:nvPr/>
        </p:nvSpPr>
        <p:spPr>
          <a:xfrm>
            <a:off x="576775" y="1378634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B07C331-07D0-4DB6-94B5-3FC41138B738}"/>
              </a:ext>
            </a:extLst>
          </p:cNvPr>
          <p:cNvSpPr/>
          <p:nvPr/>
        </p:nvSpPr>
        <p:spPr>
          <a:xfrm>
            <a:off x="3652257" y="3136690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8414ACA-998C-496E-8E35-DE065F407ACE}"/>
              </a:ext>
            </a:extLst>
          </p:cNvPr>
          <p:cNvSpPr/>
          <p:nvPr/>
        </p:nvSpPr>
        <p:spPr>
          <a:xfrm>
            <a:off x="10520250" y="1397968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73DA126-A708-4F46-AB75-A42C2E79FF08}"/>
              </a:ext>
            </a:extLst>
          </p:cNvPr>
          <p:cNvSpPr/>
          <p:nvPr/>
        </p:nvSpPr>
        <p:spPr>
          <a:xfrm>
            <a:off x="8529994" y="1369908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578C9A36-6790-40B4-A7E6-D5D2274DCDE2}"/>
              </a:ext>
            </a:extLst>
          </p:cNvPr>
          <p:cNvSpPr/>
          <p:nvPr/>
        </p:nvSpPr>
        <p:spPr>
          <a:xfrm>
            <a:off x="2265667" y="1341850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3A4BD22-3707-4E5E-9C61-5FBA58E655A0}"/>
              </a:ext>
            </a:extLst>
          </p:cNvPr>
          <p:cNvSpPr txBox="1"/>
          <p:nvPr/>
        </p:nvSpPr>
        <p:spPr>
          <a:xfrm>
            <a:off x="4332158" y="893285"/>
            <a:ext cx="194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Odvečne ničle</a:t>
            </a:r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23A3640-B773-4E5D-8D00-C9F80D83586C}"/>
              </a:ext>
            </a:extLst>
          </p:cNvPr>
          <p:cNvCxnSpPr/>
          <p:nvPr/>
        </p:nvCxnSpPr>
        <p:spPr>
          <a:xfrm flipV="1">
            <a:off x="4616970" y="1397968"/>
            <a:ext cx="449705" cy="3659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A69A65B-ABAC-4493-9C74-139C7290F14B}"/>
              </a:ext>
            </a:extLst>
          </p:cNvPr>
          <p:cNvSpPr txBox="1"/>
          <p:nvPr/>
        </p:nvSpPr>
        <p:spPr>
          <a:xfrm>
            <a:off x="1643952" y="117366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2060"/>
                </a:solidFill>
              </a:rPr>
              <a:t>&lt;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7C878C0-9B2B-4555-8879-EAD044E10AF5}"/>
              </a:ext>
            </a:extLst>
          </p:cNvPr>
          <p:cNvSpPr txBox="1"/>
          <p:nvPr/>
        </p:nvSpPr>
        <p:spPr>
          <a:xfrm>
            <a:off x="9186746" y="11782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3047821-DE58-4316-A2DC-0C7710038871}"/>
              </a:ext>
            </a:extLst>
          </p:cNvPr>
          <p:cNvSpPr txBox="1"/>
          <p:nvPr/>
        </p:nvSpPr>
        <p:spPr>
          <a:xfrm>
            <a:off x="5244587" y="112411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1856BCD8-AA70-4D7E-A529-844F52FFA66F}"/>
              </a:ext>
            </a:extLst>
          </p:cNvPr>
          <p:cNvSpPr/>
          <p:nvPr/>
        </p:nvSpPr>
        <p:spPr>
          <a:xfrm>
            <a:off x="5831432" y="3136689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EB126C6-C461-439A-8EA8-9C03DC8BF2F5}"/>
              </a:ext>
            </a:extLst>
          </p:cNvPr>
          <p:cNvSpPr txBox="1"/>
          <p:nvPr/>
        </p:nvSpPr>
        <p:spPr>
          <a:xfrm>
            <a:off x="675249" y="3777521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3,054 &lt;</a:t>
            </a:r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3642D4FC-8E2D-46F2-A294-9EAC27685D15}"/>
              </a:ext>
            </a:extLst>
          </p:cNvPr>
          <p:cNvCxnSpPr/>
          <p:nvPr/>
        </p:nvCxnSpPr>
        <p:spPr>
          <a:xfrm flipV="1">
            <a:off x="3393184" y="3061018"/>
            <a:ext cx="959371" cy="6408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kotnik 21">
            <a:extLst>
              <a:ext uri="{FF2B5EF4-FFF2-40B4-BE49-F238E27FC236}">
                <a16:creationId xmlns:a16="http://schemas.microsoft.com/office/drawing/2014/main" id="{75DCC944-EDA4-4003-A098-CFFBCA4278CC}"/>
              </a:ext>
            </a:extLst>
          </p:cNvPr>
          <p:cNvSpPr/>
          <p:nvPr/>
        </p:nvSpPr>
        <p:spPr>
          <a:xfrm>
            <a:off x="1384738" y="3101520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3D3D9AF6-0A2A-42E2-9A93-CD8352B20CB5}"/>
              </a:ext>
            </a:extLst>
          </p:cNvPr>
          <p:cNvSpPr/>
          <p:nvPr/>
        </p:nvSpPr>
        <p:spPr>
          <a:xfrm>
            <a:off x="2617397" y="3136688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C6D07B4F-F7A6-41A0-A020-F2D8E46A9155}"/>
              </a:ext>
            </a:extLst>
          </p:cNvPr>
          <p:cNvSpPr/>
          <p:nvPr/>
        </p:nvSpPr>
        <p:spPr>
          <a:xfrm>
            <a:off x="4813636" y="3170417"/>
            <a:ext cx="196948" cy="422031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F6754629-F009-49D4-B30D-A56504C06D49}"/>
              </a:ext>
            </a:extLst>
          </p:cNvPr>
          <p:cNvCxnSpPr/>
          <p:nvPr/>
        </p:nvCxnSpPr>
        <p:spPr>
          <a:xfrm flipV="1">
            <a:off x="1134856" y="3061880"/>
            <a:ext cx="959371" cy="6408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9EC3B986-ACAC-43A0-AD0C-5AA63BE5B2D7}"/>
              </a:ext>
            </a:extLst>
          </p:cNvPr>
          <p:cNvCxnSpPr/>
          <p:nvPr/>
        </p:nvCxnSpPr>
        <p:spPr>
          <a:xfrm flipV="1">
            <a:off x="2215136" y="3061016"/>
            <a:ext cx="959371" cy="6408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39FE042D-C4C9-43F7-A491-D2A5F6CA3C65}"/>
              </a:ext>
            </a:extLst>
          </p:cNvPr>
          <p:cNvCxnSpPr/>
          <p:nvPr/>
        </p:nvCxnSpPr>
        <p:spPr>
          <a:xfrm flipV="1">
            <a:off x="5651512" y="2992119"/>
            <a:ext cx="959371" cy="6408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4995227-EE77-4EDC-A7D3-05907769E7F8}"/>
              </a:ext>
            </a:extLst>
          </p:cNvPr>
          <p:cNvSpPr txBox="1"/>
          <p:nvPr/>
        </p:nvSpPr>
        <p:spPr>
          <a:xfrm>
            <a:off x="2019136" y="3805455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3,184 &lt;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19BA92E5-F7FF-4CF2-A8B1-2E195912A907}"/>
              </a:ext>
            </a:extLst>
          </p:cNvPr>
          <p:cNvSpPr txBox="1"/>
          <p:nvPr/>
        </p:nvSpPr>
        <p:spPr>
          <a:xfrm>
            <a:off x="4437962" y="3842248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3,809 &lt;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1DA6862B-14B5-45C5-801E-A4B0DED3A1F9}"/>
              </a:ext>
            </a:extLst>
          </p:cNvPr>
          <p:cNvSpPr txBox="1"/>
          <p:nvPr/>
        </p:nvSpPr>
        <p:spPr>
          <a:xfrm>
            <a:off x="5863700" y="3842247"/>
            <a:ext cx="93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3,89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BEFE1239-2A3F-4E1D-B90E-33C7460CCBF1}"/>
              </a:ext>
            </a:extLst>
          </p:cNvPr>
          <p:cNvSpPr txBox="1"/>
          <p:nvPr/>
        </p:nvSpPr>
        <p:spPr>
          <a:xfrm>
            <a:off x="3363022" y="3842248"/>
            <a:ext cx="107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3,8 &lt;</a:t>
            </a: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7C0AAF6B-EAC9-47EB-967A-E2F34E7B546F}"/>
              </a:ext>
            </a:extLst>
          </p:cNvPr>
          <p:cNvSpPr/>
          <p:nvPr/>
        </p:nvSpPr>
        <p:spPr>
          <a:xfrm>
            <a:off x="6076960" y="3136688"/>
            <a:ext cx="196948" cy="42203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661FC680-5F43-4078-85A8-DE1EB29878A5}"/>
              </a:ext>
            </a:extLst>
          </p:cNvPr>
          <p:cNvSpPr/>
          <p:nvPr/>
        </p:nvSpPr>
        <p:spPr>
          <a:xfrm>
            <a:off x="4997462" y="3109846"/>
            <a:ext cx="196948" cy="42203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2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6" grpId="0"/>
      <p:bldP spid="17" grpId="0"/>
      <p:bldP spid="18" grpId="0" animBg="1"/>
      <p:bldP spid="19" grpId="0"/>
      <p:bldP spid="22" grpId="0" animBg="1"/>
      <p:bldP spid="23" grpId="0" animBg="1"/>
      <p:bldP spid="24" grpId="0" animBg="1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6C448D7-496B-4721-B8E5-908786C41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0" t="59843" r="25666" b="31662"/>
          <a:stretch/>
        </p:blipFill>
        <p:spPr>
          <a:xfrm>
            <a:off x="422156" y="476514"/>
            <a:ext cx="11603780" cy="11553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4C4BB59-0C7E-4FD5-BF0E-C07E7F2A2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0" t="74444" r="34259" b="17814"/>
          <a:stretch/>
        </p:blipFill>
        <p:spPr>
          <a:xfrm>
            <a:off x="422156" y="3125125"/>
            <a:ext cx="9706582" cy="10722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9300D77-EA1B-4151-9073-0FD2586FD5BE}"/>
              </a:ext>
            </a:extLst>
          </p:cNvPr>
          <p:cNvSpPr txBox="1"/>
          <p:nvPr/>
        </p:nvSpPr>
        <p:spPr>
          <a:xfrm>
            <a:off x="1005251" y="2421311"/>
            <a:ext cx="163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2060"/>
                </a:solidFill>
              </a:rPr>
              <a:t>90 : 15 = 6</a:t>
            </a:r>
          </a:p>
        </p:txBody>
      </p:sp>
      <p:sp>
        <p:nvSpPr>
          <p:cNvPr id="5" name="Miselni oblaček: oblak 4">
            <a:extLst>
              <a:ext uri="{FF2B5EF4-FFF2-40B4-BE49-F238E27FC236}">
                <a16:creationId xmlns:a16="http://schemas.microsoft.com/office/drawing/2014/main" id="{457D9658-8859-4941-B59A-04D973417978}"/>
              </a:ext>
            </a:extLst>
          </p:cNvPr>
          <p:cNvSpPr/>
          <p:nvPr/>
        </p:nvSpPr>
        <p:spPr>
          <a:xfrm>
            <a:off x="654765" y="2390720"/>
            <a:ext cx="2110154" cy="661182"/>
          </a:xfrm>
          <a:prstGeom prst="cloudCallout">
            <a:avLst>
              <a:gd name="adj1" fmla="val 9833"/>
              <a:gd name="adj2" fmla="val -6303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Miselni oblaček: oblak 5">
            <a:extLst>
              <a:ext uri="{FF2B5EF4-FFF2-40B4-BE49-F238E27FC236}">
                <a16:creationId xmlns:a16="http://schemas.microsoft.com/office/drawing/2014/main" id="{79F1B302-7BC9-405C-99A6-10E1426A6715}"/>
              </a:ext>
            </a:extLst>
          </p:cNvPr>
          <p:cNvSpPr/>
          <p:nvPr/>
        </p:nvSpPr>
        <p:spPr>
          <a:xfrm>
            <a:off x="7273804" y="2390720"/>
            <a:ext cx="2110154" cy="661182"/>
          </a:xfrm>
          <a:prstGeom prst="cloudCallout">
            <a:avLst>
              <a:gd name="adj1" fmla="val 9833"/>
              <a:gd name="adj2" fmla="val -6303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Miselni oblaček: oblak 6">
            <a:extLst>
              <a:ext uri="{FF2B5EF4-FFF2-40B4-BE49-F238E27FC236}">
                <a16:creationId xmlns:a16="http://schemas.microsoft.com/office/drawing/2014/main" id="{985567B7-B1E3-4BCE-AAD4-3130B59B2442}"/>
              </a:ext>
            </a:extLst>
          </p:cNvPr>
          <p:cNvSpPr/>
          <p:nvPr/>
        </p:nvSpPr>
        <p:spPr>
          <a:xfrm>
            <a:off x="3653423" y="2377829"/>
            <a:ext cx="2110154" cy="661182"/>
          </a:xfrm>
          <a:prstGeom prst="cloudCallout">
            <a:avLst>
              <a:gd name="adj1" fmla="val 9833"/>
              <a:gd name="adj2" fmla="val -63031"/>
            </a:avLst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9C1B912-FB4B-495A-827E-B541B6569334}"/>
              </a:ext>
            </a:extLst>
          </p:cNvPr>
          <p:cNvSpPr txBox="1"/>
          <p:nvPr/>
        </p:nvSpPr>
        <p:spPr>
          <a:xfrm>
            <a:off x="3986568" y="2464339"/>
            <a:ext cx="164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11 · 5 = 55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5E00B3A-F23A-411F-A471-4D735AF87AF5}"/>
              </a:ext>
            </a:extLst>
          </p:cNvPr>
          <p:cNvSpPr txBox="1"/>
          <p:nvPr/>
        </p:nvSpPr>
        <p:spPr>
          <a:xfrm>
            <a:off x="7483501" y="2463779"/>
            <a:ext cx="187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68 – 12 = 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62CD0308-F374-45DC-B33E-B4A6E7E3CBFF}"/>
                  </a:ext>
                </a:extLst>
              </p:cNvPr>
              <p:cNvSpPr txBox="1"/>
              <p:nvPr/>
            </p:nvSpPr>
            <p:spPr>
              <a:xfrm>
                <a:off x="1005251" y="1706941"/>
                <a:ext cx="16728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={6}</m:t>
                      </m:r>
                    </m:oMath>
                  </m:oMathPara>
                </a14:m>
                <a:endParaRPr lang="sl-SI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62CD0308-F374-45DC-B33E-B4A6E7E3C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1" y="1706941"/>
                <a:ext cx="16728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ACB133F3-6531-46B9-B2CC-B490AEF97DA8}"/>
                  </a:ext>
                </a:extLst>
              </p:cNvPr>
              <p:cNvSpPr txBox="1"/>
              <p:nvPr/>
            </p:nvSpPr>
            <p:spPr>
              <a:xfrm>
                <a:off x="3960812" y="1706940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={55}</m:t>
                      </m:r>
                    </m:oMath>
                  </m:oMathPara>
                </a14:m>
                <a:endParaRPr lang="sl-SI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ACB133F3-6531-46B9-B2CC-B490AEF97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12" y="1706940"/>
                <a:ext cx="19004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1552ED95-BFE8-411A-AA63-F868AF283A80}"/>
                  </a:ext>
                </a:extLst>
              </p:cNvPr>
              <p:cNvSpPr txBox="1"/>
              <p:nvPr/>
            </p:nvSpPr>
            <p:spPr>
              <a:xfrm>
                <a:off x="7483501" y="1734912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={56}</m:t>
                      </m:r>
                    </m:oMath>
                  </m:oMathPara>
                </a14:m>
                <a:endParaRPr lang="sl-SI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1552ED95-BFE8-411A-AA63-F868AF283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501" y="1734912"/>
                <a:ext cx="190045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A8916DB-1E74-4EEA-AC57-47CD2F613B19}"/>
                  </a:ext>
                </a:extLst>
              </p:cNvPr>
              <p:cNvSpPr txBox="1"/>
              <p:nvPr/>
            </p:nvSpPr>
            <p:spPr>
              <a:xfrm>
                <a:off x="1005251" y="3827453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={36}</m:t>
                      </m:r>
                    </m:oMath>
                  </m:oMathPara>
                </a14:m>
                <a:endParaRPr lang="sl-SI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A8916DB-1E74-4EEA-AC57-47CD2F613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1" y="3827453"/>
                <a:ext cx="190045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9196EC79-DC64-4DED-9E68-280C52BAE80D}"/>
                  </a:ext>
                </a:extLst>
              </p:cNvPr>
              <p:cNvSpPr txBox="1"/>
              <p:nvPr/>
            </p:nvSpPr>
            <p:spPr>
              <a:xfrm>
                <a:off x="4298584" y="3904937"/>
                <a:ext cx="15349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sl-SI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9196EC79-DC64-4DED-9E68-280C52BA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584" y="3904937"/>
                <a:ext cx="153497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59596893-239F-4B18-B746-1119C6D82E5B}"/>
                  </a:ext>
                </a:extLst>
              </p:cNvPr>
              <p:cNvSpPr txBox="1"/>
              <p:nvPr/>
            </p:nvSpPr>
            <p:spPr>
              <a:xfrm>
                <a:off x="7374346" y="3954559"/>
                <a:ext cx="350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={0, 1, 2, 3, ….}</m:t>
                      </m:r>
                    </m:oMath>
                  </m:oMathPara>
                </a14:m>
                <a:endParaRPr lang="sl-SI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59596893-239F-4B18-B746-1119C6D8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46" y="3954559"/>
                <a:ext cx="350038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B9D3479-59BB-4E7E-8230-E0D315B2D1A7}"/>
              </a:ext>
            </a:extLst>
          </p:cNvPr>
          <p:cNvSpPr txBox="1"/>
          <p:nvPr/>
        </p:nvSpPr>
        <p:spPr>
          <a:xfrm>
            <a:off x="991140" y="4453170"/>
            <a:ext cx="190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80 – 44 = 36</a:t>
            </a:r>
          </a:p>
        </p:txBody>
      </p:sp>
      <p:sp>
        <p:nvSpPr>
          <p:cNvPr id="18" name="Miselni oblaček: oblak 17">
            <a:extLst>
              <a:ext uri="{FF2B5EF4-FFF2-40B4-BE49-F238E27FC236}">
                <a16:creationId xmlns:a16="http://schemas.microsoft.com/office/drawing/2014/main" id="{341D7623-0C57-41AF-BE51-5FFAD5957D22}"/>
              </a:ext>
            </a:extLst>
          </p:cNvPr>
          <p:cNvSpPr/>
          <p:nvPr/>
        </p:nvSpPr>
        <p:spPr>
          <a:xfrm>
            <a:off x="766655" y="4453170"/>
            <a:ext cx="2110154" cy="661182"/>
          </a:xfrm>
          <a:prstGeom prst="cloudCallout">
            <a:avLst>
              <a:gd name="adj1" fmla="val 9833"/>
              <a:gd name="adj2" fmla="val -6303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4FB0CA3-0ABF-4019-954F-EA59933F3EC4}"/>
              </a:ext>
            </a:extLst>
          </p:cNvPr>
          <p:cNvSpPr txBox="1"/>
          <p:nvPr/>
        </p:nvSpPr>
        <p:spPr>
          <a:xfrm>
            <a:off x="4099810" y="4597951"/>
            <a:ext cx="212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2060"/>
                </a:solidFill>
              </a:rPr>
              <a:t>Prazna množica</a:t>
            </a:r>
          </a:p>
        </p:txBody>
      </p:sp>
      <p:sp>
        <p:nvSpPr>
          <p:cNvPr id="20" name="Miselni oblaček: oblak 19">
            <a:extLst>
              <a:ext uri="{FF2B5EF4-FFF2-40B4-BE49-F238E27FC236}">
                <a16:creationId xmlns:a16="http://schemas.microsoft.com/office/drawing/2014/main" id="{882B51B5-2E8C-427E-9FF4-1ED0A43DCB8B}"/>
              </a:ext>
            </a:extLst>
          </p:cNvPr>
          <p:cNvSpPr/>
          <p:nvPr/>
        </p:nvSpPr>
        <p:spPr>
          <a:xfrm>
            <a:off x="3982947" y="4545254"/>
            <a:ext cx="2357961" cy="661182"/>
          </a:xfrm>
          <a:prstGeom prst="cloudCallout">
            <a:avLst>
              <a:gd name="adj1" fmla="val 9833"/>
              <a:gd name="adj2" fmla="val -6303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9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4C322A-DAAA-4901-9955-B1A1CD0E1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065" b="72652"/>
          <a:stretch/>
        </p:blipFill>
        <p:spPr>
          <a:xfrm>
            <a:off x="103835" y="272724"/>
            <a:ext cx="12112813" cy="104963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3CA6C18-6F0D-4291-B8D8-54CF145AE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21" r="24708" b="1031"/>
          <a:stretch/>
        </p:blipFill>
        <p:spPr>
          <a:xfrm>
            <a:off x="82970" y="2040248"/>
            <a:ext cx="9340948" cy="184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7404F3A7-ECD8-4052-8951-92BD68B7ECB6}"/>
                  </a:ext>
                </a:extLst>
              </p:cNvPr>
              <p:cNvSpPr txBox="1"/>
              <p:nvPr/>
            </p:nvSpPr>
            <p:spPr>
              <a:xfrm>
                <a:off x="286715" y="1322363"/>
                <a:ext cx="2816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={0, 1, 2, 3, 4}</m:t>
                      </m:r>
                    </m:oMath>
                  </m:oMathPara>
                </a14:m>
                <a:endParaRPr lang="sl-SI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7404F3A7-ECD8-4052-8951-92BD68B7E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5" y="1322363"/>
                <a:ext cx="28166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E5947322-F2B4-4112-A2BD-BBD861CEA9EC}"/>
                  </a:ext>
                </a:extLst>
              </p:cNvPr>
              <p:cNvSpPr txBox="1"/>
              <p:nvPr/>
            </p:nvSpPr>
            <p:spPr>
              <a:xfrm>
                <a:off x="3491804" y="1364567"/>
                <a:ext cx="3363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={9,10,11,12,…}</m:t>
                      </m:r>
                    </m:oMath>
                  </m:oMathPara>
                </a14:m>
                <a:endParaRPr lang="sl-SI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E5947322-F2B4-4112-A2BD-BBD861CEA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04" y="1364567"/>
                <a:ext cx="33638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6D359531-401E-4A12-93F8-BA1EF03DD9FA}"/>
                  </a:ext>
                </a:extLst>
              </p:cNvPr>
              <p:cNvSpPr txBox="1"/>
              <p:nvPr/>
            </p:nvSpPr>
            <p:spPr>
              <a:xfrm>
                <a:off x="7989682" y="1364567"/>
                <a:ext cx="24298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={9,10,11}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6D359531-401E-4A12-93F8-BA1EF03D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682" y="1364567"/>
                <a:ext cx="24298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otnik 6">
            <a:extLst>
              <a:ext uri="{FF2B5EF4-FFF2-40B4-BE49-F238E27FC236}">
                <a16:creationId xmlns:a16="http://schemas.microsoft.com/office/drawing/2014/main" id="{3C2406A3-0E4B-4322-923A-DEF87581352D}"/>
              </a:ext>
            </a:extLst>
          </p:cNvPr>
          <p:cNvSpPr/>
          <p:nvPr/>
        </p:nvSpPr>
        <p:spPr>
          <a:xfrm>
            <a:off x="7696219" y="3340192"/>
            <a:ext cx="1727699" cy="73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1AF702BC-94F8-4A04-8371-BCAAB447E39F}"/>
              </a:ext>
            </a:extLst>
          </p:cNvPr>
          <p:cNvSpPr/>
          <p:nvPr/>
        </p:nvSpPr>
        <p:spPr>
          <a:xfrm>
            <a:off x="5906516" y="3159458"/>
            <a:ext cx="995985" cy="847097"/>
          </a:xfrm>
          <a:custGeom>
            <a:avLst/>
            <a:gdLst>
              <a:gd name="connsiteX0" fmla="*/ 1250302 w 1511559"/>
              <a:gd name="connsiteY0" fmla="*/ 74645 h 1026368"/>
              <a:gd name="connsiteX1" fmla="*/ 1156996 w 1511559"/>
              <a:gd name="connsiteY1" fmla="*/ 37323 h 1026368"/>
              <a:gd name="connsiteX2" fmla="*/ 671804 w 1511559"/>
              <a:gd name="connsiteY2" fmla="*/ 55984 h 1026368"/>
              <a:gd name="connsiteX3" fmla="*/ 522514 w 1511559"/>
              <a:gd name="connsiteY3" fmla="*/ 93306 h 1026368"/>
              <a:gd name="connsiteX4" fmla="*/ 447869 w 1511559"/>
              <a:gd name="connsiteY4" fmla="*/ 111968 h 1026368"/>
              <a:gd name="connsiteX5" fmla="*/ 298579 w 1511559"/>
              <a:gd name="connsiteY5" fmla="*/ 149290 h 1026368"/>
              <a:gd name="connsiteX6" fmla="*/ 205273 w 1511559"/>
              <a:gd name="connsiteY6" fmla="*/ 205274 h 1026368"/>
              <a:gd name="connsiteX7" fmla="*/ 74645 w 1511559"/>
              <a:gd name="connsiteY7" fmla="*/ 354564 h 1026368"/>
              <a:gd name="connsiteX8" fmla="*/ 0 w 1511559"/>
              <a:gd name="connsiteY8" fmla="*/ 447870 h 1026368"/>
              <a:gd name="connsiteX9" fmla="*/ 18661 w 1511559"/>
              <a:gd name="connsiteY9" fmla="*/ 746449 h 1026368"/>
              <a:gd name="connsiteX10" fmla="*/ 37322 w 1511559"/>
              <a:gd name="connsiteY10" fmla="*/ 821094 h 1026368"/>
              <a:gd name="connsiteX11" fmla="*/ 74645 w 1511559"/>
              <a:gd name="connsiteY11" fmla="*/ 858417 h 1026368"/>
              <a:gd name="connsiteX12" fmla="*/ 186612 w 1511559"/>
              <a:gd name="connsiteY12" fmla="*/ 914400 h 1026368"/>
              <a:gd name="connsiteX13" fmla="*/ 242596 w 1511559"/>
              <a:gd name="connsiteY13" fmla="*/ 951723 h 1026368"/>
              <a:gd name="connsiteX14" fmla="*/ 391885 w 1511559"/>
              <a:gd name="connsiteY14" fmla="*/ 989045 h 1026368"/>
              <a:gd name="connsiteX15" fmla="*/ 690465 w 1511559"/>
              <a:gd name="connsiteY15" fmla="*/ 1026368 h 1026368"/>
              <a:gd name="connsiteX16" fmla="*/ 1138334 w 1511559"/>
              <a:gd name="connsiteY16" fmla="*/ 989045 h 1026368"/>
              <a:gd name="connsiteX17" fmla="*/ 1194318 w 1511559"/>
              <a:gd name="connsiteY17" fmla="*/ 970384 h 1026368"/>
              <a:gd name="connsiteX18" fmla="*/ 1287624 w 1511559"/>
              <a:gd name="connsiteY18" fmla="*/ 839755 h 1026368"/>
              <a:gd name="connsiteX19" fmla="*/ 1362269 w 1511559"/>
              <a:gd name="connsiteY19" fmla="*/ 727788 h 1026368"/>
              <a:gd name="connsiteX20" fmla="*/ 1418253 w 1511559"/>
              <a:gd name="connsiteY20" fmla="*/ 615821 h 1026368"/>
              <a:gd name="connsiteX21" fmla="*/ 1436914 w 1511559"/>
              <a:gd name="connsiteY21" fmla="*/ 559837 h 1026368"/>
              <a:gd name="connsiteX22" fmla="*/ 1474236 w 1511559"/>
              <a:gd name="connsiteY22" fmla="*/ 485192 h 1026368"/>
              <a:gd name="connsiteX23" fmla="*/ 1511559 w 1511559"/>
              <a:gd name="connsiteY23" fmla="*/ 317241 h 1026368"/>
              <a:gd name="connsiteX24" fmla="*/ 1455575 w 1511559"/>
              <a:gd name="connsiteY24" fmla="*/ 93306 h 1026368"/>
              <a:gd name="connsiteX25" fmla="*/ 1380930 w 1511559"/>
              <a:gd name="connsiteY25" fmla="*/ 37323 h 1026368"/>
              <a:gd name="connsiteX26" fmla="*/ 1268963 w 1511559"/>
              <a:gd name="connsiteY26" fmla="*/ 0 h 1026368"/>
              <a:gd name="connsiteX27" fmla="*/ 1082351 w 1511559"/>
              <a:gd name="connsiteY27" fmla="*/ 55984 h 1026368"/>
              <a:gd name="connsiteX28" fmla="*/ 1063689 w 1511559"/>
              <a:gd name="connsiteY28" fmla="*/ 74645 h 10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11559" h="1026368">
                <a:moveTo>
                  <a:pt x="1250302" y="74645"/>
                </a:moveTo>
                <a:cubicBezTo>
                  <a:pt x="1219200" y="62204"/>
                  <a:pt x="1190476" y="38403"/>
                  <a:pt x="1156996" y="37323"/>
                </a:cubicBezTo>
                <a:cubicBezTo>
                  <a:pt x="995230" y="32105"/>
                  <a:pt x="833318" y="45564"/>
                  <a:pt x="671804" y="55984"/>
                </a:cubicBezTo>
                <a:cubicBezTo>
                  <a:pt x="598300" y="60726"/>
                  <a:pt x="584345" y="75640"/>
                  <a:pt x="522514" y="93306"/>
                </a:cubicBezTo>
                <a:cubicBezTo>
                  <a:pt x="497853" y="100352"/>
                  <a:pt x="472906" y="106404"/>
                  <a:pt x="447869" y="111968"/>
                </a:cubicBezTo>
                <a:cubicBezTo>
                  <a:pt x="312748" y="141995"/>
                  <a:pt x="398624" y="115942"/>
                  <a:pt x="298579" y="149290"/>
                </a:cubicBezTo>
                <a:cubicBezTo>
                  <a:pt x="139023" y="308850"/>
                  <a:pt x="399060" y="59935"/>
                  <a:pt x="205273" y="205274"/>
                </a:cubicBezTo>
                <a:cubicBezTo>
                  <a:pt x="90162" y="291607"/>
                  <a:pt x="139397" y="273625"/>
                  <a:pt x="74645" y="354564"/>
                </a:cubicBezTo>
                <a:cubicBezTo>
                  <a:pt x="-31718" y="487517"/>
                  <a:pt x="114874" y="275556"/>
                  <a:pt x="0" y="447870"/>
                </a:cubicBezTo>
                <a:cubicBezTo>
                  <a:pt x="6220" y="547396"/>
                  <a:pt x="8739" y="647223"/>
                  <a:pt x="18661" y="746449"/>
                </a:cubicBezTo>
                <a:cubicBezTo>
                  <a:pt x="21213" y="771969"/>
                  <a:pt x="25852" y="798154"/>
                  <a:pt x="37322" y="821094"/>
                </a:cubicBezTo>
                <a:cubicBezTo>
                  <a:pt x="45190" y="836831"/>
                  <a:pt x="60906" y="847426"/>
                  <a:pt x="74645" y="858417"/>
                </a:cubicBezTo>
                <a:cubicBezTo>
                  <a:pt x="126324" y="899760"/>
                  <a:pt x="127481" y="894690"/>
                  <a:pt x="186612" y="914400"/>
                </a:cubicBezTo>
                <a:cubicBezTo>
                  <a:pt x="205273" y="926841"/>
                  <a:pt x="221518" y="944058"/>
                  <a:pt x="242596" y="951723"/>
                </a:cubicBezTo>
                <a:cubicBezTo>
                  <a:pt x="290802" y="969253"/>
                  <a:pt x="342122" y="976604"/>
                  <a:pt x="391885" y="989045"/>
                </a:cubicBezTo>
                <a:cubicBezTo>
                  <a:pt x="539196" y="1025873"/>
                  <a:pt x="440974" y="1005576"/>
                  <a:pt x="690465" y="1026368"/>
                </a:cubicBezTo>
                <a:cubicBezTo>
                  <a:pt x="878798" y="1016455"/>
                  <a:pt x="982013" y="1028125"/>
                  <a:pt x="1138334" y="989045"/>
                </a:cubicBezTo>
                <a:cubicBezTo>
                  <a:pt x="1157417" y="984274"/>
                  <a:pt x="1175657" y="976604"/>
                  <a:pt x="1194318" y="970384"/>
                </a:cubicBezTo>
                <a:cubicBezTo>
                  <a:pt x="1231178" y="859802"/>
                  <a:pt x="1186420" y="966260"/>
                  <a:pt x="1287624" y="839755"/>
                </a:cubicBezTo>
                <a:cubicBezTo>
                  <a:pt x="1315645" y="804728"/>
                  <a:pt x="1348085" y="770342"/>
                  <a:pt x="1362269" y="727788"/>
                </a:cubicBezTo>
                <a:cubicBezTo>
                  <a:pt x="1388022" y="650527"/>
                  <a:pt x="1370018" y="688171"/>
                  <a:pt x="1418253" y="615821"/>
                </a:cubicBezTo>
                <a:cubicBezTo>
                  <a:pt x="1424473" y="597160"/>
                  <a:pt x="1429165" y="577917"/>
                  <a:pt x="1436914" y="559837"/>
                </a:cubicBezTo>
                <a:cubicBezTo>
                  <a:pt x="1447872" y="534268"/>
                  <a:pt x="1464468" y="511239"/>
                  <a:pt x="1474236" y="485192"/>
                </a:cubicBezTo>
                <a:cubicBezTo>
                  <a:pt x="1485533" y="455067"/>
                  <a:pt x="1506490" y="342586"/>
                  <a:pt x="1511559" y="317241"/>
                </a:cubicBezTo>
                <a:cubicBezTo>
                  <a:pt x="1501184" y="223865"/>
                  <a:pt x="1519858" y="157588"/>
                  <a:pt x="1455575" y="93306"/>
                </a:cubicBezTo>
                <a:cubicBezTo>
                  <a:pt x="1433583" y="71314"/>
                  <a:pt x="1408748" y="51232"/>
                  <a:pt x="1380930" y="37323"/>
                </a:cubicBezTo>
                <a:cubicBezTo>
                  <a:pt x="1345742" y="19729"/>
                  <a:pt x="1268963" y="0"/>
                  <a:pt x="1268963" y="0"/>
                </a:cubicBezTo>
                <a:cubicBezTo>
                  <a:pt x="1102209" y="20844"/>
                  <a:pt x="1155137" y="-16802"/>
                  <a:pt x="1082351" y="55984"/>
                </a:cubicBezTo>
                <a:lnTo>
                  <a:pt x="1063689" y="746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FB4DF5C-04BA-4A62-A9F8-996C7C820E21}"/>
              </a:ext>
            </a:extLst>
          </p:cNvPr>
          <p:cNvSpPr txBox="1"/>
          <p:nvPr/>
        </p:nvSpPr>
        <p:spPr>
          <a:xfrm>
            <a:off x="7258036" y="2924693"/>
            <a:ext cx="433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2060"/>
                </a:solidFill>
              </a:rPr>
              <a:t>Števila 30 ni v osnovni množici, </a:t>
            </a:r>
          </a:p>
          <a:p>
            <a:r>
              <a:rPr lang="sl-SI" sz="2400" dirty="0">
                <a:solidFill>
                  <a:srgbClr val="002060"/>
                </a:solidFill>
              </a:rPr>
              <a:t>zato ne more biti rešitev enačbe.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2298AE0-73CF-418B-BEF2-A7B3BDC74B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9" r="15672" b="53454"/>
          <a:stretch/>
        </p:blipFill>
        <p:spPr>
          <a:xfrm>
            <a:off x="286715" y="4248016"/>
            <a:ext cx="6762081" cy="203447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FCA9E04-39D1-41B2-BCF5-80DE56B8FDAC}"/>
              </a:ext>
            </a:extLst>
          </p:cNvPr>
          <p:cNvSpPr txBox="1"/>
          <p:nvPr/>
        </p:nvSpPr>
        <p:spPr>
          <a:xfrm>
            <a:off x="7416775" y="5055612"/>
            <a:ext cx="79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 </a:t>
            </a:r>
            <a:r>
              <a:rPr lang="sl-SI" sz="2400" dirty="0">
                <a:solidFill>
                  <a:srgbClr val="002060"/>
                </a:solidFill>
              </a:rPr>
              <a:t>9,6</a:t>
            </a:r>
          </a:p>
          <a:p>
            <a:r>
              <a:rPr lang="sl-SI" sz="2400" u="sng" dirty="0">
                <a:solidFill>
                  <a:srgbClr val="002060"/>
                </a:solidFill>
              </a:rPr>
              <a:t>+ 8,2</a:t>
            </a:r>
          </a:p>
          <a:p>
            <a:r>
              <a:rPr lang="sl-SI" sz="2400" dirty="0">
                <a:solidFill>
                  <a:srgbClr val="002060"/>
                </a:solidFill>
              </a:rPr>
              <a:t>17,8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7BEABCE-B472-4F9C-A9B3-43E647EDF0B3}"/>
              </a:ext>
            </a:extLst>
          </p:cNvPr>
          <p:cNvSpPr txBox="1"/>
          <p:nvPr/>
        </p:nvSpPr>
        <p:spPr>
          <a:xfrm>
            <a:off x="2605538" y="4774587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2060"/>
                </a:solidFill>
              </a:rPr>
              <a:t>17,8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69FE69D-46D3-4F18-8450-6D7F3ABBFDC5}"/>
              </a:ext>
            </a:extLst>
          </p:cNvPr>
          <p:cNvSpPr txBox="1"/>
          <p:nvPr/>
        </p:nvSpPr>
        <p:spPr>
          <a:xfrm>
            <a:off x="3525968" y="4115585"/>
            <a:ext cx="8253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Pisno računanje,</a:t>
            </a:r>
          </a:p>
          <a:p>
            <a:r>
              <a:rPr lang="sl-SI" sz="2400" dirty="0">
                <a:solidFill>
                  <a:srgbClr val="00B050"/>
                </a:solidFill>
              </a:rPr>
              <a:t>zapis decimalne vejice, pod decimalno vejico, enice pod enico,.. . 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E21076F-C708-47F0-97B9-3F55547AC435}"/>
              </a:ext>
            </a:extLst>
          </p:cNvPr>
          <p:cNvSpPr txBox="1"/>
          <p:nvPr/>
        </p:nvSpPr>
        <p:spPr>
          <a:xfrm>
            <a:off x="9026211" y="5035238"/>
            <a:ext cx="1707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 </a:t>
            </a:r>
            <a:r>
              <a:rPr lang="sl-SI" sz="2400" dirty="0">
                <a:solidFill>
                  <a:srgbClr val="00B050"/>
                </a:solidFill>
              </a:rPr>
              <a:t>975,900</a:t>
            </a:r>
          </a:p>
          <a:p>
            <a:r>
              <a:rPr lang="sl-SI" sz="2400" dirty="0">
                <a:solidFill>
                  <a:srgbClr val="00B050"/>
                </a:solidFill>
              </a:rPr>
              <a:t>+   85,370</a:t>
            </a:r>
          </a:p>
          <a:p>
            <a:r>
              <a:rPr lang="sl-SI" sz="2400" u="sng" dirty="0">
                <a:solidFill>
                  <a:srgbClr val="00B050"/>
                </a:solidFill>
              </a:rPr>
              <a:t>+     4,765</a:t>
            </a:r>
          </a:p>
          <a:p>
            <a:r>
              <a:rPr lang="sl-SI" sz="2400" dirty="0">
                <a:solidFill>
                  <a:srgbClr val="00B050"/>
                </a:solidFill>
              </a:rPr>
              <a:t>1066,035</a:t>
            </a:r>
          </a:p>
          <a:p>
            <a:r>
              <a:rPr lang="sl-SI" sz="2400" u="sng" dirty="0">
                <a:solidFill>
                  <a:srgbClr val="00B050"/>
                </a:solidFill>
              </a:rPr>
              <a:t>   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AA7DE5B-3F7D-4AA9-BE09-9F8463B41F92}"/>
              </a:ext>
            </a:extLst>
          </p:cNvPr>
          <p:cNvSpPr txBox="1"/>
          <p:nvPr/>
        </p:nvSpPr>
        <p:spPr>
          <a:xfrm>
            <a:off x="4753444" y="5496728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1066,035</a:t>
            </a:r>
          </a:p>
        </p:txBody>
      </p:sp>
      <p:sp>
        <p:nvSpPr>
          <p:cNvPr id="11" name="Puščica: dol 10">
            <a:extLst>
              <a:ext uri="{FF2B5EF4-FFF2-40B4-BE49-F238E27FC236}">
                <a16:creationId xmlns:a16="http://schemas.microsoft.com/office/drawing/2014/main" id="{4B307D59-D7E5-4D2A-B336-F8F0279C3740}"/>
              </a:ext>
            </a:extLst>
          </p:cNvPr>
          <p:cNvSpPr/>
          <p:nvPr/>
        </p:nvSpPr>
        <p:spPr>
          <a:xfrm>
            <a:off x="1301262" y="1732558"/>
            <a:ext cx="154744" cy="20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DFF11CE-7756-4F2D-AF38-667D38852C21}"/>
                  </a:ext>
                </a:extLst>
              </p:cNvPr>
              <p:cNvSpPr txBox="1"/>
              <p:nvPr/>
            </p:nvSpPr>
            <p:spPr>
              <a:xfrm>
                <a:off x="649819" y="1845583"/>
                <a:ext cx="2429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>
                    <a:solidFill>
                      <a:srgbClr val="00B050"/>
                    </a:solidFill>
                  </a:rPr>
                  <a:t>Ker je zapisano U = </a:t>
                </a:r>
                <a14:m>
                  <m:oMath xmlns:m="http://schemas.openxmlformats.org/officeDocument/2006/math">
                    <m:r>
                      <a:rPr lang="sl-SI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sl-SI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DFF11CE-7756-4F2D-AF38-667D38852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9" y="1845583"/>
                <a:ext cx="2429831" cy="369332"/>
              </a:xfrm>
              <a:prstGeom prst="rect">
                <a:avLst/>
              </a:prstGeom>
              <a:blipFill>
                <a:blip r:embed="rId7"/>
                <a:stretch>
                  <a:fillRect l="-2261" t="-10000" b="-26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6D1CE65-A8CB-4BC2-B467-17C0D8E17365}"/>
              </a:ext>
            </a:extLst>
          </p:cNvPr>
          <p:cNvSpPr txBox="1"/>
          <p:nvPr/>
        </p:nvSpPr>
        <p:spPr>
          <a:xfrm>
            <a:off x="2617239" y="19218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93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4F98D30-7F1B-4516-93F6-AB6F3435E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75" r="37787"/>
          <a:stretch/>
        </p:blipFill>
        <p:spPr>
          <a:xfrm>
            <a:off x="214032" y="351693"/>
            <a:ext cx="4331647" cy="25462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42E53AF-29AA-4231-821C-70C1CAE03B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0" t="29638" r="56992" b="64641"/>
          <a:stretch/>
        </p:blipFill>
        <p:spPr>
          <a:xfrm>
            <a:off x="337625" y="2866293"/>
            <a:ext cx="4331647" cy="8475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175D47-1635-4982-87C8-3070E6F087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4" r="58186" b="65467"/>
          <a:stretch/>
        </p:blipFill>
        <p:spPr>
          <a:xfrm>
            <a:off x="337626" y="3724422"/>
            <a:ext cx="4331646" cy="18435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F79B064-F01F-4495-B2A9-8D8384991E45}"/>
              </a:ext>
            </a:extLst>
          </p:cNvPr>
          <p:cNvSpPr txBox="1"/>
          <p:nvPr/>
        </p:nvSpPr>
        <p:spPr>
          <a:xfrm>
            <a:off x="4669272" y="331410"/>
            <a:ext cx="1407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800" dirty="0">
                <a:solidFill>
                  <a:srgbClr val="002060"/>
                </a:solidFill>
              </a:rPr>
              <a:t>96,2</a:t>
            </a:r>
          </a:p>
          <a:p>
            <a:r>
              <a:rPr lang="sl-SI" sz="2800" u="sng" dirty="0">
                <a:solidFill>
                  <a:srgbClr val="002060"/>
                </a:solidFill>
              </a:rPr>
              <a:t>– 24,7</a:t>
            </a:r>
          </a:p>
          <a:p>
            <a:r>
              <a:rPr lang="sl-SI" sz="2800" dirty="0">
                <a:solidFill>
                  <a:srgbClr val="002060"/>
                </a:solidFill>
              </a:rPr>
              <a:t>   71,5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3A56990-95F6-4EE4-9713-6D5BCB0DEB2A}"/>
              </a:ext>
            </a:extLst>
          </p:cNvPr>
          <p:cNvSpPr txBox="1"/>
          <p:nvPr/>
        </p:nvSpPr>
        <p:spPr>
          <a:xfrm>
            <a:off x="2503448" y="439132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2060"/>
                </a:solidFill>
              </a:rPr>
              <a:t>71,5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164AEF1-6445-49F9-9EF9-23F74EC3CC39}"/>
              </a:ext>
            </a:extLst>
          </p:cNvPr>
          <p:cNvSpPr txBox="1"/>
          <p:nvPr/>
        </p:nvSpPr>
        <p:spPr>
          <a:xfrm>
            <a:off x="2379855" y="1233806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290,64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C865865-A2AC-4D09-B014-648E5C15D206}"/>
              </a:ext>
            </a:extLst>
          </p:cNvPr>
          <p:cNvSpPr txBox="1"/>
          <p:nvPr/>
        </p:nvSpPr>
        <p:spPr>
          <a:xfrm>
            <a:off x="2130428" y="2099120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7,52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09730CA-EFBB-443B-BF7C-86E5D128CB6A}"/>
              </a:ext>
            </a:extLst>
          </p:cNvPr>
          <p:cNvSpPr txBox="1"/>
          <p:nvPr/>
        </p:nvSpPr>
        <p:spPr>
          <a:xfrm>
            <a:off x="2244913" y="2855742"/>
            <a:ext cx="117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8,602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CD4F7F7-71A8-4422-8300-3C4B8F9A8D91}"/>
              </a:ext>
            </a:extLst>
          </p:cNvPr>
          <p:cNvSpPr txBox="1"/>
          <p:nvPr/>
        </p:nvSpPr>
        <p:spPr>
          <a:xfrm>
            <a:off x="1787095" y="3653269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chemeClr val="accent2">
                    <a:lumMod val="75000"/>
                  </a:schemeClr>
                </a:solidFill>
              </a:rPr>
              <a:t>1,55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C4FED96-EB9F-4E3E-8881-FF98D163E856}"/>
              </a:ext>
            </a:extLst>
          </p:cNvPr>
          <p:cNvSpPr txBox="1"/>
          <p:nvPr/>
        </p:nvSpPr>
        <p:spPr>
          <a:xfrm>
            <a:off x="2379855" y="4610595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4,7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4AA1EA2-014A-4A4A-B978-3906ADBBCFD5}"/>
              </a:ext>
            </a:extLst>
          </p:cNvPr>
          <p:cNvSpPr txBox="1"/>
          <p:nvPr/>
        </p:nvSpPr>
        <p:spPr>
          <a:xfrm>
            <a:off x="6131109" y="239824"/>
            <a:ext cx="1718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800" dirty="0">
                <a:solidFill>
                  <a:srgbClr val="00B050"/>
                </a:solidFill>
              </a:rPr>
              <a:t>300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,00</a:t>
            </a:r>
          </a:p>
          <a:p>
            <a:r>
              <a:rPr lang="sl-SI" sz="2800" u="sng" dirty="0">
                <a:solidFill>
                  <a:srgbClr val="00B050"/>
                </a:solidFill>
              </a:rPr>
              <a:t>–      9,36</a:t>
            </a:r>
          </a:p>
          <a:p>
            <a:r>
              <a:rPr lang="sl-SI" sz="2800" dirty="0">
                <a:solidFill>
                  <a:srgbClr val="00B050"/>
                </a:solidFill>
              </a:rPr>
              <a:t>   290,64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6D1976E-D012-4F81-842C-4C2E525EB781}"/>
              </a:ext>
            </a:extLst>
          </p:cNvPr>
          <p:cNvSpPr txBox="1"/>
          <p:nvPr/>
        </p:nvSpPr>
        <p:spPr>
          <a:xfrm>
            <a:off x="8412480" y="629104"/>
            <a:ext cx="1574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u="sng" dirty="0">
                <a:solidFill>
                  <a:srgbClr val="C00000"/>
                </a:solidFill>
              </a:rPr>
              <a:t>37,6 · 0,2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     7</a:t>
            </a:r>
            <a:r>
              <a:rPr lang="sl-SI" sz="3200" b="1" dirty="0">
                <a:solidFill>
                  <a:srgbClr val="C00000"/>
                </a:solidFill>
              </a:rPr>
              <a:t>,</a:t>
            </a:r>
            <a:r>
              <a:rPr lang="sl-SI" sz="2800" dirty="0">
                <a:solidFill>
                  <a:srgbClr val="C00000"/>
                </a:solidFill>
              </a:rPr>
              <a:t>5 2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48EDBCF-33B5-415B-8BC5-D26F46D7B47D}"/>
              </a:ext>
            </a:extLst>
          </p:cNvPr>
          <p:cNvSpPr txBox="1"/>
          <p:nvPr/>
        </p:nvSpPr>
        <p:spPr>
          <a:xfrm>
            <a:off x="8408757" y="233459"/>
            <a:ext cx="171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2 decimalki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099C66F7-C781-4FD6-BB6C-DD22953E25C0}"/>
              </a:ext>
            </a:extLst>
          </p:cNvPr>
          <p:cNvSpPr/>
          <p:nvPr/>
        </p:nvSpPr>
        <p:spPr>
          <a:xfrm>
            <a:off x="8968505" y="695123"/>
            <a:ext cx="196948" cy="418997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C227798F-6D4C-431F-8D00-95BE2BB5303B}"/>
              </a:ext>
            </a:extLst>
          </p:cNvPr>
          <p:cNvSpPr/>
          <p:nvPr/>
        </p:nvSpPr>
        <p:spPr>
          <a:xfrm>
            <a:off x="9673996" y="671772"/>
            <a:ext cx="196948" cy="418997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4AEF8698-DE26-4CCA-AC62-4B838D94FF18}"/>
              </a:ext>
            </a:extLst>
          </p:cNvPr>
          <p:cNvCxnSpPr>
            <a:cxnSpLocks/>
          </p:cNvCxnSpPr>
          <p:nvPr/>
        </p:nvCxnSpPr>
        <p:spPr>
          <a:xfrm flipV="1">
            <a:off x="9436820" y="1526192"/>
            <a:ext cx="335650" cy="5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88895A9D-9409-42B2-93E5-FCB042B5C4A4}"/>
              </a:ext>
            </a:extLst>
          </p:cNvPr>
          <p:cNvSpPr txBox="1"/>
          <p:nvPr/>
        </p:nvSpPr>
        <p:spPr>
          <a:xfrm>
            <a:off x="9986950" y="1295360"/>
            <a:ext cx="1615437" cy="45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 decimalki</a:t>
            </a:r>
          </a:p>
        </p:txBody>
      </p: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FCD4A059-ACA1-4F25-8753-CFD52722404D}"/>
              </a:ext>
            </a:extLst>
          </p:cNvPr>
          <p:cNvCxnSpPr/>
          <p:nvPr/>
        </p:nvCxnSpPr>
        <p:spPr>
          <a:xfrm>
            <a:off x="4826833" y="2099120"/>
            <a:ext cx="6895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34920055-88B3-4DF3-8512-74C201F3201B}"/>
              </a:ext>
            </a:extLst>
          </p:cNvPr>
          <p:cNvCxnSpPr/>
          <p:nvPr/>
        </p:nvCxnSpPr>
        <p:spPr>
          <a:xfrm>
            <a:off x="6077243" y="0"/>
            <a:ext cx="53866" cy="209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AB846399-F6C1-4982-9F6A-A2078982857A}"/>
              </a:ext>
            </a:extLst>
          </p:cNvPr>
          <p:cNvCxnSpPr/>
          <p:nvPr/>
        </p:nvCxnSpPr>
        <p:spPr>
          <a:xfrm>
            <a:off x="8104193" y="0"/>
            <a:ext cx="50144" cy="209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A1400446-9455-4CA5-8216-0353673CA8A6}"/>
              </a:ext>
            </a:extLst>
          </p:cNvPr>
          <p:cNvSpPr txBox="1"/>
          <p:nvPr/>
        </p:nvSpPr>
        <p:spPr>
          <a:xfrm>
            <a:off x="5125683" y="2553473"/>
            <a:ext cx="159050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u="sng" dirty="0">
                <a:solidFill>
                  <a:srgbClr val="7030A0"/>
                </a:solidFill>
              </a:rPr>
              <a:t>5,06 · 1,7</a:t>
            </a:r>
          </a:p>
          <a:p>
            <a:r>
              <a:rPr lang="sl-SI" sz="2800" dirty="0">
                <a:solidFill>
                  <a:srgbClr val="7030A0"/>
                </a:solidFill>
              </a:rPr>
              <a:t>     5 0 6</a:t>
            </a:r>
          </a:p>
          <a:p>
            <a:r>
              <a:rPr lang="sl-SI" sz="2800" u="sng" dirty="0">
                <a:solidFill>
                  <a:srgbClr val="7030A0"/>
                </a:solidFill>
              </a:rPr>
              <a:t>     3 5 4 2</a:t>
            </a:r>
          </a:p>
          <a:p>
            <a:r>
              <a:rPr lang="sl-SI" sz="2800" dirty="0">
                <a:solidFill>
                  <a:srgbClr val="7030A0"/>
                </a:solidFill>
              </a:rPr>
              <a:t>     8</a:t>
            </a:r>
            <a:r>
              <a:rPr lang="sl-SI" sz="3200" b="1" dirty="0">
                <a:solidFill>
                  <a:srgbClr val="7030A0"/>
                </a:solidFill>
              </a:rPr>
              <a:t>,</a:t>
            </a:r>
            <a:r>
              <a:rPr lang="sl-SI" sz="2800" dirty="0">
                <a:solidFill>
                  <a:srgbClr val="7030A0"/>
                </a:solidFill>
              </a:rPr>
              <a:t>6 0 2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89F46177-AFEB-4265-B9E6-7A9540A564BB}"/>
              </a:ext>
            </a:extLst>
          </p:cNvPr>
          <p:cNvSpPr txBox="1"/>
          <p:nvPr/>
        </p:nvSpPr>
        <p:spPr>
          <a:xfrm>
            <a:off x="5355332" y="2082720"/>
            <a:ext cx="171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3 decimalke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16B9BB8D-0AA4-4681-8026-5113E92EFC4B}"/>
              </a:ext>
            </a:extLst>
          </p:cNvPr>
          <p:cNvSpPr txBox="1"/>
          <p:nvPr/>
        </p:nvSpPr>
        <p:spPr>
          <a:xfrm>
            <a:off x="6695343" y="3904460"/>
            <a:ext cx="171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 decimalke</a:t>
            </a: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3991FDC8-A4E4-4FAC-8BDA-0AAA9565215C}"/>
              </a:ext>
            </a:extLst>
          </p:cNvPr>
          <p:cNvSpPr/>
          <p:nvPr/>
        </p:nvSpPr>
        <p:spPr>
          <a:xfrm>
            <a:off x="5469016" y="2599985"/>
            <a:ext cx="373020" cy="418997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0469A05E-4BAA-4394-9C17-37ADE58BC073}"/>
              </a:ext>
            </a:extLst>
          </p:cNvPr>
          <p:cNvSpPr/>
          <p:nvPr/>
        </p:nvSpPr>
        <p:spPr>
          <a:xfrm>
            <a:off x="6363601" y="2609170"/>
            <a:ext cx="196948" cy="418997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9575612E-53C9-4987-B13E-0ED1CE0996CB}"/>
              </a:ext>
            </a:extLst>
          </p:cNvPr>
          <p:cNvSpPr/>
          <p:nvPr/>
        </p:nvSpPr>
        <p:spPr>
          <a:xfrm>
            <a:off x="5384978" y="2079171"/>
            <a:ext cx="1718663" cy="418997"/>
          </a:xfrm>
          <a:prstGeom prst="rect">
            <a:avLst/>
          </a:prstGeom>
          <a:solidFill>
            <a:schemeClr val="accent4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A47BCFD5-4839-4177-B81E-D96A67CEF1CA}"/>
              </a:ext>
            </a:extLst>
          </p:cNvPr>
          <p:cNvCxnSpPr>
            <a:cxnSpLocks/>
          </p:cNvCxnSpPr>
          <p:nvPr/>
        </p:nvCxnSpPr>
        <p:spPr>
          <a:xfrm>
            <a:off x="5920933" y="4366125"/>
            <a:ext cx="7320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F3EF35E4-FABD-4857-9904-FCE14AA04B65}"/>
              </a:ext>
            </a:extLst>
          </p:cNvPr>
          <p:cNvCxnSpPr>
            <a:cxnSpLocks/>
          </p:cNvCxnSpPr>
          <p:nvPr/>
        </p:nvCxnSpPr>
        <p:spPr>
          <a:xfrm>
            <a:off x="8679305" y="2099120"/>
            <a:ext cx="0" cy="28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4EB4D23E-4E99-412F-B5B5-56D171910251}"/>
              </a:ext>
            </a:extLst>
          </p:cNvPr>
          <p:cNvCxnSpPr>
            <a:cxnSpLocks/>
          </p:cNvCxnSpPr>
          <p:nvPr/>
        </p:nvCxnSpPr>
        <p:spPr>
          <a:xfrm flipH="1">
            <a:off x="5009185" y="4915153"/>
            <a:ext cx="6997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E78AACC0-1EC5-4574-8CDD-4FAE385D7D9A}"/>
              </a:ext>
            </a:extLst>
          </p:cNvPr>
          <p:cNvSpPr txBox="1"/>
          <p:nvPr/>
        </p:nvSpPr>
        <p:spPr>
          <a:xfrm>
            <a:off x="8812361" y="2397829"/>
            <a:ext cx="20794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6,2 : 4 = 1</a:t>
            </a:r>
            <a:r>
              <a:rPr lang="sl-SI" sz="3200" b="1" dirty="0">
                <a:solidFill>
                  <a:srgbClr val="C00000"/>
                </a:solidFill>
              </a:rPr>
              <a:t>,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55</a:t>
            </a:r>
          </a:p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sl-SI" sz="2800" dirty="0">
                <a:solidFill>
                  <a:srgbClr val="C00000"/>
                </a:solidFill>
              </a:rPr>
              <a:t>2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 </a:t>
            </a:r>
            <a:r>
              <a:rPr lang="sl-SI" sz="2800" u="sng" dirty="0">
                <a:solidFill>
                  <a:schemeClr val="accent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A4EA0B7B-A931-4874-BE59-F362AC35B355}"/>
              </a:ext>
            </a:extLst>
          </p:cNvPr>
          <p:cNvSpPr txBox="1"/>
          <p:nvPr/>
        </p:nvSpPr>
        <p:spPr>
          <a:xfrm>
            <a:off x="9094803" y="210580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3DACC149-77D3-45B5-9624-3B331623D0AB}"/>
              </a:ext>
            </a:extLst>
          </p:cNvPr>
          <p:cNvSpPr txBox="1"/>
          <p:nvPr/>
        </p:nvSpPr>
        <p:spPr>
          <a:xfrm>
            <a:off x="8802898" y="3807157"/>
            <a:ext cx="3465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Ko pri računanju podpišemo</a:t>
            </a:r>
          </a:p>
          <a:p>
            <a:r>
              <a:rPr lang="sl-SI" sz="2200" dirty="0">
                <a:solidFill>
                  <a:srgbClr val="C00000"/>
                </a:solidFill>
              </a:rPr>
              <a:t>desetino, se pri rezultatu</a:t>
            </a:r>
          </a:p>
          <a:p>
            <a:r>
              <a:rPr lang="sl-SI" sz="2200" dirty="0">
                <a:solidFill>
                  <a:srgbClr val="C00000"/>
                </a:solidFill>
              </a:rPr>
              <a:t>napiše decimalna vejica.</a:t>
            </a:r>
            <a:r>
              <a:rPr lang="sl-SI" sz="2200" dirty="0"/>
              <a:t> 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7F798F7B-3473-422A-B43D-024B71E9CC6B}"/>
              </a:ext>
            </a:extLst>
          </p:cNvPr>
          <p:cNvSpPr txBox="1"/>
          <p:nvPr/>
        </p:nvSpPr>
        <p:spPr>
          <a:xfrm>
            <a:off x="514991" y="5427494"/>
            <a:ext cx="6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Decimalno vejico prestavimo za eno mesto v desno,</a:t>
            </a:r>
          </a:p>
          <a:p>
            <a:r>
              <a:rPr lang="sl-SI" sz="2400" dirty="0"/>
              <a:t>ker delitelj ne sme biti decimalno število. 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2949F964-419C-43CC-9D9D-B3BF487F016D}"/>
              </a:ext>
            </a:extLst>
          </p:cNvPr>
          <p:cNvSpPr txBox="1"/>
          <p:nvPr/>
        </p:nvSpPr>
        <p:spPr>
          <a:xfrm>
            <a:off x="7551739" y="5317805"/>
            <a:ext cx="2063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23,</a:t>
            </a:r>
            <a:r>
              <a:rPr lang="sl-SI" sz="2800" dirty="0">
                <a:solidFill>
                  <a:srgbClr val="C00000"/>
                </a:solidFill>
              </a:rPr>
              <a:t>5</a:t>
            </a:r>
            <a:r>
              <a:rPr lang="sl-SI" sz="2800" dirty="0"/>
              <a:t> : 5 = 4,7</a:t>
            </a:r>
          </a:p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sl-SI" sz="2800" u="sng" dirty="0"/>
              <a:t>3 </a:t>
            </a:r>
            <a:r>
              <a:rPr lang="sl-SI" sz="2800" u="sng" dirty="0">
                <a:solidFill>
                  <a:srgbClr val="C00000"/>
                </a:solidFill>
              </a:rPr>
              <a:t>5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 </a:t>
            </a:r>
            <a:endParaRPr lang="sl-SI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0697C098-9942-4DA1-9D6E-26E55BA3D3BA}"/>
              </a:ext>
            </a:extLst>
          </p:cNvPr>
          <p:cNvSpPr txBox="1"/>
          <p:nvPr/>
        </p:nvSpPr>
        <p:spPr>
          <a:xfrm>
            <a:off x="7981052" y="502074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47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45" grpId="0"/>
      <p:bldP spid="46" grpId="0"/>
      <p:bldP spid="47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25DCAA5-E717-4BE0-A752-FBBD016AB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33" r="1518" b="35534"/>
          <a:stretch/>
        </p:blipFill>
        <p:spPr>
          <a:xfrm>
            <a:off x="374024" y="377482"/>
            <a:ext cx="9923527" cy="167640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D1AB259-A478-4633-A977-2386942989EE}"/>
              </a:ext>
            </a:extLst>
          </p:cNvPr>
          <p:cNvSpPr txBox="1"/>
          <p:nvPr/>
        </p:nvSpPr>
        <p:spPr>
          <a:xfrm>
            <a:off x="571262" y="2053883"/>
            <a:ext cx="689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2060"/>
                </a:solidFill>
              </a:rPr>
              <a:t>Decimalno vejico prestavimo za dve mesti v desno.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8EFD9C-D41D-44F9-94F1-2C769EB1C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22" r="1518"/>
          <a:stretch/>
        </p:blipFill>
        <p:spPr>
          <a:xfrm>
            <a:off x="374024" y="2639383"/>
            <a:ext cx="9923527" cy="181890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85E6DC4-899B-4FDF-B2B3-2E1000388C66}"/>
              </a:ext>
            </a:extLst>
          </p:cNvPr>
          <p:cNvSpPr txBox="1"/>
          <p:nvPr/>
        </p:nvSpPr>
        <p:spPr>
          <a:xfrm>
            <a:off x="7129708" y="368481"/>
            <a:ext cx="37000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1280 : 12 = 106</a:t>
            </a:r>
            <a:r>
              <a:rPr lang="sl-SI" sz="3200" b="1" dirty="0">
                <a:solidFill>
                  <a:srgbClr val="C00000"/>
                </a:solidFill>
              </a:rPr>
              <a:t>,</a:t>
            </a:r>
            <a:r>
              <a:rPr lang="sl-SI" sz="2800" dirty="0">
                <a:solidFill>
                  <a:srgbClr val="002060"/>
                </a:solidFill>
              </a:rPr>
              <a:t>66666…</a:t>
            </a:r>
          </a:p>
          <a:p>
            <a:r>
              <a:rPr lang="sl-SI" sz="2800" dirty="0">
                <a:solidFill>
                  <a:srgbClr val="002060"/>
                </a:solidFill>
              </a:rPr>
              <a:t>  08</a:t>
            </a:r>
          </a:p>
          <a:p>
            <a:r>
              <a:rPr lang="sl-SI" sz="2800" dirty="0">
                <a:solidFill>
                  <a:srgbClr val="002060"/>
                </a:solidFill>
              </a:rPr>
              <a:t>    80</a:t>
            </a:r>
          </a:p>
          <a:p>
            <a:r>
              <a:rPr lang="sl-SI" sz="2800" dirty="0">
                <a:solidFill>
                  <a:srgbClr val="002060"/>
                </a:solidFill>
              </a:rPr>
              <a:t>       8</a:t>
            </a:r>
            <a:r>
              <a:rPr lang="sl-SI" sz="2800" dirty="0">
                <a:solidFill>
                  <a:srgbClr val="C00000"/>
                </a:solidFill>
              </a:rPr>
              <a:t>0</a:t>
            </a:r>
          </a:p>
          <a:p>
            <a:r>
              <a:rPr lang="sl-SI" sz="2800" dirty="0">
                <a:solidFill>
                  <a:srgbClr val="002060"/>
                </a:solidFill>
              </a:rPr>
              <a:t>          80….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CD9C6EC-35A1-4C3B-BA3B-429DA9CCD2C4}"/>
              </a:ext>
            </a:extLst>
          </p:cNvPr>
          <p:cNvSpPr txBox="1"/>
          <p:nvPr/>
        </p:nvSpPr>
        <p:spPr>
          <a:xfrm>
            <a:off x="2934850" y="1230256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2060"/>
                </a:solidFill>
              </a:rPr>
              <a:t>106,67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441AF35-B53B-4B7F-AA79-622EDF7CB2A5}"/>
              </a:ext>
            </a:extLst>
          </p:cNvPr>
          <p:cNvSpPr txBox="1"/>
          <p:nvPr/>
        </p:nvSpPr>
        <p:spPr>
          <a:xfrm>
            <a:off x="7847212" y="1113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2BAEE3-0553-4B78-88E5-AD7D1DBC6704}"/>
              </a:ext>
            </a:extLst>
          </p:cNvPr>
          <p:cNvSpPr txBox="1"/>
          <p:nvPr/>
        </p:nvSpPr>
        <p:spPr>
          <a:xfrm>
            <a:off x="492369" y="4353206"/>
            <a:ext cx="10431505" cy="83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MNOŽENJE: Decimalno vejico prestavimo za toliko mest v DESNO, kolikor </a:t>
            </a:r>
            <a:r>
              <a:rPr lang="sl-SI" sz="2400" dirty="0" err="1">
                <a:solidFill>
                  <a:srgbClr val="00B050"/>
                </a:solidFill>
              </a:rPr>
              <a:t>ničl</a:t>
            </a:r>
            <a:r>
              <a:rPr lang="sl-SI" sz="2400" dirty="0">
                <a:solidFill>
                  <a:srgbClr val="00B050"/>
                </a:solidFill>
              </a:rPr>
              <a:t> ima desetiška enota.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62DE997-3D1C-4783-A124-19365176C917}"/>
              </a:ext>
            </a:extLst>
          </p:cNvPr>
          <p:cNvSpPr txBox="1"/>
          <p:nvPr/>
        </p:nvSpPr>
        <p:spPr>
          <a:xfrm>
            <a:off x="2686584" y="3530218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3674,8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FFD68E1-B9A3-492F-9E15-9EFD61E5343D}"/>
              </a:ext>
            </a:extLst>
          </p:cNvPr>
          <p:cNvSpPr txBox="1"/>
          <p:nvPr/>
        </p:nvSpPr>
        <p:spPr>
          <a:xfrm>
            <a:off x="7129708" y="3548837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973600</a:t>
            </a:r>
          </a:p>
        </p:txBody>
      </p:sp>
    </p:spTree>
    <p:extLst>
      <p:ext uri="{BB962C8B-B14F-4D97-AF65-F5344CB8AC3E}">
        <p14:creationId xmlns:p14="http://schemas.microsoft.com/office/powerpoint/2010/main" val="5307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681</Words>
  <Application>Microsoft Office PowerPoint</Application>
  <PresentationFormat>Širokozaslonsko</PresentationFormat>
  <Paragraphs>188</Paragraphs>
  <Slides>14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Officeova tema</vt:lpstr>
      <vt:lpstr> Preverjanje 6. razred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Preverjanje 6 razred</dc:title>
  <dc:creator>Irena</dc:creator>
  <cp:lastModifiedBy>Irena</cp:lastModifiedBy>
  <cp:revision>42</cp:revision>
  <dcterms:created xsi:type="dcterms:W3CDTF">2022-02-09T00:13:40Z</dcterms:created>
  <dcterms:modified xsi:type="dcterms:W3CDTF">2022-02-09T18:21:10Z</dcterms:modified>
</cp:coreProperties>
</file>