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40720-7FD9-4D1D-9CA0-936D897967D1}" type="datetimeFigureOut">
              <a:rPr lang="sl-SI" smtClean="0"/>
              <a:t>27.2.2022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F0244-46A3-4529-9949-735F8DB20D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73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F0244-46A3-4529-9949-735F8DB20D27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25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99B007-57A0-48A7-A4AC-A82EA2A4C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B9E8AA6-BEF9-41AE-9736-065D49E44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541C28-DCD2-4C13-AA98-E93E3EF9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083-F635-41D3-8ED2-D788007B55E6}" type="datetimeFigureOut">
              <a:rPr lang="sl-SI" smtClean="0"/>
              <a:t>27.2.2022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24CA3AC-3552-49F4-97FD-F42A6521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DEE0DC-1F2F-4FBF-AA6D-2EBEEE6E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159-5582-48C1-8AB8-08B79739B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0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2B780D-6DEC-4C4A-8724-869A018D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AD6E938-7256-431B-81F9-527EF79C9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DFBD147-988F-4E60-85EF-CD8F5610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083-F635-41D3-8ED2-D788007B55E6}" type="datetimeFigureOut">
              <a:rPr lang="sl-SI" smtClean="0"/>
              <a:t>27.2.2022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996BDA-7065-403D-9684-7A5369BB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DE7675B-A245-457D-BFDD-820526D7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159-5582-48C1-8AB8-08B79739B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444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CC639DF-BD7D-4267-A3E9-80DFAC9F7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01287A4-C303-40B3-8AEF-0D65D62DF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93DF210-31EE-406F-ADA7-A17C70E5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083-F635-41D3-8ED2-D788007B55E6}" type="datetimeFigureOut">
              <a:rPr lang="sl-SI" smtClean="0"/>
              <a:t>27.2.2022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82DBBB6-89AB-4C88-83CD-37E8BC0F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6CC1BD4-F185-41E8-A7E3-6A48C60B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159-5582-48C1-8AB8-08B79739B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060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A1A56D-13B1-4FDC-8EE4-B7F78C4D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5754C6-BF1A-4478-9913-ECE9FE3E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0F139CA-259F-460F-88CB-79B0FF4C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083-F635-41D3-8ED2-D788007B55E6}" type="datetimeFigureOut">
              <a:rPr lang="sl-SI" smtClean="0"/>
              <a:t>27.2.2022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A3C3B1-811A-4827-940A-F7017186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E2549D5-36F0-450B-92F3-A0697266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159-5582-48C1-8AB8-08B79739B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582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343CA3-D773-4D8D-AD8F-7AC396B95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2643475-78AF-4E90-8A4D-B78688111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30DC296-A3BE-4D77-B71E-C7179C13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083-F635-41D3-8ED2-D788007B55E6}" type="datetimeFigureOut">
              <a:rPr lang="sl-SI" smtClean="0"/>
              <a:t>27.2.2022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39A9BF-AF37-4084-B89D-F68C77D4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5AE9B91-CC17-42A3-ADF8-8F536CB0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159-5582-48C1-8AB8-08B79739B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594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604340-6B80-4DD2-9317-E32385C3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9F2E8E-3B6E-493C-9D94-5C842995E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F62CFA8-54D5-41C2-A226-D51E3369F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E35F615-7DE1-4842-B92A-32853FCAA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083-F635-41D3-8ED2-D788007B55E6}" type="datetimeFigureOut">
              <a:rPr lang="sl-SI" smtClean="0"/>
              <a:t>27.2.2022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570FBE7-6A42-48F7-B02E-A1F31F27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3F2F098-6201-4D92-A711-54B7126B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159-5582-48C1-8AB8-08B79739B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577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019501-5F88-4987-A20A-67519231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0A2AD01-E799-4225-B44E-53F08A0C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A48DFCD-2364-42E6-A24A-13E6BF4AE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19402EE-6ED1-4FCF-8BC0-981B9912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569C523-8A34-45CB-B2E1-0E7AD686A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394761F-5CCE-407E-A8C1-A1B68F1A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083-F635-41D3-8ED2-D788007B55E6}" type="datetimeFigureOut">
              <a:rPr lang="sl-SI" smtClean="0"/>
              <a:t>27.2.2022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E3F8288-B1F5-4AC5-B340-1ECDE4BB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0631BFD-A933-46A4-AC03-FF7DADCD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159-5582-48C1-8AB8-08B79739B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786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EE7983-A42E-40F2-B63E-5C0CCF40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A8B1DE6-8F64-4D24-BC98-CCDFE30C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083-F635-41D3-8ED2-D788007B55E6}" type="datetimeFigureOut">
              <a:rPr lang="sl-SI" smtClean="0"/>
              <a:t>27.2.2022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130675E-CD46-4210-864E-04A0AFC1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130821A-4672-4CE6-AD0C-E2EF865A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159-5582-48C1-8AB8-08B79739B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481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090D6DE-3D2B-4192-ACF6-3AC878C3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083-F635-41D3-8ED2-D788007B55E6}" type="datetimeFigureOut">
              <a:rPr lang="sl-SI" smtClean="0"/>
              <a:t>27.2.2022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9F2B624-B3ED-402A-B2F4-6F026461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65124B5-9D07-4ADB-9AB5-183E17B6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159-5582-48C1-8AB8-08B79739B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146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6749C7-E34C-4B67-B01C-F83D09D7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24DED5-FBF8-4959-96EE-1EE0EB50B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C00443B-E86B-4CCA-9AD6-2DF965269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2AC1FE8-EFE4-4E4D-97B1-90E2B8A2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083-F635-41D3-8ED2-D788007B55E6}" type="datetimeFigureOut">
              <a:rPr lang="sl-SI" smtClean="0"/>
              <a:t>27.2.2022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FFA39A5-56EF-47AC-AF54-E9A39C60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BE92D7B-9F19-41B4-92EE-EDE28183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159-5582-48C1-8AB8-08B79739B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571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2B38C8-CFE6-4816-977D-8EE426BC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83040C3-8727-4BCF-A3FF-CF9CD7135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A84A482-2F60-4E8E-872E-E5658D85F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F4C9E31-47A6-4E9B-B224-411FA05B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083-F635-41D3-8ED2-D788007B55E6}" type="datetimeFigureOut">
              <a:rPr lang="sl-SI" smtClean="0"/>
              <a:t>27.2.2022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ECEF938-38B5-409A-A514-C60D1181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D68FC6E-6F0C-4D25-B22C-3273851A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5159-5582-48C1-8AB8-08B79739B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447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9F4CEF6-A3E7-48D4-AA7B-09FEF950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4CA21C1-F0DD-44A6-AD59-45A3B57B7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399A765-E488-4B2A-9DD8-CB06C9C48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1083-F635-41D3-8ED2-D788007B55E6}" type="datetimeFigureOut">
              <a:rPr lang="sl-SI" smtClean="0"/>
              <a:t>27.2.2022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991035D-179B-4AB3-AE60-220762B50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38AF8F-26EB-4AEC-9BB2-E067EA11C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5159-5582-48C1-8AB8-08B79739B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50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F55B40F5-55C4-48DA-BE85-6B58789E9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sl-SI" dirty="0"/>
          </a:p>
          <a:p>
            <a:r>
              <a:rPr lang="sl-SI" sz="3200" dirty="0">
                <a:solidFill>
                  <a:srgbClr val="FF0000"/>
                </a:solidFill>
              </a:rPr>
              <a:t>skupina B</a:t>
            </a:r>
          </a:p>
          <a:p>
            <a:r>
              <a:rPr lang="sl-SI" dirty="0"/>
              <a:t>Februar 2022 </a:t>
            </a:r>
          </a:p>
          <a:p>
            <a:r>
              <a:rPr lang="sl-SI" dirty="0"/>
              <a:t>decimalna števila, ulomki, enačbe, neenačbe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66D6F4E-105A-4A15-B71E-48D6175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br>
              <a:rPr lang="sl-SI" dirty="0"/>
            </a:br>
            <a:r>
              <a:rPr lang="sl-SI" b="1" dirty="0">
                <a:solidFill>
                  <a:srgbClr val="FF0000"/>
                </a:solidFill>
              </a:rPr>
              <a:t>Preverjanje 6. razred</a:t>
            </a:r>
          </a:p>
        </p:txBody>
      </p:sp>
    </p:spTree>
    <p:extLst>
      <p:ext uri="{BB962C8B-B14F-4D97-AF65-F5344CB8AC3E}">
        <p14:creationId xmlns:p14="http://schemas.microsoft.com/office/powerpoint/2010/main" val="297785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6EE0FAF-A18C-48C7-8A32-AC9AFEECA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3" t="25302" r="30326" b="29265"/>
          <a:stretch/>
        </p:blipFill>
        <p:spPr>
          <a:xfrm>
            <a:off x="569844" y="263281"/>
            <a:ext cx="9475304" cy="433522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2E01F1-B135-4900-8ACD-302BC4E40113}"/>
              </a:ext>
            </a:extLst>
          </p:cNvPr>
          <p:cNvSpPr txBox="1"/>
          <p:nvPr/>
        </p:nvSpPr>
        <p:spPr>
          <a:xfrm>
            <a:off x="8284382" y="309447"/>
            <a:ext cx="1550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17 : 5 = 3,4</a:t>
            </a:r>
            <a:endParaRPr lang="sl-SI" sz="2400" dirty="0">
              <a:solidFill>
                <a:srgbClr val="C00000"/>
              </a:solidFill>
            </a:endParaRPr>
          </a:p>
          <a:p>
            <a:r>
              <a:rPr lang="sl-SI" sz="2400" dirty="0">
                <a:solidFill>
                  <a:srgbClr val="C00000"/>
                </a:solidFill>
              </a:rPr>
              <a:t>  </a:t>
            </a:r>
            <a:r>
              <a:rPr lang="sl-SI" sz="2400" u="sng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sl-SI" sz="2400" u="sng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380BD16-CB47-4F39-B9EB-A13868F48B32}"/>
              </a:ext>
            </a:extLst>
          </p:cNvPr>
          <p:cNvSpPr txBox="1"/>
          <p:nvPr/>
        </p:nvSpPr>
        <p:spPr>
          <a:xfrm>
            <a:off x="10141810" y="309447"/>
            <a:ext cx="963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u="sng" dirty="0">
                <a:solidFill>
                  <a:srgbClr val="C00000"/>
                </a:solidFill>
              </a:rPr>
              <a:t>3,4 · 2</a:t>
            </a:r>
          </a:p>
          <a:p>
            <a:r>
              <a:rPr lang="sl-SI" sz="2400" dirty="0">
                <a:solidFill>
                  <a:srgbClr val="C00000"/>
                </a:solidFill>
              </a:rPr>
              <a:t>     6</a:t>
            </a:r>
            <a:r>
              <a:rPr lang="sl-SI" sz="3200" b="1" dirty="0">
                <a:solidFill>
                  <a:srgbClr val="C00000"/>
                </a:solidFill>
              </a:rPr>
              <a:t>,</a:t>
            </a:r>
            <a:r>
              <a:rPr lang="sl-SI" sz="24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8C686CA-00DD-47A1-96BD-1D523C49CEBE}"/>
              </a:ext>
            </a:extLst>
          </p:cNvPr>
          <p:cNvSpPr txBox="1"/>
          <p:nvPr/>
        </p:nvSpPr>
        <p:spPr>
          <a:xfrm>
            <a:off x="4588412" y="263281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6,8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BA06BCA7-1EE3-4E24-8C0E-70FFA2F906DC}"/>
                  </a:ext>
                </a:extLst>
              </p:cNvPr>
              <p:cNvSpPr txBox="1"/>
              <p:nvPr/>
            </p:nvSpPr>
            <p:spPr>
              <a:xfrm flipH="1">
                <a:off x="2672861" y="1645997"/>
                <a:ext cx="928467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sl-SI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BA06BCA7-1EE3-4E24-8C0E-70FFA2F90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72861" y="1645997"/>
                <a:ext cx="928467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D016EE48-E9EC-4BE3-9881-523E3251BC79}"/>
                  </a:ext>
                </a:extLst>
              </p:cNvPr>
              <p:cNvSpPr txBox="1"/>
              <p:nvPr/>
            </p:nvSpPr>
            <p:spPr>
              <a:xfrm flipH="1">
                <a:off x="3979904" y="1738971"/>
                <a:ext cx="928467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D016EE48-E9EC-4BE3-9881-523E3251B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79904" y="1738971"/>
                <a:ext cx="928467" cy="700705"/>
              </a:xfrm>
              <a:prstGeom prst="rect">
                <a:avLst/>
              </a:prstGeom>
              <a:blipFill>
                <a:blip r:embed="rId4"/>
                <a:stretch>
                  <a:fillRect l="-13816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C425F69-AA37-40AC-AB9F-75AF723BB691}"/>
              </a:ext>
            </a:extLst>
          </p:cNvPr>
          <p:cNvSpPr txBox="1"/>
          <p:nvPr/>
        </p:nvSpPr>
        <p:spPr>
          <a:xfrm>
            <a:off x="2339732" y="4681279"/>
            <a:ext cx="19988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u="sng" dirty="0">
                <a:solidFill>
                  <a:srgbClr val="0070C0"/>
                </a:solidFill>
              </a:rPr>
              <a:t>1,452 · 45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 5 8 0 8</a:t>
            </a:r>
          </a:p>
          <a:p>
            <a:r>
              <a:rPr lang="sl-SI" sz="2400" u="sng" dirty="0">
                <a:solidFill>
                  <a:srgbClr val="0070C0"/>
                </a:solidFill>
              </a:rPr>
              <a:t>      7 2 6 0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      6 5</a:t>
            </a:r>
            <a:r>
              <a:rPr lang="sl-SI" sz="3200" b="1" dirty="0">
                <a:solidFill>
                  <a:srgbClr val="0070C0"/>
                </a:solidFill>
              </a:rPr>
              <a:t>,</a:t>
            </a:r>
            <a:r>
              <a:rPr lang="sl-SI" sz="2400" dirty="0">
                <a:solidFill>
                  <a:srgbClr val="0070C0"/>
                </a:solidFill>
              </a:rPr>
              <a:t>3 4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A09FA52-2A35-414D-B929-8141C5CE9E88}"/>
              </a:ext>
            </a:extLst>
          </p:cNvPr>
          <p:cNvSpPr txBox="1"/>
          <p:nvPr/>
        </p:nvSpPr>
        <p:spPr>
          <a:xfrm>
            <a:off x="3843622" y="6374050"/>
            <a:ext cx="7015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Odgovor: za 45 litrov bencina plačamo 65,34 €.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50633B46-068F-4DAF-BB6D-B973E3EF1BCD}"/>
              </a:ext>
            </a:extLst>
          </p:cNvPr>
          <p:cNvSpPr/>
          <p:nvPr/>
        </p:nvSpPr>
        <p:spPr>
          <a:xfrm>
            <a:off x="3772684" y="6343690"/>
            <a:ext cx="7652263" cy="51431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92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A8E2E23-AF18-4DCD-B574-4FCB459C7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5" t="36709" r="27043" b="47167"/>
          <a:stretch/>
        </p:blipFill>
        <p:spPr>
          <a:xfrm>
            <a:off x="428488" y="0"/>
            <a:ext cx="9656417" cy="1842052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EA49175B-ECB5-4D26-B0DE-793AB17E4A34}"/>
              </a:ext>
            </a:extLst>
          </p:cNvPr>
          <p:cNvSpPr/>
          <p:nvPr/>
        </p:nvSpPr>
        <p:spPr>
          <a:xfrm>
            <a:off x="7257299" y="820496"/>
            <a:ext cx="2547883" cy="613117"/>
          </a:xfrm>
          <a:prstGeom prst="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60CE2479-EADE-441E-A69C-DB0B9B0CD1A6}"/>
                  </a:ext>
                </a:extLst>
              </p:cNvPr>
              <p:cNvSpPr txBox="1"/>
              <p:nvPr/>
            </p:nvSpPr>
            <p:spPr>
              <a:xfrm>
                <a:off x="889826" y="1868061"/>
                <a:ext cx="10358203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400" dirty="0"/>
                  <a:t>1. dan: </a:t>
                </a:r>
                <a:r>
                  <a:rPr lang="sl-SI" sz="2400" dirty="0">
                    <a:solidFill>
                      <a:srgbClr val="0070C0"/>
                    </a:solidFill>
                  </a:rPr>
                  <a:t>Obrali so 240 dreves, kar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2400" dirty="0"/>
                  <a:t> </a:t>
                </a:r>
                <a:r>
                  <a:rPr lang="sl-SI" sz="2400" dirty="0">
                    <a:solidFill>
                      <a:srgbClr val="0070C0"/>
                    </a:solidFill>
                  </a:rPr>
                  <a:t>vseh dreves. Ne vemo, koliko je vseh dreves.</a:t>
                </a:r>
              </a:p>
            </p:txBody>
          </p:sp>
        </mc:Choice>
        <mc:Fallback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60CE2479-EADE-441E-A69C-DB0B9B0CD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6" y="1868061"/>
                <a:ext cx="10358203" cy="613117"/>
              </a:xfrm>
              <a:prstGeom prst="rect">
                <a:avLst/>
              </a:prstGeom>
              <a:blipFill>
                <a:blip r:embed="rId3"/>
                <a:stretch>
                  <a:fillRect l="-942" b="-89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0E58A367-B0EA-4E37-813B-5B38FCEF95F7}"/>
                  </a:ext>
                </a:extLst>
              </p:cNvPr>
              <p:cNvSpPr txBox="1"/>
              <p:nvPr/>
            </p:nvSpPr>
            <p:spPr>
              <a:xfrm>
                <a:off x="724524" y="2247372"/>
                <a:ext cx="475188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l-SI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𝑜𝑑</m:t>
                      </m:r>
                      <m:r>
                        <a:rPr lang="sl-SI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                      =240 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0E58A367-B0EA-4E37-813B-5B38FCEF9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24" y="2247372"/>
                <a:ext cx="4751882" cy="900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otnik 6">
            <a:extLst>
              <a:ext uri="{FF2B5EF4-FFF2-40B4-BE49-F238E27FC236}">
                <a16:creationId xmlns:a16="http://schemas.microsoft.com/office/drawing/2014/main" id="{FAB6550E-AE54-4077-A33C-9037FB297118}"/>
              </a:ext>
            </a:extLst>
          </p:cNvPr>
          <p:cNvSpPr/>
          <p:nvPr/>
        </p:nvSpPr>
        <p:spPr>
          <a:xfrm>
            <a:off x="2024921" y="2387519"/>
            <a:ext cx="1728867" cy="700469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FA8CF40-5D03-45EB-B1D4-BE7BE03D9AEB}"/>
              </a:ext>
            </a:extLst>
          </p:cNvPr>
          <p:cNvSpPr txBox="1"/>
          <p:nvPr/>
        </p:nvSpPr>
        <p:spPr>
          <a:xfrm>
            <a:off x="6715596" y="2466662"/>
            <a:ext cx="167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240 : 4 = 60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3043510-CB86-40B4-95AA-28079681F00F}"/>
              </a:ext>
            </a:extLst>
          </p:cNvPr>
          <p:cNvSpPr txBox="1"/>
          <p:nvPr/>
        </p:nvSpPr>
        <p:spPr>
          <a:xfrm>
            <a:off x="8651825" y="2466662"/>
            <a:ext cx="167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60 · 5 = 300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DF56844-2190-4B1F-BDBD-9191E970347F}"/>
              </a:ext>
            </a:extLst>
          </p:cNvPr>
          <p:cNvSpPr txBox="1"/>
          <p:nvPr/>
        </p:nvSpPr>
        <p:spPr>
          <a:xfrm>
            <a:off x="395992" y="3972240"/>
            <a:ext cx="989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2. dan: </a:t>
            </a:r>
            <a:r>
              <a:rPr lang="sl-SI" sz="2400" dirty="0">
                <a:solidFill>
                  <a:srgbClr val="7030A0"/>
                </a:solidFill>
              </a:rPr>
              <a:t>Od 300 dreves nima več sadežev 240 dreves. 60 breskev še ni obranih.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2384BE7A-C407-4682-9A2E-00BC45709215}"/>
                  </a:ext>
                </a:extLst>
              </p:cNvPr>
              <p:cNvSpPr txBox="1"/>
              <p:nvPr/>
            </p:nvSpPr>
            <p:spPr>
              <a:xfrm>
                <a:off x="724524" y="4468405"/>
                <a:ext cx="231598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𝑜𝑑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60 =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2384BE7A-C407-4682-9A2E-00BC45709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24" y="4468405"/>
                <a:ext cx="2315980" cy="900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6542429-460D-4166-BD5A-A7F45131930C}"/>
              </a:ext>
            </a:extLst>
          </p:cNvPr>
          <p:cNvSpPr txBox="1"/>
          <p:nvPr/>
        </p:nvSpPr>
        <p:spPr>
          <a:xfrm>
            <a:off x="4199137" y="4549103"/>
            <a:ext cx="328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FF00FF"/>
                </a:solidFill>
              </a:rPr>
              <a:t>60 : 4 · 3 = 15 · 3 = 45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2C7BE3E-65E1-474E-9043-ABCEAF60C348}"/>
              </a:ext>
            </a:extLst>
          </p:cNvPr>
          <p:cNvSpPr txBox="1"/>
          <p:nvPr/>
        </p:nvSpPr>
        <p:spPr>
          <a:xfrm>
            <a:off x="2889354" y="466562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</a:rPr>
              <a:t>45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5446D16-6006-4E99-AE72-B2250E56C641}"/>
              </a:ext>
            </a:extLst>
          </p:cNvPr>
          <p:cNvSpPr txBox="1"/>
          <p:nvPr/>
        </p:nvSpPr>
        <p:spPr>
          <a:xfrm>
            <a:off x="7627345" y="5617278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60  – 45 = 15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47607B0F-EBC1-4A5B-881A-97E2EC886D77}"/>
              </a:ext>
            </a:extLst>
          </p:cNvPr>
          <p:cNvSpPr txBox="1"/>
          <p:nvPr/>
        </p:nvSpPr>
        <p:spPr>
          <a:xfrm>
            <a:off x="1447326" y="5878888"/>
            <a:ext cx="5775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Odgovor: Obrati morajo še 15 dreves. </a:t>
            </a:r>
            <a:r>
              <a:rPr lang="sl-SI" dirty="0"/>
              <a:t>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7A291F94-74A0-4337-B10B-5CD4D45100F1}"/>
              </a:ext>
            </a:extLst>
          </p:cNvPr>
          <p:cNvSpPr txBox="1"/>
          <p:nvPr/>
        </p:nvSpPr>
        <p:spPr>
          <a:xfrm>
            <a:off x="2522907" y="251863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300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96D3695-A059-4388-80CD-3801686D483E}"/>
              </a:ext>
            </a:extLst>
          </p:cNvPr>
          <p:cNvSpPr txBox="1"/>
          <p:nvPr/>
        </p:nvSpPr>
        <p:spPr>
          <a:xfrm>
            <a:off x="889826" y="3236121"/>
            <a:ext cx="4421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V sadovnjaku je 300 dreves. 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004EC7E4-A628-4E3A-8AFB-A405DBF10EAA}"/>
              </a:ext>
            </a:extLst>
          </p:cNvPr>
          <p:cNvSpPr/>
          <p:nvPr/>
        </p:nvSpPr>
        <p:spPr>
          <a:xfrm>
            <a:off x="6888803" y="3870442"/>
            <a:ext cx="3284874" cy="613117"/>
          </a:xfrm>
          <a:prstGeom prst="rect">
            <a:avLst/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42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38AC2A3-F465-4F34-BBD9-2F8802204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201" r="1656" b="22175"/>
          <a:stretch/>
        </p:blipFill>
        <p:spPr>
          <a:xfrm>
            <a:off x="1371600" y="-1"/>
            <a:ext cx="9448799" cy="5989983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9885DD1B-99D2-46A1-981B-9FDC4162369B}"/>
              </a:ext>
            </a:extLst>
          </p:cNvPr>
          <p:cNvSpPr/>
          <p:nvPr/>
        </p:nvSpPr>
        <p:spPr>
          <a:xfrm>
            <a:off x="5659546" y="706702"/>
            <a:ext cx="936125" cy="764716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ostoročno: oblika 3">
            <a:extLst>
              <a:ext uri="{FF2B5EF4-FFF2-40B4-BE49-F238E27FC236}">
                <a16:creationId xmlns:a16="http://schemas.microsoft.com/office/drawing/2014/main" id="{57DBE2F1-083E-436B-9BB5-E2AD9ED41C01}"/>
              </a:ext>
            </a:extLst>
          </p:cNvPr>
          <p:cNvSpPr/>
          <p:nvPr/>
        </p:nvSpPr>
        <p:spPr>
          <a:xfrm>
            <a:off x="5197241" y="1838058"/>
            <a:ext cx="3379305" cy="805660"/>
          </a:xfrm>
          <a:custGeom>
            <a:avLst/>
            <a:gdLst>
              <a:gd name="connsiteX0" fmla="*/ 2226366 w 3379305"/>
              <a:gd name="connsiteY0" fmla="*/ 10530 h 805660"/>
              <a:gd name="connsiteX1" fmla="*/ 1338470 w 3379305"/>
              <a:gd name="connsiteY1" fmla="*/ 10530 h 805660"/>
              <a:gd name="connsiteX2" fmla="*/ 1272209 w 3379305"/>
              <a:gd name="connsiteY2" fmla="*/ 23782 h 805660"/>
              <a:gd name="connsiteX3" fmla="*/ 980661 w 3379305"/>
              <a:gd name="connsiteY3" fmla="*/ 50286 h 805660"/>
              <a:gd name="connsiteX4" fmla="*/ 702366 w 3379305"/>
              <a:gd name="connsiteY4" fmla="*/ 90043 h 805660"/>
              <a:gd name="connsiteX5" fmla="*/ 410818 w 3379305"/>
              <a:gd name="connsiteY5" fmla="*/ 103295 h 805660"/>
              <a:gd name="connsiteX6" fmla="*/ 344557 w 3379305"/>
              <a:gd name="connsiteY6" fmla="*/ 116547 h 805660"/>
              <a:gd name="connsiteX7" fmla="*/ 225287 w 3379305"/>
              <a:gd name="connsiteY7" fmla="*/ 129799 h 805660"/>
              <a:gd name="connsiteX8" fmla="*/ 145774 w 3379305"/>
              <a:gd name="connsiteY8" fmla="*/ 156304 h 805660"/>
              <a:gd name="connsiteX9" fmla="*/ 119270 w 3379305"/>
              <a:gd name="connsiteY9" fmla="*/ 196060 h 805660"/>
              <a:gd name="connsiteX10" fmla="*/ 66261 w 3379305"/>
              <a:gd name="connsiteY10" fmla="*/ 249069 h 805660"/>
              <a:gd name="connsiteX11" fmla="*/ 53009 w 3379305"/>
              <a:gd name="connsiteY11" fmla="*/ 288825 h 805660"/>
              <a:gd name="connsiteX12" fmla="*/ 26505 w 3379305"/>
              <a:gd name="connsiteY12" fmla="*/ 328582 h 805660"/>
              <a:gd name="connsiteX13" fmla="*/ 13253 w 3379305"/>
              <a:gd name="connsiteY13" fmla="*/ 381591 h 805660"/>
              <a:gd name="connsiteX14" fmla="*/ 0 w 3379305"/>
              <a:gd name="connsiteY14" fmla="*/ 421347 h 805660"/>
              <a:gd name="connsiteX15" fmla="*/ 13253 w 3379305"/>
              <a:gd name="connsiteY15" fmla="*/ 514112 h 805660"/>
              <a:gd name="connsiteX16" fmla="*/ 39757 w 3379305"/>
              <a:gd name="connsiteY16" fmla="*/ 540617 h 805660"/>
              <a:gd name="connsiteX17" fmla="*/ 66261 w 3379305"/>
              <a:gd name="connsiteY17" fmla="*/ 580373 h 805660"/>
              <a:gd name="connsiteX18" fmla="*/ 145774 w 3379305"/>
              <a:gd name="connsiteY18" fmla="*/ 620130 h 805660"/>
              <a:gd name="connsiteX19" fmla="*/ 212035 w 3379305"/>
              <a:gd name="connsiteY19" fmla="*/ 659886 h 805660"/>
              <a:gd name="connsiteX20" fmla="*/ 238540 w 3379305"/>
              <a:gd name="connsiteY20" fmla="*/ 686391 h 805660"/>
              <a:gd name="connsiteX21" fmla="*/ 384313 w 3379305"/>
              <a:gd name="connsiteY21" fmla="*/ 712895 h 805660"/>
              <a:gd name="connsiteX22" fmla="*/ 1219200 w 3379305"/>
              <a:gd name="connsiteY22" fmla="*/ 712895 h 805660"/>
              <a:gd name="connsiteX23" fmla="*/ 1417983 w 3379305"/>
              <a:gd name="connsiteY23" fmla="*/ 739399 h 805660"/>
              <a:gd name="connsiteX24" fmla="*/ 1577009 w 3379305"/>
              <a:gd name="connsiteY24" fmla="*/ 752652 h 805660"/>
              <a:gd name="connsiteX25" fmla="*/ 1656522 w 3379305"/>
              <a:gd name="connsiteY25" fmla="*/ 765904 h 805660"/>
              <a:gd name="connsiteX26" fmla="*/ 1828800 w 3379305"/>
              <a:gd name="connsiteY26" fmla="*/ 779156 h 805660"/>
              <a:gd name="connsiteX27" fmla="*/ 2040835 w 3379305"/>
              <a:gd name="connsiteY27" fmla="*/ 805660 h 805660"/>
              <a:gd name="connsiteX28" fmla="*/ 2544418 w 3379305"/>
              <a:gd name="connsiteY28" fmla="*/ 792408 h 805660"/>
              <a:gd name="connsiteX29" fmla="*/ 2743200 w 3379305"/>
              <a:gd name="connsiteY29" fmla="*/ 765904 h 805660"/>
              <a:gd name="connsiteX30" fmla="*/ 2822713 w 3379305"/>
              <a:gd name="connsiteY30" fmla="*/ 752652 h 805660"/>
              <a:gd name="connsiteX31" fmla="*/ 2955235 w 3379305"/>
              <a:gd name="connsiteY31" fmla="*/ 739399 h 805660"/>
              <a:gd name="connsiteX32" fmla="*/ 3021496 w 3379305"/>
              <a:gd name="connsiteY32" fmla="*/ 726147 h 805660"/>
              <a:gd name="connsiteX33" fmla="*/ 3167270 w 3379305"/>
              <a:gd name="connsiteY33" fmla="*/ 699643 h 805660"/>
              <a:gd name="connsiteX34" fmla="*/ 3207027 w 3379305"/>
              <a:gd name="connsiteY34" fmla="*/ 686391 h 805660"/>
              <a:gd name="connsiteX35" fmla="*/ 3233531 w 3379305"/>
              <a:gd name="connsiteY35" fmla="*/ 659886 h 805660"/>
              <a:gd name="connsiteX36" fmla="*/ 3273287 w 3379305"/>
              <a:gd name="connsiteY36" fmla="*/ 646634 h 805660"/>
              <a:gd name="connsiteX37" fmla="*/ 3299792 w 3379305"/>
              <a:gd name="connsiteY37" fmla="*/ 606878 h 805660"/>
              <a:gd name="connsiteX38" fmla="*/ 3326296 w 3379305"/>
              <a:gd name="connsiteY38" fmla="*/ 580373 h 805660"/>
              <a:gd name="connsiteX39" fmla="*/ 3366053 w 3379305"/>
              <a:gd name="connsiteY39" fmla="*/ 434599 h 805660"/>
              <a:gd name="connsiteX40" fmla="*/ 3379305 w 3379305"/>
              <a:gd name="connsiteY40" fmla="*/ 341834 h 805660"/>
              <a:gd name="connsiteX41" fmla="*/ 3366053 w 3379305"/>
              <a:gd name="connsiteY41" fmla="*/ 235817 h 805660"/>
              <a:gd name="connsiteX42" fmla="*/ 3339548 w 3379305"/>
              <a:gd name="connsiteY42" fmla="*/ 209312 h 805660"/>
              <a:gd name="connsiteX43" fmla="*/ 3273287 w 3379305"/>
              <a:gd name="connsiteY43" fmla="*/ 156304 h 805660"/>
              <a:gd name="connsiteX44" fmla="*/ 3233531 w 3379305"/>
              <a:gd name="connsiteY44" fmla="*/ 129799 h 805660"/>
              <a:gd name="connsiteX45" fmla="*/ 3154018 w 3379305"/>
              <a:gd name="connsiteY45" fmla="*/ 103295 h 805660"/>
              <a:gd name="connsiteX46" fmla="*/ 3074505 w 3379305"/>
              <a:gd name="connsiteY46" fmla="*/ 63539 h 805660"/>
              <a:gd name="connsiteX47" fmla="*/ 2862470 w 3379305"/>
              <a:gd name="connsiteY47" fmla="*/ 37034 h 805660"/>
              <a:gd name="connsiteX48" fmla="*/ 2610679 w 3379305"/>
              <a:gd name="connsiteY48" fmla="*/ 10530 h 805660"/>
              <a:gd name="connsiteX49" fmla="*/ 2226366 w 3379305"/>
              <a:gd name="connsiteY49" fmla="*/ 10530 h 80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379305" h="805660">
                <a:moveTo>
                  <a:pt x="2226366" y="10530"/>
                </a:moveTo>
                <a:cubicBezTo>
                  <a:pt x="2014331" y="10530"/>
                  <a:pt x="2132232" y="-13164"/>
                  <a:pt x="1338470" y="10530"/>
                </a:cubicBezTo>
                <a:cubicBezTo>
                  <a:pt x="1315956" y="11202"/>
                  <a:pt x="1294536" y="20805"/>
                  <a:pt x="1272209" y="23782"/>
                </a:cubicBezTo>
                <a:cubicBezTo>
                  <a:pt x="1210393" y="32024"/>
                  <a:pt x="1035792" y="45692"/>
                  <a:pt x="980661" y="50286"/>
                </a:cubicBezTo>
                <a:cubicBezTo>
                  <a:pt x="882702" y="69879"/>
                  <a:pt x="816122" y="84872"/>
                  <a:pt x="702366" y="90043"/>
                </a:cubicBezTo>
                <a:lnTo>
                  <a:pt x="410818" y="103295"/>
                </a:lnTo>
                <a:cubicBezTo>
                  <a:pt x="388731" y="107712"/>
                  <a:pt x="366855" y="113362"/>
                  <a:pt x="344557" y="116547"/>
                </a:cubicBezTo>
                <a:cubicBezTo>
                  <a:pt x="304958" y="122204"/>
                  <a:pt x="264512" y="121954"/>
                  <a:pt x="225287" y="129799"/>
                </a:cubicBezTo>
                <a:cubicBezTo>
                  <a:pt x="197891" y="135278"/>
                  <a:pt x="145774" y="156304"/>
                  <a:pt x="145774" y="156304"/>
                </a:cubicBezTo>
                <a:cubicBezTo>
                  <a:pt x="136939" y="169556"/>
                  <a:pt x="129635" y="183967"/>
                  <a:pt x="119270" y="196060"/>
                </a:cubicBezTo>
                <a:cubicBezTo>
                  <a:pt x="103008" y="215033"/>
                  <a:pt x="66261" y="249069"/>
                  <a:pt x="66261" y="249069"/>
                </a:cubicBezTo>
                <a:cubicBezTo>
                  <a:pt x="61844" y="262321"/>
                  <a:pt x="59256" y="276331"/>
                  <a:pt x="53009" y="288825"/>
                </a:cubicBezTo>
                <a:cubicBezTo>
                  <a:pt x="45886" y="303071"/>
                  <a:pt x="32779" y="313943"/>
                  <a:pt x="26505" y="328582"/>
                </a:cubicBezTo>
                <a:cubicBezTo>
                  <a:pt x="19330" y="345323"/>
                  <a:pt x="18257" y="364078"/>
                  <a:pt x="13253" y="381591"/>
                </a:cubicBezTo>
                <a:cubicBezTo>
                  <a:pt x="9415" y="395022"/>
                  <a:pt x="4418" y="408095"/>
                  <a:pt x="0" y="421347"/>
                </a:cubicBezTo>
                <a:cubicBezTo>
                  <a:pt x="4418" y="452269"/>
                  <a:pt x="3375" y="484479"/>
                  <a:pt x="13253" y="514112"/>
                </a:cubicBezTo>
                <a:cubicBezTo>
                  <a:pt x="17204" y="525965"/>
                  <a:pt x="31952" y="530861"/>
                  <a:pt x="39757" y="540617"/>
                </a:cubicBezTo>
                <a:cubicBezTo>
                  <a:pt x="49706" y="553054"/>
                  <a:pt x="54999" y="569111"/>
                  <a:pt x="66261" y="580373"/>
                </a:cubicBezTo>
                <a:cubicBezTo>
                  <a:pt x="91952" y="606064"/>
                  <a:pt x="113438" y="609351"/>
                  <a:pt x="145774" y="620130"/>
                </a:cubicBezTo>
                <a:cubicBezTo>
                  <a:pt x="212935" y="687289"/>
                  <a:pt x="126015" y="608274"/>
                  <a:pt x="212035" y="659886"/>
                </a:cubicBezTo>
                <a:cubicBezTo>
                  <a:pt x="222749" y="666314"/>
                  <a:pt x="227365" y="680803"/>
                  <a:pt x="238540" y="686391"/>
                </a:cubicBezTo>
                <a:cubicBezTo>
                  <a:pt x="263533" y="698888"/>
                  <a:pt x="373533" y="711355"/>
                  <a:pt x="384313" y="712895"/>
                </a:cubicBezTo>
                <a:cubicBezTo>
                  <a:pt x="800307" y="696255"/>
                  <a:pt x="731380" y="691686"/>
                  <a:pt x="1219200" y="712895"/>
                </a:cubicBezTo>
                <a:cubicBezTo>
                  <a:pt x="1264247" y="714854"/>
                  <a:pt x="1370620" y="734413"/>
                  <a:pt x="1417983" y="739399"/>
                </a:cubicBezTo>
                <a:cubicBezTo>
                  <a:pt x="1470883" y="744968"/>
                  <a:pt x="1524142" y="746778"/>
                  <a:pt x="1577009" y="752652"/>
                </a:cubicBezTo>
                <a:cubicBezTo>
                  <a:pt x="1603715" y="755619"/>
                  <a:pt x="1629800" y="763091"/>
                  <a:pt x="1656522" y="765904"/>
                </a:cubicBezTo>
                <a:cubicBezTo>
                  <a:pt x="1713801" y="771933"/>
                  <a:pt x="1771374" y="774739"/>
                  <a:pt x="1828800" y="779156"/>
                </a:cubicBezTo>
                <a:cubicBezTo>
                  <a:pt x="1894268" y="790067"/>
                  <a:pt x="1977131" y="805660"/>
                  <a:pt x="2040835" y="805660"/>
                </a:cubicBezTo>
                <a:cubicBezTo>
                  <a:pt x="2208754" y="805660"/>
                  <a:pt x="2376557" y="796825"/>
                  <a:pt x="2544418" y="792408"/>
                </a:cubicBezTo>
                <a:cubicBezTo>
                  <a:pt x="2728758" y="761685"/>
                  <a:pt x="2499909" y="798343"/>
                  <a:pt x="2743200" y="765904"/>
                </a:cubicBezTo>
                <a:cubicBezTo>
                  <a:pt x="2769834" y="762353"/>
                  <a:pt x="2796051" y="755985"/>
                  <a:pt x="2822713" y="752652"/>
                </a:cubicBezTo>
                <a:cubicBezTo>
                  <a:pt x="2866765" y="747145"/>
                  <a:pt x="2911230" y="745266"/>
                  <a:pt x="2955235" y="739399"/>
                </a:cubicBezTo>
                <a:cubicBezTo>
                  <a:pt x="2977562" y="736422"/>
                  <a:pt x="2999335" y="730176"/>
                  <a:pt x="3021496" y="726147"/>
                </a:cubicBezTo>
                <a:cubicBezTo>
                  <a:pt x="3064818" y="718270"/>
                  <a:pt x="3123623" y="710554"/>
                  <a:pt x="3167270" y="699643"/>
                </a:cubicBezTo>
                <a:cubicBezTo>
                  <a:pt x="3180822" y="696255"/>
                  <a:pt x="3193775" y="690808"/>
                  <a:pt x="3207027" y="686391"/>
                </a:cubicBezTo>
                <a:cubicBezTo>
                  <a:pt x="3215862" y="677556"/>
                  <a:pt x="3222817" y="666314"/>
                  <a:pt x="3233531" y="659886"/>
                </a:cubicBezTo>
                <a:cubicBezTo>
                  <a:pt x="3245509" y="652699"/>
                  <a:pt x="3262379" y="655360"/>
                  <a:pt x="3273287" y="646634"/>
                </a:cubicBezTo>
                <a:cubicBezTo>
                  <a:pt x="3285724" y="636685"/>
                  <a:pt x="3289842" y="619315"/>
                  <a:pt x="3299792" y="606878"/>
                </a:cubicBezTo>
                <a:cubicBezTo>
                  <a:pt x="3307597" y="597122"/>
                  <a:pt x="3317461" y="589208"/>
                  <a:pt x="3326296" y="580373"/>
                </a:cubicBezTo>
                <a:cubicBezTo>
                  <a:pt x="3342470" y="531852"/>
                  <a:pt x="3358580" y="486907"/>
                  <a:pt x="3366053" y="434599"/>
                </a:cubicBezTo>
                <a:lnTo>
                  <a:pt x="3379305" y="341834"/>
                </a:lnTo>
                <a:cubicBezTo>
                  <a:pt x="3374888" y="306495"/>
                  <a:pt x="3376287" y="269929"/>
                  <a:pt x="3366053" y="235817"/>
                </a:cubicBezTo>
                <a:cubicBezTo>
                  <a:pt x="3362463" y="223849"/>
                  <a:pt x="3347353" y="219069"/>
                  <a:pt x="3339548" y="209312"/>
                </a:cubicBezTo>
                <a:cubicBezTo>
                  <a:pt x="3295954" y="154819"/>
                  <a:pt x="3336347" y="177324"/>
                  <a:pt x="3273287" y="156304"/>
                </a:cubicBezTo>
                <a:cubicBezTo>
                  <a:pt x="3260035" y="147469"/>
                  <a:pt x="3248085" y="136268"/>
                  <a:pt x="3233531" y="129799"/>
                </a:cubicBezTo>
                <a:cubicBezTo>
                  <a:pt x="3208001" y="118452"/>
                  <a:pt x="3177264" y="118792"/>
                  <a:pt x="3154018" y="103295"/>
                </a:cubicBezTo>
                <a:cubicBezTo>
                  <a:pt x="3118277" y="79469"/>
                  <a:pt x="3115654" y="72684"/>
                  <a:pt x="3074505" y="63539"/>
                </a:cubicBezTo>
                <a:cubicBezTo>
                  <a:pt x="3003206" y="47694"/>
                  <a:pt x="2935808" y="45183"/>
                  <a:pt x="2862470" y="37034"/>
                </a:cubicBezTo>
                <a:cubicBezTo>
                  <a:pt x="2784778" y="28402"/>
                  <a:pt x="2686786" y="12386"/>
                  <a:pt x="2610679" y="10530"/>
                </a:cubicBezTo>
                <a:cubicBezTo>
                  <a:pt x="2478196" y="7299"/>
                  <a:pt x="2438401" y="10530"/>
                  <a:pt x="2226366" y="1053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05945218-09C4-433C-A8CE-B36C11A83F51}"/>
                  </a:ext>
                </a:extLst>
              </p:cNvPr>
              <p:cNvSpPr txBox="1"/>
              <p:nvPr/>
            </p:nvSpPr>
            <p:spPr>
              <a:xfrm>
                <a:off x="9368853" y="1257965"/>
                <a:ext cx="1903752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B0F0"/>
                    </a:solidFill>
                  </a:rPr>
                  <a:t> od 8 = 6</a:t>
                </a:r>
              </a:p>
            </p:txBody>
          </p:sp>
        </mc:Choice>
        <mc:Fallback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05945218-09C4-433C-A8CE-B36C11A8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53" y="1257965"/>
                <a:ext cx="1903752" cy="703782"/>
              </a:xfrm>
              <a:prstGeom prst="rect">
                <a:avLst/>
              </a:prstGeom>
              <a:blipFill>
                <a:blip r:embed="rId3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5CDB71C-17EC-4B73-BDD3-0B8906D9BC5F}"/>
              </a:ext>
            </a:extLst>
          </p:cNvPr>
          <p:cNvSpPr txBox="1"/>
          <p:nvPr/>
        </p:nvSpPr>
        <p:spPr>
          <a:xfrm>
            <a:off x="7258318" y="2733381"/>
            <a:ext cx="450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F0"/>
                </a:solidFill>
              </a:rPr>
              <a:t>Števec je večji od imenovalca.</a:t>
            </a:r>
          </a:p>
        </p:txBody>
      </p: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C9CAC1D0-4DA6-4753-9545-0CA6FE2E93D9}"/>
              </a:ext>
            </a:extLst>
          </p:cNvPr>
          <p:cNvCxnSpPr/>
          <p:nvPr/>
        </p:nvCxnSpPr>
        <p:spPr>
          <a:xfrm>
            <a:off x="4811843" y="3114912"/>
            <a:ext cx="73451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ročno: oblika 8">
            <a:extLst>
              <a:ext uri="{FF2B5EF4-FFF2-40B4-BE49-F238E27FC236}">
                <a16:creationId xmlns:a16="http://schemas.microsoft.com/office/drawing/2014/main" id="{F20104A4-45E8-4707-8F96-C6BCF3493D39}"/>
              </a:ext>
            </a:extLst>
          </p:cNvPr>
          <p:cNvSpPr/>
          <p:nvPr/>
        </p:nvSpPr>
        <p:spPr>
          <a:xfrm>
            <a:off x="2773179" y="3267856"/>
            <a:ext cx="779489" cy="944380"/>
          </a:xfrm>
          <a:custGeom>
            <a:avLst/>
            <a:gdLst>
              <a:gd name="connsiteX0" fmla="*/ 464695 w 734518"/>
              <a:gd name="connsiteY0" fmla="*/ 14990 h 914400"/>
              <a:gd name="connsiteX1" fmla="*/ 389745 w 734518"/>
              <a:gd name="connsiteY1" fmla="*/ 0 h 914400"/>
              <a:gd name="connsiteX2" fmla="*/ 224853 w 734518"/>
              <a:gd name="connsiteY2" fmla="*/ 29980 h 914400"/>
              <a:gd name="connsiteX3" fmla="*/ 149902 w 734518"/>
              <a:gd name="connsiteY3" fmla="*/ 74951 h 914400"/>
              <a:gd name="connsiteX4" fmla="*/ 59961 w 734518"/>
              <a:gd name="connsiteY4" fmla="*/ 134911 h 914400"/>
              <a:gd name="connsiteX5" fmla="*/ 44971 w 734518"/>
              <a:gd name="connsiteY5" fmla="*/ 179882 h 914400"/>
              <a:gd name="connsiteX6" fmla="*/ 14990 w 734518"/>
              <a:gd name="connsiteY6" fmla="*/ 209862 h 914400"/>
              <a:gd name="connsiteX7" fmla="*/ 0 w 734518"/>
              <a:gd name="connsiteY7" fmla="*/ 269823 h 914400"/>
              <a:gd name="connsiteX8" fmla="*/ 14990 w 734518"/>
              <a:gd name="connsiteY8" fmla="*/ 554636 h 914400"/>
              <a:gd name="connsiteX9" fmla="*/ 44971 w 734518"/>
              <a:gd name="connsiteY9" fmla="*/ 704537 h 914400"/>
              <a:gd name="connsiteX10" fmla="*/ 74951 w 734518"/>
              <a:gd name="connsiteY10" fmla="*/ 734518 h 914400"/>
              <a:gd name="connsiteX11" fmla="*/ 179882 w 734518"/>
              <a:gd name="connsiteY11" fmla="*/ 839449 h 914400"/>
              <a:gd name="connsiteX12" fmla="*/ 209863 w 734518"/>
              <a:gd name="connsiteY12" fmla="*/ 869429 h 914400"/>
              <a:gd name="connsiteX13" fmla="*/ 299804 w 734518"/>
              <a:gd name="connsiteY13" fmla="*/ 899410 h 914400"/>
              <a:gd name="connsiteX14" fmla="*/ 344774 w 734518"/>
              <a:gd name="connsiteY14" fmla="*/ 914400 h 914400"/>
              <a:gd name="connsiteX15" fmla="*/ 614597 w 734518"/>
              <a:gd name="connsiteY15" fmla="*/ 869429 h 914400"/>
              <a:gd name="connsiteX16" fmla="*/ 659568 w 734518"/>
              <a:gd name="connsiteY16" fmla="*/ 839449 h 914400"/>
              <a:gd name="connsiteX17" fmla="*/ 689548 w 734518"/>
              <a:gd name="connsiteY17" fmla="*/ 794478 h 914400"/>
              <a:gd name="connsiteX18" fmla="*/ 734518 w 734518"/>
              <a:gd name="connsiteY18" fmla="*/ 644577 h 914400"/>
              <a:gd name="connsiteX19" fmla="*/ 719528 w 734518"/>
              <a:gd name="connsiteY19" fmla="*/ 329783 h 914400"/>
              <a:gd name="connsiteX20" fmla="*/ 704538 w 734518"/>
              <a:gd name="connsiteY20" fmla="*/ 284813 h 914400"/>
              <a:gd name="connsiteX21" fmla="*/ 689548 w 734518"/>
              <a:gd name="connsiteY21" fmla="*/ 209862 h 914400"/>
              <a:gd name="connsiteX22" fmla="*/ 629587 w 734518"/>
              <a:gd name="connsiteY22" fmla="*/ 89941 h 914400"/>
              <a:gd name="connsiteX23" fmla="*/ 539646 w 734518"/>
              <a:gd name="connsiteY23" fmla="*/ 59960 h 914400"/>
              <a:gd name="connsiteX24" fmla="*/ 464695 w 734518"/>
              <a:gd name="connsiteY24" fmla="*/ 1499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4518" h="914400">
                <a:moveTo>
                  <a:pt x="464695" y="14990"/>
                </a:moveTo>
                <a:cubicBezTo>
                  <a:pt x="439712" y="4997"/>
                  <a:pt x="415223" y="0"/>
                  <a:pt x="389745" y="0"/>
                </a:cubicBezTo>
                <a:cubicBezTo>
                  <a:pt x="304994" y="0"/>
                  <a:pt x="288096" y="8899"/>
                  <a:pt x="224853" y="29980"/>
                </a:cubicBezTo>
                <a:cubicBezTo>
                  <a:pt x="157591" y="97239"/>
                  <a:pt x="237468" y="26303"/>
                  <a:pt x="149902" y="74951"/>
                </a:cubicBezTo>
                <a:cubicBezTo>
                  <a:pt x="118405" y="92450"/>
                  <a:pt x="59961" y="134911"/>
                  <a:pt x="59961" y="134911"/>
                </a:cubicBezTo>
                <a:cubicBezTo>
                  <a:pt x="54964" y="149901"/>
                  <a:pt x="53101" y="166333"/>
                  <a:pt x="44971" y="179882"/>
                </a:cubicBezTo>
                <a:cubicBezTo>
                  <a:pt x="37700" y="192001"/>
                  <a:pt x="21311" y="197221"/>
                  <a:pt x="14990" y="209862"/>
                </a:cubicBezTo>
                <a:cubicBezTo>
                  <a:pt x="5776" y="228289"/>
                  <a:pt x="4997" y="249836"/>
                  <a:pt x="0" y="269823"/>
                </a:cubicBezTo>
                <a:cubicBezTo>
                  <a:pt x="4997" y="364761"/>
                  <a:pt x="7698" y="459847"/>
                  <a:pt x="14990" y="554636"/>
                </a:cubicBezTo>
                <a:cubicBezTo>
                  <a:pt x="16213" y="570535"/>
                  <a:pt x="25965" y="672859"/>
                  <a:pt x="44971" y="704537"/>
                </a:cubicBezTo>
                <a:cubicBezTo>
                  <a:pt x="52242" y="716656"/>
                  <a:pt x="64958" y="724524"/>
                  <a:pt x="74951" y="734518"/>
                </a:cubicBezTo>
                <a:cubicBezTo>
                  <a:pt x="108869" y="836271"/>
                  <a:pt x="59615" y="719186"/>
                  <a:pt x="179882" y="839449"/>
                </a:cubicBezTo>
                <a:cubicBezTo>
                  <a:pt x="189876" y="849442"/>
                  <a:pt x="197222" y="863109"/>
                  <a:pt x="209863" y="869429"/>
                </a:cubicBezTo>
                <a:cubicBezTo>
                  <a:pt x="238129" y="883562"/>
                  <a:pt x="269824" y="889416"/>
                  <a:pt x="299804" y="899410"/>
                </a:cubicBezTo>
                <a:lnTo>
                  <a:pt x="344774" y="914400"/>
                </a:lnTo>
                <a:cubicBezTo>
                  <a:pt x="396201" y="910114"/>
                  <a:pt x="551584" y="911437"/>
                  <a:pt x="614597" y="869429"/>
                </a:cubicBezTo>
                <a:lnTo>
                  <a:pt x="659568" y="839449"/>
                </a:lnTo>
                <a:cubicBezTo>
                  <a:pt x="669561" y="824459"/>
                  <a:pt x="682231" y="810941"/>
                  <a:pt x="689548" y="794478"/>
                </a:cubicBezTo>
                <a:cubicBezTo>
                  <a:pt x="710402" y="747556"/>
                  <a:pt x="722060" y="694409"/>
                  <a:pt x="734518" y="644577"/>
                </a:cubicBezTo>
                <a:cubicBezTo>
                  <a:pt x="729521" y="539646"/>
                  <a:pt x="728252" y="434470"/>
                  <a:pt x="719528" y="329783"/>
                </a:cubicBezTo>
                <a:cubicBezTo>
                  <a:pt x="718216" y="314037"/>
                  <a:pt x="708370" y="300142"/>
                  <a:pt x="704538" y="284813"/>
                </a:cubicBezTo>
                <a:cubicBezTo>
                  <a:pt x="698359" y="260095"/>
                  <a:pt x="696252" y="234443"/>
                  <a:pt x="689548" y="209862"/>
                </a:cubicBezTo>
                <a:cubicBezTo>
                  <a:pt x="680825" y="177876"/>
                  <a:pt x="670409" y="110352"/>
                  <a:pt x="629587" y="89941"/>
                </a:cubicBezTo>
                <a:cubicBezTo>
                  <a:pt x="601321" y="75808"/>
                  <a:pt x="569626" y="69954"/>
                  <a:pt x="539646" y="59960"/>
                </a:cubicBezTo>
                <a:cubicBezTo>
                  <a:pt x="489936" y="43390"/>
                  <a:pt x="489678" y="24983"/>
                  <a:pt x="464695" y="1499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ostoročno: oblika 9">
            <a:extLst>
              <a:ext uri="{FF2B5EF4-FFF2-40B4-BE49-F238E27FC236}">
                <a16:creationId xmlns:a16="http://schemas.microsoft.com/office/drawing/2014/main" id="{FDD02A5A-D51D-4B1E-B2AE-6DCA0DB6BE6E}"/>
              </a:ext>
            </a:extLst>
          </p:cNvPr>
          <p:cNvSpPr/>
          <p:nvPr/>
        </p:nvSpPr>
        <p:spPr>
          <a:xfrm>
            <a:off x="4462723" y="3256601"/>
            <a:ext cx="734518" cy="914400"/>
          </a:xfrm>
          <a:custGeom>
            <a:avLst/>
            <a:gdLst>
              <a:gd name="connsiteX0" fmla="*/ 464695 w 734518"/>
              <a:gd name="connsiteY0" fmla="*/ 14990 h 914400"/>
              <a:gd name="connsiteX1" fmla="*/ 389745 w 734518"/>
              <a:gd name="connsiteY1" fmla="*/ 0 h 914400"/>
              <a:gd name="connsiteX2" fmla="*/ 224853 w 734518"/>
              <a:gd name="connsiteY2" fmla="*/ 29980 h 914400"/>
              <a:gd name="connsiteX3" fmla="*/ 149902 w 734518"/>
              <a:gd name="connsiteY3" fmla="*/ 74951 h 914400"/>
              <a:gd name="connsiteX4" fmla="*/ 59961 w 734518"/>
              <a:gd name="connsiteY4" fmla="*/ 134911 h 914400"/>
              <a:gd name="connsiteX5" fmla="*/ 44971 w 734518"/>
              <a:gd name="connsiteY5" fmla="*/ 179882 h 914400"/>
              <a:gd name="connsiteX6" fmla="*/ 14990 w 734518"/>
              <a:gd name="connsiteY6" fmla="*/ 209862 h 914400"/>
              <a:gd name="connsiteX7" fmla="*/ 0 w 734518"/>
              <a:gd name="connsiteY7" fmla="*/ 269823 h 914400"/>
              <a:gd name="connsiteX8" fmla="*/ 14990 w 734518"/>
              <a:gd name="connsiteY8" fmla="*/ 554636 h 914400"/>
              <a:gd name="connsiteX9" fmla="*/ 44971 w 734518"/>
              <a:gd name="connsiteY9" fmla="*/ 704537 h 914400"/>
              <a:gd name="connsiteX10" fmla="*/ 74951 w 734518"/>
              <a:gd name="connsiteY10" fmla="*/ 734518 h 914400"/>
              <a:gd name="connsiteX11" fmla="*/ 179882 w 734518"/>
              <a:gd name="connsiteY11" fmla="*/ 839449 h 914400"/>
              <a:gd name="connsiteX12" fmla="*/ 209863 w 734518"/>
              <a:gd name="connsiteY12" fmla="*/ 869429 h 914400"/>
              <a:gd name="connsiteX13" fmla="*/ 299804 w 734518"/>
              <a:gd name="connsiteY13" fmla="*/ 899410 h 914400"/>
              <a:gd name="connsiteX14" fmla="*/ 344774 w 734518"/>
              <a:gd name="connsiteY14" fmla="*/ 914400 h 914400"/>
              <a:gd name="connsiteX15" fmla="*/ 614597 w 734518"/>
              <a:gd name="connsiteY15" fmla="*/ 869429 h 914400"/>
              <a:gd name="connsiteX16" fmla="*/ 659568 w 734518"/>
              <a:gd name="connsiteY16" fmla="*/ 839449 h 914400"/>
              <a:gd name="connsiteX17" fmla="*/ 689548 w 734518"/>
              <a:gd name="connsiteY17" fmla="*/ 794478 h 914400"/>
              <a:gd name="connsiteX18" fmla="*/ 734518 w 734518"/>
              <a:gd name="connsiteY18" fmla="*/ 644577 h 914400"/>
              <a:gd name="connsiteX19" fmla="*/ 719528 w 734518"/>
              <a:gd name="connsiteY19" fmla="*/ 329783 h 914400"/>
              <a:gd name="connsiteX20" fmla="*/ 704538 w 734518"/>
              <a:gd name="connsiteY20" fmla="*/ 284813 h 914400"/>
              <a:gd name="connsiteX21" fmla="*/ 689548 w 734518"/>
              <a:gd name="connsiteY21" fmla="*/ 209862 h 914400"/>
              <a:gd name="connsiteX22" fmla="*/ 629587 w 734518"/>
              <a:gd name="connsiteY22" fmla="*/ 89941 h 914400"/>
              <a:gd name="connsiteX23" fmla="*/ 539646 w 734518"/>
              <a:gd name="connsiteY23" fmla="*/ 59960 h 914400"/>
              <a:gd name="connsiteX24" fmla="*/ 464695 w 734518"/>
              <a:gd name="connsiteY24" fmla="*/ 1499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4518" h="914400">
                <a:moveTo>
                  <a:pt x="464695" y="14990"/>
                </a:moveTo>
                <a:cubicBezTo>
                  <a:pt x="439712" y="4997"/>
                  <a:pt x="415223" y="0"/>
                  <a:pt x="389745" y="0"/>
                </a:cubicBezTo>
                <a:cubicBezTo>
                  <a:pt x="304994" y="0"/>
                  <a:pt x="288096" y="8899"/>
                  <a:pt x="224853" y="29980"/>
                </a:cubicBezTo>
                <a:cubicBezTo>
                  <a:pt x="157591" y="97239"/>
                  <a:pt x="237468" y="26303"/>
                  <a:pt x="149902" y="74951"/>
                </a:cubicBezTo>
                <a:cubicBezTo>
                  <a:pt x="118405" y="92450"/>
                  <a:pt x="59961" y="134911"/>
                  <a:pt x="59961" y="134911"/>
                </a:cubicBezTo>
                <a:cubicBezTo>
                  <a:pt x="54964" y="149901"/>
                  <a:pt x="53101" y="166333"/>
                  <a:pt x="44971" y="179882"/>
                </a:cubicBezTo>
                <a:cubicBezTo>
                  <a:pt x="37700" y="192001"/>
                  <a:pt x="21311" y="197221"/>
                  <a:pt x="14990" y="209862"/>
                </a:cubicBezTo>
                <a:cubicBezTo>
                  <a:pt x="5776" y="228289"/>
                  <a:pt x="4997" y="249836"/>
                  <a:pt x="0" y="269823"/>
                </a:cubicBezTo>
                <a:cubicBezTo>
                  <a:pt x="4997" y="364761"/>
                  <a:pt x="7698" y="459847"/>
                  <a:pt x="14990" y="554636"/>
                </a:cubicBezTo>
                <a:cubicBezTo>
                  <a:pt x="16213" y="570535"/>
                  <a:pt x="25965" y="672859"/>
                  <a:pt x="44971" y="704537"/>
                </a:cubicBezTo>
                <a:cubicBezTo>
                  <a:pt x="52242" y="716656"/>
                  <a:pt x="64958" y="724524"/>
                  <a:pt x="74951" y="734518"/>
                </a:cubicBezTo>
                <a:cubicBezTo>
                  <a:pt x="108869" y="836271"/>
                  <a:pt x="59615" y="719186"/>
                  <a:pt x="179882" y="839449"/>
                </a:cubicBezTo>
                <a:cubicBezTo>
                  <a:pt x="189876" y="849442"/>
                  <a:pt x="197222" y="863109"/>
                  <a:pt x="209863" y="869429"/>
                </a:cubicBezTo>
                <a:cubicBezTo>
                  <a:pt x="238129" y="883562"/>
                  <a:pt x="269824" y="889416"/>
                  <a:pt x="299804" y="899410"/>
                </a:cubicBezTo>
                <a:lnTo>
                  <a:pt x="344774" y="914400"/>
                </a:lnTo>
                <a:cubicBezTo>
                  <a:pt x="396201" y="910114"/>
                  <a:pt x="551584" y="911437"/>
                  <a:pt x="614597" y="869429"/>
                </a:cubicBezTo>
                <a:lnTo>
                  <a:pt x="659568" y="839449"/>
                </a:lnTo>
                <a:cubicBezTo>
                  <a:pt x="669561" y="824459"/>
                  <a:pt x="682231" y="810941"/>
                  <a:pt x="689548" y="794478"/>
                </a:cubicBezTo>
                <a:cubicBezTo>
                  <a:pt x="710402" y="747556"/>
                  <a:pt x="722060" y="694409"/>
                  <a:pt x="734518" y="644577"/>
                </a:cubicBezTo>
                <a:cubicBezTo>
                  <a:pt x="729521" y="539646"/>
                  <a:pt x="728252" y="434470"/>
                  <a:pt x="719528" y="329783"/>
                </a:cubicBezTo>
                <a:cubicBezTo>
                  <a:pt x="718216" y="314037"/>
                  <a:pt x="708370" y="300142"/>
                  <a:pt x="704538" y="284813"/>
                </a:cubicBezTo>
                <a:cubicBezTo>
                  <a:pt x="698359" y="260095"/>
                  <a:pt x="696252" y="234443"/>
                  <a:pt x="689548" y="209862"/>
                </a:cubicBezTo>
                <a:cubicBezTo>
                  <a:pt x="680825" y="177876"/>
                  <a:pt x="670409" y="110352"/>
                  <a:pt x="629587" y="89941"/>
                </a:cubicBezTo>
                <a:cubicBezTo>
                  <a:pt x="601321" y="75808"/>
                  <a:pt x="569626" y="69954"/>
                  <a:pt x="539646" y="59960"/>
                </a:cubicBezTo>
                <a:cubicBezTo>
                  <a:pt x="489936" y="43390"/>
                  <a:pt x="489678" y="24983"/>
                  <a:pt x="464695" y="1499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52101ED-19C0-4DA3-8D73-066B1EECEEE8}"/>
              </a:ext>
            </a:extLst>
          </p:cNvPr>
          <p:cNvSpPr txBox="1"/>
          <p:nvPr/>
        </p:nvSpPr>
        <p:spPr>
          <a:xfrm>
            <a:off x="7800747" y="4695129"/>
            <a:ext cx="4226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F0"/>
                </a:solidFill>
              </a:rPr>
              <a:t>Če števec delimo z imenovalcem</a:t>
            </a:r>
          </a:p>
          <a:p>
            <a:r>
              <a:rPr lang="sl-SI" sz="2400" dirty="0">
                <a:solidFill>
                  <a:srgbClr val="00B0F0"/>
                </a:solidFill>
              </a:rPr>
              <a:t>moramo dobiti število 4. </a:t>
            </a:r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id="{35C132AD-3E9E-4D0A-B20C-E0C94972FDEB}"/>
              </a:ext>
            </a:extLst>
          </p:cNvPr>
          <p:cNvSpPr/>
          <p:nvPr/>
        </p:nvSpPr>
        <p:spPr>
          <a:xfrm>
            <a:off x="4378761" y="4904282"/>
            <a:ext cx="779489" cy="944380"/>
          </a:xfrm>
          <a:custGeom>
            <a:avLst/>
            <a:gdLst>
              <a:gd name="connsiteX0" fmla="*/ 464695 w 734518"/>
              <a:gd name="connsiteY0" fmla="*/ 14990 h 914400"/>
              <a:gd name="connsiteX1" fmla="*/ 389745 w 734518"/>
              <a:gd name="connsiteY1" fmla="*/ 0 h 914400"/>
              <a:gd name="connsiteX2" fmla="*/ 224853 w 734518"/>
              <a:gd name="connsiteY2" fmla="*/ 29980 h 914400"/>
              <a:gd name="connsiteX3" fmla="*/ 149902 w 734518"/>
              <a:gd name="connsiteY3" fmla="*/ 74951 h 914400"/>
              <a:gd name="connsiteX4" fmla="*/ 59961 w 734518"/>
              <a:gd name="connsiteY4" fmla="*/ 134911 h 914400"/>
              <a:gd name="connsiteX5" fmla="*/ 44971 w 734518"/>
              <a:gd name="connsiteY5" fmla="*/ 179882 h 914400"/>
              <a:gd name="connsiteX6" fmla="*/ 14990 w 734518"/>
              <a:gd name="connsiteY6" fmla="*/ 209862 h 914400"/>
              <a:gd name="connsiteX7" fmla="*/ 0 w 734518"/>
              <a:gd name="connsiteY7" fmla="*/ 269823 h 914400"/>
              <a:gd name="connsiteX8" fmla="*/ 14990 w 734518"/>
              <a:gd name="connsiteY8" fmla="*/ 554636 h 914400"/>
              <a:gd name="connsiteX9" fmla="*/ 44971 w 734518"/>
              <a:gd name="connsiteY9" fmla="*/ 704537 h 914400"/>
              <a:gd name="connsiteX10" fmla="*/ 74951 w 734518"/>
              <a:gd name="connsiteY10" fmla="*/ 734518 h 914400"/>
              <a:gd name="connsiteX11" fmla="*/ 179882 w 734518"/>
              <a:gd name="connsiteY11" fmla="*/ 839449 h 914400"/>
              <a:gd name="connsiteX12" fmla="*/ 209863 w 734518"/>
              <a:gd name="connsiteY12" fmla="*/ 869429 h 914400"/>
              <a:gd name="connsiteX13" fmla="*/ 299804 w 734518"/>
              <a:gd name="connsiteY13" fmla="*/ 899410 h 914400"/>
              <a:gd name="connsiteX14" fmla="*/ 344774 w 734518"/>
              <a:gd name="connsiteY14" fmla="*/ 914400 h 914400"/>
              <a:gd name="connsiteX15" fmla="*/ 614597 w 734518"/>
              <a:gd name="connsiteY15" fmla="*/ 869429 h 914400"/>
              <a:gd name="connsiteX16" fmla="*/ 659568 w 734518"/>
              <a:gd name="connsiteY16" fmla="*/ 839449 h 914400"/>
              <a:gd name="connsiteX17" fmla="*/ 689548 w 734518"/>
              <a:gd name="connsiteY17" fmla="*/ 794478 h 914400"/>
              <a:gd name="connsiteX18" fmla="*/ 734518 w 734518"/>
              <a:gd name="connsiteY18" fmla="*/ 644577 h 914400"/>
              <a:gd name="connsiteX19" fmla="*/ 719528 w 734518"/>
              <a:gd name="connsiteY19" fmla="*/ 329783 h 914400"/>
              <a:gd name="connsiteX20" fmla="*/ 704538 w 734518"/>
              <a:gd name="connsiteY20" fmla="*/ 284813 h 914400"/>
              <a:gd name="connsiteX21" fmla="*/ 689548 w 734518"/>
              <a:gd name="connsiteY21" fmla="*/ 209862 h 914400"/>
              <a:gd name="connsiteX22" fmla="*/ 629587 w 734518"/>
              <a:gd name="connsiteY22" fmla="*/ 89941 h 914400"/>
              <a:gd name="connsiteX23" fmla="*/ 539646 w 734518"/>
              <a:gd name="connsiteY23" fmla="*/ 59960 h 914400"/>
              <a:gd name="connsiteX24" fmla="*/ 464695 w 734518"/>
              <a:gd name="connsiteY24" fmla="*/ 1499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4518" h="914400">
                <a:moveTo>
                  <a:pt x="464695" y="14990"/>
                </a:moveTo>
                <a:cubicBezTo>
                  <a:pt x="439712" y="4997"/>
                  <a:pt x="415223" y="0"/>
                  <a:pt x="389745" y="0"/>
                </a:cubicBezTo>
                <a:cubicBezTo>
                  <a:pt x="304994" y="0"/>
                  <a:pt x="288096" y="8899"/>
                  <a:pt x="224853" y="29980"/>
                </a:cubicBezTo>
                <a:cubicBezTo>
                  <a:pt x="157591" y="97239"/>
                  <a:pt x="237468" y="26303"/>
                  <a:pt x="149902" y="74951"/>
                </a:cubicBezTo>
                <a:cubicBezTo>
                  <a:pt x="118405" y="92450"/>
                  <a:pt x="59961" y="134911"/>
                  <a:pt x="59961" y="134911"/>
                </a:cubicBezTo>
                <a:cubicBezTo>
                  <a:pt x="54964" y="149901"/>
                  <a:pt x="53101" y="166333"/>
                  <a:pt x="44971" y="179882"/>
                </a:cubicBezTo>
                <a:cubicBezTo>
                  <a:pt x="37700" y="192001"/>
                  <a:pt x="21311" y="197221"/>
                  <a:pt x="14990" y="209862"/>
                </a:cubicBezTo>
                <a:cubicBezTo>
                  <a:pt x="5776" y="228289"/>
                  <a:pt x="4997" y="249836"/>
                  <a:pt x="0" y="269823"/>
                </a:cubicBezTo>
                <a:cubicBezTo>
                  <a:pt x="4997" y="364761"/>
                  <a:pt x="7698" y="459847"/>
                  <a:pt x="14990" y="554636"/>
                </a:cubicBezTo>
                <a:cubicBezTo>
                  <a:pt x="16213" y="570535"/>
                  <a:pt x="25965" y="672859"/>
                  <a:pt x="44971" y="704537"/>
                </a:cubicBezTo>
                <a:cubicBezTo>
                  <a:pt x="52242" y="716656"/>
                  <a:pt x="64958" y="724524"/>
                  <a:pt x="74951" y="734518"/>
                </a:cubicBezTo>
                <a:cubicBezTo>
                  <a:pt x="108869" y="836271"/>
                  <a:pt x="59615" y="719186"/>
                  <a:pt x="179882" y="839449"/>
                </a:cubicBezTo>
                <a:cubicBezTo>
                  <a:pt x="189876" y="849442"/>
                  <a:pt x="197222" y="863109"/>
                  <a:pt x="209863" y="869429"/>
                </a:cubicBezTo>
                <a:cubicBezTo>
                  <a:pt x="238129" y="883562"/>
                  <a:pt x="269824" y="889416"/>
                  <a:pt x="299804" y="899410"/>
                </a:cubicBezTo>
                <a:lnTo>
                  <a:pt x="344774" y="914400"/>
                </a:lnTo>
                <a:cubicBezTo>
                  <a:pt x="396201" y="910114"/>
                  <a:pt x="551584" y="911437"/>
                  <a:pt x="614597" y="869429"/>
                </a:cubicBezTo>
                <a:lnTo>
                  <a:pt x="659568" y="839449"/>
                </a:lnTo>
                <a:cubicBezTo>
                  <a:pt x="669561" y="824459"/>
                  <a:pt x="682231" y="810941"/>
                  <a:pt x="689548" y="794478"/>
                </a:cubicBezTo>
                <a:cubicBezTo>
                  <a:pt x="710402" y="747556"/>
                  <a:pt x="722060" y="694409"/>
                  <a:pt x="734518" y="644577"/>
                </a:cubicBezTo>
                <a:cubicBezTo>
                  <a:pt x="729521" y="539646"/>
                  <a:pt x="728252" y="434470"/>
                  <a:pt x="719528" y="329783"/>
                </a:cubicBezTo>
                <a:cubicBezTo>
                  <a:pt x="718216" y="314037"/>
                  <a:pt x="708370" y="300142"/>
                  <a:pt x="704538" y="284813"/>
                </a:cubicBezTo>
                <a:cubicBezTo>
                  <a:pt x="698359" y="260095"/>
                  <a:pt x="696252" y="234443"/>
                  <a:pt x="689548" y="209862"/>
                </a:cubicBezTo>
                <a:cubicBezTo>
                  <a:pt x="680825" y="177876"/>
                  <a:pt x="670409" y="110352"/>
                  <a:pt x="629587" y="89941"/>
                </a:cubicBezTo>
                <a:cubicBezTo>
                  <a:pt x="601321" y="75808"/>
                  <a:pt x="569626" y="69954"/>
                  <a:pt x="539646" y="59960"/>
                </a:cubicBezTo>
                <a:cubicBezTo>
                  <a:pt x="489936" y="43390"/>
                  <a:pt x="489678" y="24983"/>
                  <a:pt x="464695" y="1499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ostoročno: oblika 12">
            <a:extLst>
              <a:ext uri="{FF2B5EF4-FFF2-40B4-BE49-F238E27FC236}">
                <a16:creationId xmlns:a16="http://schemas.microsoft.com/office/drawing/2014/main" id="{3AEFFF7E-0372-44CE-BC62-3B0FFF7C1A54}"/>
              </a:ext>
            </a:extLst>
          </p:cNvPr>
          <p:cNvSpPr/>
          <p:nvPr/>
        </p:nvSpPr>
        <p:spPr>
          <a:xfrm>
            <a:off x="5156616" y="4904282"/>
            <a:ext cx="779489" cy="944380"/>
          </a:xfrm>
          <a:custGeom>
            <a:avLst/>
            <a:gdLst>
              <a:gd name="connsiteX0" fmla="*/ 464695 w 734518"/>
              <a:gd name="connsiteY0" fmla="*/ 14990 h 914400"/>
              <a:gd name="connsiteX1" fmla="*/ 389745 w 734518"/>
              <a:gd name="connsiteY1" fmla="*/ 0 h 914400"/>
              <a:gd name="connsiteX2" fmla="*/ 224853 w 734518"/>
              <a:gd name="connsiteY2" fmla="*/ 29980 h 914400"/>
              <a:gd name="connsiteX3" fmla="*/ 149902 w 734518"/>
              <a:gd name="connsiteY3" fmla="*/ 74951 h 914400"/>
              <a:gd name="connsiteX4" fmla="*/ 59961 w 734518"/>
              <a:gd name="connsiteY4" fmla="*/ 134911 h 914400"/>
              <a:gd name="connsiteX5" fmla="*/ 44971 w 734518"/>
              <a:gd name="connsiteY5" fmla="*/ 179882 h 914400"/>
              <a:gd name="connsiteX6" fmla="*/ 14990 w 734518"/>
              <a:gd name="connsiteY6" fmla="*/ 209862 h 914400"/>
              <a:gd name="connsiteX7" fmla="*/ 0 w 734518"/>
              <a:gd name="connsiteY7" fmla="*/ 269823 h 914400"/>
              <a:gd name="connsiteX8" fmla="*/ 14990 w 734518"/>
              <a:gd name="connsiteY8" fmla="*/ 554636 h 914400"/>
              <a:gd name="connsiteX9" fmla="*/ 44971 w 734518"/>
              <a:gd name="connsiteY9" fmla="*/ 704537 h 914400"/>
              <a:gd name="connsiteX10" fmla="*/ 74951 w 734518"/>
              <a:gd name="connsiteY10" fmla="*/ 734518 h 914400"/>
              <a:gd name="connsiteX11" fmla="*/ 179882 w 734518"/>
              <a:gd name="connsiteY11" fmla="*/ 839449 h 914400"/>
              <a:gd name="connsiteX12" fmla="*/ 209863 w 734518"/>
              <a:gd name="connsiteY12" fmla="*/ 869429 h 914400"/>
              <a:gd name="connsiteX13" fmla="*/ 299804 w 734518"/>
              <a:gd name="connsiteY13" fmla="*/ 899410 h 914400"/>
              <a:gd name="connsiteX14" fmla="*/ 344774 w 734518"/>
              <a:gd name="connsiteY14" fmla="*/ 914400 h 914400"/>
              <a:gd name="connsiteX15" fmla="*/ 614597 w 734518"/>
              <a:gd name="connsiteY15" fmla="*/ 869429 h 914400"/>
              <a:gd name="connsiteX16" fmla="*/ 659568 w 734518"/>
              <a:gd name="connsiteY16" fmla="*/ 839449 h 914400"/>
              <a:gd name="connsiteX17" fmla="*/ 689548 w 734518"/>
              <a:gd name="connsiteY17" fmla="*/ 794478 h 914400"/>
              <a:gd name="connsiteX18" fmla="*/ 734518 w 734518"/>
              <a:gd name="connsiteY18" fmla="*/ 644577 h 914400"/>
              <a:gd name="connsiteX19" fmla="*/ 719528 w 734518"/>
              <a:gd name="connsiteY19" fmla="*/ 329783 h 914400"/>
              <a:gd name="connsiteX20" fmla="*/ 704538 w 734518"/>
              <a:gd name="connsiteY20" fmla="*/ 284813 h 914400"/>
              <a:gd name="connsiteX21" fmla="*/ 689548 w 734518"/>
              <a:gd name="connsiteY21" fmla="*/ 209862 h 914400"/>
              <a:gd name="connsiteX22" fmla="*/ 629587 w 734518"/>
              <a:gd name="connsiteY22" fmla="*/ 89941 h 914400"/>
              <a:gd name="connsiteX23" fmla="*/ 539646 w 734518"/>
              <a:gd name="connsiteY23" fmla="*/ 59960 h 914400"/>
              <a:gd name="connsiteX24" fmla="*/ 464695 w 734518"/>
              <a:gd name="connsiteY24" fmla="*/ 1499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4518" h="914400">
                <a:moveTo>
                  <a:pt x="464695" y="14990"/>
                </a:moveTo>
                <a:cubicBezTo>
                  <a:pt x="439712" y="4997"/>
                  <a:pt x="415223" y="0"/>
                  <a:pt x="389745" y="0"/>
                </a:cubicBezTo>
                <a:cubicBezTo>
                  <a:pt x="304994" y="0"/>
                  <a:pt x="288096" y="8899"/>
                  <a:pt x="224853" y="29980"/>
                </a:cubicBezTo>
                <a:cubicBezTo>
                  <a:pt x="157591" y="97239"/>
                  <a:pt x="237468" y="26303"/>
                  <a:pt x="149902" y="74951"/>
                </a:cubicBezTo>
                <a:cubicBezTo>
                  <a:pt x="118405" y="92450"/>
                  <a:pt x="59961" y="134911"/>
                  <a:pt x="59961" y="134911"/>
                </a:cubicBezTo>
                <a:cubicBezTo>
                  <a:pt x="54964" y="149901"/>
                  <a:pt x="53101" y="166333"/>
                  <a:pt x="44971" y="179882"/>
                </a:cubicBezTo>
                <a:cubicBezTo>
                  <a:pt x="37700" y="192001"/>
                  <a:pt x="21311" y="197221"/>
                  <a:pt x="14990" y="209862"/>
                </a:cubicBezTo>
                <a:cubicBezTo>
                  <a:pt x="5776" y="228289"/>
                  <a:pt x="4997" y="249836"/>
                  <a:pt x="0" y="269823"/>
                </a:cubicBezTo>
                <a:cubicBezTo>
                  <a:pt x="4997" y="364761"/>
                  <a:pt x="7698" y="459847"/>
                  <a:pt x="14990" y="554636"/>
                </a:cubicBezTo>
                <a:cubicBezTo>
                  <a:pt x="16213" y="570535"/>
                  <a:pt x="25965" y="672859"/>
                  <a:pt x="44971" y="704537"/>
                </a:cubicBezTo>
                <a:cubicBezTo>
                  <a:pt x="52242" y="716656"/>
                  <a:pt x="64958" y="724524"/>
                  <a:pt x="74951" y="734518"/>
                </a:cubicBezTo>
                <a:cubicBezTo>
                  <a:pt x="108869" y="836271"/>
                  <a:pt x="59615" y="719186"/>
                  <a:pt x="179882" y="839449"/>
                </a:cubicBezTo>
                <a:cubicBezTo>
                  <a:pt x="189876" y="849442"/>
                  <a:pt x="197222" y="863109"/>
                  <a:pt x="209863" y="869429"/>
                </a:cubicBezTo>
                <a:cubicBezTo>
                  <a:pt x="238129" y="883562"/>
                  <a:pt x="269824" y="889416"/>
                  <a:pt x="299804" y="899410"/>
                </a:cubicBezTo>
                <a:lnTo>
                  <a:pt x="344774" y="914400"/>
                </a:lnTo>
                <a:cubicBezTo>
                  <a:pt x="396201" y="910114"/>
                  <a:pt x="551584" y="911437"/>
                  <a:pt x="614597" y="869429"/>
                </a:cubicBezTo>
                <a:lnTo>
                  <a:pt x="659568" y="839449"/>
                </a:lnTo>
                <a:cubicBezTo>
                  <a:pt x="669561" y="824459"/>
                  <a:pt x="682231" y="810941"/>
                  <a:pt x="689548" y="794478"/>
                </a:cubicBezTo>
                <a:cubicBezTo>
                  <a:pt x="710402" y="747556"/>
                  <a:pt x="722060" y="694409"/>
                  <a:pt x="734518" y="644577"/>
                </a:cubicBezTo>
                <a:cubicBezTo>
                  <a:pt x="729521" y="539646"/>
                  <a:pt x="728252" y="434470"/>
                  <a:pt x="719528" y="329783"/>
                </a:cubicBezTo>
                <a:cubicBezTo>
                  <a:pt x="718216" y="314037"/>
                  <a:pt x="708370" y="300142"/>
                  <a:pt x="704538" y="284813"/>
                </a:cubicBezTo>
                <a:cubicBezTo>
                  <a:pt x="698359" y="260095"/>
                  <a:pt x="696252" y="234443"/>
                  <a:pt x="689548" y="209862"/>
                </a:cubicBezTo>
                <a:cubicBezTo>
                  <a:pt x="680825" y="177876"/>
                  <a:pt x="670409" y="110352"/>
                  <a:pt x="629587" y="89941"/>
                </a:cubicBezTo>
                <a:cubicBezTo>
                  <a:pt x="601321" y="75808"/>
                  <a:pt x="569626" y="69954"/>
                  <a:pt x="539646" y="59960"/>
                </a:cubicBezTo>
                <a:cubicBezTo>
                  <a:pt x="489936" y="43390"/>
                  <a:pt x="489678" y="24983"/>
                  <a:pt x="464695" y="1499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89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8A4822B-42CD-4406-9A6F-6133749C6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6" y="483982"/>
            <a:ext cx="7936522" cy="6180246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FE1E51F-C516-4543-85E7-38AC878ECB1C}"/>
              </a:ext>
            </a:extLst>
          </p:cNvPr>
          <p:cNvSpPr txBox="1"/>
          <p:nvPr/>
        </p:nvSpPr>
        <p:spPr>
          <a:xfrm>
            <a:off x="400582" y="820006"/>
            <a:ext cx="1317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31 : 4 = 7</a:t>
            </a:r>
          </a:p>
          <a:p>
            <a:r>
              <a:rPr lang="sl-SI" sz="2400" dirty="0">
                <a:solidFill>
                  <a:srgbClr val="00B050"/>
                </a:solidFill>
              </a:rPr>
              <a:t>   3ost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5624551-8B4B-4FC8-8CD8-A81C9CAD15F2}"/>
              </a:ext>
            </a:extLst>
          </p:cNvPr>
          <p:cNvSpPr txBox="1"/>
          <p:nvPr/>
        </p:nvSpPr>
        <p:spPr>
          <a:xfrm>
            <a:off x="8616994" y="915500"/>
            <a:ext cx="1784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219 : 13 = 16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89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  11 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31C57945-028C-457B-831D-DD42BF5505BC}"/>
                  </a:ext>
                </a:extLst>
              </p:cNvPr>
              <p:cNvSpPr txBox="1"/>
              <p:nvPr/>
            </p:nvSpPr>
            <p:spPr>
              <a:xfrm>
                <a:off x="3105328" y="859183"/>
                <a:ext cx="655949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3200" dirty="0">
                    <a:solidFill>
                      <a:srgbClr val="00B050"/>
                    </a:solidFill>
                  </a:rPr>
                  <a:t>7</a:t>
                </a:r>
                <a14:m>
                  <m:oMath xmlns:m="http://schemas.openxmlformats.org/officeDocument/2006/math">
                    <m:r>
                      <a:rPr lang="sl-SI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l-SI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l-SI" sz="3200" dirty="0"/>
              </a:p>
            </p:txBody>
          </p:sp>
        </mc:Choice>
        <mc:Fallback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31C57945-028C-457B-831D-DD42BF550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328" y="859183"/>
                <a:ext cx="655949" cy="791820"/>
              </a:xfrm>
              <a:prstGeom prst="rect">
                <a:avLst/>
              </a:prstGeom>
              <a:blipFill>
                <a:blip r:embed="rId3"/>
                <a:stretch>
                  <a:fillRect l="-23148" b="-1230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54761CD3-5507-4213-9695-41396A0FD04A}"/>
                  </a:ext>
                </a:extLst>
              </p:cNvPr>
              <p:cNvSpPr txBox="1"/>
              <p:nvPr/>
            </p:nvSpPr>
            <p:spPr>
              <a:xfrm>
                <a:off x="6518809" y="1037446"/>
                <a:ext cx="1125116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3200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sl-SI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sl-SI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l-SI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sl-SI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sl-SI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54761CD3-5507-4213-9695-41396A0FD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809" y="1037446"/>
                <a:ext cx="1125116" cy="790794"/>
              </a:xfrm>
              <a:prstGeom prst="rect">
                <a:avLst/>
              </a:prstGeom>
              <a:blipFill>
                <a:blip r:embed="rId4"/>
                <a:stretch>
                  <a:fillRect l="-13514" b="-1153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FC1A4FF-691F-4C41-8F91-D2BFE20A66FB}"/>
              </a:ext>
            </a:extLst>
          </p:cNvPr>
          <p:cNvSpPr txBox="1"/>
          <p:nvPr/>
        </p:nvSpPr>
        <p:spPr>
          <a:xfrm>
            <a:off x="4577803" y="1974221"/>
            <a:ext cx="642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Imenovalec prepišemo, števec izračunamo</a:t>
            </a:r>
            <a:r>
              <a:rPr lang="sl-SI" dirty="0"/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FAE93B47-738A-4A40-9641-AB4EAF6092E9}"/>
                  </a:ext>
                </a:extLst>
              </p:cNvPr>
              <p:cNvSpPr txBox="1"/>
              <p:nvPr/>
            </p:nvSpPr>
            <p:spPr>
              <a:xfrm>
                <a:off x="2547114" y="2528754"/>
                <a:ext cx="74251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l-SI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FAE93B47-738A-4A40-9641-AB4EAF609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114" y="2528754"/>
                <a:ext cx="742511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346D1C4-F7BB-4F0C-8967-4722A0B21896}"/>
              </a:ext>
            </a:extLst>
          </p:cNvPr>
          <p:cNvSpPr txBox="1"/>
          <p:nvPr/>
        </p:nvSpPr>
        <p:spPr>
          <a:xfrm>
            <a:off x="677028" y="2507224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3 · 4 + 2 =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8C539ED-AEFF-4EF4-B2F3-3811C80CA67E}"/>
              </a:ext>
            </a:extLst>
          </p:cNvPr>
          <p:cNvSpPr txBox="1"/>
          <p:nvPr/>
        </p:nvSpPr>
        <p:spPr>
          <a:xfrm>
            <a:off x="8296295" y="193551"/>
            <a:ext cx="386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Števec delimo z imenovalcem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C444033-93CA-43ED-96B0-9DF35ADA5147}"/>
              </a:ext>
            </a:extLst>
          </p:cNvPr>
          <p:cNvSpPr txBox="1"/>
          <p:nvPr/>
        </p:nvSpPr>
        <p:spPr>
          <a:xfrm>
            <a:off x="8632683" y="2389720"/>
            <a:ext cx="10214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u="sng" dirty="0">
                <a:solidFill>
                  <a:schemeClr val="accent2">
                    <a:lumMod val="75000"/>
                  </a:schemeClr>
                </a:solidFill>
              </a:rPr>
              <a:t>18 · 16</a:t>
            </a:r>
          </a:p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    18</a:t>
            </a:r>
          </a:p>
          <a:p>
            <a:r>
              <a:rPr lang="sl-SI" sz="2400" u="sng" dirty="0">
                <a:solidFill>
                  <a:schemeClr val="accent2">
                    <a:lumMod val="75000"/>
                  </a:schemeClr>
                </a:solidFill>
              </a:rPr>
              <a:t>     108</a:t>
            </a:r>
          </a:p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    288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9CCA63B-D707-4A54-995B-AA60F2D15B17}"/>
              </a:ext>
            </a:extLst>
          </p:cNvPr>
          <p:cNvSpPr txBox="1"/>
          <p:nvPr/>
        </p:nvSpPr>
        <p:spPr>
          <a:xfrm>
            <a:off x="9937640" y="2429506"/>
            <a:ext cx="788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 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288</a:t>
            </a:r>
          </a:p>
          <a:p>
            <a:r>
              <a:rPr lang="sl-SI" sz="2400" u="sng" dirty="0">
                <a:solidFill>
                  <a:schemeClr val="accent2">
                    <a:lumMod val="75000"/>
                  </a:schemeClr>
                </a:solidFill>
              </a:rPr>
              <a:t>+    9</a:t>
            </a:r>
          </a:p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 297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C6543F5A-3169-4C68-85D7-28AC7810714E}"/>
                  </a:ext>
                </a:extLst>
              </p:cNvPr>
              <p:cNvSpPr txBox="1"/>
              <p:nvPr/>
            </p:nvSpPr>
            <p:spPr>
              <a:xfrm>
                <a:off x="5846788" y="2581867"/>
                <a:ext cx="94128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l-SI" sz="2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l-SI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97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C6543F5A-3169-4C68-85D7-28AC78107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788" y="2581867"/>
                <a:ext cx="94128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53D8234-4484-49A8-98CD-7D8F8AA17F4D}"/>
              </a:ext>
            </a:extLst>
          </p:cNvPr>
          <p:cNvSpPr txBox="1"/>
          <p:nvPr/>
        </p:nvSpPr>
        <p:spPr>
          <a:xfrm>
            <a:off x="1059577" y="4022420"/>
            <a:ext cx="767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B0F0"/>
                </a:solidFill>
              </a:rPr>
              <a:t>Toliko kot  ima imenovalec </a:t>
            </a:r>
            <a:r>
              <a:rPr lang="sl-SI" sz="2000" dirty="0" err="1">
                <a:solidFill>
                  <a:srgbClr val="00B0F0"/>
                </a:solidFill>
              </a:rPr>
              <a:t>ničl</a:t>
            </a:r>
            <a:r>
              <a:rPr lang="sl-SI" sz="2000" dirty="0">
                <a:solidFill>
                  <a:srgbClr val="00B0F0"/>
                </a:solidFill>
              </a:rPr>
              <a:t>, toliko decimalk ima število.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373D003B-546D-43A9-8CBD-51B07DE1AC56}"/>
              </a:ext>
            </a:extLst>
          </p:cNvPr>
          <p:cNvSpPr txBox="1"/>
          <p:nvPr/>
        </p:nvSpPr>
        <p:spPr>
          <a:xfrm>
            <a:off x="1850263" y="4361807"/>
            <a:ext cx="704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7,5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138E2537-C0EC-4D7C-8461-E68F64E7D1AC}"/>
              </a:ext>
            </a:extLst>
          </p:cNvPr>
          <p:cNvSpPr txBox="1"/>
          <p:nvPr/>
        </p:nvSpPr>
        <p:spPr>
          <a:xfrm>
            <a:off x="5286378" y="4390031"/>
            <a:ext cx="112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64,33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00DAB00C-0A72-4746-9A16-DCC8E0FF66A1}"/>
              </a:ext>
            </a:extLst>
          </p:cNvPr>
          <p:cNvSpPr txBox="1"/>
          <p:nvPr/>
        </p:nvSpPr>
        <p:spPr>
          <a:xfrm>
            <a:off x="8424691" y="4376523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2,0518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D30CF89C-0F0F-449A-A7C8-8E7172153D65}"/>
              </a:ext>
            </a:extLst>
          </p:cNvPr>
          <p:cNvSpPr txBox="1"/>
          <p:nvPr/>
        </p:nvSpPr>
        <p:spPr>
          <a:xfrm>
            <a:off x="5178660" y="5411336"/>
            <a:ext cx="698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Toliko kot je decimalk, toliko </a:t>
            </a:r>
            <a:r>
              <a:rPr lang="sl-SI" sz="2000" dirty="0" err="1">
                <a:solidFill>
                  <a:srgbClr val="00B050"/>
                </a:solidFill>
              </a:rPr>
              <a:t>ničl</a:t>
            </a:r>
            <a:r>
              <a:rPr lang="sl-SI" sz="2000" dirty="0">
                <a:solidFill>
                  <a:srgbClr val="00B050"/>
                </a:solidFill>
              </a:rPr>
              <a:t> je zraven števke 1 v imenovalcu.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EE57B458-73A6-4728-A257-DDCB4A2C64C3}"/>
              </a:ext>
            </a:extLst>
          </p:cNvPr>
          <p:cNvSpPr txBox="1"/>
          <p:nvPr/>
        </p:nvSpPr>
        <p:spPr>
          <a:xfrm>
            <a:off x="1059577" y="4941875"/>
            <a:ext cx="247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B0F0"/>
                </a:solidFill>
              </a:rPr>
              <a:t>Ena ničla, ena decimalka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22D7845A-DB20-4C3F-9439-64582FC6EE39}"/>
              </a:ext>
            </a:extLst>
          </p:cNvPr>
          <p:cNvSpPr txBox="1"/>
          <p:nvPr/>
        </p:nvSpPr>
        <p:spPr>
          <a:xfrm>
            <a:off x="4671466" y="4895905"/>
            <a:ext cx="235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B0F0"/>
                </a:solidFill>
              </a:rPr>
              <a:t>dve ničli, dve decimalki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A6CF5BCF-3EF0-4603-84FC-2E8A00DCCBAB}"/>
              </a:ext>
            </a:extLst>
          </p:cNvPr>
          <p:cNvSpPr txBox="1"/>
          <p:nvPr/>
        </p:nvSpPr>
        <p:spPr>
          <a:xfrm>
            <a:off x="9937640" y="4577250"/>
            <a:ext cx="1554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B0F0"/>
                </a:solidFill>
              </a:rPr>
              <a:t>štiri ničle, </a:t>
            </a:r>
          </a:p>
          <a:p>
            <a:r>
              <a:rPr lang="sl-SI" dirty="0">
                <a:solidFill>
                  <a:srgbClr val="00B0F0"/>
                </a:solidFill>
              </a:rPr>
              <a:t>štiri decimalke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F1476A8C-6672-4132-9F61-9649FC3FE266}"/>
                  </a:ext>
                </a:extLst>
              </p:cNvPr>
              <p:cNvSpPr txBox="1"/>
              <p:nvPr/>
            </p:nvSpPr>
            <p:spPr>
              <a:xfrm>
                <a:off x="2070081" y="5750796"/>
                <a:ext cx="484221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F1476A8C-6672-4132-9F61-9649FC3FE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081" y="5750796"/>
                <a:ext cx="484221" cy="818237"/>
              </a:xfrm>
              <a:prstGeom prst="rect">
                <a:avLst/>
              </a:prstGeom>
              <a:blipFill>
                <a:blip r:embed="rId7"/>
                <a:stretch>
                  <a:fillRect l="-1266" r="-2278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0525EE5A-7FDD-4012-A9A8-6CF25B428295}"/>
                  </a:ext>
                </a:extLst>
              </p:cNvPr>
              <p:cNvSpPr txBox="1"/>
              <p:nvPr/>
            </p:nvSpPr>
            <p:spPr>
              <a:xfrm>
                <a:off x="4426955" y="5872921"/>
                <a:ext cx="783083" cy="6967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sl-SI" sz="3200" dirty="0">
                    <a:solidFill>
                      <a:srgbClr val="00B050"/>
                    </a:solidFill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l-SI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sl-SI" sz="3200" dirty="0"/>
              </a:p>
            </p:txBody>
          </p:sp>
        </mc:Choice>
        <mc:Fallback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0525EE5A-7FDD-4012-A9A8-6CF25B428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955" y="5872921"/>
                <a:ext cx="783083" cy="696729"/>
              </a:xfrm>
              <a:prstGeom prst="rect">
                <a:avLst/>
              </a:prstGeom>
              <a:blipFill>
                <a:blip r:embed="rId8"/>
                <a:stretch>
                  <a:fillRect l="-31008" t="-2609" b="-2000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9C63AF18-8F98-4398-807F-3276A9800863}"/>
                  </a:ext>
                </a:extLst>
              </p:cNvPr>
              <p:cNvSpPr txBox="1"/>
              <p:nvPr/>
            </p:nvSpPr>
            <p:spPr>
              <a:xfrm>
                <a:off x="7666934" y="5759581"/>
                <a:ext cx="1149822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9C63AF18-8F98-4398-807F-3276A9800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34" y="5759581"/>
                <a:ext cx="1149822" cy="8094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ravokotnik 25">
            <a:extLst>
              <a:ext uri="{FF2B5EF4-FFF2-40B4-BE49-F238E27FC236}">
                <a16:creationId xmlns:a16="http://schemas.microsoft.com/office/drawing/2014/main" id="{9BAA9F29-E000-444D-9870-3A907EB226A7}"/>
              </a:ext>
            </a:extLst>
          </p:cNvPr>
          <p:cNvSpPr/>
          <p:nvPr/>
        </p:nvSpPr>
        <p:spPr>
          <a:xfrm>
            <a:off x="1439190" y="881920"/>
            <a:ext cx="274085" cy="35670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864734FD-BC77-4E68-87D9-9ADE6DA2292F}"/>
              </a:ext>
            </a:extLst>
          </p:cNvPr>
          <p:cNvSpPr/>
          <p:nvPr/>
        </p:nvSpPr>
        <p:spPr>
          <a:xfrm>
            <a:off x="3100031" y="1037447"/>
            <a:ext cx="387373" cy="50250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id="{209505B5-505D-40A8-99C1-4D50532111C8}"/>
              </a:ext>
            </a:extLst>
          </p:cNvPr>
          <p:cNvSpPr/>
          <p:nvPr/>
        </p:nvSpPr>
        <p:spPr>
          <a:xfrm>
            <a:off x="667798" y="1238629"/>
            <a:ext cx="655949" cy="412374"/>
          </a:xfrm>
          <a:prstGeom prst="rect">
            <a:avLst/>
          </a:prstGeom>
          <a:solidFill>
            <a:srgbClr val="C0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4ADB025E-498E-4D94-A907-CDD1EC72AB0B}"/>
              </a:ext>
            </a:extLst>
          </p:cNvPr>
          <p:cNvSpPr/>
          <p:nvPr/>
        </p:nvSpPr>
        <p:spPr>
          <a:xfrm>
            <a:off x="3471772" y="842719"/>
            <a:ext cx="289506" cy="412374"/>
          </a:xfrm>
          <a:prstGeom prst="rect">
            <a:avLst/>
          </a:prstGeom>
          <a:solidFill>
            <a:srgbClr val="C0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ravokotnik 29">
            <a:extLst>
              <a:ext uri="{FF2B5EF4-FFF2-40B4-BE49-F238E27FC236}">
                <a16:creationId xmlns:a16="http://schemas.microsoft.com/office/drawing/2014/main" id="{8EA9FC9C-D780-4D5F-BA66-E7B32F3332B3}"/>
              </a:ext>
            </a:extLst>
          </p:cNvPr>
          <p:cNvSpPr/>
          <p:nvPr/>
        </p:nvSpPr>
        <p:spPr>
          <a:xfrm>
            <a:off x="9937666" y="965984"/>
            <a:ext cx="463790" cy="46166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E7249763-1E28-473E-8791-D46F144B56C6}"/>
              </a:ext>
            </a:extLst>
          </p:cNvPr>
          <p:cNvSpPr/>
          <p:nvPr/>
        </p:nvSpPr>
        <p:spPr>
          <a:xfrm>
            <a:off x="6568991" y="1116786"/>
            <a:ext cx="582436" cy="61229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51F0C53D-8FE4-459B-9CD9-6B7C8F7C3B31}"/>
              </a:ext>
            </a:extLst>
          </p:cNvPr>
          <p:cNvSpPr/>
          <p:nvPr/>
        </p:nvSpPr>
        <p:spPr>
          <a:xfrm>
            <a:off x="8984433" y="1665533"/>
            <a:ext cx="936899" cy="412374"/>
          </a:xfrm>
          <a:prstGeom prst="rect">
            <a:avLst/>
          </a:prstGeom>
          <a:solidFill>
            <a:srgbClr val="C0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ravokotnik 32">
            <a:extLst>
              <a:ext uri="{FF2B5EF4-FFF2-40B4-BE49-F238E27FC236}">
                <a16:creationId xmlns:a16="http://schemas.microsoft.com/office/drawing/2014/main" id="{AE689251-3EF9-4B71-A483-8DB284D9C8FE}"/>
              </a:ext>
            </a:extLst>
          </p:cNvPr>
          <p:cNvSpPr/>
          <p:nvPr/>
        </p:nvSpPr>
        <p:spPr>
          <a:xfrm>
            <a:off x="7160843" y="985415"/>
            <a:ext cx="483081" cy="412374"/>
          </a:xfrm>
          <a:prstGeom prst="rect">
            <a:avLst/>
          </a:prstGeom>
          <a:solidFill>
            <a:srgbClr val="C0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79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B47FD7F-C978-42C3-A3E6-DCCB25473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" b="24046"/>
          <a:stretch/>
        </p:blipFill>
        <p:spPr>
          <a:xfrm>
            <a:off x="609962" y="585303"/>
            <a:ext cx="10203812" cy="258196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29CDCCA-9DCA-4841-B845-A7CC89FF8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5" t="35549" r="29674" b="28685"/>
          <a:stretch/>
        </p:blipFill>
        <p:spPr>
          <a:xfrm>
            <a:off x="304981" y="3004891"/>
            <a:ext cx="11582038" cy="3929766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E7CC17D-F179-4010-A87E-CE27006A9A73}"/>
              </a:ext>
            </a:extLst>
          </p:cNvPr>
          <p:cNvSpPr txBox="1"/>
          <p:nvPr/>
        </p:nvSpPr>
        <p:spPr>
          <a:xfrm flipH="1">
            <a:off x="8480036" y="585303"/>
            <a:ext cx="427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E415754-EB37-43A7-B814-8B609D8F8B21}"/>
              </a:ext>
            </a:extLst>
          </p:cNvPr>
          <p:cNvSpPr txBox="1"/>
          <p:nvPr/>
        </p:nvSpPr>
        <p:spPr>
          <a:xfrm flipH="1">
            <a:off x="9110107" y="1464381"/>
            <a:ext cx="78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7,2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0E00C4E-76F5-476F-900A-0F55EA303F72}"/>
              </a:ext>
            </a:extLst>
          </p:cNvPr>
          <p:cNvSpPr txBox="1"/>
          <p:nvPr/>
        </p:nvSpPr>
        <p:spPr>
          <a:xfrm flipH="1">
            <a:off x="8896517" y="2343459"/>
            <a:ext cx="143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</a:rPr>
              <a:t>53,000</a:t>
            </a:r>
          </a:p>
        </p:txBody>
      </p: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082F1E17-74B9-4E4F-8267-ED092031F311}"/>
              </a:ext>
            </a:extLst>
          </p:cNvPr>
          <p:cNvCxnSpPr/>
          <p:nvPr/>
        </p:nvCxnSpPr>
        <p:spPr>
          <a:xfrm flipV="1">
            <a:off x="7274257" y="877690"/>
            <a:ext cx="677675" cy="2168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39C22CB8-0C66-492E-976D-20C7EF30F60A}"/>
              </a:ext>
            </a:extLst>
          </p:cNvPr>
          <p:cNvCxnSpPr>
            <a:cxnSpLocks/>
          </p:cNvCxnSpPr>
          <p:nvPr/>
        </p:nvCxnSpPr>
        <p:spPr>
          <a:xfrm flipV="1">
            <a:off x="8190959" y="1684529"/>
            <a:ext cx="404465" cy="36462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32B2C6D5-B690-4088-831B-75AB729F2D61}"/>
              </a:ext>
            </a:extLst>
          </p:cNvPr>
          <p:cNvCxnSpPr>
            <a:cxnSpLocks/>
          </p:cNvCxnSpPr>
          <p:nvPr/>
        </p:nvCxnSpPr>
        <p:spPr>
          <a:xfrm flipV="1">
            <a:off x="7975627" y="2563607"/>
            <a:ext cx="417564" cy="3646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otnik 15">
            <a:extLst>
              <a:ext uri="{FF2B5EF4-FFF2-40B4-BE49-F238E27FC236}">
                <a16:creationId xmlns:a16="http://schemas.microsoft.com/office/drawing/2014/main" id="{A835FBF7-6D7B-4652-820C-1269D0F1B677}"/>
              </a:ext>
            </a:extLst>
          </p:cNvPr>
          <p:cNvSpPr/>
          <p:nvPr/>
        </p:nvSpPr>
        <p:spPr>
          <a:xfrm>
            <a:off x="7274257" y="764275"/>
            <a:ext cx="259307" cy="405803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B767ED06-E58D-4A9B-A4AD-333061265B22}"/>
              </a:ext>
            </a:extLst>
          </p:cNvPr>
          <p:cNvSpPr/>
          <p:nvPr/>
        </p:nvSpPr>
        <p:spPr>
          <a:xfrm>
            <a:off x="8239483" y="1643353"/>
            <a:ext cx="129654" cy="405803"/>
          </a:xfrm>
          <a:prstGeom prst="rect">
            <a:avLst/>
          </a:prstGeom>
          <a:solidFill>
            <a:srgbClr val="00B050">
              <a:alpha val="3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B050"/>
              </a:solidFill>
            </a:endParaRP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CCD2E7D8-80CB-4EE1-BECE-A2E1C7DD2B0D}"/>
              </a:ext>
            </a:extLst>
          </p:cNvPr>
          <p:cNvSpPr/>
          <p:nvPr/>
        </p:nvSpPr>
        <p:spPr>
          <a:xfrm>
            <a:off x="8061305" y="2563606"/>
            <a:ext cx="259307" cy="405803"/>
          </a:xfrm>
          <a:prstGeom prst="rect">
            <a:avLst/>
          </a:prstGeom>
          <a:solidFill>
            <a:srgbClr val="7030A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972ADA0A-AB56-409E-89CF-89660253C581}"/>
              </a:ext>
            </a:extLst>
          </p:cNvPr>
          <p:cNvSpPr txBox="1"/>
          <p:nvPr/>
        </p:nvSpPr>
        <p:spPr>
          <a:xfrm>
            <a:off x="6339490" y="374355"/>
            <a:ext cx="524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Prva števka, ki je ni več. Števka pred njo ostane enaka.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71B9CE39-83E7-4FF9-A749-D89BCF7F47B0}"/>
              </a:ext>
            </a:extLst>
          </p:cNvPr>
          <p:cNvSpPr txBox="1"/>
          <p:nvPr/>
        </p:nvSpPr>
        <p:spPr>
          <a:xfrm>
            <a:off x="6489870" y="1235223"/>
            <a:ext cx="558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Prva števka, ki je ni več. Števka pred njo se za eno poveča.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FE51B2AE-202F-4338-B7A9-CB3EABA6DE26}"/>
              </a:ext>
            </a:extLst>
          </p:cNvPr>
          <p:cNvSpPr txBox="1"/>
          <p:nvPr/>
        </p:nvSpPr>
        <p:spPr>
          <a:xfrm>
            <a:off x="6709646" y="2158793"/>
            <a:ext cx="558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7030A0"/>
                </a:solidFill>
              </a:rPr>
              <a:t>Prva števka, ki je ni več. Števka pred njo se za eno poveča</a:t>
            </a:r>
            <a:r>
              <a:rPr lang="sl-SI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968F8DFE-9E0D-42F0-9CE6-733010E9E7DE}"/>
              </a:ext>
            </a:extLst>
          </p:cNvPr>
          <p:cNvSpPr txBox="1"/>
          <p:nvPr/>
        </p:nvSpPr>
        <p:spPr>
          <a:xfrm>
            <a:off x="1488288" y="381585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002060"/>
                </a:solidFill>
              </a:rPr>
              <a:t>&gt;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64836B1A-1CFC-4C18-969C-938885158BC7}"/>
              </a:ext>
            </a:extLst>
          </p:cNvPr>
          <p:cNvSpPr txBox="1"/>
          <p:nvPr/>
        </p:nvSpPr>
        <p:spPr>
          <a:xfrm>
            <a:off x="5246161" y="381585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002060"/>
                </a:solidFill>
              </a:rPr>
              <a:t>&lt;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8489595F-E144-4943-9810-D88149AD0018}"/>
              </a:ext>
            </a:extLst>
          </p:cNvPr>
          <p:cNvSpPr txBox="1"/>
          <p:nvPr/>
        </p:nvSpPr>
        <p:spPr>
          <a:xfrm>
            <a:off x="8689569" y="371391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002060"/>
                </a:solidFill>
              </a:rPr>
              <a:t>=</a:t>
            </a:r>
          </a:p>
        </p:txBody>
      </p: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9BC715E6-A747-4224-91FB-132E49D6388E}"/>
              </a:ext>
            </a:extLst>
          </p:cNvPr>
          <p:cNvCxnSpPr/>
          <p:nvPr/>
        </p:nvCxnSpPr>
        <p:spPr>
          <a:xfrm flipV="1">
            <a:off x="10416523" y="4107366"/>
            <a:ext cx="382137" cy="3231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CB9B6A0C-478A-489F-9296-F4C371E14D06}"/>
              </a:ext>
            </a:extLst>
          </p:cNvPr>
          <p:cNvSpPr txBox="1"/>
          <p:nvPr/>
        </p:nvSpPr>
        <p:spPr>
          <a:xfrm>
            <a:off x="10017357" y="3631191"/>
            <a:ext cx="156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Odvečne ničle.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C6FFD894-FEBF-4BD0-B20E-4FD8F4F48790}"/>
              </a:ext>
            </a:extLst>
          </p:cNvPr>
          <p:cNvSpPr txBox="1"/>
          <p:nvPr/>
        </p:nvSpPr>
        <p:spPr>
          <a:xfrm>
            <a:off x="1106975" y="6119106"/>
            <a:ext cx="159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2,054 &lt;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91834492-62AC-4271-AFEE-AF112DFE931A}"/>
              </a:ext>
            </a:extLst>
          </p:cNvPr>
          <p:cNvSpPr txBox="1"/>
          <p:nvPr/>
        </p:nvSpPr>
        <p:spPr>
          <a:xfrm>
            <a:off x="2482962" y="6119105"/>
            <a:ext cx="159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2,109 &lt;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60459F3C-E799-4B43-8B6A-C519A19F30DC}"/>
              </a:ext>
            </a:extLst>
          </p:cNvPr>
          <p:cNvSpPr txBox="1"/>
          <p:nvPr/>
        </p:nvSpPr>
        <p:spPr>
          <a:xfrm>
            <a:off x="3891527" y="6102452"/>
            <a:ext cx="159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2,184 &lt;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77A1CCBB-C9B2-43DE-A6A0-9BA2F3021F0F}"/>
              </a:ext>
            </a:extLst>
          </p:cNvPr>
          <p:cNvSpPr txBox="1"/>
          <p:nvPr/>
        </p:nvSpPr>
        <p:spPr>
          <a:xfrm>
            <a:off x="5300791" y="6085030"/>
            <a:ext cx="159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2,8 &lt;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28C034FB-29CB-4F6B-AF5A-5452EC13192C}"/>
              </a:ext>
            </a:extLst>
          </p:cNvPr>
          <p:cNvSpPr txBox="1"/>
          <p:nvPr/>
        </p:nvSpPr>
        <p:spPr>
          <a:xfrm>
            <a:off x="6320217" y="6067608"/>
            <a:ext cx="159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2,89 </a:t>
            </a:r>
          </a:p>
        </p:txBody>
      </p:sp>
    </p:spTree>
    <p:extLst>
      <p:ext uri="{BB962C8B-B14F-4D97-AF65-F5344CB8AC3E}">
        <p14:creationId xmlns:p14="http://schemas.microsoft.com/office/powerpoint/2010/main" val="14831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DFCE0B1-AB0D-43C6-9BA3-7269021760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0" t="39760" r="25110" b="9159"/>
          <a:stretch/>
        </p:blipFill>
        <p:spPr>
          <a:xfrm>
            <a:off x="543338" y="211066"/>
            <a:ext cx="11343861" cy="6070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E869BCF8-F4C2-4B24-9F5B-BD73F8B18323}"/>
                  </a:ext>
                </a:extLst>
              </p:cNvPr>
              <p:cNvSpPr txBox="1"/>
              <p:nvPr/>
            </p:nvSpPr>
            <p:spPr>
              <a:xfrm>
                <a:off x="1032547" y="1488576"/>
                <a:ext cx="16728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sl-SI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sl-SI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sl-SI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E869BCF8-F4C2-4B24-9F5B-BD73F8B1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47" y="1488576"/>
                <a:ext cx="167283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9ED10BA4-5856-47E4-A750-C7F109930CA7}"/>
                  </a:ext>
                </a:extLst>
              </p:cNvPr>
              <p:cNvSpPr txBox="1"/>
              <p:nvPr/>
            </p:nvSpPr>
            <p:spPr>
              <a:xfrm>
                <a:off x="4007759" y="1488575"/>
                <a:ext cx="1900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={6</m:t>
                      </m:r>
                      <m:r>
                        <a:rPr lang="sl-SI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sl-SI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sl-SI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9ED10BA4-5856-47E4-A750-C7F109930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59" y="1488575"/>
                <a:ext cx="19004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3C106532-612C-4392-BBD6-9EEE8EC4DD2E}"/>
                  </a:ext>
                </a:extLst>
              </p:cNvPr>
              <p:cNvSpPr txBox="1"/>
              <p:nvPr/>
            </p:nvSpPr>
            <p:spPr>
              <a:xfrm>
                <a:off x="7399304" y="1473818"/>
                <a:ext cx="1900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sl-SI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53</m:t>
                      </m:r>
                      <m:r>
                        <a:rPr lang="sl-SI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sl-SI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3C106532-612C-4392-BBD6-9EEE8EC4D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304" y="1473818"/>
                <a:ext cx="19004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B84DF1E2-EADF-4146-ABC8-54E716BEA3C5}"/>
                  </a:ext>
                </a:extLst>
              </p:cNvPr>
              <p:cNvSpPr txBox="1"/>
              <p:nvPr/>
            </p:nvSpPr>
            <p:spPr>
              <a:xfrm>
                <a:off x="814183" y="2539454"/>
                <a:ext cx="1900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={47</m:t>
                      </m:r>
                      <m:r>
                        <a:rPr lang="sl-SI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sl-SI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B84DF1E2-EADF-4146-ABC8-54E716BEA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83" y="2539454"/>
                <a:ext cx="190045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E0DB1105-FFBC-4C12-BD01-AF922129E590}"/>
                  </a:ext>
                </a:extLst>
              </p:cNvPr>
              <p:cNvSpPr txBox="1"/>
              <p:nvPr/>
            </p:nvSpPr>
            <p:spPr>
              <a:xfrm>
                <a:off x="3572911" y="2539454"/>
                <a:ext cx="37280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sl-SI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 1, 2, 3, 4, …</m:t>
                      </m:r>
                      <m:r>
                        <a:rPr lang="sl-SI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sl-SI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E0DB1105-FFBC-4C12-BD01-AF922129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911" y="2539454"/>
                <a:ext cx="372800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1D3DE488-0C81-4321-88EC-2A5F131C5CEB}"/>
                  </a:ext>
                </a:extLst>
              </p:cNvPr>
              <p:cNvSpPr txBox="1"/>
              <p:nvPr/>
            </p:nvSpPr>
            <p:spPr>
              <a:xfrm>
                <a:off x="7291602" y="2590464"/>
                <a:ext cx="15349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sl-SI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sl-SI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1D3DE488-0C81-4321-88EC-2A5F131C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602" y="2590464"/>
                <a:ext cx="153497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CE7B448-922D-4DE9-9453-F809E899DDDC}"/>
              </a:ext>
            </a:extLst>
          </p:cNvPr>
          <p:cNvSpPr txBox="1"/>
          <p:nvPr/>
        </p:nvSpPr>
        <p:spPr>
          <a:xfrm>
            <a:off x="2237139" y="819043"/>
            <a:ext cx="95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deljenje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5F0203C-096F-4914-AF3D-24B49193F4F5}"/>
              </a:ext>
            </a:extLst>
          </p:cNvPr>
          <p:cNvSpPr txBox="1"/>
          <p:nvPr/>
        </p:nvSpPr>
        <p:spPr>
          <a:xfrm>
            <a:off x="4177396" y="819043"/>
            <a:ext cx="134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množenje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F8FF6FB-9A7C-4296-AF8B-D63CAD98E694}"/>
              </a:ext>
            </a:extLst>
          </p:cNvPr>
          <p:cNvSpPr txBox="1"/>
          <p:nvPr/>
        </p:nvSpPr>
        <p:spPr>
          <a:xfrm>
            <a:off x="7272615" y="808292"/>
            <a:ext cx="134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7030A0"/>
                </a:solidFill>
              </a:rPr>
              <a:t>odštevanje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28D631F-A97D-4C14-AF26-48CF715D9CDB}"/>
              </a:ext>
            </a:extLst>
          </p:cNvPr>
          <p:cNvSpPr txBox="1"/>
          <p:nvPr/>
        </p:nvSpPr>
        <p:spPr>
          <a:xfrm>
            <a:off x="217004" y="1888684"/>
            <a:ext cx="142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odštevanje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D9454F6-34DD-4449-B432-42A448D53B44}"/>
              </a:ext>
            </a:extLst>
          </p:cNvPr>
          <p:cNvSpPr txBox="1"/>
          <p:nvPr/>
        </p:nvSpPr>
        <p:spPr>
          <a:xfrm>
            <a:off x="9346825" y="1985027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 </a:t>
            </a:r>
            <a:r>
              <a:rPr lang="sl-SI" sz="2400" dirty="0">
                <a:solidFill>
                  <a:srgbClr val="C00000"/>
                </a:solidFill>
              </a:rPr>
              <a:t>3 + 3 = 6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D861FAD-B4C7-4087-A0EF-CC3AD8F89CB9}"/>
              </a:ext>
            </a:extLst>
          </p:cNvPr>
          <p:cNvSpPr txBox="1"/>
          <p:nvPr/>
        </p:nvSpPr>
        <p:spPr>
          <a:xfrm>
            <a:off x="9381514" y="2421186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 </a:t>
            </a:r>
            <a:r>
              <a:rPr lang="sl-SI" sz="2400" dirty="0">
                <a:solidFill>
                  <a:srgbClr val="C00000"/>
                </a:solidFill>
              </a:rPr>
              <a:t>4 + 4 = 8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7631EB26-F187-4B1D-BF85-AF3DC8D76B78}"/>
              </a:ext>
            </a:extLst>
          </p:cNvPr>
          <p:cNvSpPr txBox="1"/>
          <p:nvPr/>
        </p:nvSpPr>
        <p:spPr>
          <a:xfrm>
            <a:off x="8826573" y="2764584"/>
            <a:ext cx="312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 </a:t>
            </a:r>
            <a:r>
              <a:rPr lang="sl-SI" sz="2000" dirty="0">
                <a:solidFill>
                  <a:srgbClr val="C00000"/>
                </a:solidFill>
              </a:rPr>
              <a:t>Števila</a:t>
            </a:r>
            <a:r>
              <a:rPr lang="sl-SI" sz="2400" dirty="0">
                <a:solidFill>
                  <a:srgbClr val="C00000"/>
                </a:solidFill>
              </a:rPr>
              <a:t> </a:t>
            </a:r>
            <a:r>
              <a:rPr lang="sl-SI" sz="2000" dirty="0">
                <a:solidFill>
                  <a:srgbClr val="C00000"/>
                </a:solidFill>
              </a:rPr>
              <a:t>7 ne moremo dobiti.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66A048A0-F325-485F-A2AF-959C70B8AE32}"/>
                  </a:ext>
                </a:extLst>
              </p:cNvPr>
              <p:cNvSpPr txBox="1"/>
              <p:nvPr/>
            </p:nvSpPr>
            <p:spPr>
              <a:xfrm>
                <a:off x="756307" y="3816602"/>
                <a:ext cx="28166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={0, 1, 2, 3, 4}</m:t>
                      </m:r>
                    </m:oMath>
                  </m:oMathPara>
                </a14:m>
                <a:endParaRPr lang="sl-SI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66A048A0-F325-485F-A2AF-959C70B8A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07" y="3816602"/>
                <a:ext cx="281660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CA6D2CF0-6A58-44D0-9643-77398BF2C350}"/>
                  </a:ext>
                </a:extLst>
              </p:cNvPr>
              <p:cNvSpPr txBox="1"/>
              <p:nvPr/>
            </p:nvSpPr>
            <p:spPr>
              <a:xfrm>
                <a:off x="4007759" y="3821235"/>
                <a:ext cx="31457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7, 8, 9, 10, …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CA6D2CF0-6A58-44D0-9643-77398BF2C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59" y="3821235"/>
                <a:ext cx="314573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1249EBC0-87A6-4219-B310-2A5576CF1109}"/>
                  </a:ext>
                </a:extLst>
              </p:cNvPr>
              <p:cNvSpPr txBox="1"/>
              <p:nvPr/>
            </p:nvSpPr>
            <p:spPr>
              <a:xfrm>
                <a:off x="7725773" y="3881230"/>
                <a:ext cx="32793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{10, 11, 12, 13</m:t>
                      </m:r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sl-SI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1249EBC0-87A6-4219-B310-2A5576CF1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773" y="3881230"/>
                <a:ext cx="327935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rostoročno: oblika 18">
            <a:extLst>
              <a:ext uri="{FF2B5EF4-FFF2-40B4-BE49-F238E27FC236}">
                <a16:creationId xmlns:a16="http://schemas.microsoft.com/office/drawing/2014/main" id="{6990432B-8DF8-4B50-8712-FE914D60494E}"/>
              </a:ext>
            </a:extLst>
          </p:cNvPr>
          <p:cNvSpPr/>
          <p:nvPr/>
        </p:nvSpPr>
        <p:spPr>
          <a:xfrm>
            <a:off x="6096000" y="4889443"/>
            <a:ext cx="995985" cy="847097"/>
          </a:xfrm>
          <a:custGeom>
            <a:avLst/>
            <a:gdLst>
              <a:gd name="connsiteX0" fmla="*/ 1250302 w 1511559"/>
              <a:gd name="connsiteY0" fmla="*/ 74645 h 1026368"/>
              <a:gd name="connsiteX1" fmla="*/ 1156996 w 1511559"/>
              <a:gd name="connsiteY1" fmla="*/ 37323 h 1026368"/>
              <a:gd name="connsiteX2" fmla="*/ 671804 w 1511559"/>
              <a:gd name="connsiteY2" fmla="*/ 55984 h 1026368"/>
              <a:gd name="connsiteX3" fmla="*/ 522514 w 1511559"/>
              <a:gd name="connsiteY3" fmla="*/ 93306 h 1026368"/>
              <a:gd name="connsiteX4" fmla="*/ 447869 w 1511559"/>
              <a:gd name="connsiteY4" fmla="*/ 111968 h 1026368"/>
              <a:gd name="connsiteX5" fmla="*/ 298579 w 1511559"/>
              <a:gd name="connsiteY5" fmla="*/ 149290 h 1026368"/>
              <a:gd name="connsiteX6" fmla="*/ 205273 w 1511559"/>
              <a:gd name="connsiteY6" fmla="*/ 205274 h 1026368"/>
              <a:gd name="connsiteX7" fmla="*/ 74645 w 1511559"/>
              <a:gd name="connsiteY7" fmla="*/ 354564 h 1026368"/>
              <a:gd name="connsiteX8" fmla="*/ 0 w 1511559"/>
              <a:gd name="connsiteY8" fmla="*/ 447870 h 1026368"/>
              <a:gd name="connsiteX9" fmla="*/ 18661 w 1511559"/>
              <a:gd name="connsiteY9" fmla="*/ 746449 h 1026368"/>
              <a:gd name="connsiteX10" fmla="*/ 37322 w 1511559"/>
              <a:gd name="connsiteY10" fmla="*/ 821094 h 1026368"/>
              <a:gd name="connsiteX11" fmla="*/ 74645 w 1511559"/>
              <a:gd name="connsiteY11" fmla="*/ 858417 h 1026368"/>
              <a:gd name="connsiteX12" fmla="*/ 186612 w 1511559"/>
              <a:gd name="connsiteY12" fmla="*/ 914400 h 1026368"/>
              <a:gd name="connsiteX13" fmla="*/ 242596 w 1511559"/>
              <a:gd name="connsiteY13" fmla="*/ 951723 h 1026368"/>
              <a:gd name="connsiteX14" fmla="*/ 391885 w 1511559"/>
              <a:gd name="connsiteY14" fmla="*/ 989045 h 1026368"/>
              <a:gd name="connsiteX15" fmla="*/ 690465 w 1511559"/>
              <a:gd name="connsiteY15" fmla="*/ 1026368 h 1026368"/>
              <a:gd name="connsiteX16" fmla="*/ 1138334 w 1511559"/>
              <a:gd name="connsiteY16" fmla="*/ 989045 h 1026368"/>
              <a:gd name="connsiteX17" fmla="*/ 1194318 w 1511559"/>
              <a:gd name="connsiteY17" fmla="*/ 970384 h 1026368"/>
              <a:gd name="connsiteX18" fmla="*/ 1287624 w 1511559"/>
              <a:gd name="connsiteY18" fmla="*/ 839755 h 1026368"/>
              <a:gd name="connsiteX19" fmla="*/ 1362269 w 1511559"/>
              <a:gd name="connsiteY19" fmla="*/ 727788 h 1026368"/>
              <a:gd name="connsiteX20" fmla="*/ 1418253 w 1511559"/>
              <a:gd name="connsiteY20" fmla="*/ 615821 h 1026368"/>
              <a:gd name="connsiteX21" fmla="*/ 1436914 w 1511559"/>
              <a:gd name="connsiteY21" fmla="*/ 559837 h 1026368"/>
              <a:gd name="connsiteX22" fmla="*/ 1474236 w 1511559"/>
              <a:gd name="connsiteY22" fmla="*/ 485192 h 1026368"/>
              <a:gd name="connsiteX23" fmla="*/ 1511559 w 1511559"/>
              <a:gd name="connsiteY23" fmla="*/ 317241 h 1026368"/>
              <a:gd name="connsiteX24" fmla="*/ 1455575 w 1511559"/>
              <a:gd name="connsiteY24" fmla="*/ 93306 h 1026368"/>
              <a:gd name="connsiteX25" fmla="*/ 1380930 w 1511559"/>
              <a:gd name="connsiteY25" fmla="*/ 37323 h 1026368"/>
              <a:gd name="connsiteX26" fmla="*/ 1268963 w 1511559"/>
              <a:gd name="connsiteY26" fmla="*/ 0 h 1026368"/>
              <a:gd name="connsiteX27" fmla="*/ 1082351 w 1511559"/>
              <a:gd name="connsiteY27" fmla="*/ 55984 h 1026368"/>
              <a:gd name="connsiteX28" fmla="*/ 1063689 w 1511559"/>
              <a:gd name="connsiteY28" fmla="*/ 74645 h 102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11559" h="1026368">
                <a:moveTo>
                  <a:pt x="1250302" y="74645"/>
                </a:moveTo>
                <a:cubicBezTo>
                  <a:pt x="1219200" y="62204"/>
                  <a:pt x="1190476" y="38403"/>
                  <a:pt x="1156996" y="37323"/>
                </a:cubicBezTo>
                <a:cubicBezTo>
                  <a:pt x="995230" y="32105"/>
                  <a:pt x="833318" y="45564"/>
                  <a:pt x="671804" y="55984"/>
                </a:cubicBezTo>
                <a:cubicBezTo>
                  <a:pt x="598300" y="60726"/>
                  <a:pt x="584345" y="75640"/>
                  <a:pt x="522514" y="93306"/>
                </a:cubicBezTo>
                <a:cubicBezTo>
                  <a:pt x="497853" y="100352"/>
                  <a:pt x="472906" y="106404"/>
                  <a:pt x="447869" y="111968"/>
                </a:cubicBezTo>
                <a:cubicBezTo>
                  <a:pt x="312748" y="141995"/>
                  <a:pt x="398624" y="115942"/>
                  <a:pt x="298579" y="149290"/>
                </a:cubicBezTo>
                <a:cubicBezTo>
                  <a:pt x="139023" y="308850"/>
                  <a:pt x="399060" y="59935"/>
                  <a:pt x="205273" y="205274"/>
                </a:cubicBezTo>
                <a:cubicBezTo>
                  <a:pt x="90162" y="291607"/>
                  <a:pt x="139397" y="273625"/>
                  <a:pt x="74645" y="354564"/>
                </a:cubicBezTo>
                <a:cubicBezTo>
                  <a:pt x="-31718" y="487517"/>
                  <a:pt x="114874" y="275556"/>
                  <a:pt x="0" y="447870"/>
                </a:cubicBezTo>
                <a:cubicBezTo>
                  <a:pt x="6220" y="547396"/>
                  <a:pt x="8739" y="647223"/>
                  <a:pt x="18661" y="746449"/>
                </a:cubicBezTo>
                <a:cubicBezTo>
                  <a:pt x="21213" y="771969"/>
                  <a:pt x="25852" y="798154"/>
                  <a:pt x="37322" y="821094"/>
                </a:cubicBezTo>
                <a:cubicBezTo>
                  <a:pt x="45190" y="836831"/>
                  <a:pt x="60906" y="847426"/>
                  <a:pt x="74645" y="858417"/>
                </a:cubicBezTo>
                <a:cubicBezTo>
                  <a:pt x="126324" y="899760"/>
                  <a:pt x="127481" y="894690"/>
                  <a:pt x="186612" y="914400"/>
                </a:cubicBezTo>
                <a:cubicBezTo>
                  <a:pt x="205273" y="926841"/>
                  <a:pt x="221518" y="944058"/>
                  <a:pt x="242596" y="951723"/>
                </a:cubicBezTo>
                <a:cubicBezTo>
                  <a:pt x="290802" y="969253"/>
                  <a:pt x="342122" y="976604"/>
                  <a:pt x="391885" y="989045"/>
                </a:cubicBezTo>
                <a:cubicBezTo>
                  <a:pt x="539196" y="1025873"/>
                  <a:pt x="440974" y="1005576"/>
                  <a:pt x="690465" y="1026368"/>
                </a:cubicBezTo>
                <a:cubicBezTo>
                  <a:pt x="878798" y="1016455"/>
                  <a:pt x="982013" y="1028125"/>
                  <a:pt x="1138334" y="989045"/>
                </a:cubicBezTo>
                <a:cubicBezTo>
                  <a:pt x="1157417" y="984274"/>
                  <a:pt x="1175657" y="976604"/>
                  <a:pt x="1194318" y="970384"/>
                </a:cubicBezTo>
                <a:cubicBezTo>
                  <a:pt x="1231178" y="859802"/>
                  <a:pt x="1186420" y="966260"/>
                  <a:pt x="1287624" y="839755"/>
                </a:cubicBezTo>
                <a:cubicBezTo>
                  <a:pt x="1315645" y="804728"/>
                  <a:pt x="1348085" y="770342"/>
                  <a:pt x="1362269" y="727788"/>
                </a:cubicBezTo>
                <a:cubicBezTo>
                  <a:pt x="1388022" y="650527"/>
                  <a:pt x="1370018" y="688171"/>
                  <a:pt x="1418253" y="615821"/>
                </a:cubicBezTo>
                <a:cubicBezTo>
                  <a:pt x="1424473" y="597160"/>
                  <a:pt x="1429165" y="577917"/>
                  <a:pt x="1436914" y="559837"/>
                </a:cubicBezTo>
                <a:cubicBezTo>
                  <a:pt x="1447872" y="534268"/>
                  <a:pt x="1464468" y="511239"/>
                  <a:pt x="1474236" y="485192"/>
                </a:cubicBezTo>
                <a:cubicBezTo>
                  <a:pt x="1485533" y="455067"/>
                  <a:pt x="1506490" y="342586"/>
                  <a:pt x="1511559" y="317241"/>
                </a:cubicBezTo>
                <a:cubicBezTo>
                  <a:pt x="1501184" y="223865"/>
                  <a:pt x="1519858" y="157588"/>
                  <a:pt x="1455575" y="93306"/>
                </a:cubicBezTo>
                <a:cubicBezTo>
                  <a:pt x="1433583" y="71314"/>
                  <a:pt x="1408748" y="51232"/>
                  <a:pt x="1380930" y="37323"/>
                </a:cubicBezTo>
                <a:cubicBezTo>
                  <a:pt x="1345742" y="19729"/>
                  <a:pt x="1268963" y="0"/>
                  <a:pt x="1268963" y="0"/>
                </a:cubicBezTo>
                <a:cubicBezTo>
                  <a:pt x="1102209" y="20844"/>
                  <a:pt x="1155137" y="-16802"/>
                  <a:pt x="1082351" y="55984"/>
                </a:cubicBezTo>
                <a:lnTo>
                  <a:pt x="1063689" y="746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FE9FD3B2-567C-477C-8501-7F31DD1D2C3E}"/>
              </a:ext>
            </a:extLst>
          </p:cNvPr>
          <p:cNvSpPr txBox="1"/>
          <p:nvPr/>
        </p:nvSpPr>
        <p:spPr>
          <a:xfrm>
            <a:off x="4687081" y="5778022"/>
            <a:ext cx="4331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2060"/>
                </a:solidFill>
              </a:rPr>
              <a:t>Števila 40 ni v osnovni množici, </a:t>
            </a:r>
          </a:p>
          <a:p>
            <a:r>
              <a:rPr lang="sl-SI" sz="2400" dirty="0">
                <a:solidFill>
                  <a:srgbClr val="002060"/>
                </a:solidFill>
              </a:rPr>
              <a:t>zato ne more biti rešitev enačbe. 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1D978570-4B61-4B09-A77B-EEDD1B33C120}"/>
              </a:ext>
            </a:extLst>
          </p:cNvPr>
          <p:cNvSpPr/>
          <p:nvPr/>
        </p:nvSpPr>
        <p:spPr>
          <a:xfrm>
            <a:off x="2237139" y="4537069"/>
            <a:ext cx="6385423" cy="412369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91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EEE7984-0514-4421-857F-6FABC4EF9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56" t="-2206" r="49612" b="10343"/>
          <a:stretch/>
        </p:blipFill>
        <p:spPr>
          <a:xfrm>
            <a:off x="719643" y="149780"/>
            <a:ext cx="5314121" cy="6533006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38E34C1-CCA3-4603-AA6F-47825245B4B8}"/>
              </a:ext>
            </a:extLst>
          </p:cNvPr>
          <p:cNvSpPr txBox="1"/>
          <p:nvPr/>
        </p:nvSpPr>
        <p:spPr>
          <a:xfrm>
            <a:off x="9134343" y="262143"/>
            <a:ext cx="1407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</a:t>
            </a:r>
            <a:r>
              <a:rPr lang="sl-SI" sz="2800" dirty="0">
                <a:solidFill>
                  <a:srgbClr val="002060"/>
                </a:solidFill>
              </a:rPr>
              <a:t>96,4</a:t>
            </a:r>
          </a:p>
          <a:p>
            <a:r>
              <a:rPr lang="sl-SI" sz="2800" u="sng" dirty="0">
                <a:solidFill>
                  <a:srgbClr val="002060"/>
                </a:solidFill>
              </a:rPr>
              <a:t>– 34,6</a:t>
            </a:r>
          </a:p>
          <a:p>
            <a:r>
              <a:rPr lang="sl-SI" sz="2800" dirty="0">
                <a:solidFill>
                  <a:srgbClr val="002060"/>
                </a:solidFill>
              </a:rPr>
              <a:t>   61,8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DE6482D-C4FB-4703-AFB5-70ACB5DE19ED}"/>
              </a:ext>
            </a:extLst>
          </p:cNvPr>
          <p:cNvSpPr txBox="1"/>
          <p:nvPr/>
        </p:nvSpPr>
        <p:spPr>
          <a:xfrm>
            <a:off x="5989844" y="417393"/>
            <a:ext cx="795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  </a:t>
            </a:r>
            <a:r>
              <a:rPr lang="sl-SI" sz="2400" dirty="0">
                <a:solidFill>
                  <a:srgbClr val="7030A0"/>
                </a:solidFill>
              </a:rPr>
              <a:t>7,6</a:t>
            </a:r>
          </a:p>
          <a:p>
            <a:r>
              <a:rPr lang="sl-SI" sz="2400" u="sng" dirty="0">
                <a:solidFill>
                  <a:srgbClr val="7030A0"/>
                </a:solidFill>
              </a:rPr>
              <a:t>+ 8,1</a:t>
            </a:r>
          </a:p>
          <a:p>
            <a:r>
              <a:rPr lang="sl-SI" sz="2400" dirty="0">
                <a:solidFill>
                  <a:srgbClr val="7030A0"/>
                </a:solidFill>
              </a:rPr>
              <a:t> 15,7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8871D32-940C-4F31-A45B-4BDC5EBD0E62}"/>
              </a:ext>
            </a:extLst>
          </p:cNvPr>
          <p:cNvSpPr txBox="1"/>
          <p:nvPr/>
        </p:nvSpPr>
        <p:spPr>
          <a:xfrm>
            <a:off x="7390304" y="261440"/>
            <a:ext cx="1707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  </a:t>
            </a:r>
            <a:r>
              <a:rPr lang="sl-SI" sz="2400" dirty="0">
                <a:solidFill>
                  <a:srgbClr val="C00000"/>
                </a:solidFill>
              </a:rPr>
              <a:t>965,900</a:t>
            </a:r>
          </a:p>
          <a:p>
            <a:r>
              <a:rPr lang="sl-SI" sz="2400" dirty="0">
                <a:solidFill>
                  <a:srgbClr val="C00000"/>
                </a:solidFill>
              </a:rPr>
              <a:t>+   75,370</a:t>
            </a:r>
          </a:p>
          <a:p>
            <a:r>
              <a:rPr lang="sl-SI" sz="2400" u="sng" dirty="0">
                <a:solidFill>
                  <a:srgbClr val="C00000"/>
                </a:solidFill>
              </a:rPr>
              <a:t>+     5,785</a:t>
            </a:r>
          </a:p>
          <a:p>
            <a:r>
              <a:rPr lang="sl-SI" sz="2400" dirty="0">
                <a:solidFill>
                  <a:srgbClr val="C00000"/>
                </a:solidFill>
              </a:rPr>
              <a:t>1047,055</a:t>
            </a:r>
          </a:p>
          <a:p>
            <a:r>
              <a:rPr lang="sl-SI" sz="2400" u="sng" dirty="0">
                <a:solidFill>
                  <a:srgbClr val="C00000"/>
                </a:solidFill>
              </a:rPr>
              <a:t>   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EEA217B-6A45-4133-AF03-FDD9F56A086C}"/>
              </a:ext>
            </a:extLst>
          </p:cNvPr>
          <p:cNvSpPr txBox="1"/>
          <p:nvPr/>
        </p:nvSpPr>
        <p:spPr>
          <a:xfrm>
            <a:off x="6415363" y="2152127"/>
            <a:ext cx="1662393" cy="140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</a:t>
            </a:r>
            <a:r>
              <a:rPr lang="sl-SI" sz="2800" dirty="0">
                <a:solidFill>
                  <a:srgbClr val="00B050"/>
                </a:solidFill>
              </a:rPr>
              <a:t>500</a:t>
            </a:r>
            <a:r>
              <a:rPr lang="sl-SI" sz="2800" dirty="0">
                <a:solidFill>
                  <a:schemeClr val="bg2">
                    <a:lumMod val="25000"/>
                  </a:schemeClr>
                </a:solidFill>
              </a:rPr>
              <a:t>,00</a:t>
            </a:r>
          </a:p>
          <a:p>
            <a:r>
              <a:rPr lang="sl-SI" sz="2800" u="sng" dirty="0">
                <a:solidFill>
                  <a:srgbClr val="00B050"/>
                </a:solidFill>
              </a:rPr>
              <a:t>–      9,76</a:t>
            </a:r>
          </a:p>
          <a:p>
            <a:r>
              <a:rPr lang="sl-SI" sz="2800" dirty="0">
                <a:solidFill>
                  <a:srgbClr val="00B050"/>
                </a:solidFill>
              </a:rPr>
              <a:t>   490,24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5D87E3B-A0DE-459F-95A0-9C1605B60CE3}"/>
              </a:ext>
            </a:extLst>
          </p:cNvPr>
          <p:cNvSpPr txBox="1"/>
          <p:nvPr/>
        </p:nvSpPr>
        <p:spPr>
          <a:xfrm>
            <a:off x="8439159" y="2375000"/>
            <a:ext cx="1532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u="sng" dirty="0">
                <a:solidFill>
                  <a:srgbClr val="C00000"/>
                </a:solidFill>
              </a:rPr>
              <a:t>3,76 · 0,3</a:t>
            </a:r>
          </a:p>
          <a:p>
            <a:r>
              <a:rPr lang="sl-SI" sz="2800" dirty="0">
                <a:solidFill>
                  <a:srgbClr val="C00000"/>
                </a:solidFill>
              </a:rPr>
              <a:t>     1,12 8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E377FE5B-13AE-4FD9-B325-8503FFB6044C}"/>
              </a:ext>
            </a:extLst>
          </p:cNvPr>
          <p:cNvSpPr/>
          <p:nvPr/>
        </p:nvSpPr>
        <p:spPr>
          <a:xfrm>
            <a:off x="8814867" y="2375000"/>
            <a:ext cx="371061" cy="418997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ABBA5F14-C591-4560-8616-61B5E2E5AF14}"/>
              </a:ext>
            </a:extLst>
          </p:cNvPr>
          <p:cNvSpPr/>
          <p:nvPr/>
        </p:nvSpPr>
        <p:spPr>
          <a:xfrm>
            <a:off x="9693664" y="2374999"/>
            <a:ext cx="196948" cy="418997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BB6B38D-A815-4AAF-8451-3C350A54B1B2}"/>
              </a:ext>
            </a:extLst>
          </p:cNvPr>
          <p:cNvSpPr txBox="1"/>
          <p:nvPr/>
        </p:nvSpPr>
        <p:spPr>
          <a:xfrm>
            <a:off x="9146890" y="1921295"/>
            <a:ext cx="171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3 decimalke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0130F9B-1C6D-401C-9240-368DD506B716}"/>
              </a:ext>
            </a:extLst>
          </p:cNvPr>
          <p:cNvSpPr txBox="1"/>
          <p:nvPr/>
        </p:nvSpPr>
        <p:spPr>
          <a:xfrm>
            <a:off x="9565463" y="3185452"/>
            <a:ext cx="2048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3 decimalke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581303E-06ED-48EB-A5E6-8FB97EE3ABFC}"/>
              </a:ext>
            </a:extLst>
          </p:cNvPr>
          <p:cNvSpPr txBox="1"/>
          <p:nvPr/>
        </p:nvSpPr>
        <p:spPr>
          <a:xfrm>
            <a:off x="2440672" y="5855833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1,44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29321B2-C734-4791-BFF1-DFF99391DA9A}"/>
              </a:ext>
            </a:extLst>
          </p:cNvPr>
          <p:cNvSpPr txBox="1"/>
          <p:nvPr/>
        </p:nvSpPr>
        <p:spPr>
          <a:xfrm>
            <a:off x="2860121" y="5043303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F0"/>
                </a:solidFill>
              </a:rPr>
              <a:t>7,308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BD74955D-9EDC-490F-9F55-04BBFF75D806}"/>
              </a:ext>
            </a:extLst>
          </p:cNvPr>
          <p:cNvSpPr txBox="1"/>
          <p:nvPr/>
        </p:nvSpPr>
        <p:spPr>
          <a:xfrm>
            <a:off x="2896887" y="3429000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490,24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CA98BA18-418E-46B4-A31B-476298B5CC44}"/>
              </a:ext>
            </a:extLst>
          </p:cNvPr>
          <p:cNvSpPr txBox="1"/>
          <p:nvPr/>
        </p:nvSpPr>
        <p:spPr>
          <a:xfrm>
            <a:off x="4435848" y="1802388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1047,055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83961211-37D0-4FC2-B5A9-2A6E400C9D0A}"/>
              </a:ext>
            </a:extLst>
          </p:cNvPr>
          <p:cNvSpPr txBox="1"/>
          <p:nvPr/>
        </p:nvSpPr>
        <p:spPr>
          <a:xfrm>
            <a:off x="3006071" y="2638052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61,8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788AA460-1B4F-4501-B225-98CA6F318E67}"/>
              </a:ext>
            </a:extLst>
          </p:cNvPr>
          <p:cNvSpPr txBox="1"/>
          <p:nvPr/>
        </p:nvSpPr>
        <p:spPr>
          <a:xfrm>
            <a:off x="2728327" y="1002167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</a:rPr>
              <a:t>15,7</a:t>
            </a:r>
          </a:p>
        </p:txBody>
      </p: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76A810DF-4259-442C-9098-B4B5A1D5E830}"/>
              </a:ext>
            </a:extLst>
          </p:cNvPr>
          <p:cNvCxnSpPr>
            <a:cxnSpLocks/>
          </p:cNvCxnSpPr>
          <p:nvPr/>
        </p:nvCxnSpPr>
        <p:spPr>
          <a:xfrm>
            <a:off x="9205555" y="3252397"/>
            <a:ext cx="8006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84470073-3BF3-480C-8716-516D4D7F1186}"/>
              </a:ext>
            </a:extLst>
          </p:cNvPr>
          <p:cNvSpPr txBox="1"/>
          <p:nvPr/>
        </p:nvSpPr>
        <p:spPr>
          <a:xfrm>
            <a:off x="2755926" y="4219948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1,128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2430CA67-BAF7-4915-B4E3-DCFF7A3CB14A}"/>
              </a:ext>
            </a:extLst>
          </p:cNvPr>
          <p:cNvSpPr/>
          <p:nvPr/>
        </p:nvSpPr>
        <p:spPr>
          <a:xfrm>
            <a:off x="9205555" y="1959547"/>
            <a:ext cx="1532792" cy="418997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932B22E7-11A3-4E1D-B9DD-39B274A629E5}"/>
              </a:ext>
            </a:extLst>
          </p:cNvPr>
          <p:cNvCxnSpPr/>
          <p:nvPr/>
        </p:nvCxnSpPr>
        <p:spPr>
          <a:xfrm>
            <a:off x="5624010" y="1885276"/>
            <a:ext cx="61818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192CFFF8-5584-4080-AA0D-446C7EE72D4E}"/>
              </a:ext>
            </a:extLst>
          </p:cNvPr>
          <p:cNvCxnSpPr/>
          <p:nvPr/>
        </p:nvCxnSpPr>
        <p:spPr>
          <a:xfrm>
            <a:off x="7118596" y="162497"/>
            <a:ext cx="0" cy="1722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CD75E276-B270-4A65-83A6-EE376DE955CB}"/>
              </a:ext>
            </a:extLst>
          </p:cNvPr>
          <p:cNvCxnSpPr/>
          <p:nvPr/>
        </p:nvCxnSpPr>
        <p:spPr>
          <a:xfrm>
            <a:off x="9000397" y="162497"/>
            <a:ext cx="0" cy="1722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DCA10A77-3D0D-453B-B895-0FEFB3FC53D0}"/>
              </a:ext>
            </a:extLst>
          </p:cNvPr>
          <p:cNvCxnSpPr>
            <a:cxnSpLocks/>
          </p:cNvCxnSpPr>
          <p:nvPr/>
        </p:nvCxnSpPr>
        <p:spPr>
          <a:xfrm flipH="1">
            <a:off x="8213467" y="1885276"/>
            <a:ext cx="30556" cy="18272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6A520BDC-AC8B-46A1-AC76-32771AC29613}"/>
              </a:ext>
            </a:extLst>
          </p:cNvPr>
          <p:cNvCxnSpPr/>
          <p:nvPr/>
        </p:nvCxnSpPr>
        <p:spPr>
          <a:xfrm>
            <a:off x="5909478" y="3721387"/>
            <a:ext cx="61818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B6EC5E50-23CA-45C2-83D2-D8B6C79D0815}"/>
              </a:ext>
            </a:extLst>
          </p:cNvPr>
          <p:cNvSpPr txBox="1"/>
          <p:nvPr/>
        </p:nvSpPr>
        <p:spPr>
          <a:xfrm>
            <a:off x="9605888" y="4219070"/>
            <a:ext cx="159050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u="sng" dirty="0">
                <a:solidFill>
                  <a:srgbClr val="00B0F0"/>
                </a:solidFill>
              </a:rPr>
              <a:t>4,06 · 1,8</a:t>
            </a:r>
          </a:p>
          <a:p>
            <a:r>
              <a:rPr lang="sl-SI" sz="2800" dirty="0">
                <a:solidFill>
                  <a:srgbClr val="00B0F0"/>
                </a:solidFill>
              </a:rPr>
              <a:t>     4 0 6</a:t>
            </a:r>
          </a:p>
          <a:p>
            <a:r>
              <a:rPr lang="sl-SI" sz="2800" u="sng" dirty="0">
                <a:solidFill>
                  <a:srgbClr val="00B0F0"/>
                </a:solidFill>
              </a:rPr>
              <a:t>     3 2 4 8</a:t>
            </a:r>
          </a:p>
          <a:p>
            <a:r>
              <a:rPr lang="sl-SI" sz="2800" dirty="0">
                <a:solidFill>
                  <a:srgbClr val="00B0F0"/>
                </a:solidFill>
              </a:rPr>
              <a:t>     7</a:t>
            </a:r>
            <a:r>
              <a:rPr lang="sl-SI" sz="3200" b="1" dirty="0">
                <a:solidFill>
                  <a:srgbClr val="00B0F0"/>
                </a:solidFill>
              </a:rPr>
              <a:t>,</a:t>
            </a:r>
            <a:r>
              <a:rPr lang="sl-SI" sz="2800" dirty="0">
                <a:solidFill>
                  <a:srgbClr val="00B0F0"/>
                </a:solidFill>
              </a:rPr>
              <a:t>3 0 8</a:t>
            </a:r>
          </a:p>
        </p:txBody>
      </p:sp>
      <p:sp>
        <p:nvSpPr>
          <p:cNvPr id="33" name="Pravokotnik 32">
            <a:extLst>
              <a:ext uri="{FF2B5EF4-FFF2-40B4-BE49-F238E27FC236}">
                <a16:creationId xmlns:a16="http://schemas.microsoft.com/office/drawing/2014/main" id="{BDCCB788-B547-4CC4-9729-684F76AFC36F}"/>
              </a:ext>
            </a:extLst>
          </p:cNvPr>
          <p:cNvSpPr/>
          <p:nvPr/>
        </p:nvSpPr>
        <p:spPr>
          <a:xfrm>
            <a:off x="9986488" y="4234002"/>
            <a:ext cx="359384" cy="447211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ravokotnik 33">
            <a:extLst>
              <a:ext uri="{FF2B5EF4-FFF2-40B4-BE49-F238E27FC236}">
                <a16:creationId xmlns:a16="http://schemas.microsoft.com/office/drawing/2014/main" id="{CB3EF85A-BAA8-4E28-A26F-04A6119D93D8}"/>
              </a:ext>
            </a:extLst>
          </p:cNvPr>
          <p:cNvSpPr/>
          <p:nvPr/>
        </p:nvSpPr>
        <p:spPr>
          <a:xfrm>
            <a:off x="10862719" y="4219070"/>
            <a:ext cx="189973" cy="447211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Pravokotnik 34">
            <a:extLst>
              <a:ext uri="{FF2B5EF4-FFF2-40B4-BE49-F238E27FC236}">
                <a16:creationId xmlns:a16="http://schemas.microsoft.com/office/drawing/2014/main" id="{42193D8B-666D-41AA-8E5A-1C736BB5DACD}"/>
              </a:ext>
            </a:extLst>
          </p:cNvPr>
          <p:cNvSpPr/>
          <p:nvPr/>
        </p:nvSpPr>
        <p:spPr>
          <a:xfrm>
            <a:off x="9791894" y="3690334"/>
            <a:ext cx="1763012" cy="447211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2BC255E3-FF25-4898-B6EB-92961DDF783B}"/>
              </a:ext>
            </a:extLst>
          </p:cNvPr>
          <p:cNvSpPr txBox="1"/>
          <p:nvPr/>
        </p:nvSpPr>
        <p:spPr>
          <a:xfrm>
            <a:off x="9838328" y="3772737"/>
            <a:ext cx="2048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2060"/>
                </a:solidFill>
              </a:rPr>
              <a:t>3 decimalke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C1754316-6DB0-45EA-BE6A-2C35B2F131A8}"/>
              </a:ext>
            </a:extLst>
          </p:cNvPr>
          <p:cNvSpPr txBox="1"/>
          <p:nvPr/>
        </p:nvSpPr>
        <p:spPr>
          <a:xfrm>
            <a:off x="10517358" y="5973656"/>
            <a:ext cx="2048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3 decimalke</a:t>
            </a:r>
          </a:p>
        </p:txBody>
      </p:sp>
      <p:cxnSp>
        <p:nvCxnSpPr>
          <p:cNvPr id="40" name="Raven povezovalnik 39">
            <a:extLst>
              <a:ext uri="{FF2B5EF4-FFF2-40B4-BE49-F238E27FC236}">
                <a16:creationId xmlns:a16="http://schemas.microsoft.com/office/drawing/2014/main" id="{200D130B-DB7E-464C-9692-D0EB2ABA3E78}"/>
              </a:ext>
            </a:extLst>
          </p:cNvPr>
          <p:cNvCxnSpPr>
            <a:cxnSpLocks/>
          </p:cNvCxnSpPr>
          <p:nvPr/>
        </p:nvCxnSpPr>
        <p:spPr>
          <a:xfrm>
            <a:off x="10395722" y="5954346"/>
            <a:ext cx="8006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1C85C87F-4E95-4D1D-BF26-4F5980FE25D5}"/>
              </a:ext>
            </a:extLst>
          </p:cNvPr>
          <p:cNvSpPr txBox="1"/>
          <p:nvPr/>
        </p:nvSpPr>
        <p:spPr>
          <a:xfrm>
            <a:off x="5778319" y="4244401"/>
            <a:ext cx="21451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7,</a:t>
            </a:r>
            <a:r>
              <a:rPr lang="sl-SI" sz="2800" dirty="0">
                <a:solidFill>
                  <a:srgbClr val="C00000"/>
                </a:solidFill>
              </a:rPr>
              <a:t>2</a:t>
            </a:r>
            <a:r>
              <a:rPr lang="sl-SI" sz="2800" dirty="0"/>
              <a:t> : 5 = 1,4 4</a:t>
            </a:r>
          </a:p>
          <a:p>
            <a:r>
              <a:rPr lang="sl-SI" sz="2800" dirty="0"/>
              <a:t>2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800" dirty="0">
                <a:solidFill>
                  <a:srgbClr val="C00000"/>
                </a:solidFill>
              </a:rPr>
              <a:t>2</a:t>
            </a:r>
            <a:r>
              <a:rPr lang="sl-SI" sz="2800" dirty="0"/>
              <a:t> </a:t>
            </a:r>
            <a:endParaRPr lang="sl-SI" sz="2800" dirty="0">
              <a:solidFill>
                <a:srgbClr val="C00000"/>
              </a:solidFill>
            </a:endParaRPr>
          </a:p>
          <a:p>
            <a:r>
              <a:rPr lang="sl-SI" sz="2800" dirty="0">
                <a:solidFill>
                  <a:srgbClr val="C00000"/>
                </a:solidFill>
              </a:rPr>
              <a:t>   </a:t>
            </a:r>
            <a:r>
              <a:rPr lang="sl-SI" sz="2800" u="sng" dirty="0">
                <a:solidFill>
                  <a:srgbClr val="C00000"/>
                </a:solidFill>
              </a:rPr>
              <a:t>2 </a:t>
            </a:r>
            <a:r>
              <a:rPr lang="sl-SI" sz="2800" u="sng" dirty="0">
                <a:solidFill>
                  <a:srgbClr val="00B050"/>
                </a:solidFill>
              </a:rPr>
              <a:t>0</a:t>
            </a:r>
          </a:p>
        </p:txBody>
      </p:sp>
      <p:cxnSp>
        <p:nvCxnSpPr>
          <p:cNvPr id="42" name="Raven povezovalnik 41">
            <a:extLst>
              <a:ext uri="{FF2B5EF4-FFF2-40B4-BE49-F238E27FC236}">
                <a16:creationId xmlns:a16="http://schemas.microsoft.com/office/drawing/2014/main" id="{1BBA160C-1B4C-4935-8D52-115C4B89A2BC}"/>
              </a:ext>
            </a:extLst>
          </p:cNvPr>
          <p:cNvCxnSpPr>
            <a:cxnSpLocks/>
          </p:cNvCxnSpPr>
          <p:nvPr/>
        </p:nvCxnSpPr>
        <p:spPr>
          <a:xfrm>
            <a:off x="9565463" y="4044191"/>
            <a:ext cx="0" cy="28138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2E984AF7-D0A2-454D-9FA3-776192ABBF0D}"/>
              </a:ext>
            </a:extLst>
          </p:cNvPr>
          <p:cNvSpPr txBox="1"/>
          <p:nvPr/>
        </p:nvSpPr>
        <p:spPr>
          <a:xfrm>
            <a:off x="6067492" y="3885705"/>
            <a:ext cx="34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991F55A0-086E-4225-ABE9-175B8A46FFF3}"/>
              </a:ext>
            </a:extLst>
          </p:cNvPr>
          <p:cNvSpPr txBox="1"/>
          <p:nvPr/>
        </p:nvSpPr>
        <p:spPr>
          <a:xfrm>
            <a:off x="6355146" y="3885705"/>
            <a:ext cx="34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5A1DDF0D-F7BF-4384-A953-037611452D26}"/>
              </a:ext>
            </a:extLst>
          </p:cNvPr>
          <p:cNvSpPr txBox="1"/>
          <p:nvPr/>
        </p:nvSpPr>
        <p:spPr>
          <a:xfrm>
            <a:off x="7265319" y="3945646"/>
            <a:ext cx="34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4E62DADC-6ACC-4EB5-80C6-6507012D8376}"/>
              </a:ext>
            </a:extLst>
          </p:cNvPr>
          <p:cNvSpPr txBox="1"/>
          <p:nvPr/>
        </p:nvSpPr>
        <p:spPr>
          <a:xfrm>
            <a:off x="7625376" y="3941942"/>
            <a:ext cx="34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89D31E10-57C5-4D57-B56B-50CD95B6E94B}"/>
              </a:ext>
            </a:extLst>
          </p:cNvPr>
          <p:cNvSpPr txBox="1"/>
          <p:nvPr/>
        </p:nvSpPr>
        <p:spPr>
          <a:xfrm>
            <a:off x="5006378" y="5635489"/>
            <a:ext cx="3465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>
                <a:solidFill>
                  <a:schemeClr val="accent2">
                    <a:lumMod val="75000"/>
                  </a:schemeClr>
                </a:solidFill>
              </a:rPr>
              <a:t>Ko pri računanju podpišemo</a:t>
            </a:r>
          </a:p>
          <a:p>
            <a:r>
              <a:rPr lang="sl-SI" sz="2200" dirty="0">
                <a:solidFill>
                  <a:schemeClr val="accent2">
                    <a:lumMod val="75000"/>
                  </a:schemeClr>
                </a:solidFill>
              </a:rPr>
              <a:t>desetino, se pri rezultatu</a:t>
            </a:r>
          </a:p>
          <a:p>
            <a:r>
              <a:rPr lang="sl-SI" sz="2200" dirty="0">
                <a:solidFill>
                  <a:schemeClr val="accent2">
                    <a:lumMod val="75000"/>
                  </a:schemeClr>
                </a:solidFill>
              </a:rPr>
              <a:t>napiše decimalna vejica. </a:t>
            </a:r>
          </a:p>
        </p:txBody>
      </p:sp>
    </p:spTree>
    <p:extLst>
      <p:ext uri="{BB962C8B-B14F-4D97-AF65-F5344CB8AC3E}">
        <p14:creationId xmlns:p14="http://schemas.microsoft.com/office/powerpoint/2010/main" val="1819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 animBg="1"/>
      <p:bldP spid="32" grpId="0"/>
      <p:bldP spid="33" grpId="0" animBg="1"/>
      <p:bldP spid="34" grpId="0" animBg="1"/>
      <p:bldP spid="35" grpId="0" animBg="1"/>
      <p:bldP spid="37" grpId="0"/>
      <p:bldP spid="39" grpId="0"/>
      <p:bldP spid="41" grpId="0"/>
      <p:bldP spid="45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11F3C5A-7A25-4421-A1E3-FE35891095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38255" r="29565" b="10512"/>
          <a:stretch/>
        </p:blipFill>
        <p:spPr>
          <a:xfrm>
            <a:off x="523150" y="2513"/>
            <a:ext cx="10553784" cy="672296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600F83E-3C9B-41FB-B998-87DA308DD593}"/>
              </a:ext>
            </a:extLst>
          </p:cNvPr>
          <p:cNvSpPr txBox="1"/>
          <p:nvPr/>
        </p:nvSpPr>
        <p:spPr>
          <a:xfrm>
            <a:off x="2682492" y="174955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5,875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EB547E3-A67F-4D30-98EB-AD798A8F940C}"/>
              </a:ext>
            </a:extLst>
          </p:cNvPr>
          <p:cNvSpPr txBox="1"/>
          <p:nvPr/>
        </p:nvSpPr>
        <p:spPr>
          <a:xfrm>
            <a:off x="2712451" y="915404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F0"/>
                </a:solidFill>
              </a:rPr>
              <a:t>3,05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F76F696-A21B-42C1-B60D-DB239A34F538}"/>
              </a:ext>
            </a:extLst>
          </p:cNvPr>
          <p:cNvSpPr txBox="1"/>
          <p:nvPr/>
        </p:nvSpPr>
        <p:spPr>
          <a:xfrm>
            <a:off x="2932243" y="2440957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134,55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4623FFE-C18C-4210-AFCE-D1BF1C0D81C4}"/>
              </a:ext>
            </a:extLst>
          </p:cNvPr>
          <p:cNvSpPr txBox="1"/>
          <p:nvPr/>
        </p:nvSpPr>
        <p:spPr>
          <a:xfrm>
            <a:off x="9440123" y="1825247"/>
            <a:ext cx="2802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1480 : 11 = 134</a:t>
            </a:r>
            <a:r>
              <a:rPr lang="sl-SI" sz="2000" b="1" dirty="0">
                <a:solidFill>
                  <a:srgbClr val="00B050"/>
                </a:solidFill>
              </a:rPr>
              <a:t>,</a:t>
            </a:r>
            <a:r>
              <a:rPr lang="sl-SI" sz="2000" dirty="0">
                <a:solidFill>
                  <a:srgbClr val="00B050"/>
                </a:solidFill>
              </a:rPr>
              <a:t>545454…</a:t>
            </a:r>
          </a:p>
          <a:p>
            <a:r>
              <a:rPr lang="sl-SI" sz="2000" dirty="0">
                <a:solidFill>
                  <a:srgbClr val="00B050"/>
                </a:solidFill>
              </a:rPr>
              <a:t>  38</a:t>
            </a:r>
          </a:p>
          <a:p>
            <a:r>
              <a:rPr lang="sl-SI" sz="2000" dirty="0">
                <a:solidFill>
                  <a:srgbClr val="00B050"/>
                </a:solidFill>
              </a:rPr>
              <a:t>    50</a:t>
            </a:r>
          </a:p>
          <a:p>
            <a:r>
              <a:rPr lang="sl-SI" sz="2000" dirty="0">
                <a:solidFill>
                  <a:srgbClr val="00B050"/>
                </a:solidFill>
              </a:rPr>
              <a:t>       60</a:t>
            </a:r>
          </a:p>
          <a:p>
            <a:r>
              <a:rPr lang="sl-SI" sz="2000" dirty="0">
                <a:solidFill>
                  <a:srgbClr val="00B050"/>
                </a:solidFill>
              </a:rPr>
              <a:t>          50……</a:t>
            </a:r>
          </a:p>
          <a:p>
            <a:r>
              <a:rPr lang="sl-SI" sz="2000" dirty="0">
                <a:solidFill>
                  <a:srgbClr val="00B050"/>
                </a:solidFill>
              </a:rPr>
              <a:t>            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77CD25D-6A33-4AD7-8142-74682F6B103F}"/>
              </a:ext>
            </a:extLst>
          </p:cNvPr>
          <p:cNvSpPr txBox="1"/>
          <p:nvPr/>
        </p:nvSpPr>
        <p:spPr>
          <a:xfrm>
            <a:off x="4038018" y="104829"/>
            <a:ext cx="689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Decimalno vejico prestavimo za eno mesto v desno,</a:t>
            </a:r>
          </a:p>
          <a:p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ker delitelj ne sme biti decimalno število. 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192FC20-A5F3-4E6B-9937-CC8A2E10D961}"/>
              </a:ext>
            </a:extLst>
          </p:cNvPr>
          <p:cNvSpPr txBox="1"/>
          <p:nvPr/>
        </p:nvSpPr>
        <p:spPr>
          <a:xfrm>
            <a:off x="9683968" y="114281"/>
            <a:ext cx="23058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23,</a:t>
            </a:r>
            <a:r>
              <a:rPr lang="sl-SI" sz="2400" dirty="0">
                <a:solidFill>
                  <a:srgbClr val="C00000"/>
                </a:solidFill>
              </a:rPr>
              <a:t>5</a:t>
            </a:r>
            <a:r>
              <a:rPr lang="sl-SI" sz="2400" dirty="0"/>
              <a:t> : 4 =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5,875</a:t>
            </a:r>
          </a:p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sl-SI" sz="2400" dirty="0"/>
              <a:t>3 </a:t>
            </a:r>
            <a:r>
              <a:rPr lang="sl-SI" sz="2400" dirty="0">
                <a:solidFill>
                  <a:srgbClr val="C00000"/>
                </a:solidFill>
              </a:rPr>
              <a:t>5</a:t>
            </a:r>
          </a:p>
          <a:p>
            <a:r>
              <a:rPr lang="sl-SI" sz="2400" dirty="0">
                <a:solidFill>
                  <a:srgbClr val="C00000"/>
                </a:solidFill>
              </a:rPr>
              <a:t>      3 0</a:t>
            </a:r>
          </a:p>
          <a:p>
            <a:r>
              <a:rPr lang="sl-SI" sz="2400" dirty="0">
                <a:solidFill>
                  <a:srgbClr val="C00000"/>
                </a:solidFill>
              </a:rPr>
              <a:t>        </a:t>
            </a:r>
            <a:r>
              <a:rPr lang="sl-SI" sz="2400" u="sng" dirty="0">
                <a:solidFill>
                  <a:srgbClr val="C00000"/>
                </a:solidFill>
              </a:rPr>
              <a:t>  20</a:t>
            </a:r>
          </a:p>
          <a:p>
            <a:r>
              <a:rPr lang="sl-SI" sz="2800" dirty="0">
                <a:solidFill>
                  <a:srgbClr val="C00000"/>
                </a:solidFill>
              </a:rPr>
              <a:t>    </a:t>
            </a:r>
            <a:endParaRPr lang="sl-SI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9E6994D0-7A2A-4990-A023-3F14A1C5914D}"/>
              </a:ext>
            </a:extLst>
          </p:cNvPr>
          <p:cNvCxnSpPr>
            <a:cxnSpLocks/>
          </p:cNvCxnSpPr>
          <p:nvPr/>
        </p:nvCxnSpPr>
        <p:spPr>
          <a:xfrm>
            <a:off x="9806939" y="963519"/>
            <a:ext cx="0" cy="6970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6B8BB4B6-6250-4B3A-8FBB-F5EE08642C8F}"/>
              </a:ext>
            </a:extLst>
          </p:cNvPr>
          <p:cNvCxnSpPr>
            <a:cxnSpLocks/>
          </p:cNvCxnSpPr>
          <p:nvPr/>
        </p:nvCxnSpPr>
        <p:spPr>
          <a:xfrm flipV="1">
            <a:off x="9405568" y="1634697"/>
            <a:ext cx="2703430" cy="25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FDD720E1-4A3A-4981-8774-138542E73BC5}"/>
              </a:ext>
            </a:extLst>
          </p:cNvPr>
          <p:cNvCxnSpPr>
            <a:cxnSpLocks/>
          </p:cNvCxnSpPr>
          <p:nvPr/>
        </p:nvCxnSpPr>
        <p:spPr>
          <a:xfrm>
            <a:off x="9405568" y="1634697"/>
            <a:ext cx="0" cy="1273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271849B6-3B4D-45C2-8C86-AB0CFAA64BEF}"/>
              </a:ext>
            </a:extLst>
          </p:cNvPr>
          <p:cNvSpPr txBox="1"/>
          <p:nvPr/>
        </p:nvSpPr>
        <p:spPr>
          <a:xfrm>
            <a:off x="6318181" y="1134350"/>
            <a:ext cx="26116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F0"/>
                </a:solidFill>
              </a:rPr>
              <a:t>57,95 : 19 =3,05 </a:t>
            </a:r>
          </a:p>
          <a:p>
            <a:r>
              <a:rPr lang="sl-SI" sz="2800" dirty="0">
                <a:solidFill>
                  <a:srgbClr val="00B0F0"/>
                </a:solidFill>
              </a:rPr>
              <a:t>  0 9</a:t>
            </a:r>
          </a:p>
          <a:p>
            <a:r>
              <a:rPr lang="sl-SI" sz="2800" dirty="0">
                <a:solidFill>
                  <a:srgbClr val="00B0F0"/>
                </a:solidFill>
              </a:rPr>
              <a:t>     </a:t>
            </a:r>
            <a:r>
              <a:rPr lang="sl-SI" sz="2800" u="sng" dirty="0">
                <a:solidFill>
                  <a:srgbClr val="00B0F0"/>
                </a:solidFill>
              </a:rPr>
              <a:t>9 5</a:t>
            </a:r>
          </a:p>
          <a:p>
            <a:r>
              <a:rPr lang="sl-SI" sz="2400" dirty="0">
                <a:solidFill>
                  <a:srgbClr val="00B0F0"/>
                </a:solidFill>
              </a:rPr>
              <a:t>       </a:t>
            </a:r>
            <a:endParaRPr lang="sl-SI" sz="2400" dirty="0">
              <a:solidFill>
                <a:srgbClr val="00B050"/>
              </a:solidFill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178150D8-D043-495D-81C5-6A8035BE5033}"/>
              </a:ext>
            </a:extLst>
          </p:cNvPr>
          <p:cNvSpPr txBox="1"/>
          <p:nvPr/>
        </p:nvSpPr>
        <p:spPr>
          <a:xfrm>
            <a:off x="1492636" y="2938581"/>
            <a:ext cx="5790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Premik vejice za dve mesti v desno – množenje  s 100</a:t>
            </a:r>
            <a:r>
              <a:rPr lang="sl-SI" dirty="0">
                <a:solidFill>
                  <a:srgbClr val="00B050"/>
                </a:solidFill>
              </a:rPr>
              <a:t>.</a:t>
            </a:r>
          </a:p>
        </p:txBody>
      </p: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A6E77299-7F36-4730-ABF8-C3704D73CDE3}"/>
              </a:ext>
            </a:extLst>
          </p:cNvPr>
          <p:cNvCxnSpPr>
            <a:cxnSpLocks/>
          </p:cNvCxnSpPr>
          <p:nvPr/>
        </p:nvCxnSpPr>
        <p:spPr>
          <a:xfrm flipV="1">
            <a:off x="7177342" y="2158234"/>
            <a:ext cx="2329467" cy="9943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ACCC4B38-A8E3-4194-A0F3-0191113C0F2B}"/>
              </a:ext>
            </a:extLst>
          </p:cNvPr>
          <p:cNvSpPr txBox="1"/>
          <p:nvPr/>
        </p:nvSpPr>
        <p:spPr>
          <a:xfrm>
            <a:off x="463817" y="1384566"/>
            <a:ext cx="5790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B0F0"/>
                </a:solidFill>
              </a:rPr>
              <a:t>Premik vejice za eno mesto v desno – množenje  z 10</a:t>
            </a:r>
            <a:r>
              <a:rPr lang="sl-SI" dirty="0">
                <a:solidFill>
                  <a:srgbClr val="00B050"/>
                </a:solidFill>
              </a:rPr>
              <a:t>.</a:t>
            </a:r>
          </a:p>
        </p:txBody>
      </p: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FE0B202F-48CB-4357-87EA-6632988A3048}"/>
              </a:ext>
            </a:extLst>
          </p:cNvPr>
          <p:cNvCxnSpPr/>
          <p:nvPr/>
        </p:nvCxnSpPr>
        <p:spPr>
          <a:xfrm>
            <a:off x="4749421" y="1065469"/>
            <a:ext cx="50575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3A7F9313-687E-49DD-8D3E-0FDA71AC6D42}"/>
              </a:ext>
            </a:extLst>
          </p:cNvPr>
          <p:cNvSpPr txBox="1"/>
          <p:nvPr/>
        </p:nvSpPr>
        <p:spPr>
          <a:xfrm>
            <a:off x="645429" y="3761963"/>
            <a:ext cx="10431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MNOŽENJE: Decimalno vejico prestavimo za toliko mest v DESNO, kolikor </a:t>
            </a:r>
            <a:r>
              <a:rPr lang="sl-SI" sz="2000" dirty="0" err="1">
                <a:solidFill>
                  <a:srgbClr val="C00000"/>
                </a:solidFill>
              </a:rPr>
              <a:t>ničl</a:t>
            </a:r>
            <a:r>
              <a:rPr lang="sl-SI" sz="2000" dirty="0">
                <a:solidFill>
                  <a:srgbClr val="C00000"/>
                </a:solidFill>
              </a:rPr>
              <a:t> ima desetiška enota.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016489DE-CC69-4FAE-A364-B9ECC0752833}"/>
              </a:ext>
            </a:extLst>
          </p:cNvPr>
          <p:cNvSpPr txBox="1"/>
          <p:nvPr/>
        </p:nvSpPr>
        <p:spPr>
          <a:xfrm>
            <a:off x="3031684" y="4083748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367,86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757FDF44-6611-4CAB-A8B9-CA89338B74AA}"/>
              </a:ext>
            </a:extLst>
          </p:cNvPr>
          <p:cNvSpPr txBox="1"/>
          <p:nvPr/>
        </p:nvSpPr>
        <p:spPr>
          <a:xfrm>
            <a:off x="1006940" y="4579802"/>
            <a:ext cx="370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Premik vejice dve mesti v desno.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5A3BD87A-1A95-48F1-9183-A2F41B4B1856}"/>
              </a:ext>
            </a:extLst>
          </p:cNvPr>
          <p:cNvSpPr txBox="1"/>
          <p:nvPr/>
        </p:nvSpPr>
        <p:spPr>
          <a:xfrm>
            <a:off x="5199163" y="4567418"/>
            <a:ext cx="626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7030A0"/>
                </a:solidFill>
              </a:rPr>
              <a:t>Premik vejice za štiri mesta v desno – dodajamo ničle.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1EC5485C-00FB-4241-AD3D-05FB164D2C67}"/>
              </a:ext>
            </a:extLst>
          </p:cNvPr>
          <p:cNvSpPr txBox="1"/>
          <p:nvPr/>
        </p:nvSpPr>
        <p:spPr>
          <a:xfrm>
            <a:off x="6827732" y="4086772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</a:rPr>
              <a:t>72360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C8A2B67F-0336-4162-9AB9-79014D7AB94E}"/>
              </a:ext>
            </a:extLst>
          </p:cNvPr>
          <p:cNvSpPr txBox="1"/>
          <p:nvPr/>
        </p:nvSpPr>
        <p:spPr>
          <a:xfrm>
            <a:off x="852956" y="5354858"/>
            <a:ext cx="1041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EB13A3"/>
                </a:solidFill>
              </a:rPr>
              <a:t>DELJENJE: Decimalno vejico prestavimo za toliko mest v LEVO, kolikor </a:t>
            </a:r>
            <a:r>
              <a:rPr lang="sl-SI" sz="2000" dirty="0" err="1">
                <a:solidFill>
                  <a:srgbClr val="EB13A3"/>
                </a:solidFill>
              </a:rPr>
              <a:t>ničl</a:t>
            </a:r>
            <a:r>
              <a:rPr lang="sl-SI" sz="2000" dirty="0">
                <a:solidFill>
                  <a:srgbClr val="EB13A3"/>
                </a:solidFill>
              </a:rPr>
              <a:t> ima desetiška enota.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3F675B82-0CB8-440B-B8BB-6E08ABEE63ED}"/>
              </a:ext>
            </a:extLst>
          </p:cNvPr>
          <p:cNvSpPr txBox="1"/>
          <p:nvPr/>
        </p:nvSpPr>
        <p:spPr>
          <a:xfrm>
            <a:off x="962901" y="6187764"/>
            <a:ext cx="30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EB13A3"/>
                </a:solidFill>
              </a:rPr>
              <a:t>Premik vejice dve mesti v levo.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FC483484-6D1C-4369-86FD-9B641A53192B}"/>
              </a:ext>
            </a:extLst>
          </p:cNvPr>
          <p:cNvSpPr txBox="1"/>
          <p:nvPr/>
        </p:nvSpPr>
        <p:spPr>
          <a:xfrm>
            <a:off x="2861157" y="5603504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EB13A3"/>
                </a:solidFill>
              </a:rPr>
              <a:t>3,658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58539079-9A02-416C-A728-1AFA6C04D2C0}"/>
              </a:ext>
            </a:extLst>
          </p:cNvPr>
          <p:cNvSpPr txBox="1"/>
          <p:nvPr/>
        </p:nvSpPr>
        <p:spPr>
          <a:xfrm>
            <a:off x="5044212" y="6173075"/>
            <a:ext cx="3091232" cy="384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Premik vejice dve mesti v levo</a:t>
            </a:r>
            <a:r>
              <a:rPr lang="sl-SI" dirty="0">
                <a:solidFill>
                  <a:srgbClr val="EB13A3"/>
                </a:solidFill>
              </a:rPr>
              <a:t>.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95F6483B-4031-4377-803E-B890AD0CF247}"/>
              </a:ext>
            </a:extLst>
          </p:cNvPr>
          <p:cNvSpPr txBox="1"/>
          <p:nvPr/>
        </p:nvSpPr>
        <p:spPr>
          <a:xfrm>
            <a:off x="6029418" y="5648301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chemeClr val="accent2">
                    <a:lumMod val="75000"/>
                  </a:schemeClr>
                </a:solidFill>
              </a:rPr>
              <a:t>0,035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355B3BC1-6657-4191-B65A-3A9F2DFF2AEE}"/>
              </a:ext>
            </a:extLst>
          </p:cNvPr>
          <p:cNvSpPr txBox="1"/>
          <p:nvPr/>
        </p:nvSpPr>
        <p:spPr>
          <a:xfrm>
            <a:off x="8325053" y="6184437"/>
            <a:ext cx="30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Premik vejice tri mesta v levo.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6210B151-79C4-4A9E-BD23-76DF46F31CA2}"/>
              </a:ext>
            </a:extLst>
          </p:cNvPr>
          <p:cNvSpPr txBox="1"/>
          <p:nvPr/>
        </p:nvSpPr>
        <p:spPr>
          <a:xfrm>
            <a:off x="9683968" y="5588300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0,003</a:t>
            </a: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8E7D1B1B-408D-4D01-B437-8BEBC39956AC}"/>
              </a:ext>
            </a:extLst>
          </p:cNvPr>
          <p:cNvSpPr txBox="1"/>
          <p:nvPr/>
        </p:nvSpPr>
        <p:spPr>
          <a:xfrm>
            <a:off x="11623094" y="5223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1EC9C422-5DC2-4B7E-9135-23588B029FBC}"/>
              </a:ext>
            </a:extLst>
          </p:cNvPr>
          <p:cNvSpPr txBox="1"/>
          <p:nvPr/>
        </p:nvSpPr>
        <p:spPr>
          <a:xfrm flipH="1">
            <a:off x="8385364" y="5669170"/>
            <a:ext cx="26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125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8" grpId="0"/>
      <p:bldP spid="19" grpId="0"/>
      <p:bldP spid="24" grpId="0"/>
      <p:bldP spid="27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A7026F5-4FD4-4989-8F1F-31504DD4C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2" t="25496" r="31834" b="44021"/>
          <a:stretch/>
        </p:blipFill>
        <p:spPr>
          <a:xfrm>
            <a:off x="490330" y="322725"/>
            <a:ext cx="8736197" cy="358591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23CBDD4-832F-4142-B4DC-0ABF0C930A9E}"/>
              </a:ext>
            </a:extLst>
          </p:cNvPr>
          <p:cNvSpPr txBox="1"/>
          <p:nvPr/>
        </p:nvSpPr>
        <p:spPr>
          <a:xfrm>
            <a:off x="1307951" y="1733922"/>
            <a:ext cx="4979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</a:rPr>
              <a:t>(23,8 - 6,87) · ( 21,8 +78,2) =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BD39C86-1B18-4394-8E42-B503861E68E8}"/>
              </a:ext>
            </a:extLst>
          </p:cNvPr>
          <p:cNvSpPr txBox="1"/>
          <p:nvPr/>
        </p:nvSpPr>
        <p:spPr>
          <a:xfrm>
            <a:off x="836550" y="4171121"/>
            <a:ext cx="2501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</a:t>
            </a:r>
            <a:r>
              <a:rPr lang="sl-SI" sz="2800" dirty="0"/>
              <a:t>6,7 – </a:t>
            </a:r>
            <a:r>
              <a:rPr lang="sl-SI" sz="2800" dirty="0">
                <a:solidFill>
                  <a:srgbClr val="0070C0"/>
                </a:solidFill>
              </a:rPr>
              <a:t>0,15= </a:t>
            </a:r>
          </a:p>
        </p:txBody>
      </p:sp>
      <p:sp>
        <p:nvSpPr>
          <p:cNvPr id="6" name="Prostoročno: oblika 5">
            <a:extLst>
              <a:ext uri="{FF2B5EF4-FFF2-40B4-BE49-F238E27FC236}">
                <a16:creationId xmlns:a16="http://schemas.microsoft.com/office/drawing/2014/main" id="{CB16261B-3FA8-48C9-B13F-E83583D30802}"/>
              </a:ext>
            </a:extLst>
          </p:cNvPr>
          <p:cNvSpPr/>
          <p:nvPr/>
        </p:nvSpPr>
        <p:spPr>
          <a:xfrm>
            <a:off x="2032270" y="3838172"/>
            <a:ext cx="1350499" cy="70465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B0F0"/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5DB22D0-9755-466A-887B-4CA26357DC23}"/>
              </a:ext>
            </a:extLst>
          </p:cNvPr>
          <p:cNvSpPr txBox="1"/>
          <p:nvPr/>
        </p:nvSpPr>
        <p:spPr>
          <a:xfrm>
            <a:off x="836549" y="4986458"/>
            <a:ext cx="1518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>
                <a:solidFill>
                  <a:srgbClr val="0070C0"/>
                </a:solidFill>
              </a:rPr>
              <a:t>= </a:t>
            </a:r>
            <a:r>
              <a:rPr lang="sl-SI" sz="2800" dirty="0">
                <a:solidFill>
                  <a:srgbClr val="0070C0"/>
                </a:solidFill>
              </a:rPr>
              <a:t>6,55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76AB950-CCE8-4639-BDB2-F69D9C0D9358}"/>
              </a:ext>
            </a:extLst>
          </p:cNvPr>
          <p:cNvSpPr txBox="1"/>
          <p:nvPr/>
        </p:nvSpPr>
        <p:spPr>
          <a:xfrm>
            <a:off x="3030414" y="5159057"/>
            <a:ext cx="13504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</a:t>
            </a:r>
            <a:r>
              <a:rPr lang="sl-SI" sz="2400" dirty="0">
                <a:solidFill>
                  <a:srgbClr val="0070C0"/>
                </a:solidFill>
              </a:rPr>
              <a:t>6,7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0</a:t>
            </a:r>
          </a:p>
          <a:p>
            <a:r>
              <a:rPr lang="sl-SI" sz="2400" u="sng" dirty="0">
                <a:solidFill>
                  <a:srgbClr val="0070C0"/>
                </a:solidFill>
              </a:rPr>
              <a:t>– 0,15</a:t>
            </a:r>
          </a:p>
          <a:p>
            <a:r>
              <a:rPr lang="sl-SI" sz="2400" dirty="0">
                <a:solidFill>
                  <a:srgbClr val="0070C0"/>
                </a:solidFill>
              </a:rPr>
              <a:t>   6,55</a:t>
            </a:r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9AA8472C-5377-4E23-A75D-EF2925533D82}"/>
              </a:ext>
            </a:extLst>
          </p:cNvPr>
          <p:cNvCxnSpPr/>
          <p:nvPr/>
        </p:nvCxnSpPr>
        <p:spPr>
          <a:xfrm>
            <a:off x="4220307" y="3249098"/>
            <a:ext cx="0" cy="34747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ročno: oblika 9">
            <a:extLst>
              <a:ext uri="{FF2B5EF4-FFF2-40B4-BE49-F238E27FC236}">
                <a16:creationId xmlns:a16="http://schemas.microsoft.com/office/drawing/2014/main" id="{DDD2B18A-D726-4B0E-BE69-75E0214A963E}"/>
              </a:ext>
            </a:extLst>
          </p:cNvPr>
          <p:cNvSpPr/>
          <p:nvPr/>
        </p:nvSpPr>
        <p:spPr>
          <a:xfrm>
            <a:off x="6760391" y="3891599"/>
            <a:ext cx="1516966" cy="98853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B050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42AFCFF-D02A-43B0-B098-0B23B5CD2172}"/>
              </a:ext>
            </a:extLst>
          </p:cNvPr>
          <p:cNvSpPr txBox="1"/>
          <p:nvPr/>
        </p:nvSpPr>
        <p:spPr>
          <a:xfrm>
            <a:off x="5410201" y="4069875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 = 74,5 + </a:t>
            </a:r>
            <a:r>
              <a:rPr lang="sl-SI" sz="2800" dirty="0">
                <a:solidFill>
                  <a:srgbClr val="00B050"/>
                </a:solidFill>
              </a:rPr>
              <a:t>1,87 </a:t>
            </a:r>
            <a:r>
              <a:rPr lang="sl-SI" sz="2800" dirty="0"/>
              <a:t>· 10=</a:t>
            </a:r>
            <a:r>
              <a:rPr lang="sl-SI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D7FFB72E-A10F-485F-B442-C00C95906407}"/>
              </a:ext>
            </a:extLst>
          </p:cNvPr>
          <p:cNvSpPr txBox="1"/>
          <p:nvPr/>
        </p:nvSpPr>
        <p:spPr>
          <a:xfrm>
            <a:off x="5410201" y="4728000"/>
            <a:ext cx="240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 = 74,5 + </a:t>
            </a:r>
            <a:r>
              <a:rPr lang="sl-SI" sz="2800" dirty="0">
                <a:solidFill>
                  <a:srgbClr val="C00000"/>
                </a:solidFill>
              </a:rPr>
              <a:t>18,7</a:t>
            </a:r>
            <a:r>
              <a:rPr lang="sl-SI" sz="2800" dirty="0"/>
              <a:t>=</a:t>
            </a:r>
            <a:r>
              <a:rPr lang="sl-SI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7090300C-03FC-4212-BAB3-FBF23DFCF72A}"/>
              </a:ext>
            </a:extLst>
          </p:cNvPr>
          <p:cNvSpPr txBox="1"/>
          <p:nvPr/>
        </p:nvSpPr>
        <p:spPr>
          <a:xfrm>
            <a:off x="5416261" y="5325011"/>
            <a:ext cx="196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= 93,2</a:t>
            </a:r>
            <a:endParaRPr lang="sl-SI" sz="2800" dirty="0">
              <a:solidFill>
                <a:srgbClr val="0070C0"/>
              </a:solidFill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B9055039-0D39-4EBB-909B-DE54AB0E9196}"/>
              </a:ext>
            </a:extLst>
          </p:cNvPr>
          <p:cNvSpPr txBox="1"/>
          <p:nvPr/>
        </p:nvSpPr>
        <p:spPr>
          <a:xfrm>
            <a:off x="9434028" y="3145674"/>
            <a:ext cx="13504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</a:t>
            </a:r>
            <a:r>
              <a:rPr lang="sl-SI" sz="2400" dirty="0">
                <a:solidFill>
                  <a:srgbClr val="00B050"/>
                </a:solidFill>
              </a:rPr>
              <a:t>2,67</a:t>
            </a:r>
          </a:p>
          <a:p>
            <a:r>
              <a:rPr lang="sl-SI" sz="2400" u="sng" dirty="0">
                <a:solidFill>
                  <a:srgbClr val="00B050"/>
                </a:solidFill>
              </a:rPr>
              <a:t>– 0,8</a:t>
            </a:r>
            <a:r>
              <a:rPr lang="sl-SI" sz="2400" u="sng" dirty="0">
                <a:solidFill>
                  <a:schemeClr val="bg2">
                    <a:lumMod val="50000"/>
                  </a:schemeClr>
                </a:solidFill>
              </a:rPr>
              <a:t>0</a:t>
            </a:r>
          </a:p>
          <a:p>
            <a:r>
              <a:rPr lang="sl-SI" sz="2400" dirty="0">
                <a:solidFill>
                  <a:srgbClr val="00B050"/>
                </a:solidFill>
              </a:rPr>
              <a:t>  1, 87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A520CB0B-B290-4B1F-AD73-B792934072D2}"/>
              </a:ext>
            </a:extLst>
          </p:cNvPr>
          <p:cNvSpPr txBox="1"/>
          <p:nvPr/>
        </p:nvSpPr>
        <p:spPr>
          <a:xfrm>
            <a:off x="8918357" y="4586347"/>
            <a:ext cx="17092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     </a:t>
            </a:r>
            <a:r>
              <a:rPr lang="sl-SI" sz="2400" dirty="0">
                <a:solidFill>
                  <a:srgbClr val="C00000"/>
                </a:solidFill>
              </a:rPr>
              <a:t>74,5</a:t>
            </a:r>
          </a:p>
          <a:p>
            <a:r>
              <a:rPr lang="sl-SI" sz="2400" dirty="0">
                <a:solidFill>
                  <a:srgbClr val="C00000"/>
                </a:solidFill>
              </a:rPr>
              <a:t>      </a:t>
            </a:r>
            <a:r>
              <a:rPr lang="sl-SI" sz="2400" u="sng" dirty="0">
                <a:solidFill>
                  <a:srgbClr val="C00000"/>
                </a:solidFill>
              </a:rPr>
              <a:t>+ 18,7</a:t>
            </a:r>
            <a:endParaRPr lang="sl-SI" sz="2400" u="sng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l-SI" sz="2400" dirty="0">
                <a:solidFill>
                  <a:srgbClr val="C00000"/>
                </a:solidFill>
              </a:rPr>
              <a:t>         93,2</a:t>
            </a:r>
          </a:p>
        </p:txBody>
      </p:sp>
      <p:sp>
        <p:nvSpPr>
          <p:cNvPr id="16" name="Prostoročno: oblika 15">
            <a:extLst>
              <a:ext uri="{FF2B5EF4-FFF2-40B4-BE49-F238E27FC236}">
                <a16:creationId xmlns:a16="http://schemas.microsoft.com/office/drawing/2014/main" id="{DD6726A2-830F-4C7A-BA79-63149762A84B}"/>
              </a:ext>
            </a:extLst>
          </p:cNvPr>
          <p:cNvSpPr/>
          <p:nvPr/>
        </p:nvSpPr>
        <p:spPr>
          <a:xfrm>
            <a:off x="6583705" y="4593095"/>
            <a:ext cx="1739705" cy="90341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05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B281637-B189-4CF3-9E41-01C58D7D2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3" t="76089" r="47655" b="15152"/>
          <a:stretch/>
        </p:blipFill>
        <p:spPr>
          <a:xfrm>
            <a:off x="543340" y="198783"/>
            <a:ext cx="6930886" cy="131625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217EA06-CFB2-4E78-B528-B71C72C106CB}"/>
              </a:ext>
            </a:extLst>
          </p:cNvPr>
          <p:cNvSpPr txBox="1"/>
          <p:nvPr/>
        </p:nvSpPr>
        <p:spPr>
          <a:xfrm>
            <a:off x="808895" y="1175523"/>
            <a:ext cx="5840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</a:t>
            </a:r>
            <a:r>
              <a:rPr lang="sl-SI" sz="3200" dirty="0">
                <a:solidFill>
                  <a:srgbClr val="0070C0"/>
                </a:solidFill>
              </a:rPr>
              <a:t>70 </a:t>
            </a:r>
            <a:r>
              <a:rPr lang="sl-SI" sz="3200" dirty="0"/>
              <a:t>+ (( 82,3 +</a:t>
            </a:r>
            <a:r>
              <a:rPr lang="sl-SI" sz="3200" dirty="0">
                <a:solidFill>
                  <a:srgbClr val="00B050"/>
                </a:solidFill>
              </a:rPr>
              <a:t> 0,25</a:t>
            </a:r>
            <a:r>
              <a:rPr lang="sl-SI" sz="3200" dirty="0"/>
              <a:t>)</a:t>
            </a:r>
            <a:r>
              <a:rPr lang="sl-SI" sz="3200" dirty="0">
                <a:solidFill>
                  <a:srgbClr val="00B050"/>
                </a:solidFill>
              </a:rPr>
              <a:t> </a:t>
            </a:r>
            <a:r>
              <a:rPr lang="sl-SI" sz="3200" dirty="0"/>
              <a:t>+100 ): 10 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382B7D7-1A09-4D42-8112-C4D3B6AF4F1A}"/>
              </a:ext>
            </a:extLst>
          </p:cNvPr>
          <p:cNvSpPr txBox="1"/>
          <p:nvPr/>
        </p:nvSpPr>
        <p:spPr>
          <a:xfrm>
            <a:off x="722801" y="1876406"/>
            <a:ext cx="4735464" cy="59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</a:t>
            </a:r>
            <a:r>
              <a:rPr lang="sl-SI" sz="3200" dirty="0">
                <a:solidFill>
                  <a:srgbClr val="0070C0"/>
                </a:solidFill>
              </a:rPr>
              <a:t>70 </a:t>
            </a:r>
            <a:r>
              <a:rPr lang="sl-SI" sz="3200" dirty="0"/>
              <a:t>+ (</a:t>
            </a:r>
            <a:r>
              <a:rPr lang="sl-SI" sz="3200" dirty="0">
                <a:solidFill>
                  <a:srgbClr val="C00000"/>
                </a:solidFill>
              </a:rPr>
              <a:t>82,55</a:t>
            </a:r>
            <a:r>
              <a:rPr lang="sl-SI" sz="3200" dirty="0">
                <a:solidFill>
                  <a:srgbClr val="00B050"/>
                </a:solidFill>
              </a:rPr>
              <a:t> </a:t>
            </a:r>
            <a:r>
              <a:rPr lang="sl-SI" sz="3200" dirty="0"/>
              <a:t>+100 ): 10 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5BD5677-658A-49E1-ADC3-C7722D021B6D}"/>
              </a:ext>
            </a:extLst>
          </p:cNvPr>
          <p:cNvSpPr txBox="1"/>
          <p:nvPr/>
        </p:nvSpPr>
        <p:spPr>
          <a:xfrm>
            <a:off x="876955" y="2575892"/>
            <a:ext cx="473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</a:t>
            </a:r>
            <a:r>
              <a:rPr lang="sl-SI" sz="3200" dirty="0">
                <a:solidFill>
                  <a:srgbClr val="0070C0"/>
                </a:solidFill>
              </a:rPr>
              <a:t>70 </a:t>
            </a:r>
            <a:r>
              <a:rPr lang="sl-SI" sz="3200" dirty="0"/>
              <a:t>+ </a:t>
            </a:r>
            <a:r>
              <a:rPr lang="sl-SI" sz="3200" dirty="0">
                <a:solidFill>
                  <a:srgbClr val="FFC000"/>
                </a:solidFill>
              </a:rPr>
              <a:t>182,55</a:t>
            </a:r>
            <a:r>
              <a:rPr lang="sl-SI" sz="3200" dirty="0"/>
              <a:t>: 10 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DC34264-D88A-446A-9FE5-C2BBDA2C9D51}"/>
              </a:ext>
            </a:extLst>
          </p:cNvPr>
          <p:cNvSpPr txBox="1"/>
          <p:nvPr/>
        </p:nvSpPr>
        <p:spPr>
          <a:xfrm>
            <a:off x="808895" y="3327839"/>
            <a:ext cx="277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</a:t>
            </a:r>
            <a:r>
              <a:rPr lang="sl-SI" sz="3200" dirty="0">
                <a:solidFill>
                  <a:srgbClr val="0070C0"/>
                </a:solidFill>
              </a:rPr>
              <a:t>70 </a:t>
            </a:r>
            <a:r>
              <a:rPr lang="sl-SI" sz="3200" dirty="0"/>
              <a:t>+ </a:t>
            </a:r>
            <a:r>
              <a:rPr lang="sl-SI" sz="3200" dirty="0">
                <a:solidFill>
                  <a:srgbClr val="7030A0"/>
                </a:solidFill>
              </a:rPr>
              <a:t>18,255=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D686B2E-28A7-45E0-B7C5-883AD31997F7}"/>
              </a:ext>
            </a:extLst>
          </p:cNvPr>
          <p:cNvSpPr txBox="1"/>
          <p:nvPr/>
        </p:nvSpPr>
        <p:spPr>
          <a:xfrm>
            <a:off x="876955" y="3930360"/>
            <a:ext cx="1997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3200" dirty="0"/>
              <a:t>= 88,255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7105D218-296F-4CBE-95F6-D1761219644C}"/>
              </a:ext>
            </a:extLst>
          </p:cNvPr>
          <p:cNvSpPr/>
          <p:nvPr/>
        </p:nvSpPr>
        <p:spPr>
          <a:xfrm>
            <a:off x="947828" y="4000825"/>
            <a:ext cx="1855812" cy="514310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B54941A-EE9B-4E3B-8C31-1FAFFC11602C}"/>
              </a:ext>
            </a:extLst>
          </p:cNvPr>
          <p:cNvSpPr txBox="1"/>
          <p:nvPr/>
        </p:nvSpPr>
        <p:spPr>
          <a:xfrm>
            <a:off x="7930710" y="652303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630 : 9 = 70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34F0DF8-B74C-4E0E-82AD-94822E953970}"/>
              </a:ext>
            </a:extLst>
          </p:cNvPr>
          <p:cNvSpPr txBox="1"/>
          <p:nvPr/>
        </p:nvSpPr>
        <p:spPr>
          <a:xfrm>
            <a:off x="7353933" y="1881289"/>
            <a:ext cx="18069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1 : 4 = 0</a:t>
            </a:r>
            <a:r>
              <a:rPr lang="sl-SI" sz="3200" b="1" dirty="0">
                <a:solidFill>
                  <a:srgbClr val="C00000"/>
                </a:solidFill>
              </a:rPr>
              <a:t>,</a:t>
            </a:r>
            <a:r>
              <a:rPr lang="sl-SI" sz="2800" dirty="0">
                <a:solidFill>
                  <a:srgbClr val="00B050"/>
                </a:solidFill>
              </a:rPr>
              <a:t>25</a:t>
            </a:r>
          </a:p>
          <a:p>
            <a:r>
              <a:rPr lang="sl-SI" sz="2800" dirty="0">
                <a:solidFill>
                  <a:srgbClr val="00B050"/>
                </a:solidFill>
              </a:rPr>
              <a:t>1</a:t>
            </a:r>
            <a:r>
              <a:rPr lang="sl-SI" sz="2800" dirty="0">
                <a:solidFill>
                  <a:srgbClr val="C00000"/>
                </a:solidFill>
              </a:rPr>
              <a:t>0</a:t>
            </a:r>
          </a:p>
          <a:p>
            <a:r>
              <a:rPr lang="sl-SI" sz="2800" dirty="0">
                <a:solidFill>
                  <a:srgbClr val="00B050"/>
                </a:solidFill>
              </a:rPr>
              <a:t>   20</a:t>
            </a:r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id="{E298EE6E-628F-429A-9AE5-877453527A1A}"/>
              </a:ext>
            </a:extLst>
          </p:cNvPr>
          <p:cNvSpPr/>
          <p:nvPr/>
        </p:nvSpPr>
        <p:spPr>
          <a:xfrm>
            <a:off x="1200485" y="1048962"/>
            <a:ext cx="1350499" cy="153145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Prostoročno: oblika 12">
            <a:extLst>
              <a:ext uri="{FF2B5EF4-FFF2-40B4-BE49-F238E27FC236}">
                <a16:creationId xmlns:a16="http://schemas.microsoft.com/office/drawing/2014/main" id="{78A82E4C-C240-46FD-BB3B-0011B04E3A95}"/>
              </a:ext>
            </a:extLst>
          </p:cNvPr>
          <p:cNvSpPr/>
          <p:nvPr/>
        </p:nvSpPr>
        <p:spPr>
          <a:xfrm>
            <a:off x="2317076" y="1693113"/>
            <a:ext cx="1861029" cy="165547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BFEC6BAC-E27F-42CA-BCEB-82E9351453E4}"/>
              </a:ext>
            </a:extLst>
          </p:cNvPr>
          <p:cNvSpPr/>
          <p:nvPr/>
        </p:nvSpPr>
        <p:spPr>
          <a:xfrm>
            <a:off x="4178105" y="1072306"/>
            <a:ext cx="976698" cy="45719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BF542FA7-F2A9-40D1-AEB5-0B3742D3A3CF}"/>
              </a:ext>
            </a:extLst>
          </p:cNvPr>
          <p:cNvSpPr/>
          <p:nvPr/>
        </p:nvSpPr>
        <p:spPr>
          <a:xfrm>
            <a:off x="2198079" y="2408215"/>
            <a:ext cx="1806905" cy="167677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6" name="Prostoročno: oblika 15">
            <a:extLst>
              <a:ext uri="{FF2B5EF4-FFF2-40B4-BE49-F238E27FC236}">
                <a16:creationId xmlns:a16="http://schemas.microsoft.com/office/drawing/2014/main" id="{338063D5-E371-4C16-A8BC-803774902F5A}"/>
              </a:ext>
            </a:extLst>
          </p:cNvPr>
          <p:cNvSpPr/>
          <p:nvPr/>
        </p:nvSpPr>
        <p:spPr>
          <a:xfrm>
            <a:off x="2084405" y="3107500"/>
            <a:ext cx="1920579" cy="153145"/>
          </a:xfrm>
          <a:custGeom>
            <a:avLst/>
            <a:gdLst>
              <a:gd name="connsiteX0" fmla="*/ 0 w 844062"/>
              <a:gd name="connsiteY0" fmla="*/ 56912 h 71106"/>
              <a:gd name="connsiteX1" fmla="*/ 84407 w 844062"/>
              <a:gd name="connsiteY1" fmla="*/ 56912 h 71106"/>
              <a:gd name="connsiteX2" fmla="*/ 126610 w 844062"/>
              <a:gd name="connsiteY2" fmla="*/ 42844 h 71106"/>
              <a:gd name="connsiteX3" fmla="*/ 239151 w 844062"/>
              <a:gd name="connsiteY3" fmla="*/ 14709 h 71106"/>
              <a:gd name="connsiteX4" fmla="*/ 309490 w 844062"/>
              <a:gd name="connsiteY4" fmla="*/ 70979 h 71106"/>
              <a:gd name="connsiteX5" fmla="*/ 337625 w 844062"/>
              <a:gd name="connsiteY5" fmla="*/ 28776 h 71106"/>
              <a:gd name="connsiteX6" fmla="*/ 379828 w 844062"/>
              <a:gd name="connsiteY6" fmla="*/ 641 h 71106"/>
              <a:gd name="connsiteX7" fmla="*/ 422031 w 844062"/>
              <a:gd name="connsiteY7" fmla="*/ 14709 h 71106"/>
              <a:gd name="connsiteX8" fmla="*/ 464234 w 844062"/>
              <a:gd name="connsiteY8" fmla="*/ 641 h 71106"/>
              <a:gd name="connsiteX9" fmla="*/ 492370 w 844062"/>
              <a:gd name="connsiteY9" fmla="*/ 28776 h 71106"/>
              <a:gd name="connsiteX10" fmla="*/ 675250 w 844062"/>
              <a:gd name="connsiteY10" fmla="*/ 42844 h 71106"/>
              <a:gd name="connsiteX11" fmla="*/ 815927 w 844062"/>
              <a:gd name="connsiteY11" fmla="*/ 56912 h 71106"/>
              <a:gd name="connsiteX12" fmla="*/ 844062 w 844062"/>
              <a:gd name="connsiteY12" fmla="*/ 28776 h 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062" h="71106">
                <a:moveTo>
                  <a:pt x="0" y="56912"/>
                </a:moveTo>
                <a:cubicBezTo>
                  <a:pt x="178245" y="-50034"/>
                  <a:pt x="10068" y="19743"/>
                  <a:pt x="84407" y="56912"/>
                </a:cubicBezTo>
                <a:cubicBezTo>
                  <a:pt x="97670" y="63543"/>
                  <a:pt x="112224" y="46441"/>
                  <a:pt x="126610" y="42844"/>
                </a:cubicBezTo>
                <a:lnTo>
                  <a:pt x="239151" y="14709"/>
                </a:lnTo>
                <a:cubicBezTo>
                  <a:pt x="249079" y="24636"/>
                  <a:pt x="294702" y="73937"/>
                  <a:pt x="309490" y="70979"/>
                </a:cubicBezTo>
                <a:cubicBezTo>
                  <a:pt x="326069" y="67663"/>
                  <a:pt x="325670" y="40731"/>
                  <a:pt x="337625" y="28776"/>
                </a:cubicBezTo>
                <a:cubicBezTo>
                  <a:pt x="349580" y="16821"/>
                  <a:pt x="365760" y="10019"/>
                  <a:pt x="379828" y="641"/>
                </a:cubicBezTo>
                <a:cubicBezTo>
                  <a:pt x="393896" y="5330"/>
                  <a:pt x="407202" y="14709"/>
                  <a:pt x="422031" y="14709"/>
                </a:cubicBezTo>
                <a:cubicBezTo>
                  <a:pt x="436860" y="14709"/>
                  <a:pt x="449693" y="-2267"/>
                  <a:pt x="464234" y="641"/>
                </a:cubicBezTo>
                <a:cubicBezTo>
                  <a:pt x="477240" y="3242"/>
                  <a:pt x="479364" y="26175"/>
                  <a:pt x="492370" y="28776"/>
                </a:cubicBezTo>
                <a:cubicBezTo>
                  <a:pt x="552323" y="40767"/>
                  <a:pt x="614290" y="38155"/>
                  <a:pt x="675250" y="42844"/>
                </a:cubicBezTo>
                <a:cubicBezTo>
                  <a:pt x="777998" y="77093"/>
                  <a:pt x="730884" y="78172"/>
                  <a:pt x="815927" y="56912"/>
                </a:cubicBezTo>
                <a:lnTo>
                  <a:pt x="844062" y="28776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01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814</Words>
  <Application>Microsoft Office PowerPoint</Application>
  <PresentationFormat>Širokozaslonsko</PresentationFormat>
  <Paragraphs>198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Officeova tema</vt:lpstr>
      <vt:lpstr> Preverjanje 6. razred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Preverjanje 6. razred</dc:title>
  <dc:creator>Irena</dc:creator>
  <cp:lastModifiedBy>Irena</cp:lastModifiedBy>
  <cp:revision>26</cp:revision>
  <dcterms:created xsi:type="dcterms:W3CDTF">2022-02-27T16:39:33Z</dcterms:created>
  <dcterms:modified xsi:type="dcterms:W3CDTF">2022-02-27T20:42:19Z</dcterms:modified>
</cp:coreProperties>
</file>