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59" r:id="rId5"/>
    <p:sldId id="258" r:id="rId6"/>
    <p:sldId id="260" r:id="rId7"/>
    <p:sldId id="268" r:id="rId8"/>
    <p:sldId id="261" r:id="rId9"/>
    <p:sldId id="262" r:id="rId10"/>
    <p:sldId id="269" r:id="rId11"/>
    <p:sldId id="263" r:id="rId12"/>
    <p:sldId id="264" r:id="rId13"/>
    <p:sldId id="265" r:id="rId14"/>
    <p:sldId id="266" r:id="rId15"/>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1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4F7ABF-6DEF-430F-BAAF-9797FA453AA7}"/>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77630819-7D84-4D88-8BA1-4E50B2A22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B3FE638B-0F14-4A93-8DB6-0BD7128EA170}"/>
              </a:ext>
            </a:extLst>
          </p:cNvPr>
          <p:cNvSpPr>
            <a:spLocks noGrp="1"/>
          </p:cNvSpPr>
          <p:nvPr>
            <p:ph type="dt" sz="half" idx="10"/>
          </p:nvPr>
        </p:nvSpPr>
        <p:spPr/>
        <p:txBody>
          <a:bodyPr/>
          <a:lstStyle/>
          <a:p>
            <a:fld id="{FA077A29-E135-43E8-B8D6-965473C5718A}" type="datetimeFigureOut">
              <a:rPr lang="sl-SI" smtClean="0"/>
              <a:t>11. 02. 2022</a:t>
            </a:fld>
            <a:endParaRPr lang="sl-SI"/>
          </a:p>
        </p:txBody>
      </p:sp>
      <p:sp>
        <p:nvSpPr>
          <p:cNvPr id="5" name="Označba mesta noge 4">
            <a:extLst>
              <a:ext uri="{FF2B5EF4-FFF2-40B4-BE49-F238E27FC236}">
                <a16:creationId xmlns:a16="http://schemas.microsoft.com/office/drawing/2014/main" id="{4BFF54C3-2E49-485A-B435-CF0A9D026BA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7D4FBA7-B165-48A7-852D-16E81BD3507E}"/>
              </a:ext>
            </a:extLst>
          </p:cNvPr>
          <p:cNvSpPr>
            <a:spLocks noGrp="1"/>
          </p:cNvSpPr>
          <p:nvPr>
            <p:ph type="sldNum" sz="quarter" idx="12"/>
          </p:nvPr>
        </p:nvSpPr>
        <p:spPr/>
        <p:txBody>
          <a:bodyPr/>
          <a:lstStyle/>
          <a:p>
            <a:fld id="{EF4E5952-29BC-4D37-806B-2BC0E237F0E0}" type="slidenum">
              <a:rPr lang="sl-SI" smtClean="0"/>
              <a:t>‹#›</a:t>
            </a:fld>
            <a:endParaRPr lang="sl-SI"/>
          </a:p>
        </p:txBody>
      </p:sp>
    </p:spTree>
    <p:extLst>
      <p:ext uri="{BB962C8B-B14F-4D97-AF65-F5344CB8AC3E}">
        <p14:creationId xmlns:p14="http://schemas.microsoft.com/office/powerpoint/2010/main" val="2827426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99E4B61-5E18-41CA-B53E-A22E239C8636}"/>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DC35140F-3D37-4BE6-9B78-54A124BA84C5}"/>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5F2DCE0-C9B5-4191-A938-456E421421FC}"/>
              </a:ext>
            </a:extLst>
          </p:cNvPr>
          <p:cNvSpPr>
            <a:spLocks noGrp="1"/>
          </p:cNvSpPr>
          <p:nvPr>
            <p:ph type="dt" sz="half" idx="10"/>
          </p:nvPr>
        </p:nvSpPr>
        <p:spPr/>
        <p:txBody>
          <a:bodyPr/>
          <a:lstStyle/>
          <a:p>
            <a:fld id="{FA077A29-E135-43E8-B8D6-965473C5718A}" type="datetimeFigureOut">
              <a:rPr lang="sl-SI" smtClean="0"/>
              <a:t>11. 02. 2022</a:t>
            </a:fld>
            <a:endParaRPr lang="sl-SI"/>
          </a:p>
        </p:txBody>
      </p:sp>
      <p:sp>
        <p:nvSpPr>
          <p:cNvPr id="5" name="Označba mesta noge 4">
            <a:extLst>
              <a:ext uri="{FF2B5EF4-FFF2-40B4-BE49-F238E27FC236}">
                <a16:creationId xmlns:a16="http://schemas.microsoft.com/office/drawing/2014/main" id="{448F4A7D-7274-4DB3-9E10-EC1677676E8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D1F76AA-8370-4285-BB36-0216A654B709}"/>
              </a:ext>
            </a:extLst>
          </p:cNvPr>
          <p:cNvSpPr>
            <a:spLocks noGrp="1"/>
          </p:cNvSpPr>
          <p:nvPr>
            <p:ph type="sldNum" sz="quarter" idx="12"/>
          </p:nvPr>
        </p:nvSpPr>
        <p:spPr/>
        <p:txBody>
          <a:bodyPr/>
          <a:lstStyle/>
          <a:p>
            <a:fld id="{EF4E5952-29BC-4D37-806B-2BC0E237F0E0}" type="slidenum">
              <a:rPr lang="sl-SI" smtClean="0"/>
              <a:t>‹#›</a:t>
            </a:fld>
            <a:endParaRPr lang="sl-SI"/>
          </a:p>
        </p:txBody>
      </p:sp>
    </p:spTree>
    <p:extLst>
      <p:ext uri="{BB962C8B-B14F-4D97-AF65-F5344CB8AC3E}">
        <p14:creationId xmlns:p14="http://schemas.microsoft.com/office/powerpoint/2010/main" val="3672153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89B34DA3-2EB2-49E1-B98D-6FE9517ED191}"/>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6BEFF7F7-5650-4790-A64D-CFB2AABC0CF7}"/>
              </a:ext>
            </a:extLst>
          </p:cNvPr>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5FCB548-129C-4CD1-80CE-B7A6E0261CE4}"/>
              </a:ext>
            </a:extLst>
          </p:cNvPr>
          <p:cNvSpPr>
            <a:spLocks noGrp="1"/>
          </p:cNvSpPr>
          <p:nvPr>
            <p:ph type="dt" sz="half" idx="10"/>
          </p:nvPr>
        </p:nvSpPr>
        <p:spPr/>
        <p:txBody>
          <a:bodyPr/>
          <a:lstStyle/>
          <a:p>
            <a:fld id="{FA077A29-E135-43E8-B8D6-965473C5718A}" type="datetimeFigureOut">
              <a:rPr lang="sl-SI" smtClean="0"/>
              <a:t>11. 02. 2022</a:t>
            </a:fld>
            <a:endParaRPr lang="sl-SI"/>
          </a:p>
        </p:txBody>
      </p:sp>
      <p:sp>
        <p:nvSpPr>
          <p:cNvPr id="5" name="Označba mesta noge 4">
            <a:extLst>
              <a:ext uri="{FF2B5EF4-FFF2-40B4-BE49-F238E27FC236}">
                <a16:creationId xmlns:a16="http://schemas.microsoft.com/office/drawing/2014/main" id="{A979C9BE-AEF5-4138-A2B4-04F7BDAD3DA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DC40234-004E-4280-8B94-438F0603038E}"/>
              </a:ext>
            </a:extLst>
          </p:cNvPr>
          <p:cNvSpPr>
            <a:spLocks noGrp="1"/>
          </p:cNvSpPr>
          <p:nvPr>
            <p:ph type="sldNum" sz="quarter" idx="12"/>
          </p:nvPr>
        </p:nvSpPr>
        <p:spPr/>
        <p:txBody>
          <a:bodyPr/>
          <a:lstStyle/>
          <a:p>
            <a:fld id="{EF4E5952-29BC-4D37-806B-2BC0E237F0E0}" type="slidenum">
              <a:rPr lang="sl-SI" smtClean="0"/>
              <a:t>‹#›</a:t>
            </a:fld>
            <a:endParaRPr lang="sl-SI"/>
          </a:p>
        </p:txBody>
      </p:sp>
    </p:spTree>
    <p:extLst>
      <p:ext uri="{BB962C8B-B14F-4D97-AF65-F5344CB8AC3E}">
        <p14:creationId xmlns:p14="http://schemas.microsoft.com/office/powerpoint/2010/main" val="345955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DE1DA6-E5E5-4D26-9111-F16FDBF2C9D7}"/>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F465FFB0-DFA1-459C-82DE-33D54BA0E4EE}"/>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90B3117-7F69-4DAF-9777-094AC68D4221}"/>
              </a:ext>
            </a:extLst>
          </p:cNvPr>
          <p:cNvSpPr>
            <a:spLocks noGrp="1"/>
          </p:cNvSpPr>
          <p:nvPr>
            <p:ph type="dt" sz="half" idx="10"/>
          </p:nvPr>
        </p:nvSpPr>
        <p:spPr/>
        <p:txBody>
          <a:bodyPr/>
          <a:lstStyle/>
          <a:p>
            <a:fld id="{FA077A29-E135-43E8-B8D6-965473C5718A}" type="datetimeFigureOut">
              <a:rPr lang="sl-SI" smtClean="0"/>
              <a:t>11. 02. 2022</a:t>
            </a:fld>
            <a:endParaRPr lang="sl-SI"/>
          </a:p>
        </p:txBody>
      </p:sp>
      <p:sp>
        <p:nvSpPr>
          <p:cNvPr id="5" name="Označba mesta noge 4">
            <a:extLst>
              <a:ext uri="{FF2B5EF4-FFF2-40B4-BE49-F238E27FC236}">
                <a16:creationId xmlns:a16="http://schemas.microsoft.com/office/drawing/2014/main" id="{BB147D57-CD24-45E3-8906-185467FDE71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AE6D77B-7472-417A-86DD-208D538B1983}"/>
              </a:ext>
            </a:extLst>
          </p:cNvPr>
          <p:cNvSpPr>
            <a:spLocks noGrp="1"/>
          </p:cNvSpPr>
          <p:nvPr>
            <p:ph type="sldNum" sz="quarter" idx="12"/>
          </p:nvPr>
        </p:nvSpPr>
        <p:spPr/>
        <p:txBody>
          <a:bodyPr/>
          <a:lstStyle/>
          <a:p>
            <a:fld id="{EF4E5952-29BC-4D37-806B-2BC0E237F0E0}" type="slidenum">
              <a:rPr lang="sl-SI" smtClean="0"/>
              <a:t>‹#›</a:t>
            </a:fld>
            <a:endParaRPr lang="sl-SI"/>
          </a:p>
        </p:txBody>
      </p:sp>
    </p:spTree>
    <p:extLst>
      <p:ext uri="{BB962C8B-B14F-4D97-AF65-F5344CB8AC3E}">
        <p14:creationId xmlns:p14="http://schemas.microsoft.com/office/powerpoint/2010/main" val="814963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CB4191-8018-448C-A1B8-6FF94BD89A8D}"/>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DEE70731-28A7-454F-992B-910D4BFD8F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id="{CE51D551-6F42-4A91-BBA9-CB6032059A61}"/>
              </a:ext>
            </a:extLst>
          </p:cNvPr>
          <p:cNvSpPr>
            <a:spLocks noGrp="1"/>
          </p:cNvSpPr>
          <p:nvPr>
            <p:ph type="dt" sz="half" idx="10"/>
          </p:nvPr>
        </p:nvSpPr>
        <p:spPr/>
        <p:txBody>
          <a:bodyPr/>
          <a:lstStyle/>
          <a:p>
            <a:fld id="{FA077A29-E135-43E8-B8D6-965473C5718A}" type="datetimeFigureOut">
              <a:rPr lang="sl-SI" smtClean="0"/>
              <a:t>11. 02. 2022</a:t>
            </a:fld>
            <a:endParaRPr lang="sl-SI"/>
          </a:p>
        </p:txBody>
      </p:sp>
      <p:sp>
        <p:nvSpPr>
          <p:cNvPr id="5" name="Označba mesta noge 4">
            <a:extLst>
              <a:ext uri="{FF2B5EF4-FFF2-40B4-BE49-F238E27FC236}">
                <a16:creationId xmlns:a16="http://schemas.microsoft.com/office/drawing/2014/main" id="{870E738B-2FAB-4757-9549-9A1508D8E57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081BD3E-5D82-4436-969D-7F78EF2DD757}"/>
              </a:ext>
            </a:extLst>
          </p:cNvPr>
          <p:cNvSpPr>
            <a:spLocks noGrp="1"/>
          </p:cNvSpPr>
          <p:nvPr>
            <p:ph type="sldNum" sz="quarter" idx="12"/>
          </p:nvPr>
        </p:nvSpPr>
        <p:spPr/>
        <p:txBody>
          <a:bodyPr/>
          <a:lstStyle/>
          <a:p>
            <a:fld id="{EF4E5952-29BC-4D37-806B-2BC0E237F0E0}" type="slidenum">
              <a:rPr lang="sl-SI" smtClean="0"/>
              <a:t>‹#›</a:t>
            </a:fld>
            <a:endParaRPr lang="sl-SI"/>
          </a:p>
        </p:txBody>
      </p:sp>
    </p:spTree>
    <p:extLst>
      <p:ext uri="{BB962C8B-B14F-4D97-AF65-F5344CB8AC3E}">
        <p14:creationId xmlns:p14="http://schemas.microsoft.com/office/powerpoint/2010/main" val="1431310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1E5614-0641-4D2A-BD1C-BDBE167CB5B3}"/>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C3246B8E-DF18-4085-9FE8-F2E293294EB8}"/>
              </a:ext>
            </a:extLst>
          </p:cNvPr>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FA913323-18CE-4E81-AA4F-210B480CE3BD}"/>
              </a:ext>
            </a:extLst>
          </p:cNvPr>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D359A457-06CC-4F6E-9223-AB56C61D70D6}"/>
              </a:ext>
            </a:extLst>
          </p:cNvPr>
          <p:cNvSpPr>
            <a:spLocks noGrp="1"/>
          </p:cNvSpPr>
          <p:nvPr>
            <p:ph type="dt" sz="half" idx="10"/>
          </p:nvPr>
        </p:nvSpPr>
        <p:spPr/>
        <p:txBody>
          <a:bodyPr/>
          <a:lstStyle/>
          <a:p>
            <a:fld id="{FA077A29-E135-43E8-B8D6-965473C5718A}" type="datetimeFigureOut">
              <a:rPr lang="sl-SI" smtClean="0"/>
              <a:t>11. 02. 2022</a:t>
            </a:fld>
            <a:endParaRPr lang="sl-SI"/>
          </a:p>
        </p:txBody>
      </p:sp>
      <p:sp>
        <p:nvSpPr>
          <p:cNvPr id="6" name="Označba mesta noge 5">
            <a:extLst>
              <a:ext uri="{FF2B5EF4-FFF2-40B4-BE49-F238E27FC236}">
                <a16:creationId xmlns:a16="http://schemas.microsoft.com/office/drawing/2014/main" id="{ACAF6F4E-5122-4E26-B936-E8323B09ECD0}"/>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7F04D004-0B32-4080-8BD0-8C636B14664D}"/>
              </a:ext>
            </a:extLst>
          </p:cNvPr>
          <p:cNvSpPr>
            <a:spLocks noGrp="1"/>
          </p:cNvSpPr>
          <p:nvPr>
            <p:ph type="sldNum" sz="quarter" idx="12"/>
          </p:nvPr>
        </p:nvSpPr>
        <p:spPr/>
        <p:txBody>
          <a:bodyPr/>
          <a:lstStyle/>
          <a:p>
            <a:fld id="{EF4E5952-29BC-4D37-806B-2BC0E237F0E0}" type="slidenum">
              <a:rPr lang="sl-SI" smtClean="0"/>
              <a:t>‹#›</a:t>
            </a:fld>
            <a:endParaRPr lang="sl-SI"/>
          </a:p>
        </p:txBody>
      </p:sp>
    </p:spTree>
    <p:extLst>
      <p:ext uri="{BB962C8B-B14F-4D97-AF65-F5344CB8AC3E}">
        <p14:creationId xmlns:p14="http://schemas.microsoft.com/office/powerpoint/2010/main" val="2173580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74664E-6D7F-443C-8A64-4638B9EAE9C7}"/>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3B71871E-F25B-4E4F-96D3-178922F1C4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a:extLst>
              <a:ext uri="{FF2B5EF4-FFF2-40B4-BE49-F238E27FC236}">
                <a16:creationId xmlns:a16="http://schemas.microsoft.com/office/drawing/2014/main" id="{49C0618A-500D-4A8F-9FDC-A16EA8479A80}"/>
              </a:ext>
            </a:extLst>
          </p:cNvPr>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900A0188-2659-46F8-A0FE-36B3F346B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a:extLst>
              <a:ext uri="{FF2B5EF4-FFF2-40B4-BE49-F238E27FC236}">
                <a16:creationId xmlns:a16="http://schemas.microsoft.com/office/drawing/2014/main" id="{24741105-2235-4998-87B0-43772E8FC13E}"/>
              </a:ext>
            </a:extLst>
          </p:cNvPr>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846BD1B5-A91C-49D0-8C38-A683E4FE3C90}"/>
              </a:ext>
            </a:extLst>
          </p:cNvPr>
          <p:cNvSpPr>
            <a:spLocks noGrp="1"/>
          </p:cNvSpPr>
          <p:nvPr>
            <p:ph type="dt" sz="half" idx="10"/>
          </p:nvPr>
        </p:nvSpPr>
        <p:spPr/>
        <p:txBody>
          <a:bodyPr/>
          <a:lstStyle/>
          <a:p>
            <a:fld id="{FA077A29-E135-43E8-B8D6-965473C5718A}" type="datetimeFigureOut">
              <a:rPr lang="sl-SI" smtClean="0"/>
              <a:t>11. 02. 2022</a:t>
            </a:fld>
            <a:endParaRPr lang="sl-SI"/>
          </a:p>
        </p:txBody>
      </p:sp>
      <p:sp>
        <p:nvSpPr>
          <p:cNvPr id="8" name="Označba mesta noge 7">
            <a:extLst>
              <a:ext uri="{FF2B5EF4-FFF2-40B4-BE49-F238E27FC236}">
                <a16:creationId xmlns:a16="http://schemas.microsoft.com/office/drawing/2014/main" id="{6017D55F-77FE-4B1C-937E-DE076A8E0075}"/>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FFBC3A01-3FEF-4CDD-B959-A1173122F6AE}"/>
              </a:ext>
            </a:extLst>
          </p:cNvPr>
          <p:cNvSpPr>
            <a:spLocks noGrp="1"/>
          </p:cNvSpPr>
          <p:nvPr>
            <p:ph type="sldNum" sz="quarter" idx="12"/>
          </p:nvPr>
        </p:nvSpPr>
        <p:spPr/>
        <p:txBody>
          <a:bodyPr/>
          <a:lstStyle/>
          <a:p>
            <a:fld id="{EF4E5952-29BC-4D37-806B-2BC0E237F0E0}" type="slidenum">
              <a:rPr lang="sl-SI" smtClean="0"/>
              <a:t>‹#›</a:t>
            </a:fld>
            <a:endParaRPr lang="sl-SI"/>
          </a:p>
        </p:txBody>
      </p:sp>
    </p:spTree>
    <p:extLst>
      <p:ext uri="{BB962C8B-B14F-4D97-AF65-F5344CB8AC3E}">
        <p14:creationId xmlns:p14="http://schemas.microsoft.com/office/powerpoint/2010/main" val="2797442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A4D7826-AA4B-498A-A75E-7DDCE955045F}"/>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A6F04194-8949-4CC6-B8F9-9E22E162ABA6}"/>
              </a:ext>
            </a:extLst>
          </p:cNvPr>
          <p:cNvSpPr>
            <a:spLocks noGrp="1"/>
          </p:cNvSpPr>
          <p:nvPr>
            <p:ph type="dt" sz="half" idx="10"/>
          </p:nvPr>
        </p:nvSpPr>
        <p:spPr/>
        <p:txBody>
          <a:bodyPr/>
          <a:lstStyle/>
          <a:p>
            <a:fld id="{FA077A29-E135-43E8-B8D6-965473C5718A}" type="datetimeFigureOut">
              <a:rPr lang="sl-SI" smtClean="0"/>
              <a:t>11. 02. 2022</a:t>
            </a:fld>
            <a:endParaRPr lang="sl-SI"/>
          </a:p>
        </p:txBody>
      </p:sp>
      <p:sp>
        <p:nvSpPr>
          <p:cNvPr id="4" name="Označba mesta noge 3">
            <a:extLst>
              <a:ext uri="{FF2B5EF4-FFF2-40B4-BE49-F238E27FC236}">
                <a16:creationId xmlns:a16="http://schemas.microsoft.com/office/drawing/2014/main" id="{BF6BF4B8-6AB9-4C25-82B6-E0C7631048FA}"/>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8FBB439C-6220-498E-BAFD-D4F1B36E574A}"/>
              </a:ext>
            </a:extLst>
          </p:cNvPr>
          <p:cNvSpPr>
            <a:spLocks noGrp="1"/>
          </p:cNvSpPr>
          <p:nvPr>
            <p:ph type="sldNum" sz="quarter" idx="12"/>
          </p:nvPr>
        </p:nvSpPr>
        <p:spPr/>
        <p:txBody>
          <a:bodyPr/>
          <a:lstStyle/>
          <a:p>
            <a:fld id="{EF4E5952-29BC-4D37-806B-2BC0E237F0E0}" type="slidenum">
              <a:rPr lang="sl-SI" smtClean="0"/>
              <a:t>‹#›</a:t>
            </a:fld>
            <a:endParaRPr lang="sl-SI"/>
          </a:p>
        </p:txBody>
      </p:sp>
    </p:spTree>
    <p:extLst>
      <p:ext uri="{BB962C8B-B14F-4D97-AF65-F5344CB8AC3E}">
        <p14:creationId xmlns:p14="http://schemas.microsoft.com/office/powerpoint/2010/main" val="913729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203F7CB-B6CC-40A5-A94C-5B7CE6BD7067}"/>
              </a:ext>
            </a:extLst>
          </p:cNvPr>
          <p:cNvSpPr>
            <a:spLocks noGrp="1"/>
          </p:cNvSpPr>
          <p:nvPr>
            <p:ph type="dt" sz="half" idx="10"/>
          </p:nvPr>
        </p:nvSpPr>
        <p:spPr/>
        <p:txBody>
          <a:bodyPr/>
          <a:lstStyle/>
          <a:p>
            <a:fld id="{FA077A29-E135-43E8-B8D6-965473C5718A}" type="datetimeFigureOut">
              <a:rPr lang="sl-SI" smtClean="0"/>
              <a:t>11. 02. 2022</a:t>
            </a:fld>
            <a:endParaRPr lang="sl-SI"/>
          </a:p>
        </p:txBody>
      </p:sp>
      <p:sp>
        <p:nvSpPr>
          <p:cNvPr id="3" name="Označba mesta noge 2">
            <a:extLst>
              <a:ext uri="{FF2B5EF4-FFF2-40B4-BE49-F238E27FC236}">
                <a16:creationId xmlns:a16="http://schemas.microsoft.com/office/drawing/2014/main" id="{C25995AF-7F13-4BDF-96CD-07DB0B57E155}"/>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F73DB7FF-EC9E-4187-917B-911835FE1C34}"/>
              </a:ext>
            </a:extLst>
          </p:cNvPr>
          <p:cNvSpPr>
            <a:spLocks noGrp="1"/>
          </p:cNvSpPr>
          <p:nvPr>
            <p:ph type="sldNum" sz="quarter" idx="12"/>
          </p:nvPr>
        </p:nvSpPr>
        <p:spPr/>
        <p:txBody>
          <a:bodyPr/>
          <a:lstStyle/>
          <a:p>
            <a:fld id="{EF4E5952-29BC-4D37-806B-2BC0E237F0E0}" type="slidenum">
              <a:rPr lang="sl-SI" smtClean="0"/>
              <a:t>‹#›</a:t>
            </a:fld>
            <a:endParaRPr lang="sl-SI"/>
          </a:p>
        </p:txBody>
      </p:sp>
    </p:spTree>
    <p:extLst>
      <p:ext uri="{BB962C8B-B14F-4D97-AF65-F5344CB8AC3E}">
        <p14:creationId xmlns:p14="http://schemas.microsoft.com/office/powerpoint/2010/main" val="1106831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1CFC461-9302-4071-AC95-AB702EE15B84}"/>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8CDAD7F8-76A7-4067-9355-26892C6255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C67C87A8-168F-4BF2-B2C4-033493B73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661BC7A7-5D64-422C-8F05-5977CD469F4F}"/>
              </a:ext>
            </a:extLst>
          </p:cNvPr>
          <p:cNvSpPr>
            <a:spLocks noGrp="1"/>
          </p:cNvSpPr>
          <p:nvPr>
            <p:ph type="dt" sz="half" idx="10"/>
          </p:nvPr>
        </p:nvSpPr>
        <p:spPr/>
        <p:txBody>
          <a:bodyPr/>
          <a:lstStyle/>
          <a:p>
            <a:fld id="{FA077A29-E135-43E8-B8D6-965473C5718A}" type="datetimeFigureOut">
              <a:rPr lang="sl-SI" smtClean="0"/>
              <a:t>11. 02. 2022</a:t>
            </a:fld>
            <a:endParaRPr lang="sl-SI"/>
          </a:p>
        </p:txBody>
      </p:sp>
      <p:sp>
        <p:nvSpPr>
          <p:cNvPr id="6" name="Označba mesta noge 5">
            <a:extLst>
              <a:ext uri="{FF2B5EF4-FFF2-40B4-BE49-F238E27FC236}">
                <a16:creationId xmlns:a16="http://schemas.microsoft.com/office/drawing/2014/main" id="{57C5AC71-FABE-43DC-B7C5-D7505EC2CB3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9234C0A3-8192-41F9-B169-C74CBBE8EB09}"/>
              </a:ext>
            </a:extLst>
          </p:cNvPr>
          <p:cNvSpPr>
            <a:spLocks noGrp="1"/>
          </p:cNvSpPr>
          <p:nvPr>
            <p:ph type="sldNum" sz="quarter" idx="12"/>
          </p:nvPr>
        </p:nvSpPr>
        <p:spPr/>
        <p:txBody>
          <a:bodyPr/>
          <a:lstStyle/>
          <a:p>
            <a:fld id="{EF4E5952-29BC-4D37-806B-2BC0E237F0E0}" type="slidenum">
              <a:rPr lang="sl-SI" smtClean="0"/>
              <a:t>‹#›</a:t>
            </a:fld>
            <a:endParaRPr lang="sl-SI"/>
          </a:p>
        </p:txBody>
      </p:sp>
    </p:spTree>
    <p:extLst>
      <p:ext uri="{BB962C8B-B14F-4D97-AF65-F5344CB8AC3E}">
        <p14:creationId xmlns:p14="http://schemas.microsoft.com/office/powerpoint/2010/main" val="3461836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4335AC1-ECBB-49A0-AAB6-98187EBE7FD4}"/>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1397B48F-3C83-44B8-8A5E-846025E228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66934F40-1EFB-42B3-9EBE-C7D456BA3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D0E1BC53-8AC1-40D9-9D75-DD1AE60FE4EF}"/>
              </a:ext>
            </a:extLst>
          </p:cNvPr>
          <p:cNvSpPr>
            <a:spLocks noGrp="1"/>
          </p:cNvSpPr>
          <p:nvPr>
            <p:ph type="dt" sz="half" idx="10"/>
          </p:nvPr>
        </p:nvSpPr>
        <p:spPr/>
        <p:txBody>
          <a:bodyPr/>
          <a:lstStyle/>
          <a:p>
            <a:fld id="{FA077A29-E135-43E8-B8D6-965473C5718A}" type="datetimeFigureOut">
              <a:rPr lang="sl-SI" smtClean="0"/>
              <a:t>11. 02. 2022</a:t>
            </a:fld>
            <a:endParaRPr lang="sl-SI"/>
          </a:p>
        </p:txBody>
      </p:sp>
      <p:sp>
        <p:nvSpPr>
          <p:cNvPr id="6" name="Označba mesta noge 5">
            <a:extLst>
              <a:ext uri="{FF2B5EF4-FFF2-40B4-BE49-F238E27FC236}">
                <a16:creationId xmlns:a16="http://schemas.microsoft.com/office/drawing/2014/main" id="{A1C0332A-8837-42C3-89C4-C75A852E16D6}"/>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C9117FE9-8966-4B5F-9F1F-E079B7B39684}"/>
              </a:ext>
            </a:extLst>
          </p:cNvPr>
          <p:cNvSpPr>
            <a:spLocks noGrp="1"/>
          </p:cNvSpPr>
          <p:nvPr>
            <p:ph type="sldNum" sz="quarter" idx="12"/>
          </p:nvPr>
        </p:nvSpPr>
        <p:spPr/>
        <p:txBody>
          <a:bodyPr/>
          <a:lstStyle/>
          <a:p>
            <a:fld id="{EF4E5952-29BC-4D37-806B-2BC0E237F0E0}" type="slidenum">
              <a:rPr lang="sl-SI" smtClean="0"/>
              <a:t>‹#›</a:t>
            </a:fld>
            <a:endParaRPr lang="sl-SI"/>
          </a:p>
        </p:txBody>
      </p:sp>
    </p:spTree>
    <p:extLst>
      <p:ext uri="{BB962C8B-B14F-4D97-AF65-F5344CB8AC3E}">
        <p14:creationId xmlns:p14="http://schemas.microsoft.com/office/powerpoint/2010/main" val="3188128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8E56D7B-B6F4-4137-95D0-0544AA9C3B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FF33BAA0-B1DD-495E-9167-FB85D31D1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58FD3F7-BD83-4995-B6A6-A2DA61B6C8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77A29-E135-43E8-B8D6-965473C5718A}" type="datetimeFigureOut">
              <a:rPr lang="sl-SI" smtClean="0"/>
              <a:t>11. 02. 2022</a:t>
            </a:fld>
            <a:endParaRPr lang="sl-SI"/>
          </a:p>
        </p:txBody>
      </p:sp>
      <p:sp>
        <p:nvSpPr>
          <p:cNvPr id="5" name="Označba mesta noge 4">
            <a:extLst>
              <a:ext uri="{FF2B5EF4-FFF2-40B4-BE49-F238E27FC236}">
                <a16:creationId xmlns:a16="http://schemas.microsoft.com/office/drawing/2014/main" id="{37F727FD-531E-418F-8718-C0CA427C5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970A1B90-14AC-42E8-92E4-BB951B7409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E5952-29BC-4D37-806B-2BC0E237F0E0}" type="slidenum">
              <a:rPr lang="sl-SI" smtClean="0"/>
              <a:t>‹#›</a:t>
            </a:fld>
            <a:endParaRPr lang="sl-SI"/>
          </a:p>
        </p:txBody>
      </p:sp>
    </p:spTree>
    <p:extLst>
      <p:ext uri="{BB962C8B-B14F-4D97-AF65-F5344CB8AC3E}">
        <p14:creationId xmlns:p14="http://schemas.microsoft.com/office/powerpoint/2010/main" val="3376519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MNkyXKxn2Eg"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5DCDE0-DFC0-4847-AB82-AA0E46DA87E7}"/>
              </a:ext>
            </a:extLst>
          </p:cNvPr>
          <p:cNvSpPr>
            <a:spLocks noGrp="1"/>
          </p:cNvSpPr>
          <p:nvPr>
            <p:ph type="ctrTitle"/>
          </p:nvPr>
        </p:nvSpPr>
        <p:spPr>
          <a:xfrm>
            <a:off x="1619693" y="377952"/>
            <a:ext cx="9144000" cy="1201466"/>
          </a:xfrm>
        </p:spPr>
        <p:txBody>
          <a:bodyPr/>
          <a:lstStyle/>
          <a:p>
            <a:r>
              <a:rPr lang="sl-SI" dirty="0">
                <a:latin typeface="Arial" panose="020B0604020202020204" pitchFamily="34" charset="0"/>
                <a:cs typeface="Arial" panose="020B0604020202020204" pitchFamily="34" charset="0"/>
              </a:rPr>
              <a:t>RIMSKA REPUBLIKA</a:t>
            </a:r>
          </a:p>
        </p:txBody>
      </p:sp>
      <p:sp>
        <p:nvSpPr>
          <p:cNvPr id="3" name="Podnaslov 2">
            <a:extLst>
              <a:ext uri="{FF2B5EF4-FFF2-40B4-BE49-F238E27FC236}">
                <a16:creationId xmlns:a16="http://schemas.microsoft.com/office/drawing/2014/main" id="{D07D1088-76A1-4E9A-A45B-EAC967B6C798}"/>
              </a:ext>
            </a:extLst>
          </p:cNvPr>
          <p:cNvSpPr>
            <a:spLocks noGrp="1"/>
          </p:cNvSpPr>
          <p:nvPr>
            <p:ph type="subTitle" idx="1"/>
          </p:nvPr>
        </p:nvSpPr>
        <p:spPr>
          <a:xfrm>
            <a:off x="207264" y="5054600"/>
            <a:ext cx="11777472" cy="1524000"/>
          </a:xfrm>
        </p:spPr>
        <p:txBody>
          <a:bodyPr>
            <a:normAutofit fontScale="25000" lnSpcReduction="20000"/>
          </a:bodyPr>
          <a:lstStyle/>
          <a:p>
            <a:endParaRPr lang="sl-SI" dirty="0"/>
          </a:p>
          <a:p>
            <a:endParaRPr lang="sl-SI" dirty="0"/>
          </a:p>
          <a:p>
            <a:pPr algn="just"/>
            <a:endParaRPr lang="sl-SI" dirty="0"/>
          </a:p>
          <a:p>
            <a:pPr algn="just"/>
            <a:endParaRPr lang="sl-SI" dirty="0"/>
          </a:p>
          <a:p>
            <a:pPr algn="just"/>
            <a:r>
              <a:rPr lang="sl-SI" sz="9600" dirty="0">
                <a:latin typeface="Arial" panose="020B0604020202020204" pitchFamily="34" charset="0"/>
                <a:cs typeface="Arial" panose="020B0604020202020204" pitchFamily="34" charset="0"/>
              </a:rPr>
              <a:t>Avtor: </a:t>
            </a:r>
            <a:r>
              <a:rPr lang="sl-SI" sz="9600" dirty="0" err="1">
                <a:latin typeface="Arial" panose="020B0604020202020204" pitchFamily="34" charset="0"/>
                <a:cs typeface="Arial" panose="020B0604020202020204" pitchFamily="34" charset="0"/>
              </a:rPr>
              <a:t>Tian</a:t>
            </a:r>
            <a:r>
              <a:rPr lang="sl-SI" sz="9600" dirty="0">
                <a:latin typeface="Arial" panose="020B0604020202020204" pitchFamily="34" charset="0"/>
                <a:cs typeface="Arial" panose="020B0604020202020204" pitchFamily="34" charset="0"/>
              </a:rPr>
              <a:t> Kuzma</a:t>
            </a:r>
          </a:p>
          <a:p>
            <a:pPr algn="just"/>
            <a:r>
              <a:rPr lang="sl-SI" sz="9600" dirty="0">
                <a:latin typeface="Arial" panose="020B0604020202020204" pitchFamily="34" charset="0"/>
                <a:cs typeface="Arial" panose="020B0604020202020204" pitchFamily="34" charset="0"/>
              </a:rPr>
              <a:t>Mentorica: mag. Bernarda </a:t>
            </a:r>
            <a:r>
              <a:rPr lang="sl-SI" sz="9600" dirty="0" err="1">
                <a:latin typeface="Arial" panose="020B0604020202020204" pitchFamily="34" charset="0"/>
                <a:cs typeface="Arial" panose="020B0604020202020204" pitchFamily="34" charset="0"/>
              </a:rPr>
              <a:t>Roudi</a:t>
            </a:r>
            <a:r>
              <a:rPr lang="sl-SI" sz="9600" dirty="0">
                <a:latin typeface="Arial" panose="020B0604020202020204" pitchFamily="34" charset="0"/>
                <a:cs typeface="Arial" panose="020B0604020202020204" pitchFamily="34" charset="0"/>
              </a:rPr>
              <a:t>						Datum: 3.2.2022</a:t>
            </a:r>
          </a:p>
          <a:p>
            <a:pPr algn="just"/>
            <a:endParaRPr lang="sl-SI" dirty="0"/>
          </a:p>
        </p:txBody>
      </p:sp>
      <p:pic>
        <p:nvPicPr>
          <p:cNvPr id="4" name="Slika 3">
            <a:extLst>
              <a:ext uri="{FF2B5EF4-FFF2-40B4-BE49-F238E27FC236}">
                <a16:creationId xmlns:a16="http://schemas.microsoft.com/office/drawing/2014/main" id="{AEC5C29D-1A68-4691-99B8-9A3FE884CF45}"/>
              </a:ext>
            </a:extLst>
          </p:cNvPr>
          <p:cNvPicPr>
            <a:picLocks noChangeAspect="1"/>
          </p:cNvPicPr>
          <p:nvPr/>
        </p:nvPicPr>
        <p:blipFill>
          <a:blip r:embed="rId3"/>
          <a:stretch>
            <a:fillRect/>
          </a:stretch>
        </p:blipFill>
        <p:spPr>
          <a:xfrm>
            <a:off x="0" y="1707895"/>
            <a:ext cx="12192000" cy="4004135"/>
          </a:xfrm>
          <a:prstGeom prst="rect">
            <a:avLst/>
          </a:prstGeom>
        </p:spPr>
      </p:pic>
    </p:spTree>
    <p:extLst>
      <p:ext uri="{BB962C8B-B14F-4D97-AF65-F5344CB8AC3E}">
        <p14:creationId xmlns:p14="http://schemas.microsoft.com/office/powerpoint/2010/main" val="2241709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8078939-4D58-4AC2-B906-735B122F2717}"/>
              </a:ext>
            </a:extLst>
          </p:cNvPr>
          <p:cNvSpPr>
            <a:spLocks noGrp="1"/>
          </p:cNvSpPr>
          <p:nvPr>
            <p:ph idx="1"/>
          </p:nvPr>
        </p:nvSpPr>
        <p:spPr>
          <a:xfrm>
            <a:off x="5178056" y="297712"/>
            <a:ext cx="6175744" cy="5879252"/>
          </a:xfrm>
        </p:spPr>
        <p:txBody>
          <a:bodyPr>
            <a:normAutofit/>
          </a:bodyPr>
          <a:lstStyle/>
          <a:p>
            <a:pPr algn="l"/>
            <a:r>
              <a:rPr lang="sl-SI" b="0" i="0" dirty="0">
                <a:effectLst/>
                <a:latin typeface="Arial" panose="020B0604020202020204" pitchFamily="34" charset="0"/>
              </a:rPr>
              <a:t>Cezar je v ekstremno kratkem času v Rimu izpeljal številne reforme,</a:t>
            </a:r>
          </a:p>
          <a:p>
            <a:pPr algn="l"/>
            <a:r>
              <a:rPr lang="sl-SI" dirty="0">
                <a:latin typeface="Arial" panose="020B0604020202020204" pitchFamily="34" charset="0"/>
              </a:rPr>
              <a:t>n</a:t>
            </a:r>
            <a:r>
              <a:rPr lang="sl-SI" b="0" i="0" dirty="0">
                <a:effectLst/>
                <a:latin typeface="Arial" panose="020B0604020202020204" pitchFamily="34" charset="0"/>
              </a:rPr>
              <a:t>jegove</a:t>
            </a:r>
            <a:r>
              <a:rPr lang="sl-SI" dirty="0">
                <a:latin typeface="Arial" panose="020B0604020202020204" pitchFamily="34" charset="0"/>
              </a:rPr>
              <a:t> </a:t>
            </a:r>
            <a:r>
              <a:rPr lang="sl-SI" b="0" i="0" dirty="0">
                <a:effectLst/>
                <a:latin typeface="Arial" panose="020B0604020202020204" pitchFamily="34" charset="0"/>
              </a:rPr>
              <a:t>reforme so vplivale na politično, gospodarsko, družbeno in kulturno življenje v Rimu</a:t>
            </a:r>
          </a:p>
          <a:p>
            <a:pPr algn="l"/>
            <a:r>
              <a:rPr lang="sl-SI" b="0" i="0" dirty="0">
                <a:effectLst/>
                <a:latin typeface="Arial" panose="020B0604020202020204" pitchFamily="34" charset="0"/>
              </a:rPr>
              <a:t>vsaka stvar ima svoj začetek in konec, vzpon in padec, tako je bilo tudi pri Cezarju nas katerim so na koncu izvedli atentat,</a:t>
            </a:r>
          </a:p>
          <a:p>
            <a:pPr algn="l"/>
            <a:r>
              <a:rPr lang="sl-SI" b="0" i="0" dirty="0">
                <a:effectLst/>
                <a:latin typeface="Arial" panose="020B0604020202020204" pitchFamily="34" charset="0"/>
              </a:rPr>
              <a:t>zarotniki pod vodstvom Marka Junija </a:t>
            </a:r>
            <a:r>
              <a:rPr lang="sl-SI" b="0" i="0" dirty="0" err="1">
                <a:effectLst/>
                <a:latin typeface="Arial" panose="020B0604020202020204" pitchFamily="34" charset="0"/>
              </a:rPr>
              <a:t>Bruta</a:t>
            </a:r>
            <a:r>
              <a:rPr lang="sl-SI" b="0" i="0" dirty="0">
                <a:effectLst/>
                <a:latin typeface="Arial" panose="020B0604020202020204" pitchFamily="34" charset="0"/>
              </a:rPr>
              <a:t> in </a:t>
            </a:r>
            <a:r>
              <a:rPr lang="sl-SI" b="0" i="0" dirty="0" err="1">
                <a:effectLst/>
                <a:latin typeface="Arial" panose="020B0604020202020204" pitchFamily="34" charset="0"/>
              </a:rPr>
              <a:t>Kasija</a:t>
            </a:r>
            <a:r>
              <a:rPr lang="sl-SI" b="0" i="0" dirty="0">
                <a:effectLst/>
                <a:latin typeface="Arial" panose="020B0604020202020204" pitchFamily="34" charset="0"/>
              </a:rPr>
              <a:t> so pripravili atentat.</a:t>
            </a:r>
          </a:p>
          <a:p>
            <a:pPr algn="l"/>
            <a:r>
              <a:rPr lang="sl-SI" dirty="0">
                <a:latin typeface="Arial" panose="020B0604020202020204" pitchFamily="34" charset="0"/>
              </a:rPr>
              <a:t>v</a:t>
            </a:r>
            <a:r>
              <a:rPr lang="sl-SI" b="0" i="0" dirty="0">
                <a:effectLst/>
                <a:latin typeface="Arial" panose="020B0604020202020204" pitchFamily="34" charset="0"/>
              </a:rPr>
              <a:t>sak ga je, ker so si krivdo razdelili, zabodel po enkrat z nožem.</a:t>
            </a:r>
          </a:p>
          <a:p>
            <a:pPr algn="l"/>
            <a:endParaRPr lang="sl-SI" b="0" i="0" dirty="0">
              <a:effectLst/>
              <a:latin typeface="Arial" panose="020B0604020202020204" pitchFamily="34" charset="0"/>
            </a:endParaRPr>
          </a:p>
          <a:p>
            <a:pPr algn="l"/>
            <a:endParaRPr lang="sl-SI" b="0" i="0" dirty="0">
              <a:effectLst/>
              <a:latin typeface="Arial" panose="020B0604020202020204" pitchFamily="34" charset="0"/>
            </a:endParaRPr>
          </a:p>
          <a:p>
            <a:endParaRPr lang="sl-SI" dirty="0"/>
          </a:p>
        </p:txBody>
      </p:sp>
      <p:pic>
        <p:nvPicPr>
          <p:cNvPr id="4" name="Slika 3">
            <a:extLst>
              <a:ext uri="{FF2B5EF4-FFF2-40B4-BE49-F238E27FC236}">
                <a16:creationId xmlns:a16="http://schemas.microsoft.com/office/drawing/2014/main" id="{669F6C24-7E96-43BF-A7A6-D284F522AF33}"/>
              </a:ext>
            </a:extLst>
          </p:cNvPr>
          <p:cNvPicPr>
            <a:picLocks noChangeAspect="1"/>
          </p:cNvPicPr>
          <p:nvPr/>
        </p:nvPicPr>
        <p:blipFill>
          <a:blip r:embed="rId3"/>
          <a:stretch>
            <a:fillRect/>
          </a:stretch>
        </p:blipFill>
        <p:spPr>
          <a:xfrm>
            <a:off x="926804" y="297712"/>
            <a:ext cx="4251252" cy="5964976"/>
          </a:xfrm>
          <a:prstGeom prst="rect">
            <a:avLst/>
          </a:prstGeom>
        </p:spPr>
      </p:pic>
    </p:spTree>
    <p:extLst>
      <p:ext uri="{BB962C8B-B14F-4D97-AF65-F5344CB8AC3E}">
        <p14:creationId xmlns:p14="http://schemas.microsoft.com/office/powerpoint/2010/main" val="4258480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0FCF176-7EA3-4F6F-9774-76347441F527}"/>
              </a:ext>
            </a:extLst>
          </p:cNvPr>
          <p:cNvSpPr>
            <a:spLocks noGrp="1"/>
          </p:cNvSpPr>
          <p:nvPr>
            <p:ph type="title"/>
          </p:nvPr>
        </p:nvSpPr>
        <p:spPr/>
        <p:txBody>
          <a:bodyPr/>
          <a:lstStyle/>
          <a:p>
            <a:pPr algn="ctr"/>
            <a:r>
              <a:rPr lang="sl-SI" b="1" dirty="0">
                <a:latin typeface="Arial" panose="020B0604020202020204" pitchFamily="34" charset="0"/>
                <a:cs typeface="Arial" panose="020B0604020202020204" pitchFamily="34" charset="0"/>
              </a:rPr>
              <a:t>Video</a:t>
            </a:r>
          </a:p>
        </p:txBody>
      </p:sp>
      <p:sp>
        <p:nvSpPr>
          <p:cNvPr id="3" name="Označba mesta vsebine 2">
            <a:extLst>
              <a:ext uri="{FF2B5EF4-FFF2-40B4-BE49-F238E27FC236}">
                <a16:creationId xmlns:a16="http://schemas.microsoft.com/office/drawing/2014/main" id="{251E9F5F-D45A-42CC-8821-970B6B169A85}"/>
              </a:ext>
            </a:extLst>
          </p:cNvPr>
          <p:cNvSpPr>
            <a:spLocks noGrp="1"/>
          </p:cNvSpPr>
          <p:nvPr>
            <p:ph idx="1"/>
          </p:nvPr>
        </p:nvSpPr>
        <p:spPr/>
        <p:txBody>
          <a:bodyPr/>
          <a:lstStyle/>
          <a:p>
            <a:r>
              <a:rPr lang="sl-SI" dirty="0">
                <a:hlinkClick r:id="rId3"/>
              </a:rPr>
              <a:t>Dokumentarec o Rimski republiki - Zelo skrajšana oblika - YouTube</a:t>
            </a:r>
            <a:endParaRPr lang="sl-SI" dirty="0"/>
          </a:p>
        </p:txBody>
      </p:sp>
    </p:spTree>
    <p:extLst>
      <p:ext uri="{BB962C8B-B14F-4D97-AF65-F5344CB8AC3E}">
        <p14:creationId xmlns:p14="http://schemas.microsoft.com/office/powerpoint/2010/main" val="2973002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9F8E15B-C3E3-458E-8300-695299952394}"/>
              </a:ext>
            </a:extLst>
          </p:cNvPr>
          <p:cNvSpPr>
            <a:spLocks noGrp="1"/>
          </p:cNvSpPr>
          <p:nvPr>
            <p:ph type="title"/>
          </p:nvPr>
        </p:nvSpPr>
        <p:spPr/>
        <p:txBody>
          <a:bodyPr/>
          <a:lstStyle/>
          <a:p>
            <a:pPr algn="ctr"/>
            <a:r>
              <a:rPr lang="sl-SI" b="1" dirty="0">
                <a:latin typeface="Arial" panose="020B0604020202020204" pitchFamily="34" charset="0"/>
                <a:cs typeface="Arial" panose="020B0604020202020204" pitchFamily="34" charset="0"/>
              </a:rPr>
              <a:t>VIRI</a:t>
            </a:r>
          </a:p>
        </p:txBody>
      </p:sp>
      <p:sp>
        <p:nvSpPr>
          <p:cNvPr id="3" name="Označba mesta vsebine 2">
            <a:extLst>
              <a:ext uri="{FF2B5EF4-FFF2-40B4-BE49-F238E27FC236}">
                <a16:creationId xmlns:a16="http://schemas.microsoft.com/office/drawing/2014/main" id="{5CD32D72-FAB0-4136-AC71-94623C0EF75B}"/>
              </a:ext>
            </a:extLst>
          </p:cNvPr>
          <p:cNvSpPr>
            <a:spLocks noGrp="1"/>
          </p:cNvSpPr>
          <p:nvPr>
            <p:ph idx="1"/>
          </p:nvPr>
        </p:nvSpPr>
        <p:spPr/>
        <p:txBody>
          <a:bodyPr/>
          <a:lstStyle/>
          <a:p>
            <a:r>
              <a:rPr lang="sl-SI" b="1" dirty="0" err="1"/>
              <a:t>Wikipedia</a:t>
            </a:r>
            <a:r>
              <a:rPr lang="sl-SI" b="1" dirty="0"/>
              <a:t> (https://sl.wikipedia.org/wiki/Rimska_republika)</a:t>
            </a:r>
          </a:p>
          <a:p>
            <a:r>
              <a:rPr lang="sl-SI" b="1" dirty="0"/>
              <a:t>Rimljani (B. </a:t>
            </a:r>
            <a:r>
              <a:rPr lang="sl-SI" b="1" dirty="0" err="1"/>
              <a:t>Cunliffe</a:t>
            </a:r>
            <a:r>
              <a:rPr lang="sl-SI" b="1" dirty="0"/>
              <a:t>)</a:t>
            </a:r>
          </a:p>
          <a:p>
            <a:r>
              <a:rPr lang="sl-SI" b="1" dirty="0"/>
              <a:t>Kako so živeli Rimljani (</a:t>
            </a:r>
            <a:r>
              <a:rPr lang="sl-SI" b="1" dirty="0" err="1"/>
              <a:t>J.Espinos</a:t>
            </a:r>
            <a:r>
              <a:rPr lang="sl-SI" b="1" dirty="0"/>
              <a:t>, P. </a:t>
            </a:r>
            <a:r>
              <a:rPr lang="sl-SI" b="1" dirty="0" err="1"/>
              <a:t>Masia</a:t>
            </a:r>
            <a:r>
              <a:rPr lang="sl-SI" b="1" dirty="0"/>
              <a:t>, D. </a:t>
            </a:r>
            <a:r>
              <a:rPr lang="sl-SI" b="1" dirty="0" err="1"/>
              <a:t>Sanchez</a:t>
            </a:r>
            <a:r>
              <a:rPr lang="sl-SI" b="1" dirty="0"/>
              <a:t>, M. Vilar)</a:t>
            </a:r>
          </a:p>
          <a:p>
            <a:r>
              <a:rPr lang="sl-SI" b="1" dirty="0"/>
              <a:t>Rimljan sem - </a:t>
            </a:r>
            <a:r>
              <a:rPr lang="sl-SI" b="1" dirty="0" err="1"/>
              <a:t>Romanvs</a:t>
            </a:r>
            <a:r>
              <a:rPr lang="sl-SI" b="1" dirty="0"/>
              <a:t> </a:t>
            </a:r>
            <a:r>
              <a:rPr lang="sl-SI" b="1" dirty="0" err="1"/>
              <a:t>svm</a:t>
            </a:r>
            <a:r>
              <a:rPr lang="sl-SI" b="1" dirty="0"/>
              <a:t> (Eva Kocuvan)</a:t>
            </a:r>
          </a:p>
        </p:txBody>
      </p:sp>
    </p:spTree>
    <p:extLst>
      <p:ext uri="{BB962C8B-B14F-4D97-AF65-F5344CB8AC3E}">
        <p14:creationId xmlns:p14="http://schemas.microsoft.com/office/powerpoint/2010/main" val="942967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6467A8-0868-470D-8B2E-036922B93095}"/>
              </a:ext>
            </a:extLst>
          </p:cNvPr>
          <p:cNvSpPr>
            <a:spLocks noGrp="1"/>
          </p:cNvSpPr>
          <p:nvPr>
            <p:ph type="title"/>
          </p:nvPr>
        </p:nvSpPr>
        <p:spPr/>
        <p:txBody>
          <a:bodyPr/>
          <a:lstStyle/>
          <a:p>
            <a:pPr algn="ctr"/>
            <a:r>
              <a:rPr lang="sl-SI" b="1" dirty="0">
                <a:latin typeface="Arial" panose="020B0604020202020204" pitchFamily="34" charset="0"/>
                <a:cs typeface="Arial" panose="020B0604020202020204" pitchFamily="34" charset="0"/>
              </a:rPr>
              <a:t>Mnenje</a:t>
            </a:r>
          </a:p>
        </p:txBody>
      </p:sp>
      <p:sp>
        <p:nvSpPr>
          <p:cNvPr id="3" name="Označba mesta vsebine 2">
            <a:extLst>
              <a:ext uri="{FF2B5EF4-FFF2-40B4-BE49-F238E27FC236}">
                <a16:creationId xmlns:a16="http://schemas.microsoft.com/office/drawing/2014/main" id="{55680D6E-3A71-4A8F-8897-19F572CDF9B0}"/>
              </a:ext>
            </a:extLst>
          </p:cNvPr>
          <p:cNvSpPr>
            <a:spLocks noGrp="1"/>
          </p:cNvSpPr>
          <p:nvPr>
            <p:ph idx="1"/>
          </p:nvPr>
        </p:nvSpPr>
        <p:spPr/>
        <p:txBody>
          <a:bodyPr/>
          <a:lstStyle/>
          <a:p>
            <a:r>
              <a:rPr lang="sl-SI" dirty="0"/>
              <a:t>Po mojem mnenju so bili Rimljani eno največjih ljudstev v antiki in zelo razviti, zaradi česar so mi še toliko bolj zanimivi.</a:t>
            </a:r>
          </a:p>
        </p:txBody>
      </p:sp>
    </p:spTree>
    <p:extLst>
      <p:ext uri="{BB962C8B-B14F-4D97-AF65-F5344CB8AC3E}">
        <p14:creationId xmlns:p14="http://schemas.microsoft.com/office/powerpoint/2010/main" val="3680387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50072D85-69C1-4A75-BA18-A1324DC3C136}"/>
              </a:ext>
            </a:extLst>
          </p:cNvPr>
          <p:cNvPicPr>
            <a:picLocks noChangeAspect="1"/>
          </p:cNvPicPr>
          <p:nvPr/>
        </p:nvPicPr>
        <p:blipFill>
          <a:blip r:embed="rId3"/>
          <a:stretch>
            <a:fillRect/>
          </a:stretch>
        </p:blipFill>
        <p:spPr>
          <a:xfrm>
            <a:off x="609600" y="0"/>
            <a:ext cx="10972800" cy="6858000"/>
          </a:xfrm>
          <a:prstGeom prst="rect">
            <a:avLst/>
          </a:prstGeom>
        </p:spPr>
      </p:pic>
      <p:sp>
        <p:nvSpPr>
          <p:cNvPr id="3" name="Označba mesta vsebine 2">
            <a:extLst>
              <a:ext uri="{FF2B5EF4-FFF2-40B4-BE49-F238E27FC236}">
                <a16:creationId xmlns:a16="http://schemas.microsoft.com/office/drawing/2014/main" id="{B3DC8A4A-F555-4370-8346-D38CE4D4645E}"/>
              </a:ext>
            </a:extLst>
          </p:cNvPr>
          <p:cNvSpPr>
            <a:spLocks noGrp="1"/>
          </p:cNvSpPr>
          <p:nvPr>
            <p:ph idx="1"/>
          </p:nvPr>
        </p:nvSpPr>
        <p:spPr>
          <a:xfrm>
            <a:off x="5858539" y="350874"/>
            <a:ext cx="5263117" cy="1679943"/>
          </a:xfrm>
        </p:spPr>
        <p:txBody>
          <a:bodyPr>
            <a:normAutofit/>
          </a:bodyPr>
          <a:lstStyle/>
          <a:p>
            <a:pPr marL="0" indent="0" algn="ctr">
              <a:buNone/>
            </a:pPr>
            <a:r>
              <a:rPr lang="sl-SI" sz="4800" b="1" dirty="0">
                <a:latin typeface="Arial" panose="020B0604020202020204" pitchFamily="34" charset="0"/>
                <a:cs typeface="Arial" panose="020B0604020202020204" pitchFamily="34" charset="0"/>
              </a:rPr>
              <a:t>HVALA ZA VAŠO </a:t>
            </a:r>
          </a:p>
          <a:p>
            <a:pPr marL="0" indent="0" algn="ctr">
              <a:buNone/>
            </a:pPr>
            <a:r>
              <a:rPr lang="sl-SI" sz="4800" b="1" dirty="0">
                <a:latin typeface="Arial" panose="020B0604020202020204" pitchFamily="34" charset="0"/>
                <a:cs typeface="Arial" panose="020B0604020202020204" pitchFamily="34" charset="0"/>
              </a:rPr>
              <a:t>POZORNOST!</a:t>
            </a:r>
          </a:p>
        </p:txBody>
      </p:sp>
    </p:spTree>
    <p:extLst>
      <p:ext uri="{BB962C8B-B14F-4D97-AF65-F5344CB8AC3E}">
        <p14:creationId xmlns:p14="http://schemas.microsoft.com/office/powerpoint/2010/main" val="2603411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9020D9C-388C-4432-A4A7-61C4638DFBC0}"/>
              </a:ext>
            </a:extLst>
          </p:cNvPr>
          <p:cNvSpPr>
            <a:spLocks noGrp="1"/>
          </p:cNvSpPr>
          <p:nvPr>
            <p:ph type="title"/>
          </p:nvPr>
        </p:nvSpPr>
        <p:spPr/>
        <p:txBody>
          <a:bodyPr/>
          <a:lstStyle/>
          <a:p>
            <a:pPr algn="ctr"/>
            <a:r>
              <a:rPr lang="nn-NO" b="1" dirty="0">
                <a:latin typeface="Arial" panose="020B0604020202020204" pitchFamily="34" charset="0"/>
                <a:cs typeface="Arial" panose="020B0604020202020204" pitchFamily="34" charset="0"/>
              </a:rPr>
              <a:t>Nastanek in razvoj </a:t>
            </a:r>
            <a:r>
              <a:rPr lang="sl-SI" b="1" dirty="0">
                <a:latin typeface="Arial" panose="020B0604020202020204" pitchFamily="34" charset="0"/>
                <a:cs typeface="Arial" panose="020B0604020202020204" pitchFamily="34" charset="0"/>
              </a:rPr>
              <a:t>R</a:t>
            </a:r>
            <a:r>
              <a:rPr lang="nn-NO" b="1" dirty="0">
                <a:latin typeface="Arial" panose="020B0604020202020204" pitchFamily="34" charset="0"/>
                <a:cs typeface="Arial" panose="020B0604020202020204" pitchFamily="34" charset="0"/>
              </a:rPr>
              <a:t>imske republike</a:t>
            </a:r>
            <a:endParaRPr lang="sl-SI" b="1" dirty="0">
              <a:latin typeface="Arial" panose="020B0604020202020204" pitchFamily="34" charset="0"/>
              <a:cs typeface="Arial" panose="020B0604020202020204" pitchFamily="34" charset="0"/>
            </a:endParaRPr>
          </a:p>
        </p:txBody>
      </p:sp>
      <p:sp>
        <p:nvSpPr>
          <p:cNvPr id="3" name="Označba mesta vsebine 2">
            <a:extLst>
              <a:ext uri="{FF2B5EF4-FFF2-40B4-BE49-F238E27FC236}">
                <a16:creationId xmlns:a16="http://schemas.microsoft.com/office/drawing/2014/main" id="{7E980A8E-7C8B-413C-A336-B1A922B2A9BB}"/>
              </a:ext>
            </a:extLst>
          </p:cNvPr>
          <p:cNvSpPr>
            <a:spLocks noGrp="1"/>
          </p:cNvSpPr>
          <p:nvPr>
            <p:ph idx="1"/>
          </p:nvPr>
        </p:nvSpPr>
        <p:spPr/>
        <p:txBody>
          <a:bodyPr>
            <a:normAutofit lnSpcReduction="10000"/>
          </a:bodyPr>
          <a:lstStyle/>
          <a:p>
            <a:r>
              <a:rPr lang="sl-SI" dirty="0">
                <a:latin typeface="Arial" panose="020B0604020202020204" pitchFamily="34" charset="0"/>
                <a:cs typeface="Arial" panose="020B0604020202020204" pitchFamily="34" charset="0"/>
              </a:rPr>
              <a:t>Obdobje Rimske republike: 509 </a:t>
            </a:r>
            <a:r>
              <a:rPr lang="sl-SI" dirty="0" err="1">
                <a:latin typeface="Arial" panose="020B0604020202020204" pitchFamily="34" charset="0"/>
                <a:cs typeface="Arial" panose="020B0604020202020204" pitchFamily="34" charset="0"/>
              </a:rPr>
              <a:t>p.n.š</a:t>
            </a:r>
            <a:r>
              <a:rPr lang="sl-SI" dirty="0">
                <a:latin typeface="Arial" panose="020B0604020202020204" pitchFamily="34" charset="0"/>
                <a:cs typeface="Arial" panose="020B0604020202020204" pitchFamily="34" charset="0"/>
              </a:rPr>
              <a:t>. do 30 </a:t>
            </a:r>
            <a:r>
              <a:rPr lang="sl-SI" dirty="0" err="1">
                <a:latin typeface="Arial" panose="020B0604020202020204" pitchFamily="34" charset="0"/>
                <a:cs typeface="Arial" panose="020B0604020202020204" pitchFamily="34" charset="0"/>
              </a:rPr>
              <a:t>p.n.š</a:t>
            </a:r>
            <a:r>
              <a:rPr lang="sl-SI" dirty="0">
                <a:latin typeface="Arial" panose="020B0604020202020204" pitchFamily="34" charset="0"/>
                <a:cs typeface="Arial" panose="020B0604020202020204" pitchFamily="34" charset="0"/>
              </a:rPr>
              <a:t>.,</a:t>
            </a:r>
          </a:p>
          <a:p>
            <a:r>
              <a:rPr lang="sl-SI" dirty="0">
                <a:latin typeface="Arial" panose="020B0604020202020204" pitchFamily="34" charset="0"/>
                <a:cs typeface="Arial" panose="020B0604020202020204" pitchFamily="34" charset="0"/>
              </a:rPr>
              <a:t>sprva so naselju vladali etruščanski kralji in že tedaj je tam nastala mestna državica Rim, </a:t>
            </a:r>
          </a:p>
          <a:p>
            <a:pPr marL="0" indent="0">
              <a:buNone/>
            </a:pPr>
            <a:r>
              <a:rPr lang="sl-SI" dirty="0">
                <a:latin typeface="Arial" panose="020B0604020202020204" pitchFamily="34" charset="0"/>
                <a:cs typeface="Arial" panose="020B0604020202020204" pitchFamily="34" charset="0"/>
              </a:rPr>
              <a:t>  ki je s pomočjo vojn in s spretnostjo v </a:t>
            </a:r>
          </a:p>
          <a:p>
            <a:pPr marL="0" indent="0">
              <a:buNone/>
            </a:pPr>
            <a:r>
              <a:rPr lang="sl-SI" dirty="0">
                <a:latin typeface="Arial" panose="020B0604020202020204" pitchFamily="34" charset="0"/>
                <a:cs typeface="Arial" panose="020B0604020202020204" pitchFamily="34" charset="0"/>
              </a:rPr>
              <a:t>  kasnejših stoletjih zelo razširila svojo oblast.</a:t>
            </a:r>
          </a:p>
          <a:p>
            <a:r>
              <a:rPr lang="sl-SI" dirty="0">
                <a:latin typeface="Arial" panose="020B0604020202020204" pitchFamily="34" charset="0"/>
                <a:cs typeface="Arial" panose="020B0604020202020204" pitchFamily="34" charset="0"/>
              </a:rPr>
              <a:t>pomagal  mu je senat (svet starcev – </a:t>
            </a:r>
            <a:r>
              <a:rPr lang="sl-SI" dirty="0" err="1">
                <a:latin typeface="Arial" panose="020B0604020202020204" pitchFamily="34" charset="0"/>
                <a:cs typeface="Arial" panose="020B0604020202020204" pitchFamily="34" charset="0"/>
              </a:rPr>
              <a:t>senex</a:t>
            </a:r>
            <a:r>
              <a:rPr lang="sl-SI" dirty="0">
                <a:latin typeface="Arial" panose="020B0604020202020204" pitchFamily="34" charset="0"/>
                <a:cs typeface="Arial" panose="020B0604020202020204" pitchFamily="34" charset="0"/>
              </a:rPr>
              <a:t>),</a:t>
            </a:r>
          </a:p>
          <a:p>
            <a:r>
              <a:rPr lang="sl-SI" dirty="0">
                <a:latin typeface="Arial" panose="020B0604020202020204" pitchFamily="34" charset="0"/>
                <a:cs typeface="Arial" panose="020B0604020202020204" pitchFamily="34" charset="0"/>
              </a:rPr>
              <a:t>okrog leta 500 </a:t>
            </a:r>
            <a:r>
              <a:rPr lang="sl-SI" dirty="0" err="1">
                <a:latin typeface="Arial" panose="020B0604020202020204" pitchFamily="34" charset="0"/>
                <a:cs typeface="Arial" panose="020B0604020202020204" pitchFamily="34" charset="0"/>
              </a:rPr>
              <a:t>p.n.š</a:t>
            </a:r>
            <a:r>
              <a:rPr lang="sl-SI" dirty="0">
                <a:latin typeface="Arial" panose="020B0604020202020204" pitchFamily="34" charset="0"/>
                <a:cs typeface="Arial" panose="020B0604020202020204" pitchFamily="34" charset="0"/>
              </a:rPr>
              <a:t>. so prebivalci Rima </a:t>
            </a:r>
          </a:p>
          <a:p>
            <a:pPr marL="0" indent="0">
              <a:buNone/>
            </a:pPr>
            <a:r>
              <a:rPr lang="sl-SI" dirty="0">
                <a:latin typeface="Arial" panose="020B0604020202020204" pitchFamily="34" charset="0"/>
                <a:cs typeface="Arial" panose="020B0604020202020204" pitchFamily="34" charset="0"/>
              </a:rPr>
              <a:t>  etruščanskim kraljem odvzeli oblast in </a:t>
            </a:r>
          </a:p>
          <a:p>
            <a:pPr marL="0" indent="0">
              <a:buNone/>
            </a:pPr>
            <a:r>
              <a:rPr lang="sl-SI" dirty="0">
                <a:latin typeface="Arial" panose="020B0604020202020204" pitchFamily="34" charset="0"/>
                <a:cs typeface="Arial" panose="020B0604020202020204" pitchFamily="34" charset="0"/>
              </a:rPr>
              <a:t>  razglasili republiko.</a:t>
            </a:r>
          </a:p>
          <a:p>
            <a:endParaRPr lang="sl-SI" dirty="0">
              <a:latin typeface="Arial" panose="020B0604020202020204" pitchFamily="34" charset="0"/>
              <a:cs typeface="Arial" panose="020B0604020202020204" pitchFamily="34" charset="0"/>
            </a:endParaRPr>
          </a:p>
          <a:p>
            <a:endParaRPr lang="sl-SI" dirty="0">
              <a:latin typeface="Arial" panose="020B0604020202020204" pitchFamily="34" charset="0"/>
              <a:cs typeface="Arial" panose="020B0604020202020204" pitchFamily="34" charset="0"/>
            </a:endParaRPr>
          </a:p>
          <a:p>
            <a:pPr marL="0" indent="0">
              <a:buNone/>
            </a:pPr>
            <a:endParaRPr lang="sl-SI" dirty="0">
              <a:latin typeface="Arial" panose="020B0604020202020204" pitchFamily="34" charset="0"/>
              <a:cs typeface="Arial" panose="020B0604020202020204" pitchFamily="34" charset="0"/>
            </a:endParaRPr>
          </a:p>
          <a:p>
            <a:pPr marL="0" indent="0">
              <a:buNone/>
            </a:pPr>
            <a:endParaRPr lang="sl-SI" dirty="0">
              <a:latin typeface="Arial" panose="020B0604020202020204" pitchFamily="34" charset="0"/>
              <a:cs typeface="Arial" panose="020B0604020202020204" pitchFamily="34" charset="0"/>
            </a:endParaRPr>
          </a:p>
        </p:txBody>
      </p:sp>
      <p:pic>
        <p:nvPicPr>
          <p:cNvPr id="7" name="Slika 6">
            <a:extLst>
              <a:ext uri="{FF2B5EF4-FFF2-40B4-BE49-F238E27FC236}">
                <a16:creationId xmlns:a16="http://schemas.microsoft.com/office/drawing/2014/main" id="{152E82F1-9900-448B-AAE8-18279DA01CC0}"/>
              </a:ext>
            </a:extLst>
          </p:cNvPr>
          <p:cNvPicPr>
            <a:picLocks noChangeAspect="1"/>
          </p:cNvPicPr>
          <p:nvPr/>
        </p:nvPicPr>
        <p:blipFill rotWithShape="1">
          <a:blip r:embed="rId3"/>
          <a:srcRect l="45643" b="-1673"/>
          <a:stretch/>
        </p:blipFill>
        <p:spPr>
          <a:xfrm>
            <a:off x="8218968" y="2966085"/>
            <a:ext cx="3717850" cy="3068901"/>
          </a:xfrm>
          <a:prstGeom prst="rect">
            <a:avLst/>
          </a:prstGeom>
        </p:spPr>
      </p:pic>
    </p:spTree>
    <p:extLst>
      <p:ext uri="{BB962C8B-B14F-4D97-AF65-F5344CB8AC3E}">
        <p14:creationId xmlns:p14="http://schemas.microsoft.com/office/powerpoint/2010/main" val="175940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9020D9C-388C-4432-A4A7-61C4638DFBC0}"/>
              </a:ext>
            </a:extLst>
          </p:cNvPr>
          <p:cNvSpPr>
            <a:spLocks noGrp="1"/>
          </p:cNvSpPr>
          <p:nvPr>
            <p:ph type="title"/>
          </p:nvPr>
        </p:nvSpPr>
        <p:spPr/>
        <p:txBody>
          <a:bodyPr/>
          <a:lstStyle/>
          <a:p>
            <a:pPr algn="ctr"/>
            <a:r>
              <a:rPr lang="sl-SI" b="1" dirty="0">
                <a:latin typeface="Arial" panose="020B0604020202020204" pitchFamily="34" charset="0"/>
                <a:cs typeface="Arial" panose="020B0604020202020204" pitchFamily="34" charset="0"/>
              </a:rPr>
              <a:t>Značilnosti R</a:t>
            </a:r>
            <a:r>
              <a:rPr lang="nn-NO" b="1" dirty="0">
                <a:latin typeface="Arial" panose="020B0604020202020204" pitchFamily="34" charset="0"/>
                <a:cs typeface="Arial" panose="020B0604020202020204" pitchFamily="34" charset="0"/>
              </a:rPr>
              <a:t>imske republike</a:t>
            </a:r>
            <a:endParaRPr lang="sl-SI" b="1" dirty="0">
              <a:latin typeface="Arial" panose="020B0604020202020204" pitchFamily="34" charset="0"/>
              <a:cs typeface="Arial" panose="020B0604020202020204" pitchFamily="34" charset="0"/>
            </a:endParaRPr>
          </a:p>
        </p:txBody>
      </p:sp>
      <p:sp>
        <p:nvSpPr>
          <p:cNvPr id="3" name="Označba mesta vsebine 2">
            <a:extLst>
              <a:ext uri="{FF2B5EF4-FFF2-40B4-BE49-F238E27FC236}">
                <a16:creationId xmlns:a16="http://schemas.microsoft.com/office/drawing/2014/main" id="{7E980A8E-7C8B-413C-A336-B1A922B2A9BB}"/>
              </a:ext>
            </a:extLst>
          </p:cNvPr>
          <p:cNvSpPr>
            <a:spLocks noGrp="1"/>
          </p:cNvSpPr>
          <p:nvPr>
            <p:ph idx="1"/>
          </p:nvPr>
        </p:nvSpPr>
        <p:spPr>
          <a:xfrm>
            <a:off x="838200" y="2392325"/>
            <a:ext cx="10515600" cy="3784637"/>
          </a:xfrm>
        </p:spPr>
        <p:txBody>
          <a:bodyPr/>
          <a:lstStyle/>
          <a:p>
            <a:pPr algn="ctr"/>
            <a:r>
              <a:rPr lang="sl-SI" dirty="0">
                <a:latin typeface="Arial" panose="020B0604020202020204" pitchFamily="34" charset="0"/>
                <a:cs typeface="Arial" panose="020B0604020202020204" pitchFamily="34" charset="0"/>
              </a:rPr>
              <a:t>Vodjo ljudstva so izvolili odrasli svobodni moški, </a:t>
            </a:r>
          </a:p>
          <a:p>
            <a:pPr marL="0" indent="0" algn="ctr">
              <a:buNone/>
            </a:pPr>
            <a:r>
              <a:rPr lang="sl-SI" dirty="0">
                <a:latin typeface="Arial" panose="020B0604020202020204" pitchFamily="34" charset="0"/>
                <a:cs typeface="Arial" panose="020B0604020202020204" pitchFamily="34" charset="0"/>
              </a:rPr>
              <a:t>  ki so edini imeli pravico do volitev, </a:t>
            </a:r>
          </a:p>
          <a:p>
            <a:pPr algn="ctr"/>
            <a:r>
              <a:rPr lang="sl-SI" dirty="0">
                <a:latin typeface="Arial" panose="020B0604020202020204" pitchFamily="34" charset="0"/>
                <a:cs typeface="Arial" panose="020B0604020202020204" pitchFamily="34" charset="0"/>
              </a:rPr>
              <a:t>Namesto kralja so v Rimu za obdobje enega</a:t>
            </a:r>
          </a:p>
          <a:p>
            <a:pPr marL="0" indent="0" algn="ctr">
              <a:buNone/>
            </a:pPr>
            <a:r>
              <a:rPr lang="sl-SI" dirty="0">
                <a:latin typeface="Arial" panose="020B0604020202020204" pitchFamily="34" charset="0"/>
                <a:cs typeface="Arial" panose="020B0604020202020204" pitchFamily="34" charset="0"/>
              </a:rPr>
              <a:t> leta volili dva konzula, </a:t>
            </a:r>
          </a:p>
          <a:p>
            <a:pPr marL="0" indent="0" algn="ctr">
              <a:buNone/>
            </a:pPr>
            <a:r>
              <a:rPr lang="sl-SI" dirty="0">
                <a:latin typeface="Arial" panose="020B0604020202020204" pitchFamily="34" charset="0"/>
                <a:cs typeface="Arial" panose="020B0604020202020204" pitchFamily="34" charset="0"/>
              </a:rPr>
              <a:t>ki sta izmenično poveljevala vojski in vodila državo </a:t>
            </a:r>
          </a:p>
        </p:txBody>
      </p:sp>
    </p:spTree>
    <p:extLst>
      <p:ext uri="{BB962C8B-B14F-4D97-AF65-F5344CB8AC3E}">
        <p14:creationId xmlns:p14="http://schemas.microsoft.com/office/powerpoint/2010/main" val="100937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8377C15-3CB6-4EA3-AE72-1ADBCE51E99B}"/>
              </a:ext>
            </a:extLst>
          </p:cNvPr>
          <p:cNvPicPr>
            <a:picLocks noChangeAspect="1"/>
          </p:cNvPicPr>
          <p:nvPr/>
        </p:nvPicPr>
        <p:blipFill>
          <a:blip r:embed="rId3"/>
          <a:stretch>
            <a:fillRect/>
          </a:stretch>
        </p:blipFill>
        <p:spPr>
          <a:xfrm>
            <a:off x="7825563" y="907550"/>
            <a:ext cx="3767631" cy="5269414"/>
          </a:xfrm>
          <a:prstGeom prst="rect">
            <a:avLst/>
          </a:prstGeom>
        </p:spPr>
      </p:pic>
      <p:sp>
        <p:nvSpPr>
          <p:cNvPr id="2" name="Naslov 1">
            <a:extLst>
              <a:ext uri="{FF2B5EF4-FFF2-40B4-BE49-F238E27FC236}">
                <a16:creationId xmlns:a16="http://schemas.microsoft.com/office/drawing/2014/main" id="{A3E2E4C3-5C51-440B-8483-B94F13E7BACF}"/>
              </a:ext>
            </a:extLst>
          </p:cNvPr>
          <p:cNvSpPr>
            <a:spLocks noGrp="1"/>
          </p:cNvSpPr>
          <p:nvPr>
            <p:ph type="title"/>
          </p:nvPr>
        </p:nvSpPr>
        <p:spPr>
          <a:xfrm>
            <a:off x="838200" y="365125"/>
            <a:ext cx="7104321" cy="1325563"/>
          </a:xfrm>
        </p:spPr>
        <p:txBody>
          <a:bodyPr/>
          <a:lstStyle/>
          <a:p>
            <a:pPr algn="ctr"/>
            <a:r>
              <a:rPr lang="sl-SI" b="1" dirty="0">
                <a:latin typeface="Arial" panose="020B0604020202020204" pitchFamily="34" charset="0"/>
                <a:cs typeface="Arial" panose="020B0604020202020204" pitchFamily="34" charset="0"/>
              </a:rPr>
              <a:t>Patriciji</a:t>
            </a:r>
          </a:p>
        </p:txBody>
      </p:sp>
      <p:sp>
        <p:nvSpPr>
          <p:cNvPr id="3" name="Označba mesta vsebine 2">
            <a:extLst>
              <a:ext uri="{FF2B5EF4-FFF2-40B4-BE49-F238E27FC236}">
                <a16:creationId xmlns:a16="http://schemas.microsoft.com/office/drawing/2014/main" id="{2981D25A-25CE-4F5D-9526-753EF019D5F8}"/>
              </a:ext>
            </a:extLst>
          </p:cNvPr>
          <p:cNvSpPr>
            <a:spLocks noGrp="1"/>
          </p:cNvSpPr>
          <p:nvPr>
            <p:ph idx="1"/>
          </p:nvPr>
        </p:nvSpPr>
        <p:spPr>
          <a:xfrm>
            <a:off x="923260" y="1127597"/>
            <a:ext cx="10515600" cy="4602806"/>
          </a:xfrm>
        </p:spPr>
        <p:txBody>
          <a:bodyPr>
            <a:normAutofit fontScale="92500" lnSpcReduction="10000"/>
          </a:bodyPr>
          <a:lstStyle/>
          <a:p>
            <a:pPr marL="0" indent="0">
              <a:buNone/>
            </a:pPr>
            <a:endParaRPr lang="sl-SI" dirty="0"/>
          </a:p>
          <a:p>
            <a:r>
              <a:rPr lang="sl-SI" dirty="0">
                <a:latin typeface="Arial" panose="020B0604020202020204" pitchFamily="34" charset="0"/>
                <a:cs typeface="Arial" panose="020B0604020202020204" pitchFamily="34" charset="0"/>
              </a:rPr>
              <a:t>Najvišji sloj ljudi v Rimu, </a:t>
            </a:r>
          </a:p>
          <a:p>
            <a:r>
              <a:rPr lang="sl-SI" dirty="0">
                <a:latin typeface="Arial" panose="020B0604020202020204" pitchFamily="34" charset="0"/>
                <a:cs typeface="Arial" panose="020B0604020202020204" pitchFamily="34" charset="0"/>
              </a:rPr>
              <a:t>prvobitni člani elitnega družbenega sloja</a:t>
            </a:r>
          </a:p>
          <a:p>
            <a:pPr marL="0" indent="0">
              <a:buNone/>
            </a:pPr>
            <a:r>
              <a:rPr lang="sl-SI" dirty="0">
                <a:latin typeface="Arial" panose="020B0604020202020204" pitchFamily="34" charset="0"/>
                <a:cs typeface="Arial" panose="020B0604020202020204" pitchFamily="34" charset="0"/>
              </a:rPr>
              <a:t>  v antičnem Rimu in pripadniki starih bogatih</a:t>
            </a:r>
          </a:p>
          <a:p>
            <a:pPr marL="0" indent="0">
              <a:buNone/>
            </a:pPr>
            <a:r>
              <a:rPr lang="sl-SI" dirty="0">
                <a:latin typeface="Arial" panose="020B0604020202020204" pitchFamily="34" charset="0"/>
                <a:cs typeface="Arial" panose="020B0604020202020204" pitchFamily="34" charset="0"/>
              </a:rPr>
              <a:t>  plemiških družin,</a:t>
            </a:r>
          </a:p>
          <a:p>
            <a:r>
              <a:rPr lang="sl-SI" dirty="0">
                <a:latin typeface="Arial" panose="020B0604020202020204" pitchFamily="34" charset="0"/>
                <a:cs typeface="Arial" panose="020B0604020202020204" pitchFamily="34" charset="0"/>
              </a:rPr>
              <a:t>bili so zelo bogati, lastniki velikih posesti</a:t>
            </a:r>
          </a:p>
          <a:p>
            <a:r>
              <a:rPr lang="sl-SI" dirty="0">
                <a:latin typeface="Arial" panose="020B0604020202020204" pitchFamily="34" charset="0"/>
                <a:cs typeface="Arial" panose="020B0604020202020204" pitchFamily="34" charset="0"/>
              </a:rPr>
              <a:t>bili so vladarji – prepričani, da lahko samo </a:t>
            </a:r>
          </a:p>
          <a:p>
            <a:pPr marL="0" indent="0">
              <a:buNone/>
            </a:pPr>
            <a:r>
              <a:rPr lang="sl-SI" dirty="0">
                <a:latin typeface="Arial" panose="020B0604020202020204" pitchFamily="34" charset="0"/>
                <a:cs typeface="Arial" panose="020B0604020202020204" pitchFamily="34" charset="0"/>
              </a:rPr>
              <a:t>  oni sestavljajo zakone in vodijo državo, </a:t>
            </a:r>
          </a:p>
          <a:p>
            <a:r>
              <a:rPr lang="sl-SI" dirty="0">
                <a:latin typeface="Arial" panose="020B0604020202020204" pitchFamily="34" charset="0"/>
                <a:cs typeface="Arial" panose="020B0604020202020204" pitchFamily="34" charset="0"/>
              </a:rPr>
              <a:t>nasprotja med Patriciji in Plebejci so</a:t>
            </a:r>
          </a:p>
          <a:p>
            <a:pPr marL="0" indent="0">
              <a:buNone/>
            </a:pPr>
            <a:r>
              <a:rPr lang="sl-SI" dirty="0">
                <a:latin typeface="Arial" panose="020B0604020202020204" pitchFamily="34" charset="0"/>
                <a:cs typeface="Arial" panose="020B0604020202020204" pitchFamily="34" charset="0"/>
              </a:rPr>
              <a:t>  pripeljala do </a:t>
            </a:r>
            <a:r>
              <a:rPr lang="sl-SI" dirty="0" err="1">
                <a:latin typeface="Arial" panose="020B0604020202020204" pitchFamily="34" charset="0"/>
                <a:cs typeface="Arial" panose="020B0604020202020204" pitchFamily="34" charset="0"/>
              </a:rPr>
              <a:t>vojne,ki</a:t>
            </a:r>
            <a:r>
              <a:rPr lang="sl-SI" dirty="0">
                <a:latin typeface="Arial" panose="020B0604020202020204" pitchFamily="34" charset="0"/>
                <a:cs typeface="Arial" panose="020B0604020202020204" pitchFamily="34" charset="0"/>
              </a:rPr>
              <a:t> je trajala 200 let.</a:t>
            </a:r>
          </a:p>
          <a:p>
            <a:pPr marL="0" indent="0">
              <a:buNone/>
            </a:pPr>
            <a:endParaRPr lang="sl-SI"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774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EEEF95D7-C04B-475D-8C05-B1B2E0655ABC}"/>
              </a:ext>
            </a:extLst>
          </p:cNvPr>
          <p:cNvPicPr>
            <a:picLocks noChangeAspect="1"/>
          </p:cNvPicPr>
          <p:nvPr/>
        </p:nvPicPr>
        <p:blipFill rotWithShape="1">
          <a:blip r:embed="rId3"/>
          <a:srcRect r="54244"/>
          <a:stretch/>
        </p:blipFill>
        <p:spPr>
          <a:xfrm>
            <a:off x="7187609" y="1584251"/>
            <a:ext cx="4166191" cy="4592711"/>
          </a:xfrm>
          <a:prstGeom prst="rect">
            <a:avLst/>
          </a:prstGeom>
        </p:spPr>
      </p:pic>
      <p:sp>
        <p:nvSpPr>
          <p:cNvPr id="2" name="Naslov 1">
            <a:extLst>
              <a:ext uri="{FF2B5EF4-FFF2-40B4-BE49-F238E27FC236}">
                <a16:creationId xmlns:a16="http://schemas.microsoft.com/office/drawing/2014/main" id="{3A84971A-4E62-44A8-811B-B3DE29741C7B}"/>
              </a:ext>
            </a:extLst>
          </p:cNvPr>
          <p:cNvSpPr>
            <a:spLocks noGrp="1"/>
          </p:cNvSpPr>
          <p:nvPr>
            <p:ph type="title"/>
          </p:nvPr>
        </p:nvSpPr>
        <p:spPr/>
        <p:txBody>
          <a:bodyPr/>
          <a:lstStyle/>
          <a:p>
            <a:pPr algn="ctr"/>
            <a:r>
              <a:rPr lang="sl-SI" b="1" dirty="0">
                <a:latin typeface="Arial" panose="020B0604020202020204" pitchFamily="34" charset="0"/>
                <a:cs typeface="Arial" panose="020B0604020202020204" pitchFamily="34" charset="0"/>
              </a:rPr>
              <a:t>Plebejci</a:t>
            </a:r>
          </a:p>
        </p:txBody>
      </p:sp>
      <p:sp>
        <p:nvSpPr>
          <p:cNvPr id="5" name="Označba mesta vsebine 4">
            <a:extLst>
              <a:ext uri="{FF2B5EF4-FFF2-40B4-BE49-F238E27FC236}">
                <a16:creationId xmlns:a16="http://schemas.microsoft.com/office/drawing/2014/main" id="{AF0F5F24-B43C-49C1-B210-F0F90C06EA0F}"/>
              </a:ext>
            </a:extLst>
          </p:cNvPr>
          <p:cNvSpPr>
            <a:spLocks noGrp="1"/>
          </p:cNvSpPr>
          <p:nvPr>
            <p:ph idx="1"/>
          </p:nvPr>
        </p:nvSpPr>
        <p:spPr>
          <a:xfrm>
            <a:off x="838200" y="1935127"/>
            <a:ext cx="6349409" cy="4241836"/>
          </a:xfrm>
        </p:spPr>
        <p:txBody>
          <a:bodyPr/>
          <a:lstStyle/>
          <a:p>
            <a:r>
              <a:rPr lang="sl-SI" dirty="0">
                <a:latin typeface="Arial" panose="020B0604020202020204" pitchFamily="34" charset="0"/>
                <a:cs typeface="Arial" panose="020B0604020202020204" pitchFamily="34" charset="0"/>
              </a:rPr>
              <a:t>Najnižji sloj ljudi v Rimu,</a:t>
            </a:r>
          </a:p>
          <a:p>
            <a:r>
              <a:rPr lang="sl-SI" dirty="0">
                <a:latin typeface="Arial" panose="020B0604020202020204" pitchFamily="34" charset="0"/>
                <a:cs typeface="Arial" panose="020B0604020202020204" pitchFamily="34" charset="0"/>
              </a:rPr>
              <a:t>Plebejci so bili vsi tisti, ki niso bili po rodu patriciji,</a:t>
            </a:r>
          </a:p>
          <a:p>
            <a:r>
              <a:rPr lang="sl-SI" dirty="0">
                <a:latin typeface="Arial" panose="020B0604020202020204" pitchFamily="34" charset="0"/>
                <a:cs typeface="Arial" panose="020B0604020202020204" pitchFamily="34" charset="0"/>
              </a:rPr>
              <a:t>predstavljali so večino prebivalstva</a:t>
            </a:r>
          </a:p>
          <a:p>
            <a:r>
              <a:rPr lang="sl-SI" dirty="0">
                <a:latin typeface="Arial" panose="020B0604020202020204" pitchFamily="34" charset="0"/>
                <a:cs typeface="Arial" panose="020B0604020202020204" pitchFamily="34" charset="0"/>
              </a:rPr>
              <a:t>bili so trgovci, obrtniki, kmetje, sužnji</a:t>
            </a:r>
          </a:p>
          <a:p>
            <a:r>
              <a:rPr lang="sl-SI" dirty="0">
                <a:latin typeface="Arial" panose="020B0604020202020204" pitchFamily="34" charset="0"/>
                <a:cs typeface="Arial" panose="020B0604020202020204" pitchFamily="34" charset="0"/>
              </a:rPr>
              <a:t>bili so </a:t>
            </a:r>
            <a:r>
              <a:rPr lang="it-IT" dirty="0">
                <a:latin typeface="Arial" panose="020B0604020202020204" pitchFamily="34" charset="0"/>
                <a:cs typeface="Arial" panose="020B0604020202020204" pitchFamily="34" charset="0"/>
              </a:rPr>
              <a:t>pravi </a:t>
            </a:r>
            <a:r>
              <a:rPr lang="it-IT" dirty="0" err="1">
                <a:latin typeface="Arial" panose="020B0604020202020204" pitchFamily="34" charset="0"/>
                <a:cs typeface="Arial" panose="020B0604020202020204" pitchFamily="34" charset="0"/>
              </a:rPr>
              <a:t>staroselci</a:t>
            </a:r>
            <a:r>
              <a:rPr lang="it-IT" dirty="0">
                <a:latin typeface="Arial" panose="020B0604020202020204" pitchFamily="34" charset="0"/>
                <a:cs typeface="Arial" panose="020B0604020202020204" pitchFamily="34" charset="0"/>
              </a:rPr>
              <a:t> mesta </a:t>
            </a:r>
            <a:r>
              <a:rPr lang="it-IT" dirty="0" err="1">
                <a:latin typeface="Arial" panose="020B0604020202020204" pitchFamily="34" charset="0"/>
                <a:cs typeface="Arial" panose="020B0604020202020204" pitchFamily="34" charset="0"/>
              </a:rPr>
              <a:t>Rim</a:t>
            </a:r>
            <a:r>
              <a:rPr lang="it-IT" dirty="0">
                <a:latin typeface="Arial" panose="020B0604020202020204" pitchFamily="34" charset="0"/>
                <a:cs typeface="Arial" panose="020B0604020202020204" pitchFamily="34" charset="0"/>
              </a:rPr>
              <a:t> in </a:t>
            </a:r>
            <a:r>
              <a:rPr lang="it-IT" dirty="0" err="1">
                <a:latin typeface="Arial" panose="020B0604020202020204" pitchFamily="34" charset="0"/>
                <a:cs typeface="Arial" panose="020B0604020202020204" pitchFamily="34" charset="0"/>
              </a:rPr>
              <a:t>njegove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ožje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okolice</a:t>
            </a:r>
            <a:r>
              <a:rPr lang="sl-SI" dirty="0">
                <a:latin typeface="Arial" panose="020B0604020202020204" pitchFamily="34" charset="0"/>
                <a:cs typeface="Arial" panose="020B0604020202020204" pitchFamily="34" charset="0"/>
              </a:rPr>
              <a:t>,</a:t>
            </a:r>
          </a:p>
          <a:p>
            <a:r>
              <a:rPr lang="sl-SI" dirty="0">
                <a:latin typeface="Arial" panose="020B0604020202020204" pitchFamily="34" charset="0"/>
                <a:cs typeface="Arial" panose="020B0604020202020204" pitchFamily="34" charset="0"/>
              </a:rPr>
              <a:t>moški so imeli volilno pravico, a le malo politične moči.</a:t>
            </a:r>
          </a:p>
        </p:txBody>
      </p:sp>
    </p:spTree>
    <p:extLst>
      <p:ext uri="{BB962C8B-B14F-4D97-AF65-F5344CB8AC3E}">
        <p14:creationId xmlns:p14="http://schemas.microsoft.com/office/powerpoint/2010/main" val="4202742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CF53E37-4CC4-4BDF-A530-FA3BE686EB9E}"/>
              </a:ext>
            </a:extLst>
          </p:cNvPr>
          <p:cNvSpPr>
            <a:spLocks noGrp="1"/>
          </p:cNvSpPr>
          <p:nvPr>
            <p:ph type="title"/>
          </p:nvPr>
        </p:nvSpPr>
        <p:spPr/>
        <p:txBody>
          <a:bodyPr>
            <a:normAutofit/>
          </a:bodyPr>
          <a:lstStyle/>
          <a:p>
            <a:pPr algn="ctr"/>
            <a:r>
              <a:rPr lang="sl-SI" b="1" dirty="0">
                <a:latin typeface="Arial" panose="020B0604020202020204" pitchFamily="34" charset="0"/>
                <a:cs typeface="Arial" panose="020B0604020202020204" pitchFamily="34" charset="0"/>
              </a:rPr>
              <a:t>KONZUL (PREDSTAVNIK)</a:t>
            </a:r>
          </a:p>
        </p:txBody>
      </p:sp>
      <p:sp>
        <p:nvSpPr>
          <p:cNvPr id="3" name="Označba mesta vsebine 2">
            <a:extLst>
              <a:ext uri="{FF2B5EF4-FFF2-40B4-BE49-F238E27FC236}">
                <a16:creationId xmlns:a16="http://schemas.microsoft.com/office/drawing/2014/main" id="{F926ECDE-B420-4EEB-9DD9-8A63C2C9DA79}"/>
              </a:ext>
            </a:extLst>
          </p:cNvPr>
          <p:cNvSpPr>
            <a:spLocks noGrp="1"/>
          </p:cNvSpPr>
          <p:nvPr>
            <p:ph idx="1"/>
          </p:nvPr>
        </p:nvSpPr>
        <p:spPr>
          <a:xfrm>
            <a:off x="838200" y="1825624"/>
            <a:ext cx="10515600" cy="4575175"/>
          </a:xfrm>
        </p:spPr>
        <p:txBody>
          <a:bodyPr>
            <a:normAutofit/>
          </a:bodyPr>
          <a:lstStyle/>
          <a:p>
            <a:r>
              <a:rPr lang="sl-SI" dirty="0">
                <a:latin typeface="Arial" panose="020B0604020202020204" pitchFamily="34" charset="0"/>
                <a:cs typeface="Arial" panose="020B0604020202020204" pitchFamily="34" charset="0"/>
              </a:rPr>
              <a:t>Najvišji izvoljeni politični funkcionar (magistrat) Rimske republike,</a:t>
            </a:r>
          </a:p>
          <a:p>
            <a:r>
              <a:rPr lang="sl-SI" dirty="0">
                <a:latin typeface="Arial" panose="020B0604020202020204" pitchFamily="34" charset="0"/>
                <a:cs typeface="Arial" panose="020B0604020202020204" pitchFamily="34" charset="0"/>
              </a:rPr>
              <a:t>Rimski senat - </a:t>
            </a:r>
            <a:r>
              <a:rPr lang="nb-NO" dirty="0">
                <a:latin typeface="Arial" panose="020B0604020202020204" pitchFamily="34" charset="0"/>
                <a:cs typeface="Arial" panose="020B0604020202020204" pitchFamily="34" charset="0"/>
              </a:rPr>
              <a:t>glavni upravni </a:t>
            </a:r>
            <a:endParaRPr lang="sl-SI" dirty="0">
              <a:latin typeface="Arial" panose="020B0604020202020204" pitchFamily="34" charset="0"/>
              <a:cs typeface="Arial" panose="020B0604020202020204" pitchFamily="34" charset="0"/>
            </a:endParaRPr>
          </a:p>
          <a:p>
            <a:pPr marL="0" indent="0">
              <a:buNone/>
            </a:pPr>
            <a:r>
              <a:rPr lang="sl-SI" dirty="0">
                <a:latin typeface="Arial" panose="020B0604020202020204" pitchFamily="34" charset="0"/>
                <a:cs typeface="Arial" panose="020B0604020202020204" pitchFamily="34" charset="0"/>
              </a:rPr>
              <a:t>  </a:t>
            </a:r>
            <a:r>
              <a:rPr lang="nb-NO" dirty="0">
                <a:latin typeface="Arial" panose="020B0604020202020204" pitchFamily="34" charset="0"/>
                <a:cs typeface="Arial" panose="020B0604020202020204" pitchFamily="34" charset="0"/>
              </a:rPr>
              <a:t>svet Rimske republike</a:t>
            </a:r>
            <a:endParaRPr lang="sl-SI" dirty="0">
              <a:latin typeface="Arial" panose="020B0604020202020204" pitchFamily="34" charset="0"/>
              <a:cs typeface="Arial" panose="020B0604020202020204" pitchFamily="34" charset="0"/>
            </a:endParaRPr>
          </a:p>
          <a:p>
            <a:r>
              <a:rPr lang="sl-SI" dirty="0">
                <a:latin typeface="Arial" panose="020B0604020202020204" pitchFamily="34" charset="0"/>
                <a:cs typeface="Arial" panose="020B0604020202020204" pitchFamily="34" charset="0"/>
              </a:rPr>
              <a:t>Veto - je pooblastilo</a:t>
            </a:r>
            <a:r>
              <a:rPr lang="pl-PL" dirty="0">
                <a:latin typeface="Arial" panose="020B0604020202020204" pitchFamily="34" charset="0"/>
                <a:cs typeface="Arial" panose="020B0604020202020204" pitchFamily="34" charset="0"/>
              </a:rPr>
              <a:t>, ki ga na </a:t>
            </a:r>
          </a:p>
          <a:p>
            <a:pPr marL="0" indent="0">
              <a:buNone/>
            </a:pPr>
            <a:r>
              <a:rPr lang="pl-PL" dirty="0">
                <a:latin typeface="Arial" panose="020B0604020202020204" pitchFamily="34" charset="0"/>
                <a:cs typeface="Arial" panose="020B0604020202020204" pitchFamily="34" charset="0"/>
              </a:rPr>
              <a:t>  primer uporablja uradnik države</a:t>
            </a:r>
            <a:r>
              <a:rPr lang="sl-SI" dirty="0">
                <a:latin typeface="Arial" panose="020B0604020202020204" pitchFamily="34" charset="0"/>
                <a:cs typeface="Arial" panose="020B0604020202020204" pitchFamily="34" charset="0"/>
              </a:rPr>
              <a:t> </a:t>
            </a:r>
          </a:p>
          <a:p>
            <a:pPr marL="0" indent="0">
              <a:buNone/>
            </a:pPr>
            <a:r>
              <a:rPr lang="sl-SI" dirty="0">
                <a:latin typeface="Arial" panose="020B0604020202020204" pitchFamily="34" charset="0"/>
                <a:cs typeface="Arial" panose="020B0604020202020204" pitchFamily="34" charset="0"/>
              </a:rPr>
              <a:t>  blokirajo katero koli resolucijo</a:t>
            </a:r>
          </a:p>
          <a:p>
            <a:pPr marL="0" indent="0">
              <a:buNone/>
            </a:pPr>
            <a:endParaRPr lang="sl-SI" dirty="0">
              <a:latin typeface="Arial" panose="020B0604020202020204" pitchFamily="34" charset="0"/>
              <a:cs typeface="Arial" panose="020B0604020202020204" pitchFamily="34" charset="0"/>
            </a:endParaRPr>
          </a:p>
          <a:p>
            <a:pPr marL="0" indent="0">
              <a:buNone/>
            </a:pPr>
            <a:r>
              <a:rPr lang="sl-SI" sz="1800" dirty="0">
                <a:latin typeface="Arial" panose="020B0604020202020204" pitchFamily="34" charset="0"/>
                <a:cs typeface="Arial" panose="020B0604020202020204" pitchFamily="34" charset="0"/>
              </a:rPr>
              <a:t>							Na sliki je rimski senat</a:t>
            </a:r>
          </a:p>
        </p:txBody>
      </p:sp>
      <p:pic>
        <p:nvPicPr>
          <p:cNvPr id="4" name="Slika 3">
            <a:extLst>
              <a:ext uri="{FF2B5EF4-FFF2-40B4-BE49-F238E27FC236}">
                <a16:creationId xmlns:a16="http://schemas.microsoft.com/office/drawing/2014/main" id="{D59AF8C5-9993-43F3-8DA1-B831B92E33E5}"/>
              </a:ext>
            </a:extLst>
          </p:cNvPr>
          <p:cNvPicPr>
            <a:picLocks noChangeAspect="1"/>
          </p:cNvPicPr>
          <p:nvPr/>
        </p:nvPicPr>
        <p:blipFill>
          <a:blip r:embed="rId3"/>
          <a:stretch>
            <a:fillRect/>
          </a:stretch>
        </p:blipFill>
        <p:spPr>
          <a:xfrm>
            <a:off x="6338871" y="2604304"/>
            <a:ext cx="5098660" cy="3178165"/>
          </a:xfrm>
          <a:prstGeom prst="rect">
            <a:avLst/>
          </a:prstGeom>
        </p:spPr>
      </p:pic>
    </p:spTree>
    <p:extLst>
      <p:ext uri="{BB962C8B-B14F-4D97-AF65-F5344CB8AC3E}">
        <p14:creationId xmlns:p14="http://schemas.microsoft.com/office/powerpoint/2010/main" val="1508987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F926ECDE-B420-4EEB-9DD9-8A63C2C9DA79}"/>
              </a:ext>
            </a:extLst>
          </p:cNvPr>
          <p:cNvSpPr>
            <a:spLocks noGrp="1"/>
          </p:cNvSpPr>
          <p:nvPr>
            <p:ph idx="1"/>
          </p:nvPr>
        </p:nvSpPr>
        <p:spPr>
          <a:xfrm>
            <a:off x="4540102" y="2371060"/>
            <a:ext cx="6813698" cy="4029740"/>
          </a:xfrm>
        </p:spPr>
        <p:txBody>
          <a:bodyPr>
            <a:normAutofit fontScale="92500" lnSpcReduction="10000"/>
          </a:bodyPr>
          <a:lstStyle/>
          <a:p>
            <a:pPr marL="0" indent="0">
              <a:lnSpc>
                <a:spcPct val="150000"/>
              </a:lnSpc>
              <a:buNone/>
            </a:pPr>
            <a:r>
              <a:rPr lang="sl-SI" b="0" i="0" dirty="0">
                <a:solidFill>
                  <a:srgbClr val="202122"/>
                </a:solidFill>
                <a:effectLst/>
                <a:latin typeface="Arial" panose="020B0604020202020204" pitchFamily="34" charset="0"/>
              </a:rPr>
              <a:t>Na sliki je upodobljen Flavij Anastazij Pavel Prob </a:t>
            </a:r>
            <a:r>
              <a:rPr lang="sl-SI" b="0" i="0" dirty="0" err="1">
                <a:solidFill>
                  <a:srgbClr val="202122"/>
                </a:solidFill>
                <a:effectLst/>
                <a:latin typeface="Arial" panose="020B0604020202020204" pitchFamily="34" charset="0"/>
              </a:rPr>
              <a:t>Sabinijan</a:t>
            </a:r>
            <a:r>
              <a:rPr lang="sl-SI" b="0" i="0" dirty="0">
                <a:solidFill>
                  <a:srgbClr val="202122"/>
                </a:solidFill>
                <a:effectLst/>
                <a:latin typeface="Arial" panose="020B0604020202020204" pitchFamily="34" charset="0"/>
              </a:rPr>
              <a:t> </a:t>
            </a:r>
            <a:r>
              <a:rPr lang="sl-SI" b="0" i="0" dirty="0" err="1">
                <a:solidFill>
                  <a:srgbClr val="202122"/>
                </a:solidFill>
                <a:effectLst/>
                <a:latin typeface="Arial" panose="020B0604020202020204" pitchFamily="34" charset="0"/>
              </a:rPr>
              <a:t>Pompej</a:t>
            </a:r>
            <a:r>
              <a:rPr lang="sl-SI" b="0" i="0" dirty="0">
                <a:solidFill>
                  <a:srgbClr val="202122"/>
                </a:solidFill>
                <a:effectLst/>
                <a:latin typeface="Arial" panose="020B0604020202020204" pitchFamily="34" charset="0"/>
              </a:rPr>
              <a:t>, rimski konzul, v konzulski opravi, ki  v rokah drži žezlo in </a:t>
            </a:r>
            <a:r>
              <a:rPr lang="sl-SI" b="0" i="1" dirty="0" err="1">
                <a:solidFill>
                  <a:srgbClr val="202122"/>
                </a:solidFill>
                <a:effectLst/>
                <a:latin typeface="Arial" panose="020B0604020202020204" pitchFamily="34" charset="0"/>
              </a:rPr>
              <a:t>mappo</a:t>
            </a:r>
            <a:r>
              <a:rPr lang="sl-SI" b="0" i="0" dirty="0">
                <a:solidFill>
                  <a:srgbClr val="202122"/>
                </a:solidFill>
                <a:effectLst/>
                <a:latin typeface="Arial" panose="020B0604020202020204" pitchFamily="34" charset="0"/>
              </a:rPr>
              <a:t>, kos tkanine, s katero so na hipodromu dajali znak za začetek dirke konjskih vpreg. </a:t>
            </a:r>
            <a:r>
              <a:rPr lang="sl-SI" dirty="0">
                <a:latin typeface="Arial" panose="020B0604020202020204" pitchFamily="34" charset="0"/>
                <a:cs typeface="Arial" panose="020B0604020202020204" pitchFamily="34" charset="0"/>
              </a:rPr>
              <a:t>						</a:t>
            </a:r>
          </a:p>
        </p:txBody>
      </p:sp>
      <p:pic>
        <p:nvPicPr>
          <p:cNvPr id="5" name="Slika 4">
            <a:extLst>
              <a:ext uri="{FF2B5EF4-FFF2-40B4-BE49-F238E27FC236}">
                <a16:creationId xmlns:a16="http://schemas.microsoft.com/office/drawing/2014/main" id="{BB31C805-03A6-45AA-B123-C725113C744E}"/>
              </a:ext>
            </a:extLst>
          </p:cNvPr>
          <p:cNvPicPr>
            <a:picLocks noChangeAspect="1"/>
          </p:cNvPicPr>
          <p:nvPr/>
        </p:nvPicPr>
        <p:blipFill>
          <a:blip r:embed="rId3"/>
          <a:stretch>
            <a:fillRect/>
          </a:stretch>
        </p:blipFill>
        <p:spPr>
          <a:xfrm>
            <a:off x="308345" y="719561"/>
            <a:ext cx="4061638" cy="6138439"/>
          </a:xfrm>
          <a:prstGeom prst="rect">
            <a:avLst/>
          </a:prstGeom>
        </p:spPr>
      </p:pic>
    </p:spTree>
    <p:extLst>
      <p:ext uri="{BB962C8B-B14F-4D97-AF65-F5344CB8AC3E}">
        <p14:creationId xmlns:p14="http://schemas.microsoft.com/office/powerpoint/2010/main" val="3403902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7BF94A7-9771-4EF1-A189-F80689CF12BC}"/>
              </a:ext>
            </a:extLst>
          </p:cNvPr>
          <p:cNvSpPr>
            <a:spLocks noGrp="1"/>
          </p:cNvSpPr>
          <p:nvPr>
            <p:ph type="title"/>
          </p:nvPr>
        </p:nvSpPr>
        <p:spPr>
          <a:xfrm>
            <a:off x="838200" y="365125"/>
            <a:ext cx="8242005" cy="1325563"/>
          </a:xfrm>
        </p:spPr>
        <p:txBody>
          <a:bodyPr/>
          <a:lstStyle/>
          <a:p>
            <a:pPr algn="ctr"/>
            <a:r>
              <a:rPr lang="sl-SI" b="1" dirty="0">
                <a:latin typeface="Arial" panose="020B0604020202020204" pitchFamily="34" charset="0"/>
                <a:cs typeface="Arial" panose="020B0604020202020204" pitchFamily="34" charset="0"/>
              </a:rPr>
              <a:t>TRIBUN</a:t>
            </a:r>
          </a:p>
        </p:txBody>
      </p:sp>
      <p:sp>
        <p:nvSpPr>
          <p:cNvPr id="3" name="Označba mesta vsebine 2">
            <a:extLst>
              <a:ext uri="{FF2B5EF4-FFF2-40B4-BE49-F238E27FC236}">
                <a16:creationId xmlns:a16="http://schemas.microsoft.com/office/drawing/2014/main" id="{819199F1-A552-456D-8082-2F804634E66E}"/>
              </a:ext>
            </a:extLst>
          </p:cNvPr>
          <p:cNvSpPr>
            <a:spLocks noGrp="1"/>
          </p:cNvSpPr>
          <p:nvPr>
            <p:ph idx="1"/>
          </p:nvPr>
        </p:nvSpPr>
        <p:spPr>
          <a:xfrm>
            <a:off x="838199" y="1296365"/>
            <a:ext cx="10794357" cy="4880598"/>
          </a:xfrm>
        </p:spPr>
        <p:txBody>
          <a:bodyPr>
            <a:normAutofit fontScale="92500" lnSpcReduction="20000"/>
          </a:bodyPr>
          <a:lstStyle/>
          <a:p>
            <a:endParaRPr lang="sl-SI" dirty="0">
              <a:latin typeface="Arial" panose="020B0604020202020204" pitchFamily="34" charset="0"/>
              <a:cs typeface="Arial" panose="020B0604020202020204" pitchFamily="34" charset="0"/>
            </a:endParaRPr>
          </a:p>
          <a:p>
            <a:r>
              <a:rPr lang="sl-SI" dirty="0">
                <a:latin typeface="Arial" panose="020B0604020202020204" pitchFamily="34" charset="0"/>
                <a:cs typeface="Arial" panose="020B0604020202020204" pitchFamily="34" charset="0"/>
              </a:rPr>
              <a:t>Plebejci so dobili pravico, da so lahko izvolili dva </a:t>
            </a:r>
          </a:p>
          <a:p>
            <a:pPr marL="0" indent="0">
              <a:buNone/>
            </a:pPr>
            <a:r>
              <a:rPr lang="sl-SI" dirty="0">
                <a:latin typeface="Arial" panose="020B0604020202020204" pitchFamily="34" charset="0"/>
                <a:cs typeface="Arial" panose="020B0604020202020204" pitchFamily="34" charset="0"/>
              </a:rPr>
              <a:t>  ljudska tribuna, ki sta lahko ovrgla sklep senata (veto), </a:t>
            </a:r>
          </a:p>
          <a:p>
            <a:r>
              <a:rPr lang="sl-SI" dirty="0">
                <a:latin typeface="Arial" panose="020B0604020202020204" pitchFamily="34" charset="0"/>
                <a:cs typeface="Arial" panose="020B0604020202020204" pitchFamily="34" charset="0"/>
              </a:rPr>
              <a:t>tribuni so bili nedotakljivi in so uživali velik ogled.</a:t>
            </a:r>
          </a:p>
          <a:p>
            <a:r>
              <a:rPr lang="sl-SI" dirty="0">
                <a:latin typeface="Arial" panose="020B0604020202020204" pitchFamily="34" charset="0"/>
                <a:cs typeface="Arial" panose="020B0604020202020204" pitchFamily="34" charset="0"/>
              </a:rPr>
              <a:t>dosegli so, da je Rim dobil zakone po katerih so vladali </a:t>
            </a:r>
          </a:p>
          <a:p>
            <a:pPr marL="0" indent="0">
              <a:buNone/>
            </a:pPr>
            <a:r>
              <a:rPr lang="sl-SI" dirty="0">
                <a:latin typeface="Arial" panose="020B0604020202020204" pitchFamily="34" charset="0"/>
                <a:cs typeface="Arial" panose="020B0604020202020204" pitchFamily="34" charset="0"/>
              </a:rPr>
              <a:t>  in sodili,</a:t>
            </a:r>
          </a:p>
          <a:p>
            <a:r>
              <a:rPr lang="sl-SI" dirty="0">
                <a:latin typeface="Arial" panose="020B0604020202020204" pitchFamily="34" charset="0"/>
                <a:cs typeface="Arial" panose="020B0604020202020204" pitchFamily="34" charset="0"/>
              </a:rPr>
              <a:t>kasneje so plebejci postali enakopravni rimski državljani in</a:t>
            </a:r>
          </a:p>
          <a:p>
            <a:pPr marL="0" indent="0">
              <a:buNone/>
            </a:pPr>
            <a:r>
              <a:rPr lang="sl-SI" dirty="0">
                <a:latin typeface="Arial" panose="020B0604020202020204" pitchFamily="34" charset="0"/>
                <a:cs typeface="Arial" panose="020B0604020202020204" pitchFamily="34" charset="0"/>
              </a:rPr>
              <a:t>  so se od ostalih ločili le po premoženju</a:t>
            </a:r>
          </a:p>
          <a:p>
            <a:endParaRPr lang="sl-SI" dirty="0">
              <a:latin typeface="Arial" panose="020B0604020202020204" pitchFamily="34" charset="0"/>
              <a:cs typeface="Arial" panose="020B0604020202020204" pitchFamily="34" charset="0"/>
            </a:endParaRPr>
          </a:p>
          <a:p>
            <a:pPr marL="0" indent="0">
              <a:buNone/>
            </a:pPr>
            <a:endParaRPr lang="sl-SI" dirty="0">
              <a:latin typeface="Arial" panose="020B0604020202020204" pitchFamily="34" charset="0"/>
              <a:cs typeface="Arial" panose="020B0604020202020204" pitchFamily="34" charset="0"/>
            </a:endParaRPr>
          </a:p>
          <a:p>
            <a:pPr marL="0" indent="0">
              <a:buNone/>
            </a:pPr>
            <a:endParaRPr lang="sl-SI" dirty="0">
              <a:latin typeface="Arial" panose="020B0604020202020204" pitchFamily="34" charset="0"/>
              <a:cs typeface="Arial" panose="020B0604020202020204" pitchFamily="34" charset="0"/>
            </a:endParaRPr>
          </a:p>
          <a:p>
            <a:pPr marL="0" indent="0">
              <a:buNone/>
            </a:pPr>
            <a:r>
              <a:rPr lang="sl-SI" sz="1700" dirty="0">
                <a:latin typeface="Arial" panose="020B0604020202020204" pitchFamily="34" charset="0"/>
                <a:cs typeface="Arial" panose="020B0604020202020204" pitchFamily="34" charset="0"/>
              </a:rPr>
              <a:t>				      Na sliki je primer bakrenega izdelka, ki je predhodnik rimskih kovancev</a:t>
            </a:r>
          </a:p>
        </p:txBody>
      </p:sp>
      <p:pic>
        <p:nvPicPr>
          <p:cNvPr id="4" name="Slika 3">
            <a:extLst>
              <a:ext uri="{FF2B5EF4-FFF2-40B4-BE49-F238E27FC236}">
                <a16:creationId xmlns:a16="http://schemas.microsoft.com/office/drawing/2014/main" id="{6394C4A2-10D4-466D-8F83-2DF2F74820A9}"/>
              </a:ext>
            </a:extLst>
          </p:cNvPr>
          <p:cNvPicPr>
            <a:picLocks noChangeAspect="1"/>
          </p:cNvPicPr>
          <p:nvPr/>
        </p:nvPicPr>
        <p:blipFill>
          <a:blip r:embed="rId3"/>
          <a:stretch>
            <a:fillRect/>
          </a:stretch>
        </p:blipFill>
        <p:spPr>
          <a:xfrm>
            <a:off x="9866934" y="223285"/>
            <a:ext cx="2325066" cy="4963078"/>
          </a:xfrm>
          <a:prstGeom prst="rect">
            <a:avLst/>
          </a:prstGeom>
        </p:spPr>
      </p:pic>
    </p:spTree>
    <p:extLst>
      <p:ext uri="{BB962C8B-B14F-4D97-AF65-F5344CB8AC3E}">
        <p14:creationId xmlns:p14="http://schemas.microsoft.com/office/powerpoint/2010/main" val="4240470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1602A8C-E925-4D49-BAF6-8D377250F84E}"/>
              </a:ext>
            </a:extLst>
          </p:cNvPr>
          <p:cNvSpPr>
            <a:spLocks noGrp="1"/>
          </p:cNvSpPr>
          <p:nvPr>
            <p:ph type="title"/>
          </p:nvPr>
        </p:nvSpPr>
        <p:spPr>
          <a:xfrm>
            <a:off x="838200" y="150471"/>
            <a:ext cx="10515600" cy="1540217"/>
          </a:xfrm>
        </p:spPr>
        <p:txBody>
          <a:bodyPr>
            <a:normAutofit/>
          </a:bodyPr>
          <a:lstStyle/>
          <a:p>
            <a:pPr algn="ctr"/>
            <a:r>
              <a:rPr lang="sl-SI" sz="3600" b="1" dirty="0">
                <a:latin typeface="Arial" panose="020B0604020202020204" pitchFamily="34" charset="0"/>
                <a:cs typeface="Arial" panose="020B0604020202020204" pitchFamily="34" charset="0"/>
              </a:rPr>
              <a:t>Gaj Julij Cezar (latinsko </a:t>
            </a:r>
            <a:r>
              <a:rPr lang="sl-SI" sz="3600" b="1" dirty="0" err="1">
                <a:latin typeface="Arial" panose="020B0604020202020204" pitchFamily="34" charset="0"/>
                <a:cs typeface="Arial" panose="020B0604020202020204" pitchFamily="34" charset="0"/>
              </a:rPr>
              <a:t>Caius</a:t>
            </a:r>
            <a:r>
              <a:rPr lang="sl-SI" sz="3600" b="1" dirty="0">
                <a:latin typeface="Arial" panose="020B0604020202020204" pitchFamily="34" charset="0"/>
                <a:cs typeface="Arial" panose="020B0604020202020204" pitchFamily="34" charset="0"/>
              </a:rPr>
              <a:t> </a:t>
            </a:r>
            <a:r>
              <a:rPr lang="sl-SI" sz="3600" b="1" dirty="0" err="1">
                <a:latin typeface="Arial" panose="020B0604020202020204" pitchFamily="34" charset="0"/>
                <a:cs typeface="Arial" panose="020B0604020202020204" pitchFamily="34" charset="0"/>
              </a:rPr>
              <a:t>Iulius</a:t>
            </a:r>
            <a:r>
              <a:rPr lang="sl-SI" sz="3600" b="1" dirty="0">
                <a:latin typeface="Arial" panose="020B0604020202020204" pitchFamily="34" charset="0"/>
                <a:cs typeface="Arial" panose="020B0604020202020204" pitchFamily="34" charset="0"/>
              </a:rPr>
              <a:t> </a:t>
            </a:r>
            <a:r>
              <a:rPr lang="sl-SI" sz="3600" b="1" dirty="0" err="1">
                <a:latin typeface="Arial" panose="020B0604020202020204" pitchFamily="34" charset="0"/>
                <a:cs typeface="Arial" panose="020B0604020202020204" pitchFamily="34" charset="0"/>
              </a:rPr>
              <a:t>Caesar</a:t>
            </a:r>
            <a:r>
              <a:rPr lang="sl-SI" sz="3600" b="1" dirty="0">
                <a:latin typeface="Arial" panose="020B0604020202020204" pitchFamily="34" charset="0"/>
                <a:cs typeface="Arial" panose="020B0604020202020204" pitchFamily="34" charset="0"/>
              </a:rPr>
              <a:t>) </a:t>
            </a:r>
            <a:br>
              <a:rPr lang="sl-SI" sz="3600" b="1" dirty="0">
                <a:latin typeface="Arial" panose="020B0604020202020204" pitchFamily="34" charset="0"/>
                <a:cs typeface="Arial" panose="020B0604020202020204" pitchFamily="34" charset="0"/>
              </a:rPr>
            </a:br>
            <a:r>
              <a:rPr lang="sl-SI" sz="3600" b="1" dirty="0">
                <a:latin typeface="Arial" panose="020B0604020202020204" pitchFamily="34" charset="0"/>
                <a:cs typeface="Arial" panose="020B0604020202020204" pitchFamily="34" charset="0"/>
              </a:rPr>
              <a:t> 13. julij 100 pr. n. št.-15. marec 44 pr. n. št.</a:t>
            </a:r>
          </a:p>
        </p:txBody>
      </p:sp>
      <p:sp>
        <p:nvSpPr>
          <p:cNvPr id="3" name="Označba mesta vsebine 2">
            <a:extLst>
              <a:ext uri="{FF2B5EF4-FFF2-40B4-BE49-F238E27FC236}">
                <a16:creationId xmlns:a16="http://schemas.microsoft.com/office/drawing/2014/main" id="{08078939-4D58-4AC2-B906-735B122F2717}"/>
              </a:ext>
            </a:extLst>
          </p:cNvPr>
          <p:cNvSpPr>
            <a:spLocks noGrp="1"/>
          </p:cNvSpPr>
          <p:nvPr>
            <p:ph idx="1"/>
          </p:nvPr>
        </p:nvSpPr>
        <p:spPr>
          <a:xfrm>
            <a:off x="838200" y="1775637"/>
            <a:ext cx="10515600" cy="4931892"/>
          </a:xfrm>
        </p:spPr>
        <p:txBody>
          <a:bodyPr>
            <a:normAutofit fontScale="70000" lnSpcReduction="20000"/>
          </a:bodyPr>
          <a:lstStyle/>
          <a:p>
            <a:r>
              <a:rPr lang="sl-SI" sz="3600" b="0" i="0" dirty="0">
                <a:effectLst/>
                <a:latin typeface="Arial" panose="020B0604020202020204" pitchFamily="34" charset="0"/>
              </a:rPr>
              <a:t>Cezar se je rodil 13.7. 100 </a:t>
            </a:r>
            <a:r>
              <a:rPr lang="sl-SI" sz="3600" b="0" i="0" dirty="0" err="1">
                <a:effectLst/>
                <a:latin typeface="Arial" panose="020B0604020202020204" pitchFamily="34" charset="0"/>
              </a:rPr>
              <a:t>p.n</a:t>
            </a:r>
            <a:r>
              <a:rPr lang="sl-SI" sz="3600" b="0" i="0" dirty="0">
                <a:effectLst/>
                <a:latin typeface="Arial" panose="020B0604020202020204" pitchFamily="34" charset="0"/>
              </a:rPr>
              <a:t>. š.. </a:t>
            </a:r>
          </a:p>
          <a:p>
            <a:pPr algn="l"/>
            <a:r>
              <a:rPr lang="sl-SI" sz="3600" b="0" i="0" dirty="0">
                <a:effectLst/>
                <a:latin typeface="Arial" panose="020B0604020202020204" pitchFamily="34" charset="0"/>
              </a:rPr>
              <a:t>Gaj Julij Cezar je eden najbolj znanih predstavnikov starega rimskega sveta. </a:t>
            </a:r>
          </a:p>
          <a:p>
            <a:pPr algn="l"/>
            <a:r>
              <a:rPr lang="sl-SI" sz="3600" b="0" i="0" dirty="0">
                <a:effectLst/>
                <a:latin typeface="Arial" panose="020B0604020202020204" pitchFamily="34" charset="0"/>
              </a:rPr>
              <a:t>Bil je vsestranski – general rimske vojske, politik, državnik, in zgodovinopisec.</a:t>
            </a:r>
          </a:p>
          <a:p>
            <a:pPr algn="l"/>
            <a:r>
              <a:rPr lang="sl-SI" sz="3600" b="0" i="0" dirty="0">
                <a:effectLst/>
                <a:latin typeface="Arial" panose="020B0604020202020204" pitchFamily="34" charset="0"/>
              </a:rPr>
              <a:t>Ljudje so ga oboževali, ker je bil voditelj velesile tistega časa. </a:t>
            </a:r>
          </a:p>
          <a:p>
            <a:pPr algn="l"/>
            <a:r>
              <a:rPr lang="sl-SI" sz="3600" b="0" i="0" dirty="0">
                <a:effectLst/>
                <a:latin typeface="Arial" panose="020B0604020202020204" pitchFamily="34" charset="0"/>
              </a:rPr>
              <a:t>Ta moč in slava pa sta ga stali življenja - .</a:t>
            </a:r>
          </a:p>
          <a:p>
            <a:pPr algn="l"/>
            <a:r>
              <a:rPr lang="sl-SI" sz="3600" b="0" i="0" dirty="0">
                <a:effectLst/>
                <a:latin typeface="Arial" panose="020B0604020202020204" pitchFamily="34" charset="0"/>
              </a:rPr>
              <a:t>Njegovi starši so prihajali iz bogatih starih rimskih družin; Julijcev in </a:t>
            </a:r>
            <a:r>
              <a:rPr lang="sl-SI" sz="3600" b="0" i="0" dirty="0" err="1">
                <a:effectLst/>
                <a:latin typeface="Arial" panose="020B0604020202020204" pitchFamily="34" charset="0"/>
              </a:rPr>
              <a:t>Avrelijcev</a:t>
            </a:r>
            <a:r>
              <a:rPr lang="sl-SI" sz="3600" b="0" i="0" dirty="0">
                <a:effectLst/>
                <a:latin typeface="Arial" panose="020B0604020202020204" pitchFamily="34" charset="0"/>
              </a:rPr>
              <a:t>. </a:t>
            </a:r>
          </a:p>
          <a:p>
            <a:pPr algn="l"/>
            <a:r>
              <a:rPr lang="sl-SI" sz="3600" b="0" i="0" dirty="0">
                <a:effectLst/>
                <a:latin typeface="Arial" panose="020B0604020202020204" pitchFamily="34" charset="0"/>
              </a:rPr>
              <a:t>Cezar je kmalu pokazal svojo odločnost in neomajno samozavest. </a:t>
            </a:r>
          </a:p>
          <a:p>
            <a:pPr algn="l"/>
            <a:r>
              <a:rPr lang="sl-SI" sz="3600" b="0" i="0" dirty="0">
                <a:effectLst/>
                <a:latin typeface="Arial" panose="020B0604020202020204" pitchFamily="34" charset="0"/>
              </a:rPr>
              <a:t>Najprej se je odločil za udejstvovanje v politiki.</a:t>
            </a:r>
          </a:p>
          <a:p>
            <a:pPr algn="l"/>
            <a:r>
              <a:rPr lang="sl-SI" sz="3600" b="0" i="0" dirty="0">
                <a:effectLst/>
                <a:latin typeface="Arial" panose="020B0604020202020204" pitchFamily="34" charset="0"/>
              </a:rPr>
              <a:t>Izkazal se je kot odličen govornik. To mu je prineslo že zelo zgodaj slavo med nižjimi sloji rimskega prebivalstva, predvsem po zaslugi prirejanja sijajnih iger in zabav ter spoštovanje med kolegi, </a:t>
            </a:r>
          </a:p>
          <a:p>
            <a:endParaRPr lang="sl-SI" dirty="0"/>
          </a:p>
        </p:txBody>
      </p:sp>
    </p:spTree>
    <p:extLst>
      <p:ext uri="{BB962C8B-B14F-4D97-AF65-F5344CB8AC3E}">
        <p14:creationId xmlns:p14="http://schemas.microsoft.com/office/powerpoint/2010/main" val="1019279495"/>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TotalTime>
  <Words>799</Words>
  <Application>Microsoft Office PowerPoint</Application>
  <PresentationFormat>Širokozaslonsko</PresentationFormat>
  <Paragraphs>92</Paragraphs>
  <Slides>14</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14</vt:i4>
      </vt:variant>
    </vt:vector>
  </HeadingPairs>
  <TitlesOfParts>
    <vt:vector size="18" baseType="lpstr">
      <vt:lpstr>Arial</vt:lpstr>
      <vt:lpstr>Calibri</vt:lpstr>
      <vt:lpstr>Calibri Light</vt:lpstr>
      <vt:lpstr>Officeova tema</vt:lpstr>
      <vt:lpstr>RIMSKA REPUBLIKA</vt:lpstr>
      <vt:lpstr>Nastanek in razvoj Rimske republike</vt:lpstr>
      <vt:lpstr>Značilnosti Rimske republike</vt:lpstr>
      <vt:lpstr>Patriciji</vt:lpstr>
      <vt:lpstr>Plebejci</vt:lpstr>
      <vt:lpstr>KONZUL (PREDSTAVNIK)</vt:lpstr>
      <vt:lpstr>PowerPointova predstavitev</vt:lpstr>
      <vt:lpstr>TRIBUN</vt:lpstr>
      <vt:lpstr>Gaj Julij Cezar (latinsko Caius Iulius Caesar)   13. julij 100 pr. n. št.-15. marec 44 pr. n. št.</vt:lpstr>
      <vt:lpstr>PowerPointova predstavitev</vt:lpstr>
      <vt:lpstr>Video</vt:lpstr>
      <vt:lpstr>VIRI</vt:lpstr>
      <vt:lpstr>Mnenje</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RIMSKE REPUBLIKE</dc:title>
  <dc:creator>tian kuzma</dc:creator>
  <cp:lastModifiedBy>bernarda.roudi@gmail.com</cp:lastModifiedBy>
  <cp:revision>59</cp:revision>
  <dcterms:created xsi:type="dcterms:W3CDTF">2022-01-26T18:22:20Z</dcterms:created>
  <dcterms:modified xsi:type="dcterms:W3CDTF">2022-02-11T07:44:46Z</dcterms:modified>
</cp:coreProperties>
</file>