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62" y="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C0ED-DCAA-455E-BE51-EC39C4B1887A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EEED8-DAC1-4771-A5FD-340F85C6CB4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EED8-DAC1-4771-A5FD-340F85C6CB4E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EEED8-DAC1-4771-A5FD-340F85C6CB4E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57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EEED8-DAC1-4771-A5FD-340F85C6CB4E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94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FFDE-9FAB-4BA4-BCB9-AFDF7D077B97}" type="datetimeFigureOut">
              <a:rPr lang="sl-SI" smtClean="0"/>
              <a:pPr/>
              <a:t>17.2.2022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9512" y="188640"/>
            <a:ext cx="314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Pravokotni trikotnik</a:t>
            </a:r>
          </a:p>
        </p:txBody>
      </p:sp>
      <p:sp>
        <p:nvSpPr>
          <p:cNvPr id="5" name="Pravokotni trikotnik 4"/>
          <p:cNvSpPr/>
          <p:nvPr/>
        </p:nvSpPr>
        <p:spPr>
          <a:xfrm>
            <a:off x="1475656" y="980728"/>
            <a:ext cx="1800200" cy="151216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konektor 6"/>
          <p:cNvCxnSpPr/>
          <p:nvPr/>
        </p:nvCxnSpPr>
        <p:spPr>
          <a:xfrm>
            <a:off x="1475656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/>
          <p:cNvCxnSpPr/>
          <p:nvPr/>
        </p:nvCxnSpPr>
        <p:spPr>
          <a:xfrm>
            <a:off x="1763688" y="22048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2555776" y="148478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115616" y="170080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195736" y="2420888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347864" y="404664"/>
            <a:ext cx="18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o = a + b +c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5219" r="67628" b="61984"/>
          <a:stretch>
            <a:fillRect/>
          </a:stretch>
        </p:blipFill>
        <p:spPr bwMode="auto">
          <a:xfrm>
            <a:off x="2915816" y="980728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jeZBesedilom 17"/>
          <p:cNvSpPr txBox="1"/>
          <p:nvPr/>
        </p:nvSpPr>
        <p:spPr>
          <a:xfrm>
            <a:off x="2051720" y="31409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683568" y="314096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39" name="Pravokotni trikotnik 38"/>
          <p:cNvSpPr/>
          <p:nvPr/>
        </p:nvSpPr>
        <p:spPr>
          <a:xfrm rot="16200000">
            <a:off x="1043608" y="4725144"/>
            <a:ext cx="1512168" cy="1368152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 trikotnik 39"/>
          <p:cNvSpPr/>
          <p:nvPr/>
        </p:nvSpPr>
        <p:spPr>
          <a:xfrm rot="8407638">
            <a:off x="526934" y="3398179"/>
            <a:ext cx="1800200" cy="151216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5177" t="41953" r="59327" b="50172"/>
          <a:stretch>
            <a:fillRect/>
          </a:stretch>
        </p:blipFill>
        <p:spPr bwMode="auto">
          <a:xfrm>
            <a:off x="5940152" y="90872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oljeZBesedilom 40"/>
          <p:cNvSpPr txBox="1"/>
          <p:nvPr/>
        </p:nvSpPr>
        <p:spPr>
          <a:xfrm>
            <a:off x="5580112" y="404664"/>
            <a:ext cx="2875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PITAGOROV IZREK</a:t>
            </a:r>
          </a:p>
        </p:txBody>
      </p:sp>
      <p:sp>
        <p:nvSpPr>
          <p:cNvPr id="42" name="PoljeZBesedilom 41"/>
          <p:cNvSpPr txBox="1"/>
          <p:nvPr/>
        </p:nvSpPr>
        <p:spPr>
          <a:xfrm>
            <a:off x="6300192" y="1628800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a² = b² + c² </a:t>
            </a:r>
          </a:p>
        </p:txBody>
      </p:sp>
      <p:sp>
        <p:nvSpPr>
          <p:cNvPr id="43" name="PoljeZBesedilom 42"/>
          <p:cNvSpPr txBox="1"/>
          <p:nvPr/>
        </p:nvSpPr>
        <p:spPr>
          <a:xfrm>
            <a:off x="1763688" y="6165304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44" name="PoljeZBesedilom 43"/>
          <p:cNvSpPr txBox="1"/>
          <p:nvPr/>
        </p:nvSpPr>
        <p:spPr>
          <a:xfrm>
            <a:off x="2555776" y="53012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45" name="PoljeZBesedilom 44"/>
          <p:cNvSpPr txBox="1"/>
          <p:nvPr/>
        </p:nvSpPr>
        <p:spPr>
          <a:xfrm>
            <a:off x="1331640" y="508518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46" name="PoljeZBesedilom 45"/>
          <p:cNvSpPr txBox="1"/>
          <p:nvPr/>
        </p:nvSpPr>
        <p:spPr>
          <a:xfrm>
            <a:off x="1259632" y="4077072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cxnSp>
        <p:nvCxnSpPr>
          <p:cNvPr id="48" name="Raven konektor 47"/>
          <p:cNvCxnSpPr/>
          <p:nvPr/>
        </p:nvCxnSpPr>
        <p:spPr>
          <a:xfrm>
            <a:off x="1403648" y="3212976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konektor 50"/>
          <p:cNvCxnSpPr/>
          <p:nvPr/>
        </p:nvCxnSpPr>
        <p:spPr>
          <a:xfrm>
            <a:off x="2195736" y="58052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konektor 51"/>
          <p:cNvCxnSpPr/>
          <p:nvPr/>
        </p:nvCxnSpPr>
        <p:spPr>
          <a:xfrm>
            <a:off x="2195736" y="58052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konektor 53"/>
          <p:cNvCxnSpPr/>
          <p:nvPr/>
        </p:nvCxnSpPr>
        <p:spPr>
          <a:xfrm flipV="1">
            <a:off x="1619672" y="3212976"/>
            <a:ext cx="2076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konektor 59"/>
          <p:cNvCxnSpPr/>
          <p:nvPr/>
        </p:nvCxnSpPr>
        <p:spPr>
          <a:xfrm flipV="1">
            <a:off x="611560" y="2780928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 flipV="1">
            <a:off x="179512" y="4509120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9370" t="47421" r="69008" b="37813"/>
          <a:stretch>
            <a:fillRect/>
          </a:stretch>
        </p:blipFill>
        <p:spPr bwMode="auto">
          <a:xfrm>
            <a:off x="4139952" y="3284984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 cstate="print"/>
          <a:srcRect l="32099" t="46437" r="57939" b="40766"/>
          <a:stretch>
            <a:fillRect/>
          </a:stretch>
        </p:blipFill>
        <p:spPr bwMode="auto">
          <a:xfrm>
            <a:off x="4283968" y="1772816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4" cstate="print"/>
          <a:srcRect l="43168" t="46437" r="47424" b="37813"/>
          <a:stretch>
            <a:fillRect/>
          </a:stretch>
        </p:blipFill>
        <p:spPr bwMode="auto">
          <a:xfrm>
            <a:off x="4355976" y="479715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PoljeZBesedilom 64"/>
          <p:cNvSpPr txBox="1"/>
          <p:nvPr/>
        </p:nvSpPr>
        <p:spPr>
          <a:xfrm>
            <a:off x="6156176" y="3429000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c² = a² + b² </a:t>
            </a:r>
          </a:p>
        </p:txBody>
      </p:sp>
      <p:sp>
        <p:nvSpPr>
          <p:cNvPr id="66" name="PoljeZBesedilom 65"/>
          <p:cNvSpPr txBox="1"/>
          <p:nvPr/>
        </p:nvSpPr>
        <p:spPr>
          <a:xfrm>
            <a:off x="6300192" y="4941168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b² = a² + c²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2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9512" y="188640"/>
            <a:ext cx="317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Enakokraki trikotnik</a:t>
            </a:r>
          </a:p>
        </p:txBody>
      </p:sp>
      <p:sp>
        <p:nvSpPr>
          <p:cNvPr id="3" name="Enakokraki trikotnik 2"/>
          <p:cNvSpPr/>
          <p:nvPr/>
        </p:nvSpPr>
        <p:spPr>
          <a:xfrm>
            <a:off x="539552" y="764704"/>
            <a:ext cx="1584176" cy="237626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Raven konektor 3"/>
          <p:cNvCxnSpPr/>
          <p:nvPr/>
        </p:nvCxnSpPr>
        <p:spPr>
          <a:xfrm>
            <a:off x="1331640" y="285293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konektor 5"/>
          <p:cNvCxnSpPr>
            <a:stCxn id="3" idx="0"/>
            <a:endCxn id="3" idx="3"/>
          </p:cNvCxnSpPr>
          <p:nvPr/>
        </p:nvCxnSpPr>
        <p:spPr>
          <a:xfrm>
            <a:off x="1331640" y="764704"/>
            <a:ext cx="0" cy="2376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6"/>
          <p:cNvCxnSpPr/>
          <p:nvPr/>
        </p:nvCxnSpPr>
        <p:spPr>
          <a:xfrm flipV="1">
            <a:off x="1619672" y="285293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0668" t="41140" r="76565" b="49016"/>
          <a:stretch>
            <a:fillRect/>
          </a:stretch>
        </p:blipFill>
        <p:spPr bwMode="auto">
          <a:xfrm>
            <a:off x="1677384" y="3206589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>
            <a:off x="1331640" y="3140968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2771800" y="67749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o = 2a + c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1187624" y="314096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c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691680" y="155679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11560" y="148478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5654" t="44907" r="42724" b="40328"/>
          <a:stretch>
            <a:fillRect/>
          </a:stretch>
        </p:blipFill>
        <p:spPr bwMode="auto">
          <a:xfrm>
            <a:off x="2707292" y="1093415"/>
            <a:ext cx="1728192" cy="123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57830" t="45891" r="29722" b="40328"/>
          <a:stretch>
            <a:fillRect/>
          </a:stretch>
        </p:blipFill>
        <p:spPr bwMode="auto">
          <a:xfrm>
            <a:off x="2736304" y="2183786"/>
            <a:ext cx="16196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Raven konektor 17"/>
          <p:cNvCxnSpPr>
            <a:cxnSpLocks/>
            <a:endCxn id="12" idx="0"/>
          </p:cNvCxnSpPr>
          <p:nvPr/>
        </p:nvCxnSpPr>
        <p:spPr>
          <a:xfrm>
            <a:off x="1331640" y="764704"/>
            <a:ext cx="13239" cy="23762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>
            <a:cxnSpLocks/>
          </p:cNvCxnSpPr>
          <p:nvPr/>
        </p:nvCxnSpPr>
        <p:spPr>
          <a:xfrm>
            <a:off x="1350811" y="800708"/>
            <a:ext cx="792088" cy="23762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6323367" y="376493"/>
            <a:ext cx="252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PITAGOROV IZREK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5177" t="48844" r="60434" b="40328"/>
          <a:stretch>
            <a:fillRect/>
          </a:stretch>
        </p:blipFill>
        <p:spPr bwMode="auto">
          <a:xfrm>
            <a:off x="6444208" y="80070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jeZBesedilom 25"/>
          <p:cNvSpPr txBox="1"/>
          <p:nvPr/>
        </p:nvSpPr>
        <p:spPr>
          <a:xfrm>
            <a:off x="179512" y="3645024"/>
            <a:ext cx="3715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Enakostranični trikotnik</a:t>
            </a:r>
          </a:p>
        </p:txBody>
      </p:sp>
      <p:cxnSp>
        <p:nvCxnSpPr>
          <p:cNvPr id="32" name="Raven konektor 31"/>
          <p:cNvCxnSpPr/>
          <p:nvPr/>
        </p:nvCxnSpPr>
        <p:spPr>
          <a:xfrm flipV="1">
            <a:off x="395536" y="3645024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nakokraki trikotnik 33"/>
          <p:cNvSpPr/>
          <p:nvPr/>
        </p:nvSpPr>
        <p:spPr>
          <a:xfrm>
            <a:off x="877589" y="4201924"/>
            <a:ext cx="1944216" cy="187220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/>
          <p:cNvSpPr txBox="1"/>
          <p:nvPr/>
        </p:nvSpPr>
        <p:spPr>
          <a:xfrm>
            <a:off x="1619672" y="609329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2123728" y="4509120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1187624" y="450912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43441" t="51797" r="54345" b="43281"/>
          <a:stretch>
            <a:fillRect/>
          </a:stretch>
        </p:blipFill>
        <p:spPr bwMode="auto">
          <a:xfrm>
            <a:off x="971600" y="1988840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Raven konektor 40"/>
          <p:cNvCxnSpPr>
            <a:stCxn id="34" idx="0"/>
            <a:endCxn id="34" idx="3"/>
          </p:cNvCxnSpPr>
          <p:nvPr/>
        </p:nvCxnSpPr>
        <p:spPr>
          <a:xfrm>
            <a:off x="1849697" y="4201924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/>
          <p:cNvSpPr txBox="1"/>
          <p:nvPr/>
        </p:nvSpPr>
        <p:spPr>
          <a:xfrm>
            <a:off x="1628056" y="4471608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</a:t>
            </a:r>
          </a:p>
        </p:txBody>
      </p:sp>
      <p:cxnSp>
        <p:nvCxnSpPr>
          <p:cNvPr id="43" name="Raven konektor 42"/>
          <p:cNvCxnSpPr/>
          <p:nvPr/>
        </p:nvCxnSpPr>
        <p:spPr>
          <a:xfrm>
            <a:off x="2123728" y="5229200"/>
            <a:ext cx="7200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7" cstate="print"/>
          <a:srcRect l="48340" t="55907" r="40592" b="36218"/>
          <a:stretch>
            <a:fillRect/>
          </a:stretch>
        </p:blipFill>
        <p:spPr bwMode="auto">
          <a:xfrm>
            <a:off x="3544111" y="5714092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7" cstate="print"/>
          <a:srcRect l="35338" t="53937" r="53593" b="35234"/>
          <a:stretch>
            <a:fillRect/>
          </a:stretch>
        </p:blipFill>
        <p:spPr bwMode="auto">
          <a:xfrm>
            <a:off x="3441875" y="4636296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 cstate="print"/>
          <a:srcRect l="20115" t="52953" r="67156" b="35234"/>
          <a:stretch>
            <a:fillRect/>
          </a:stretch>
        </p:blipFill>
        <p:spPr bwMode="auto">
          <a:xfrm>
            <a:off x="4716016" y="3854514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Elipsa 50"/>
          <p:cNvSpPr/>
          <p:nvPr/>
        </p:nvSpPr>
        <p:spPr>
          <a:xfrm>
            <a:off x="1259632" y="4941168"/>
            <a:ext cx="1152128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 l="60515" t="51969" r="30077" b="32282"/>
          <a:stretch>
            <a:fillRect/>
          </a:stretch>
        </p:blipFill>
        <p:spPr bwMode="auto">
          <a:xfrm>
            <a:off x="5632098" y="5242895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8" cstate="print"/>
          <a:srcRect l="69370" t="52953" r="21222" b="32282"/>
          <a:stretch>
            <a:fillRect/>
          </a:stretch>
        </p:blipFill>
        <p:spPr bwMode="auto">
          <a:xfrm>
            <a:off x="7396790" y="4474928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Elipsa 53"/>
          <p:cNvSpPr/>
          <p:nvPr/>
        </p:nvSpPr>
        <p:spPr>
          <a:xfrm>
            <a:off x="539552" y="4221088"/>
            <a:ext cx="2520280" cy="2304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56" name="Raven konektor 55"/>
          <p:cNvCxnSpPr/>
          <p:nvPr/>
        </p:nvCxnSpPr>
        <p:spPr>
          <a:xfrm flipV="1">
            <a:off x="1763688" y="5229200"/>
            <a:ext cx="576064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konektor 62"/>
          <p:cNvCxnSpPr>
            <a:stCxn id="34" idx="2"/>
          </p:cNvCxnSpPr>
          <p:nvPr/>
        </p:nvCxnSpPr>
        <p:spPr>
          <a:xfrm flipV="1">
            <a:off x="877589" y="5354052"/>
            <a:ext cx="936104" cy="720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jeZBesedilom 67"/>
          <p:cNvSpPr txBox="1"/>
          <p:nvPr/>
        </p:nvSpPr>
        <p:spPr>
          <a:xfrm>
            <a:off x="1921705" y="503988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69" name="PoljeZBesedilom 68"/>
          <p:cNvSpPr txBox="1"/>
          <p:nvPr/>
        </p:nvSpPr>
        <p:spPr>
          <a:xfrm>
            <a:off x="1327975" y="529831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R</a:t>
            </a:r>
          </a:p>
        </p:txBody>
      </p:sp>
      <p:cxnSp>
        <p:nvCxnSpPr>
          <p:cNvPr id="71" name="Raven konektor 70"/>
          <p:cNvCxnSpPr/>
          <p:nvPr/>
        </p:nvCxnSpPr>
        <p:spPr>
          <a:xfrm flipV="1">
            <a:off x="2195736" y="5373216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jeZBesedilom 43"/>
          <p:cNvSpPr txBox="1"/>
          <p:nvPr/>
        </p:nvSpPr>
        <p:spPr>
          <a:xfrm>
            <a:off x="3329908" y="4057933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o = 3a</a:t>
            </a:r>
          </a:p>
        </p:txBody>
      </p:sp>
      <p:cxnSp>
        <p:nvCxnSpPr>
          <p:cNvPr id="46" name="Raven konektor 45"/>
          <p:cNvCxnSpPr/>
          <p:nvPr/>
        </p:nvCxnSpPr>
        <p:spPr>
          <a:xfrm>
            <a:off x="1835696" y="580526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konektor 51"/>
          <p:cNvCxnSpPr/>
          <p:nvPr/>
        </p:nvCxnSpPr>
        <p:spPr>
          <a:xfrm>
            <a:off x="1979712" y="58052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 flipH="1">
            <a:off x="1576362" y="1303007"/>
            <a:ext cx="87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krak</a:t>
            </a:r>
          </a:p>
        </p:txBody>
      </p:sp>
      <p:sp>
        <p:nvSpPr>
          <p:cNvPr id="45" name="PoljeZBesedilom 44"/>
          <p:cNvSpPr txBox="1"/>
          <p:nvPr/>
        </p:nvSpPr>
        <p:spPr>
          <a:xfrm flipH="1">
            <a:off x="337617" y="1263180"/>
            <a:ext cx="87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krak</a:t>
            </a:r>
          </a:p>
        </p:txBody>
      </p:sp>
      <p:sp>
        <p:nvSpPr>
          <p:cNvPr id="50" name="PoljeZBesedilom 49"/>
          <p:cNvSpPr txBox="1"/>
          <p:nvPr/>
        </p:nvSpPr>
        <p:spPr>
          <a:xfrm flipH="1">
            <a:off x="87512" y="3285020"/>
            <a:ext cx="169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osnovnica</a:t>
            </a: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0C99BF47-D1C4-4F28-B82D-FD8627B7380C}"/>
              </a:ext>
            </a:extLst>
          </p:cNvPr>
          <p:cNvSpPr txBox="1"/>
          <p:nvPr/>
        </p:nvSpPr>
        <p:spPr>
          <a:xfrm flipH="1">
            <a:off x="4485294" y="1615105"/>
            <a:ext cx="27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</a:t>
            </a:r>
            <a:r>
              <a:rPr lang="sl-SI" sz="2400" dirty="0" err="1"/>
              <a:t>v</a:t>
            </a:r>
            <a:r>
              <a:rPr lang="sl-SI" sz="2400" baseline="-25000" dirty="0" err="1"/>
              <a:t>c</a:t>
            </a:r>
            <a:r>
              <a:rPr lang="sl-SI" sz="2400" dirty="0"/>
              <a:t> </a:t>
            </a:r>
            <a:r>
              <a:rPr lang="sl-SI" dirty="0"/>
              <a:t> = višina na osnovnico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9FAF3AB-D7E4-4487-8AC8-08CDE9B8F23D}"/>
              </a:ext>
            </a:extLst>
          </p:cNvPr>
          <p:cNvSpPr txBox="1"/>
          <p:nvPr/>
        </p:nvSpPr>
        <p:spPr>
          <a:xfrm>
            <a:off x="4687707" y="2316121"/>
            <a:ext cx="256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V</a:t>
            </a:r>
            <a:r>
              <a:rPr lang="sl-SI" baseline="-25000" dirty="0" err="1"/>
              <a:t>a</a:t>
            </a:r>
            <a:r>
              <a:rPr lang="sl-SI" baseline="-25000" dirty="0"/>
              <a:t>     </a:t>
            </a:r>
            <a:r>
              <a:rPr lang="sl-SI" dirty="0"/>
              <a:t>= višina na stranico a</a:t>
            </a:r>
            <a:r>
              <a:rPr lang="sl-SI" baseline="-25000" dirty="0"/>
              <a:t>  </a:t>
            </a:r>
            <a:endParaRPr lang="sl-SI" dirty="0"/>
          </a:p>
        </p:txBody>
      </p:sp>
      <p:sp>
        <p:nvSpPr>
          <p:cNvPr id="22" name="Pravokotni trikotnik 21">
            <a:extLst>
              <a:ext uri="{FF2B5EF4-FFF2-40B4-BE49-F238E27FC236}">
                <a16:creationId xmlns:a16="http://schemas.microsoft.com/office/drawing/2014/main" id="{4758F445-632C-4D8D-9307-28A7211525C3}"/>
              </a:ext>
            </a:extLst>
          </p:cNvPr>
          <p:cNvSpPr/>
          <p:nvPr/>
        </p:nvSpPr>
        <p:spPr>
          <a:xfrm>
            <a:off x="1350374" y="819908"/>
            <a:ext cx="773354" cy="2297752"/>
          </a:xfrm>
          <a:prstGeom prst="rtTriangle">
            <a:avLst/>
          </a:prstGeom>
          <a:solidFill>
            <a:srgbClr val="C0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A190666-25DD-4907-9927-E42D015CA045}"/>
              </a:ext>
            </a:extLst>
          </p:cNvPr>
          <p:cNvSpPr txBox="1"/>
          <p:nvPr/>
        </p:nvSpPr>
        <p:spPr>
          <a:xfrm>
            <a:off x="4957661" y="5014988"/>
            <a:ext cx="243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Polmer včrtane krožnice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A7505628-DE5B-447D-921A-79C68348EE46}"/>
              </a:ext>
            </a:extLst>
          </p:cNvPr>
          <p:cNvSpPr txBox="1"/>
          <p:nvPr/>
        </p:nvSpPr>
        <p:spPr>
          <a:xfrm>
            <a:off x="6652012" y="4189806"/>
            <a:ext cx="245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Polmer očrtane krožnice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4" grpId="0"/>
      <p:bldP spid="34" grpId="0" animBg="1"/>
      <p:bldP spid="35" grpId="0"/>
      <p:bldP spid="36" grpId="0"/>
      <p:bldP spid="37" grpId="0"/>
      <p:bldP spid="51" grpId="0" animBg="1"/>
      <p:bldP spid="54" grpId="0" animBg="1"/>
      <p:bldP spid="68" grpId="0"/>
      <p:bldP spid="44" grpId="0"/>
      <p:bldP spid="22" grpId="0" animBg="1"/>
      <p:bldP spid="8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Rezultat iskanja slik za raznostranični trikotnik z višin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 descr="Rezultat iskanja slik za raznostranični trikotnik z višinami"/>
          <p:cNvPicPr>
            <a:picLocks noChangeAspect="1" noChangeArrowheads="1"/>
          </p:cNvPicPr>
          <p:nvPr/>
        </p:nvPicPr>
        <p:blipFill>
          <a:blip r:embed="rId2" cstate="print"/>
          <a:srcRect t="2529" r="1724"/>
          <a:stretch>
            <a:fillRect/>
          </a:stretch>
        </p:blipFill>
        <p:spPr bwMode="auto">
          <a:xfrm>
            <a:off x="683568" y="836712"/>
            <a:ext cx="3384376" cy="2288213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467544" y="332656"/>
            <a:ext cx="372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Raznostranični trikotnik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 l="20750" t="55734" r="68181" b="32453"/>
          <a:stretch>
            <a:fillRect/>
          </a:stretch>
        </p:blipFill>
        <p:spPr bwMode="auto">
          <a:xfrm>
            <a:off x="6588224" y="1196752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32372" t="55734" r="54899" b="32453"/>
          <a:stretch>
            <a:fillRect/>
          </a:stretch>
        </p:blipFill>
        <p:spPr bwMode="auto">
          <a:xfrm>
            <a:off x="4427984" y="2348880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46761" t="55734" r="42170" b="32453"/>
          <a:stretch>
            <a:fillRect/>
          </a:stretch>
        </p:blipFill>
        <p:spPr bwMode="auto">
          <a:xfrm>
            <a:off x="6732240" y="2348880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4139952" y="12687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o = a + b + c</a:t>
            </a:r>
          </a:p>
        </p:txBody>
      </p:sp>
      <p:cxnSp>
        <p:nvCxnSpPr>
          <p:cNvPr id="11" name="Raven konektor 10"/>
          <p:cNvCxnSpPr>
            <a:cxnSpLocks/>
          </p:cNvCxnSpPr>
          <p:nvPr/>
        </p:nvCxnSpPr>
        <p:spPr>
          <a:xfrm flipV="1">
            <a:off x="395536" y="3331367"/>
            <a:ext cx="7961990" cy="25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467544" y="3501008"/>
            <a:ext cx="214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ŠTIRIKOTNIKI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2915816" y="3501008"/>
            <a:ext cx="1961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Pravokotnik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971600" y="4293096"/>
            <a:ext cx="223224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3779912" y="414908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o  = 2a + 2b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2915816" y="450912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b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979712" y="5229200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3851920" y="46531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 = </a:t>
            </a:r>
            <a:r>
              <a:rPr lang="sl-SI" sz="2800" dirty="0" err="1"/>
              <a:t>ab</a:t>
            </a:r>
            <a:endParaRPr lang="sl-SI" sz="28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5446773" y="341238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PITAGOROV IZREK</a:t>
            </a:r>
          </a:p>
        </p:txBody>
      </p:sp>
      <p:cxnSp>
        <p:nvCxnSpPr>
          <p:cNvPr id="23" name="Raven konektor 22"/>
          <p:cNvCxnSpPr/>
          <p:nvPr/>
        </p:nvCxnSpPr>
        <p:spPr>
          <a:xfrm flipV="1">
            <a:off x="971600" y="4293096"/>
            <a:ext cx="223224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1691680" y="4437112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6494515" y="441069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d² = a² + b² 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 l="46208" t="46875" r="46044" b="42297"/>
          <a:stretch>
            <a:fillRect/>
          </a:stretch>
        </p:blipFill>
        <p:spPr bwMode="auto">
          <a:xfrm>
            <a:off x="5728203" y="5122223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jeZBesedilom 28"/>
          <p:cNvSpPr txBox="1"/>
          <p:nvPr/>
        </p:nvSpPr>
        <p:spPr>
          <a:xfrm>
            <a:off x="1979712" y="458112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•</a:t>
            </a:r>
          </a:p>
        </p:txBody>
      </p:sp>
      <p:cxnSp>
        <p:nvCxnSpPr>
          <p:cNvPr id="31" name="Raven konektor 30"/>
          <p:cNvCxnSpPr>
            <a:stCxn id="29" idx="3"/>
          </p:cNvCxnSpPr>
          <p:nvPr/>
        </p:nvCxnSpPr>
        <p:spPr>
          <a:xfrm flipV="1">
            <a:off x="2123728" y="4293096"/>
            <a:ext cx="1080120" cy="4726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827584" y="3573016"/>
            <a:ext cx="2520280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2195736" y="429309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4942359" y="5857961"/>
            <a:ext cx="310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 – polmer očrtane krožnice</a:t>
            </a:r>
          </a:p>
        </p:txBody>
      </p:sp>
      <p:cxnSp>
        <p:nvCxnSpPr>
          <p:cNvPr id="28" name="Raven konektor 27"/>
          <p:cNvCxnSpPr/>
          <p:nvPr/>
        </p:nvCxnSpPr>
        <p:spPr>
          <a:xfrm>
            <a:off x="3059832" y="508518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konektor 34"/>
          <p:cNvCxnSpPr/>
          <p:nvPr/>
        </p:nvCxnSpPr>
        <p:spPr>
          <a:xfrm>
            <a:off x="3059832" y="508518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61EE00F-247C-48B0-9CD3-A1D112F2CDDA}"/>
              </a:ext>
            </a:extLst>
          </p:cNvPr>
          <p:cNvCxnSpPr>
            <a:cxnSpLocks/>
          </p:cNvCxnSpPr>
          <p:nvPr/>
        </p:nvCxnSpPr>
        <p:spPr>
          <a:xfrm>
            <a:off x="954960" y="2809946"/>
            <a:ext cx="28249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C282E2-5D86-4813-83D9-A36F70478B54}"/>
              </a:ext>
            </a:extLst>
          </p:cNvPr>
          <p:cNvCxnSpPr>
            <a:cxnSpLocks/>
          </p:cNvCxnSpPr>
          <p:nvPr/>
        </p:nvCxnSpPr>
        <p:spPr>
          <a:xfrm>
            <a:off x="3203848" y="1052736"/>
            <a:ext cx="576064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65C23324-5729-47A1-A783-F451198BBE62}"/>
              </a:ext>
            </a:extLst>
          </p:cNvPr>
          <p:cNvCxnSpPr>
            <a:cxnSpLocks/>
          </p:cNvCxnSpPr>
          <p:nvPr/>
        </p:nvCxnSpPr>
        <p:spPr>
          <a:xfrm flipV="1">
            <a:off x="952988" y="1094039"/>
            <a:ext cx="2232248" cy="16868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 trikotnik 38">
            <a:extLst>
              <a:ext uri="{FF2B5EF4-FFF2-40B4-BE49-F238E27FC236}">
                <a16:creationId xmlns:a16="http://schemas.microsoft.com/office/drawing/2014/main" id="{938F3A46-65B2-4BB1-A7F8-B780EF49DD33}"/>
              </a:ext>
            </a:extLst>
          </p:cNvPr>
          <p:cNvSpPr/>
          <p:nvPr/>
        </p:nvSpPr>
        <p:spPr>
          <a:xfrm rot="10800000" flipV="1">
            <a:off x="971597" y="4293096"/>
            <a:ext cx="2213638" cy="945960"/>
          </a:xfrm>
          <a:prstGeom prst="rtTriangl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EC054D34-EE87-454C-A956-E3363F47B265}"/>
              </a:ext>
            </a:extLst>
          </p:cNvPr>
          <p:cNvSpPr/>
          <p:nvPr/>
        </p:nvSpPr>
        <p:spPr>
          <a:xfrm>
            <a:off x="5480582" y="3390025"/>
            <a:ext cx="2452661" cy="43204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ravokotni trikotnik 42">
            <a:extLst>
              <a:ext uri="{FF2B5EF4-FFF2-40B4-BE49-F238E27FC236}">
                <a16:creationId xmlns:a16="http://schemas.microsoft.com/office/drawing/2014/main" id="{49DA36D4-FD60-4E1D-B656-C6D73B1B77AF}"/>
              </a:ext>
            </a:extLst>
          </p:cNvPr>
          <p:cNvSpPr/>
          <p:nvPr/>
        </p:nvSpPr>
        <p:spPr>
          <a:xfrm flipH="1">
            <a:off x="5559724" y="3762618"/>
            <a:ext cx="2797802" cy="1158398"/>
          </a:xfrm>
          <a:prstGeom prst="rt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  <p:bldP spid="21" grpId="0"/>
      <p:bldP spid="25" grpId="0"/>
      <p:bldP spid="26" grpId="0"/>
      <p:bldP spid="29" grpId="0"/>
      <p:bldP spid="32" grpId="0" animBg="1"/>
      <p:bldP spid="33" grpId="0"/>
      <p:bldP spid="34" grpId="0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260648"/>
            <a:ext cx="132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Kvadrat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547664" y="1052736"/>
            <a:ext cx="158417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3563391" y="773265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 = a²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563391" y="25545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 = 4a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123728" y="249289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059832" y="155679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5616" t="46875" r="37189" b="42297"/>
          <a:stretch>
            <a:fillRect/>
          </a:stretch>
        </p:blipFill>
        <p:spPr bwMode="auto">
          <a:xfrm>
            <a:off x="3691657" y="1282727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 flipH="1">
            <a:off x="1547664" y="1052736"/>
            <a:ext cx="1584176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1907704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63836" t="48031" r="25095" b="43110"/>
          <a:stretch>
            <a:fillRect/>
          </a:stretch>
        </p:blipFill>
        <p:spPr bwMode="auto">
          <a:xfrm>
            <a:off x="5220072" y="270698"/>
            <a:ext cx="14401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23989" t="57875" r="61622" b="33266"/>
          <a:stretch>
            <a:fillRect/>
          </a:stretch>
        </p:blipFill>
        <p:spPr bwMode="auto">
          <a:xfrm>
            <a:off x="5194126" y="902300"/>
            <a:ext cx="166418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28416" t="68703" r="63836" b="18500"/>
          <a:stretch>
            <a:fillRect/>
          </a:stretch>
        </p:blipFill>
        <p:spPr bwMode="auto">
          <a:xfrm>
            <a:off x="7180187" y="2168827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 l="21775" t="69687" r="71584" b="18500"/>
          <a:stretch>
            <a:fillRect/>
          </a:stretch>
        </p:blipFill>
        <p:spPr bwMode="auto">
          <a:xfrm>
            <a:off x="8018685" y="1154361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Raven konektor 23"/>
          <p:cNvCxnSpPr/>
          <p:nvPr/>
        </p:nvCxnSpPr>
        <p:spPr>
          <a:xfrm>
            <a:off x="1547664" y="1052736"/>
            <a:ext cx="158417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 flipV="1">
            <a:off x="2339752" y="1052736"/>
            <a:ext cx="792088" cy="7920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/>
          <p:cNvSpPr txBox="1"/>
          <p:nvPr/>
        </p:nvSpPr>
        <p:spPr>
          <a:xfrm>
            <a:off x="2339752" y="119675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28" name="Elipsa 27"/>
          <p:cNvSpPr/>
          <p:nvPr/>
        </p:nvSpPr>
        <p:spPr>
          <a:xfrm>
            <a:off x="1259632" y="692696"/>
            <a:ext cx="2232248" cy="2232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Konektor 28"/>
          <p:cNvSpPr/>
          <p:nvPr/>
        </p:nvSpPr>
        <p:spPr>
          <a:xfrm>
            <a:off x="1547664" y="1052736"/>
            <a:ext cx="1584176" cy="1584176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1" name="Raven konektor 30"/>
          <p:cNvCxnSpPr>
            <a:endCxn id="29" idx="6"/>
          </p:cNvCxnSpPr>
          <p:nvPr/>
        </p:nvCxnSpPr>
        <p:spPr>
          <a:xfrm>
            <a:off x="2411760" y="1844824"/>
            <a:ext cx="720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/>
          <p:cNvCxnSpPr/>
          <p:nvPr/>
        </p:nvCxnSpPr>
        <p:spPr>
          <a:xfrm>
            <a:off x="2915816" y="162880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konektor 34"/>
          <p:cNvCxnSpPr/>
          <p:nvPr/>
        </p:nvCxnSpPr>
        <p:spPr>
          <a:xfrm flipH="1">
            <a:off x="2915816" y="16288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konektor 40"/>
          <p:cNvCxnSpPr/>
          <p:nvPr/>
        </p:nvCxnSpPr>
        <p:spPr>
          <a:xfrm flipV="1">
            <a:off x="611560" y="3284984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/>
          <p:cNvSpPr txBox="1"/>
          <p:nvPr/>
        </p:nvSpPr>
        <p:spPr>
          <a:xfrm>
            <a:off x="467544" y="3429000"/>
            <a:ext cx="132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Romb</a:t>
            </a:r>
          </a:p>
        </p:txBody>
      </p:sp>
      <p:pic>
        <p:nvPicPr>
          <p:cNvPr id="18439" name="Picture 7" descr="Rezultat iskanja slik za ro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3506595" cy="2232248"/>
          </a:xfrm>
          <a:prstGeom prst="rect">
            <a:avLst/>
          </a:prstGeom>
          <a:noFill/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7" cstate="print"/>
          <a:srcRect l="42823" t="49713" r="47215" b="38474"/>
          <a:stretch>
            <a:fillRect/>
          </a:stretch>
        </p:blipFill>
        <p:spPr bwMode="auto">
          <a:xfrm>
            <a:off x="3567419" y="3537045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7" cstate="print"/>
          <a:srcRect l="32243" t="51567" r="57795" b="39573"/>
          <a:stretch>
            <a:fillRect/>
          </a:stretch>
        </p:blipFill>
        <p:spPr bwMode="auto">
          <a:xfrm>
            <a:off x="5285274" y="360757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7" cstate="print"/>
          <a:srcRect l="21857" t="47859" r="68735" b="38360"/>
          <a:stretch>
            <a:fillRect/>
          </a:stretch>
        </p:blipFill>
        <p:spPr bwMode="auto">
          <a:xfrm>
            <a:off x="6922512" y="3345124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 cstate="print"/>
          <a:srcRect l="52849" t="32109" r="26674" b="55094"/>
          <a:stretch>
            <a:fillRect/>
          </a:stretch>
        </p:blipFill>
        <p:spPr bwMode="auto">
          <a:xfrm>
            <a:off x="3890344" y="5157192"/>
            <a:ext cx="26642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Raven konektor 49"/>
          <p:cNvCxnSpPr/>
          <p:nvPr/>
        </p:nvCxnSpPr>
        <p:spPr>
          <a:xfrm flipV="1">
            <a:off x="467544" y="6597352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jeZBesedilom 50"/>
          <p:cNvSpPr txBox="1"/>
          <p:nvPr/>
        </p:nvSpPr>
        <p:spPr>
          <a:xfrm>
            <a:off x="4067695" y="2394284"/>
            <a:ext cx="310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 – polmer očrtane krožnice</a:t>
            </a:r>
          </a:p>
        </p:txBody>
      </p:sp>
      <p:sp>
        <p:nvSpPr>
          <p:cNvPr id="52" name="PoljeZBesedilom 51"/>
          <p:cNvSpPr txBox="1"/>
          <p:nvPr/>
        </p:nvSpPr>
        <p:spPr>
          <a:xfrm>
            <a:off x="4802434" y="1438294"/>
            <a:ext cx="3081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r – polmer včrtane krožnice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2555775" y="1484784"/>
            <a:ext cx="36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r</a:t>
            </a:r>
          </a:p>
        </p:txBody>
      </p:sp>
      <p:cxnSp>
        <p:nvCxnSpPr>
          <p:cNvPr id="38" name="Raven konektor 37"/>
          <p:cNvCxnSpPr/>
          <p:nvPr/>
        </p:nvCxnSpPr>
        <p:spPr>
          <a:xfrm flipH="1">
            <a:off x="1115616" y="587727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konektor 39"/>
          <p:cNvCxnSpPr/>
          <p:nvPr/>
        </p:nvCxnSpPr>
        <p:spPr>
          <a:xfrm>
            <a:off x="1115616" y="58772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/>
          <p:nvPr/>
        </p:nvCxnSpPr>
        <p:spPr>
          <a:xfrm>
            <a:off x="1547664" y="537321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konektor 53"/>
          <p:cNvCxnSpPr/>
          <p:nvPr/>
        </p:nvCxnSpPr>
        <p:spPr>
          <a:xfrm flipV="1">
            <a:off x="1691680" y="5445224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konektor 56"/>
          <p:cNvCxnSpPr/>
          <p:nvPr/>
        </p:nvCxnSpPr>
        <p:spPr>
          <a:xfrm>
            <a:off x="2195736" y="1988840"/>
            <a:ext cx="144016" cy="186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konektor 58"/>
          <p:cNvCxnSpPr/>
          <p:nvPr/>
        </p:nvCxnSpPr>
        <p:spPr>
          <a:xfrm flipV="1">
            <a:off x="2339752" y="198884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>
            <a:extLst>
              <a:ext uri="{FF2B5EF4-FFF2-40B4-BE49-F238E27FC236}">
                <a16:creationId xmlns:a16="http://schemas.microsoft.com/office/drawing/2014/main" id="{B8E17A04-4AC1-4929-A755-27937056CD49}"/>
              </a:ext>
            </a:extLst>
          </p:cNvPr>
          <p:cNvSpPr/>
          <p:nvPr/>
        </p:nvSpPr>
        <p:spPr>
          <a:xfrm>
            <a:off x="1541958" y="1049594"/>
            <a:ext cx="1584176" cy="1566033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BC3C1BD8-F4AE-457F-B263-29E933AFDE67}"/>
              </a:ext>
            </a:extLst>
          </p:cNvPr>
          <p:cNvSpPr/>
          <p:nvPr/>
        </p:nvSpPr>
        <p:spPr>
          <a:xfrm>
            <a:off x="3598430" y="783868"/>
            <a:ext cx="973570" cy="498859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2D3BE6A-DCF7-4E62-ADD7-C35E387F577D}"/>
              </a:ext>
            </a:extLst>
          </p:cNvPr>
          <p:cNvSpPr txBox="1"/>
          <p:nvPr/>
        </p:nvSpPr>
        <p:spPr>
          <a:xfrm>
            <a:off x="4067695" y="4651719"/>
            <a:ext cx="205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PITAGOROV IZREK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8EB0E96A-A3D0-466D-94C2-D6EE8605EADE}"/>
              </a:ext>
            </a:extLst>
          </p:cNvPr>
          <p:cNvSpPr/>
          <p:nvPr/>
        </p:nvSpPr>
        <p:spPr>
          <a:xfrm>
            <a:off x="3695427" y="5122512"/>
            <a:ext cx="2934383" cy="957192"/>
          </a:xfrm>
          <a:prstGeom prst="rect">
            <a:avLst/>
          </a:pr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A904CF38-1229-47AD-8EDB-53A63399D2AF}"/>
              </a:ext>
            </a:extLst>
          </p:cNvPr>
          <p:cNvSpPr/>
          <p:nvPr/>
        </p:nvSpPr>
        <p:spPr>
          <a:xfrm rot="19804194" flipH="1" flipV="1">
            <a:off x="381943" y="5654592"/>
            <a:ext cx="1781358" cy="983214"/>
          </a:xfrm>
          <a:prstGeom prst="rtTriangle">
            <a:avLst/>
          </a:prstGeom>
          <a:solidFill>
            <a:srgbClr val="C0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7ED6C78D-BEBD-406E-804A-25730E0BAD41}"/>
                  </a:ext>
                </a:extLst>
              </p:cNvPr>
              <p:cNvSpPr txBox="1"/>
              <p:nvPr/>
            </p:nvSpPr>
            <p:spPr>
              <a:xfrm>
                <a:off x="790768" y="5203181"/>
                <a:ext cx="442195" cy="61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b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num>
                        <m:den>
                          <m:r>
                            <a:rPr lang="sl-SI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sz="2000" b="1" dirty="0"/>
              </a:p>
            </p:txBody>
          </p:sp>
        </mc:Choice>
        <mc:Fallback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7ED6C78D-BEBD-406E-804A-25730E0BA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68" y="5203181"/>
                <a:ext cx="442195" cy="617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FE6EB234-0FF7-4520-B5F0-8A7170AC4838}"/>
                  </a:ext>
                </a:extLst>
              </p:cNvPr>
              <p:cNvSpPr txBox="1"/>
              <p:nvPr/>
            </p:nvSpPr>
            <p:spPr>
              <a:xfrm>
                <a:off x="1956598" y="5115683"/>
                <a:ext cx="442195" cy="6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sl-SI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FE6EB234-0FF7-4520-B5F0-8A7170AC4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98" y="5115683"/>
                <a:ext cx="442195" cy="6170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B40C6EB-07D2-4546-9165-62FED6443F49}"/>
              </a:ext>
            </a:extLst>
          </p:cNvPr>
          <p:cNvSpPr txBox="1"/>
          <p:nvPr/>
        </p:nvSpPr>
        <p:spPr>
          <a:xfrm>
            <a:off x="1268511" y="599083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206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25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27" grpId="0"/>
      <p:bldP spid="28" grpId="0" animBg="1"/>
      <p:bldP spid="29" grpId="0" animBg="1"/>
      <p:bldP spid="42" grpId="0"/>
      <p:bldP spid="51" grpId="0"/>
      <p:bldP spid="52" grpId="0"/>
      <p:bldP spid="36" grpId="0"/>
      <p:bldP spid="8" grpId="0" animBg="1"/>
      <p:bldP spid="9" grpId="0" animBg="1"/>
      <p:bldP spid="11" grpId="0"/>
      <p:bldP spid="13" grpId="0" animBg="1"/>
      <p:bldP spid="14" grpId="0" animBg="1"/>
      <p:bldP spid="15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2606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Enakokraki trapez</a:t>
            </a:r>
          </a:p>
        </p:txBody>
      </p:sp>
      <p:pic>
        <p:nvPicPr>
          <p:cNvPr id="19458" name="Picture 2" descr="Rezultat iskanja slik za enakokraki trap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1" y="712761"/>
            <a:ext cx="3467082" cy="2179310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2987824" y="106384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b</a:t>
            </a:r>
          </a:p>
        </p:txBody>
      </p:sp>
      <p:sp>
        <p:nvSpPr>
          <p:cNvPr id="5" name="Pravokotnik 4"/>
          <p:cNvSpPr/>
          <p:nvPr/>
        </p:nvSpPr>
        <p:spPr>
          <a:xfrm flipH="1" flipV="1">
            <a:off x="88225" y="1336290"/>
            <a:ext cx="360258" cy="3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134103" y="1454076"/>
            <a:ext cx="444986" cy="33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97213" y="1204900"/>
            <a:ext cx="36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b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491880" y="764704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o = a + 2b +c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40120" t="68531" r="51025" b="18672"/>
          <a:stretch>
            <a:fillRect/>
          </a:stretch>
        </p:blipFill>
        <p:spPr bwMode="auto">
          <a:xfrm>
            <a:off x="6275734" y="430382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21303" t="70500" r="65414" b="18672"/>
          <a:stretch>
            <a:fillRect/>
          </a:stretch>
        </p:blipFill>
        <p:spPr bwMode="auto">
          <a:xfrm>
            <a:off x="6228184" y="1484784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 l="52767" t="69687" r="36164" b="19485"/>
          <a:stretch>
            <a:fillRect/>
          </a:stretch>
        </p:blipFill>
        <p:spPr bwMode="auto">
          <a:xfrm>
            <a:off x="3923928" y="1484784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jeZBesedilom 11"/>
          <p:cNvSpPr txBox="1"/>
          <p:nvPr/>
        </p:nvSpPr>
        <p:spPr>
          <a:xfrm>
            <a:off x="2481564" y="2818093"/>
            <a:ext cx="249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PITAGOROV IZREK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 l="20750" t="57703" r="59880" b="30485"/>
          <a:stretch>
            <a:fillRect/>
          </a:stretch>
        </p:blipFill>
        <p:spPr bwMode="auto">
          <a:xfrm>
            <a:off x="5469625" y="2547782"/>
            <a:ext cx="2520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aven konektor 14"/>
          <p:cNvCxnSpPr/>
          <p:nvPr/>
        </p:nvCxnSpPr>
        <p:spPr>
          <a:xfrm flipV="1">
            <a:off x="611560" y="3356992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323528" y="357301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Pravilni </a:t>
            </a:r>
            <a:r>
              <a:rPr lang="sl-SI" sz="2800" b="1" dirty="0" err="1">
                <a:solidFill>
                  <a:schemeClr val="accent1">
                    <a:lumMod val="75000"/>
                  </a:schemeClr>
                </a:solidFill>
              </a:rPr>
              <a:t>šestkotnik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3" name="AutoShape 7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5" name="AutoShape 9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7" name="AutoShape 11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9" name="AutoShape 13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71" name="AutoShape 15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7" cstate="print"/>
          <a:srcRect l="50082" t="47859" r="31655" b="20641"/>
          <a:stretch>
            <a:fillRect/>
          </a:stretch>
        </p:blipFill>
        <p:spPr bwMode="auto">
          <a:xfrm>
            <a:off x="755576" y="4221088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8" cstate="print"/>
          <a:srcRect l="20750" t="50812" r="64307" b="34422"/>
          <a:stretch>
            <a:fillRect/>
          </a:stretch>
        </p:blipFill>
        <p:spPr bwMode="auto">
          <a:xfrm>
            <a:off x="3491880" y="4437112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oljeZBesedilom 24"/>
          <p:cNvSpPr txBox="1"/>
          <p:nvPr/>
        </p:nvSpPr>
        <p:spPr>
          <a:xfrm>
            <a:off x="3275856" y="5445224"/>
            <a:ext cx="310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 – polmer očrtane krožnice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5796136" y="4368590"/>
            <a:ext cx="3130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r = </a:t>
            </a:r>
            <a:r>
              <a:rPr lang="sl-SI" sz="2000" dirty="0">
                <a:solidFill>
                  <a:srgbClr val="00B050"/>
                </a:solidFill>
              </a:rPr>
              <a:t>višina enakostraničnega</a:t>
            </a:r>
          </a:p>
          <a:p>
            <a:r>
              <a:rPr lang="sl-SI" sz="2000" dirty="0">
                <a:solidFill>
                  <a:srgbClr val="00B050"/>
                </a:solidFill>
              </a:rPr>
              <a:t>       trikotnika</a:t>
            </a:r>
          </a:p>
        </p:txBody>
      </p:sp>
      <p:cxnSp>
        <p:nvCxnSpPr>
          <p:cNvPr id="28" name="Raven konektor 27"/>
          <p:cNvCxnSpPr/>
          <p:nvPr/>
        </p:nvCxnSpPr>
        <p:spPr>
          <a:xfrm>
            <a:off x="1475656" y="4509120"/>
            <a:ext cx="50405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/>
          <p:cNvCxnSpPr/>
          <p:nvPr/>
        </p:nvCxnSpPr>
        <p:spPr>
          <a:xfrm>
            <a:off x="971600" y="537321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konektor 29"/>
          <p:cNvCxnSpPr/>
          <p:nvPr/>
        </p:nvCxnSpPr>
        <p:spPr>
          <a:xfrm>
            <a:off x="1907704" y="537321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konektor 30"/>
          <p:cNvCxnSpPr/>
          <p:nvPr/>
        </p:nvCxnSpPr>
        <p:spPr>
          <a:xfrm flipV="1">
            <a:off x="1979712" y="4509120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konektor 38"/>
          <p:cNvCxnSpPr/>
          <p:nvPr/>
        </p:nvCxnSpPr>
        <p:spPr>
          <a:xfrm>
            <a:off x="1979712" y="5445224"/>
            <a:ext cx="50405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9" cstate="print"/>
          <a:srcRect l="38931" t="52953" r="51107" b="34250"/>
          <a:stretch>
            <a:fillRect/>
          </a:stretch>
        </p:blipFill>
        <p:spPr bwMode="auto">
          <a:xfrm>
            <a:off x="6372200" y="5301208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oljeZBesedilom 40"/>
          <p:cNvSpPr txBox="1"/>
          <p:nvPr/>
        </p:nvSpPr>
        <p:spPr>
          <a:xfrm>
            <a:off x="5738538" y="3641538"/>
            <a:ext cx="3081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r – polmer včrtane krožnice</a:t>
            </a:r>
          </a:p>
        </p:txBody>
      </p:sp>
      <p:sp>
        <p:nvSpPr>
          <p:cNvPr id="42" name="PoljeZBesedilom 41"/>
          <p:cNvSpPr txBox="1"/>
          <p:nvPr/>
        </p:nvSpPr>
        <p:spPr>
          <a:xfrm>
            <a:off x="3923928" y="587727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R = a</a:t>
            </a:r>
          </a:p>
        </p:txBody>
      </p:sp>
      <p:cxnSp>
        <p:nvCxnSpPr>
          <p:cNvPr id="38" name="Raven konektor 37"/>
          <p:cNvCxnSpPr>
            <a:cxnSpLocks/>
          </p:cNvCxnSpPr>
          <p:nvPr/>
        </p:nvCxnSpPr>
        <p:spPr>
          <a:xfrm>
            <a:off x="232644" y="2564904"/>
            <a:ext cx="4771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konektor 36"/>
          <p:cNvCxnSpPr>
            <a:cxnSpLocks/>
          </p:cNvCxnSpPr>
          <p:nvPr/>
        </p:nvCxnSpPr>
        <p:spPr>
          <a:xfrm>
            <a:off x="613838" y="2414651"/>
            <a:ext cx="95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konektor 42"/>
          <p:cNvCxnSpPr>
            <a:cxnSpLocks/>
          </p:cNvCxnSpPr>
          <p:nvPr/>
        </p:nvCxnSpPr>
        <p:spPr>
          <a:xfrm>
            <a:off x="611560" y="2420888"/>
            <a:ext cx="0" cy="12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kotni trikotnik 20">
            <a:extLst>
              <a:ext uri="{FF2B5EF4-FFF2-40B4-BE49-F238E27FC236}">
                <a16:creationId xmlns:a16="http://schemas.microsoft.com/office/drawing/2014/main" id="{7F3C680D-4B98-4439-9898-B1672F3FF975}"/>
              </a:ext>
            </a:extLst>
          </p:cNvPr>
          <p:cNvSpPr/>
          <p:nvPr/>
        </p:nvSpPr>
        <p:spPr>
          <a:xfrm flipH="1">
            <a:off x="209923" y="1028380"/>
            <a:ext cx="477120" cy="1519393"/>
          </a:xfrm>
          <a:prstGeom prst="rtTriangle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666591AE-3026-42B1-A8DA-2BF530BACEB3}"/>
              </a:ext>
            </a:extLst>
          </p:cNvPr>
          <p:cNvSpPr/>
          <p:nvPr/>
        </p:nvSpPr>
        <p:spPr>
          <a:xfrm>
            <a:off x="5469625" y="2600626"/>
            <a:ext cx="2896275" cy="753492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ravokotnik 48">
            <a:extLst>
              <a:ext uri="{FF2B5EF4-FFF2-40B4-BE49-F238E27FC236}">
                <a16:creationId xmlns:a16="http://schemas.microsoft.com/office/drawing/2014/main" id="{1D431588-7CE7-45A9-ABAB-66FD71A8E594}"/>
              </a:ext>
            </a:extLst>
          </p:cNvPr>
          <p:cNvSpPr/>
          <p:nvPr/>
        </p:nvSpPr>
        <p:spPr>
          <a:xfrm>
            <a:off x="2324532" y="2853301"/>
            <a:ext cx="2896275" cy="426823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152D23B6-1FA0-4DBC-8E6F-30187178310E}"/>
                  </a:ext>
                </a:extLst>
              </p:cNvPr>
              <p:cNvSpPr txBox="1"/>
              <p:nvPr/>
            </p:nvSpPr>
            <p:spPr>
              <a:xfrm>
                <a:off x="3905368" y="143054"/>
                <a:ext cx="2038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𝓈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srednjica</a:t>
                </a:r>
              </a:p>
            </p:txBody>
          </p:sp>
        </mc:Choice>
        <mc:Fallback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152D23B6-1FA0-4DBC-8E6F-30187178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68" y="143054"/>
                <a:ext cx="2038058" cy="523220"/>
              </a:xfrm>
              <a:prstGeom prst="rect">
                <a:avLst/>
              </a:prstGeom>
              <a:blipFill>
                <a:blip r:embed="rId10"/>
                <a:stretch>
                  <a:fillRect t="-10465" r="-4790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905356AE-5E61-4514-A454-8709586297B8}"/>
              </a:ext>
            </a:extLst>
          </p:cNvPr>
          <p:cNvCxnSpPr>
            <a:cxnSpLocks/>
          </p:cNvCxnSpPr>
          <p:nvPr/>
        </p:nvCxnSpPr>
        <p:spPr>
          <a:xfrm>
            <a:off x="433603" y="1748643"/>
            <a:ext cx="2698237" cy="118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PoljeZBesedilom 57">
                <a:extLst>
                  <a:ext uri="{FF2B5EF4-FFF2-40B4-BE49-F238E27FC236}">
                    <a16:creationId xmlns:a16="http://schemas.microsoft.com/office/drawing/2014/main" id="{C70E0697-E6B9-4A86-8930-718FA1B9B21B}"/>
                  </a:ext>
                </a:extLst>
              </p:cNvPr>
              <p:cNvSpPr txBox="1"/>
              <p:nvPr/>
            </p:nvSpPr>
            <p:spPr>
              <a:xfrm>
                <a:off x="2991959" y="1361707"/>
                <a:ext cx="734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𝑘𝑟𝑎𝑘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PoljeZBesedilom 57">
                <a:extLst>
                  <a:ext uri="{FF2B5EF4-FFF2-40B4-BE49-F238E27FC236}">
                    <a16:creationId xmlns:a16="http://schemas.microsoft.com/office/drawing/2014/main" id="{C70E0697-E6B9-4A86-8930-718FA1B9B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59" y="1361707"/>
                <a:ext cx="7348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PoljeZBesedilom 58">
                <a:extLst>
                  <a:ext uri="{FF2B5EF4-FFF2-40B4-BE49-F238E27FC236}">
                    <a16:creationId xmlns:a16="http://schemas.microsoft.com/office/drawing/2014/main" id="{D30C1648-2589-4253-BB72-2F5ABF80B1D9}"/>
                  </a:ext>
                </a:extLst>
              </p:cNvPr>
              <p:cNvSpPr txBox="1"/>
              <p:nvPr/>
            </p:nvSpPr>
            <p:spPr>
              <a:xfrm>
                <a:off x="32853" y="996173"/>
                <a:ext cx="734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𝑘𝑟𝑎𝑘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PoljeZBesedilom 58">
                <a:extLst>
                  <a:ext uri="{FF2B5EF4-FFF2-40B4-BE49-F238E27FC236}">
                    <a16:creationId xmlns:a16="http://schemas.microsoft.com/office/drawing/2014/main" id="{D30C1648-2589-4253-BB72-2F5ABF80B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" y="996173"/>
                <a:ext cx="73481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CA232E42-C890-4206-807E-68DDD697B4CB}"/>
                  </a:ext>
                </a:extLst>
              </p:cNvPr>
              <p:cNvSpPr txBox="1"/>
              <p:nvPr/>
            </p:nvSpPr>
            <p:spPr>
              <a:xfrm>
                <a:off x="936365" y="2767721"/>
                <a:ext cx="1296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𝑜𝑠𝑛𝑜𝑣𝑛𝑖𝑐𝑎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CA232E42-C890-4206-807E-68DDD697B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65" y="2767721"/>
                <a:ext cx="129638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PoljeZBesedilom 60">
                <a:extLst>
                  <a:ext uri="{FF2B5EF4-FFF2-40B4-BE49-F238E27FC236}">
                    <a16:creationId xmlns:a16="http://schemas.microsoft.com/office/drawing/2014/main" id="{7DC3A37B-AF1E-4DA4-98A7-2232BE7F5054}"/>
                  </a:ext>
                </a:extLst>
              </p:cNvPr>
              <p:cNvSpPr txBox="1"/>
              <p:nvPr/>
            </p:nvSpPr>
            <p:spPr>
              <a:xfrm>
                <a:off x="1204305" y="875693"/>
                <a:ext cx="1296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𝑜𝑠𝑛𝑜𝑣𝑛𝑖𝑐𝑎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1" name="PoljeZBesedilom 60">
                <a:extLst>
                  <a:ext uri="{FF2B5EF4-FFF2-40B4-BE49-F238E27FC236}">
                    <a16:creationId xmlns:a16="http://schemas.microsoft.com/office/drawing/2014/main" id="{7DC3A37B-AF1E-4DA4-98A7-2232BE7F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5" y="875693"/>
                <a:ext cx="129638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FE61DDFB-0E5D-45A9-BC0F-DA6EBECDD6A0}"/>
                  </a:ext>
                </a:extLst>
              </p:cNvPr>
              <p:cNvSpPr txBox="1"/>
              <p:nvPr/>
            </p:nvSpPr>
            <p:spPr>
              <a:xfrm>
                <a:off x="176889" y="2632834"/>
                <a:ext cx="869341" cy="56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b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num>
                        <m:den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FE61DDFB-0E5D-45A9-BC0F-DA6EBECDD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9" y="2632834"/>
                <a:ext cx="869341" cy="5688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nakokraki trikotnik 44">
            <a:extLst>
              <a:ext uri="{FF2B5EF4-FFF2-40B4-BE49-F238E27FC236}">
                <a16:creationId xmlns:a16="http://schemas.microsoft.com/office/drawing/2014/main" id="{C882BC41-551C-42DA-A0EB-64F4E91FEAFC}"/>
              </a:ext>
            </a:extLst>
          </p:cNvPr>
          <p:cNvSpPr/>
          <p:nvPr/>
        </p:nvSpPr>
        <p:spPr>
          <a:xfrm>
            <a:off x="1907704" y="4478754"/>
            <a:ext cx="1059520" cy="894462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E5B5091D-DCA3-498B-BA28-10A7AFFA7C02}"/>
              </a:ext>
            </a:extLst>
          </p:cNvPr>
          <p:cNvSpPr txBox="1"/>
          <p:nvPr/>
        </p:nvSpPr>
        <p:spPr>
          <a:xfrm>
            <a:off x="1355117" y="506574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</a:t>
            </a:r>
          </a:p>
        </p:txBody>
      </p:sp>
      <p:cxnSp>
        <p:nvCxnSpPr>
          <p:cNvPr id="48" name="Raven povezovalnik 47">
            <a:extLst>
              <a:ext uri="{FF2B5EF4-FFF2-40B4-BE49-F238E27FC236}">
                <a16:creationId xmlns:a16="http://schemas.microsoft.com/office/drawing/2014/main" id="{5DEAB9E0-966B-4BB8-A1E1-41976C2312C3}"/>
              </a:ext>
            </a:extLst>
          </p:cNvPr>
          <p:cNvCxnSpPr>
            <a:cxnSpLocks/>
          </p:cNvCxnSpPr>
          <p:nvPr/>
        </p:nvCxnSpPr>
        <p:spPr>
          <a:xfrm>
            <a:off x="997120" y="5372735"/>
            <a:ext cx="967096" cy="4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17AF4820-1FE7-4129-8077-A4131B14A5E0}"/>
              </a:ext>
            </a:extLst>
          </p:cNvPr>
          <p:cNvSpPr txBox="1"/>
          <p:nvPr/>
        </p:nvSpPr>
        <p:spPr>
          <a:xfrm>
            <a:off x="3272988" y="3588207"/>
            <a:ext cx="238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Enakostranični trikotnik</a:t>
            </a:r>
          </a:p>
        </p:txBody>
      </p:sp>
      <p:cxnSp>
        <p:nvCxnSpPr>
          <p:cNvPr id="54" name="Povezovalnik: ukrivljeno 53">
            <a:extLst>
              <a:ext uri="{FF2B5EF4-FFF2-40B4-BE49-F238E27FC236}">
                <a16:creationId xmlns:a16="http://schemas.microsoft.com/office/drawing/2014/main" id="{A4EBD5AE-24BF-4D58-A962-7C5E58500D13}"/>
              </a:ext>
            </a:extLst>
          </p:cNvPr>
          <p:cNvCxnSpPr/>
          <p:nvPr/>
        </p:nvCxnSpPr>
        <p:spPr>
          <a:xfrm flipV="1">
            <a:off x="2438771" y="3990638"/>
            <a:ext cx="1089113" cy="890776"/>
          </a:xfrm>
          <a:prstGeom prst="curvedConnector3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avokotnik 54">
            <a:extLst>
              <a:ext uri="{FF2B5EF4-FFF2-40B4-BE49-F238E27FC236}">
                <a16:creationId xmlns:a16="http://schemas.microsoft.com/office/drawing/2014/main" id="{3DAF9EDF-2281-42C3-9697-9673C7E545AA}"/>
              </a:ext>
            </a:extLst>
          </p:cNvPr>
          <p:cNvSpPr/>
          <p:nvPr/>
        </p:nvSpPr>
        <p:spPr>
          <a:xfrm>
            <a:off x="3489837" y="4614227"/>
            <a:ext cx="1979788" cy="83099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Enakokraki trikotnik 72">
            <a:extLst>
              <a:ext uri="{FF2B5EF4-FFF2-40B4-BE49-F238E27FC236}">
                <a16:creationId xmlns:a16="http://schemas.microsoft.com/office/drawing/2014/main" id="{5226C480-20A4-4F23-8AA0-9EE6C6D7EDA1}"/>
              </a:ext>
            </a:extLst>
          </p:cNvPr>
          <p:cNvSpPr/>
          <p:nvPr/>
        </p:nvSpPr>
        <p:spPr>
          <a:xfrm rot="3704211">
            <a:off x="1031390" y="5183138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Enakokraki trikotnik 73">
            <a:extLst>
              <a:ext uri="{FF2B5EF4-FFF2-40B4-BE49-F238E27FC236}">
                <a16:creationId xmlns:a16="http://schemas.microsoft.com/office/drawing/2014/main" id="{3BD8BEB1-510E-46C5-879D-B3BBE129B1D3}"/>
              </a:ext>
            </a:extLst>
          </p:cNvPr>
          <p:cNvSpPr/>
          <p:nvPr/>
        </p:nvSpPr>
        <p:spPr>
          <a:xfrm rot="10800000">
            <a:off x="1418190" y="4487883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Enakokraki trikotnik 74">
            <a:extLst>
              <a:ext uri="{FF2B5EF4-FFF2-40B4-BE49-F238E27FC236}">
                <a16:creationId xmlns:a16="http://schemas.microsoft.com/office/drawing/2014/main" id="{A1A11CDA-BD08-444C-BF28-C28C304ED9E9}"/>
              </a:ext>
            </a:extLst>
          </p:cNvPr>
          <p:cNvSpPr/>
          <p:nvPr/>
        </p:nvSpPr>
        <p:spPr>
          <a:xfrm>
            <a:off x="1398950" y="5401837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Enakokraki trikotnik 75">
            <a:extLst>
              <a:ext uri="{FF2B5EF4-FFF2-40B4-BE49-F238E27FC236}">
                <a16:creationId xmlns:a16="http://schemas.microsoft.com/office/drawing/2014/main" id="{33389D25-D92A-4C8B-B48A-C3AD9CF4C784}"/>
              </a:ext>
            </a:extLst>
          </p:cNvPr>
          <p:cNvSpPr/>
          <p:nvPr/>
        </p:nvSpPr>
        <p:spPr>
          <a:xfrm rot="17904049">
            <a:off x="1776384" y="5161086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7" name="Enakokraki trikotnik 76">
            <a:extLst>
              <a:ext uri="{FF2B5EF4-FFF2-40B4-BE49-F238E27FC236}">
                <a16:creationId xmlns:a16="http://schemas.microsoft.com/office/drawing/2014/main" id="{75A82C8E-E8B5-4ED6-A47C-0ED203915394}"/>
              </a:ext>
            </a:extLst>
          </p:cNvPr>
          <p:cNvSpPr/>
          <p:nvPr/>
        </p:nvSpPr>
        <p:spPr>
          <a:xfrm rot="7069080">
            <a:off x="1070840" y="4706311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627877EB-F39E-4B9B-94FC-D266B65AB110}"/>
              </a:ext>
            </a:extLst>
          </p:cNvPr>
          <p:cNvCxnSpPr>
            <a:cxnSpLocks/>
          </p:cNvCxnSpPr>
          <p:nvPr/>
        </p:nvCxnSpPr>
        <p:spPr>
          <a:xfrm flipV="1">
            <a:off x="2470548" y="5370968"/>
            <a:ext cx="473742" cy="876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en povezovalnik 89">
            <a:extLst>
              <a:ext uri="{FF2B5EF4-FFF2-40B4-BE49-F238E27FC236}">
                <a16:creationId xmlns:a16="http://schemas.microsoft.com/office/drawing/2014/main" id="{189F9C1A-C73E-420B-9E9C-22F2B0689FAA}"/>
              </a:ext>
            </a:extLst>
          </p:cNvPr>
          <p:cNvCxnSpPr>
            <a:cxnSpLocks/>
          </p:cNvCxnSpPr>
          <p:nvPr/>
        </p:nvCxnSpPr>
        <p:spPr>
          <a:xfrm>
            <a:off x="2443523" y="4510773"/>
            <a:ext cx="531996" cy="91270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ven povezovalnik 90">
            <a:extLst>
              <a:ext uri="{FF2B5EF4-FFF2-40B4-BE49-F238E27FC236}">
                <a16:creationId xmlns:a16="http://schemas.microsoft.com/office/drawing/2014/main" id="{99608B6C-417D-4AFA-8286-2643D3BC9E6E}"/>
              </a:ext>
            </a:extLst>
          </p:cNvPr>
          <p:cNvCxnSpPr>
            <a:cxnSpLocks/>
          </p:cNvCxnSpPr>
          <p:nvPr/>
        </p:nvCxnSpPr>
        <p:spPr>
          <a:xfrm flipV="1">
            <a:off x="990788" y="4529788"/>
            <a:ext cx="473742" cy="876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povezovalnik 94">
            <a:extLst>
              <a:ext uri="{FF2B5EF4-FFF2-40B4-BE49-F238E27FC236}">
                <a16:creationId xmlns:a16="http://schemas.microsoft.com/office/drawing/2014/main" id="{B91ED59D-BF63-49B0-B172-9757EE727824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1462326" y="4487883"/>
            <a:ext cx="1040682" cy="4566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en povezovalnik 101">
            <a:extLst>
              <a:ext uri="{FF2B5EF4-FFF2-40B4-BE49-F238E27FC236}">
                <a16:creationId xmlns:a16="http://schemas.microsoft.com/office/drawing/2014/main" id="{55C1F1E1-5813-448C-9A80-5447709F1D6E}"/>
              </a:ext>
            </a:extLst>
          </p:cNvPr>
          <p:cNvCxnSpPr>
            <a:cxnSpLocks/>
          </p:cNvCxnSpPr>
          <p:nvPr/>
        </p:nvCxnSpPr>
        <p:spPr>
          <a:xfrm>
            <a:off x="1511660" y="6237312"/>
            <a:ext cx="96549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BE74ECBA-DBDF-401A-818D-5B95376CA366}"/>
              </a:ext>
            </a:extLst>
          </p:cNvPr>
          <p:cNvCxnSpPr>
            <a:cxnSpLocks/>
          </p:cNvCxnSpPr>
          <p:nvPr/>
        </p:nvCxnSpPr>
        <p:spPr>
          <a:xfrm>
            <a:off x="942393" y="5389992"/>
            <a:ext cx="559973" cy="8387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oljeZBesedilom 92">
            <a:extLst>
              <a:ext uri="{FF2B5EF4-FFF2-40B4-BE49-F238E27FC236}">
                <a16:creationId xmlns:a16="http://schemas.microsoft.com/office/drawing/2014/main" id="{29F5FBD3-BA68-4E2D-B056-4ABB999B25FC}"/>
              </a:ext>
            </a:extLst>
          </p:cNvPr>
          <p:cNvSpPr txBox="1"/>
          <p:nvPr/>
        </p:nvSpPr>
        <p:spPr>
          <a:xfrm>
            <a:off x="3707904" y="3861548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o = 6a</a:t>
            </a:r>
          </a:p>
        </p:txBody>
      </p:sp>
      <p:sp>
        <p:nvSpPr>
          <p:cNvPr id="94" name="PoljeZBesedilom 93">
            <a:extLst>
              <a:ext uri="{FF2B5EF4-FFF2-40B4-BE49-F238E27FC236}">
                <a16:creationId xmlns:a16="http://schemas.microsoft.com/office/drawing/2014/main" id="{24F6CD35-3960-4853-869E-1A559E0EFF73}"/>
              </a:ext>
            </a:extLst>
          </p:cNvPr>
          <p:cNvSpPr txBox="1"/>
          <p:nvPr/>
        </p:nvSpPr>
        <p:spPr>
          <a:xfrm>
            <a:off x="933468" y="4518181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6" name="PoljeZBesedilom 95">
            <a:extLst>
              <a:ext uri="{FF2B5EF4-FFF2-40B4-BE49-F238E27FC236}">
                <a16:creationId xmlns:a16="http://schemas.microsoft.com/office/drawing/2014/main" id="{E729F00B-1DCE-4928-8B9D-7FCD0DF40BDF}"/>
              </a:ext>
            </a:extLst>
          </p:cNvPr>
          <p:cNvSpPr txBox="1"/>
          <p:nvPr/>
        </p:nvSpPr>
        <p:spPr>
          <a:xfrm>
            <a:off x="1929110" y="5647176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r</a:t>
            </a:r>
          </a:p>
        </p:txBody>
      </p:sp>
      <p:cxnSp>
        <p:nvCxnSpPr>
          <p:cNvPr id="98" name="Raven povezovalnik 97">
            <a:extLst>
              <a:ext uri="{FF2B5EF4-FFF2-40B4-BE49-F238E27FC236}">
                <a16:creationId xmlns:a16="http://schemas.microsoft.com/office/drawing/2014/main" id="{E96BE014-F856-4573-B8B3-CCC68FA87575}"/>
              </a:ext>
            </a:extLst>
          </p:cNvPr>
          <p:cNvCxnSpPr>
            <a:cxnSpLocks/>
            <a:endCxn id="75" idx="3"/>
          </p:cNvCxnSpPr>
          <p:nvPr/>
        </p:nvCxnSpPr>
        <p:spPr>
          <a:xfrm flipH="1">
            <a:off x="1941359" y="5354784"/>
            <a:ext cx="25706" cy="9208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oljeZBesedilom 99">
            <a:extLst>
              <a:ext uri="{FF2B5EF4-FFF2-40B4-BE49-F238E27FC236}">
                <a16:creationId xmlns:a16="http://schemas.microsoft.com/office/drawing/2014/main" id="{7A5612B2-AB5B-42E9-AAB5-DDCD3578BE45}"/>
              </a:ext>
            </a:extLst>
          </p:cNvPr>
          <p:cNvSpPr txBox="1"/>
          <p:nvPr/>
        </p:nvSpPr>
        <p:spPr>
          <a:xfrm>
            <a:off x="6477344" y="396848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r</a:t>
            </a:r>
            <a:r>
              <a:rPr lang="sl-SI" sz="2800" dirty="0"/>
              <a:t> = v</a:t>
            </a:r>
            <a:r>
              <a:rPr lang="sl-SI" sz="2800" baseline="-25000" dirty="0"/>
              <a:t> </a:t>
            </a:r>
            <a:r>
              <a:rPr lang="el-GR" sz="2800" baseline="-25000" dirty="0"/>
              <a:t>Δ</a:t>
            </a:r>
            <a:endParaRPr lang="sl-SI" sz="2800" dirty="0"/>
          </a:p>
        </p:txBody>
      </p:sp>
      <p:sp>
        <p:nvSpPr>
          <p:cNvPr id="101" name="Elipsa 100">
            <a:extLst>
              <a:ext uri="{FF2B5EF4-FFF2-40B4-BE49-F238E27FC236}">
                <a16:creationId xmlns:a16="http://schemas.microsoft.com/office/drawing/2014/main" id="{D66D25BA-8D93-4ABD-B3C8-617E35FD5C29}"/>
              </a:ext>
            </a:extLst>
          </p:cNvPr>
          <p:cNvSpPr/>
          <p:nvPr/>
        </p:nvSpPr>
        <p:spPr>
          <a:xfrm>
            <a:off x="1115616" y="4498106"/>
            <a:ext cx="1680449" cy="170016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047EFB4D-7532-49EA-BC6F-352113C60FB6}"/>
              </a:ext>
            </a:extLst>
          </p:cNvPr>
          <p:cNvSpPr txBox="1"/>
          <p:nvPr/>
        </p:nvSpPr>
        <p:spPr>
          <a:xfrm>
            <a:off x="655902" y="1289707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5" grpId="0"/>
      <p:bldP spid="26" grpId="0"/>
      <p:bldP spid="41" grpId="0"/>
      <p:bldP spid="42" grpId="0"/>
      <p:bldP spid="21" grpId="0" animBg="1"/>
      <p:bldP spid="22" grpId="0" animBg="1"/>
      <p:bldP spid="49" grpId="0" animBg="1"/>
      <p:bldP spid="34" grpId="0"/>
      <p:bldP spid="58" grpId="0"/>
      <p:bldP spid="59" grpId="0"/>
      <p:bldP spid="60" grpId="0"/>
      <p:bldP spid="61" grpId="0"/>
      <p:bldP spid="44" grpId="0"/>
      <p:bldP spid="45" grpId="0" animBg="1"/>
      <p:bldP spid="46" grpId="0"/>
      <p:bldP spid="52" grpId="0"/>
      <p:bldP spid="55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4" grpId="0"/>
      <p:bldP spid="96" grpId="0"/>
      <p:bldP spid="100" grpId="0"/>
      <p:bldP spid="101" grpId="0" animBg="1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2606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Krog</a:t>
            </a:r>
          </a:p>
        </p:txBody>
      </p:sp>
      <p:sp>
        <p:nvSpPr>
          <p:cNvPr id="3" name="Konektor 2"/>
          <p:cNvSpPr/>
          <p:nvPr/>
        </p:nvSpPr>
        <p:spPr>
          <a:xfrm>
            <a:off x="741213" y="783868"/>
            <a:ext cx="2592288" cy="2592288"/>
          </a:xfrm>
          <a:prstGeom prst="flowChartConnec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835696" y="18448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•</a:t>
            </a:r>
          </a:p>
        </p:txBody>
      </p:sp>
      <p:cxnSp>
        <p:nvCxnSpPr>
          <p:cNvPr id="6" name="Raven konektor 5"/>
          <p:cNvCxnSpPr>
            <a:endCxn id="3" idx="6"/>
          </p:cNvCxnSpPr>
          <p:nvPr/>
        </p:nvCxnSpPr>
        <p:spPr>
          <a:xfrm>
            <a:off x="1965349" y="2048654"/>
            <a:ext cx="1368152" cy="313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2483768" y="1556792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33187" y="327043"/>
            <a:ext cx="613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r – polmer, </a:t>
            </a:r>
            <a:r>
              <a:rPr lang="sl-SI" dirty="0"/>
              <a:t>daljica, ki povezuje središče in točko na krožnici. </a:t>
            </a:r>
          </a:p>
        </p:txBody>
      </p:sp>
      <p:cxnSp>
        <p:nvCxnSpPr>
          <p:cNvPr id="10" name="Raven konektor 9"/>
          <p:cNvCxnSpPr/>
          <p:nvPr/>
        </p:nvCxnSpPr>
        <p:spPr>
          <a:xfrm flipH="1">
            <a:off x="1547664" y="836712"/>
            <a:ext cx="864096" cy="24482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3113786" y="871847"/>
            <a:ext cx="5805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d – premer, </a:t>
            </a:r>
            <a:r>
              <a:rPr lang="sl-SI" dirty="0"/>
              <a:t>daljica, ki povezuje dve točki krožnice in gre </a:t>
            </a:r>
          </a:p>
          <a:p>
            <a:r>
              <a:rPr lang="sl-SI" dirty="0"/>
              <a:t>        čez središče. Je najdaljša tetiva v  krogu.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763688" y="141277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619672" y="17728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543117" y="1734894"/>
            <a:ext cx="357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S – središče kroga, </a:t>
            </a:r>
            <a:r>
              <a:rPr lang="sl-SI" sz="2400" dirty="0">
                <a:solidFill>
                  <a:srgbClr val="7030A0"/>
                </a:solidFill>
              </a:rPr>
              <a:t>krožnice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650930" y="109512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7030A0"/>
                </a:solidFill>
              </a:rPr>
              <a:t>k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1227" t="61148" r="38849" b="13751"/>
          <a:stretch/>
        </p:blipFill>
        <p:spPr bwMode="auto">
          <a:xfrm>
            <a:off x="5566428" y="3223817"/>
            <a:ext cx="259228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jeZBesedilom 17"/>
          <p:cNvSpPr txBox="1"/>
          <p:nvPr/>
        </p:nvSpPr>
        <p:spPr>
          <a:xfrm>
            <a:off x="86728" y="761382"/>
            <a:ext cx="121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krožnica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C525D756-9319-421C-AB43-A5A2709BE6C5}"/>
              </a:ext>
            </a:extLst>
          </p:cNvPr>
          <p:cNvSpPr/>
          <p:nvPr/>
        </p:nvSpPr>
        <p:spPr>
          <a:xfrm>
            <a:off x="741213" y="772625"/>
            <a:ext cx="2592288" cy="25922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D00FBF9C-3866-47D2-8306-12C6844F85F6}"/>
                  </a:ext>
                </a:extLst>
              </p:cNvPr>
              <p:cNvSpPr txBox="1"/>
              <p:nvPr/>
            </p:nvSpPr>
            <p:spPr>
              <a:xfrm>
                <a:off x="3989533" y="2475791"/>
                <a:ext cx="15418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chemeClr val="tx1"/>
                    </a:solidFill>
                  </a:rPr>
                  <a:t>o = 2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l-SI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D00FBF9C-3866-47D2-8306-12C6844F8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33" y="2475791"/>
                <a:ext cx="1541832" cy="584775"/>
              </a:xfrm>
              <a:prstGeom prst="rect">
                <a:avLst/>
              </a:prstGeom>
              <a:blipFill>
                <a:blip r:embed="rId3"/>
                <a:stretch>
                  <a:fillRect l="-9881"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9C608BC7-BBE2-4BC0-9429-9E2594157413}"/>
                  </a:ext>
                </a:extLst>
              </p:cNvPr>
              <p:cNvSpPr txBox="1"/>
              <p:nvPr/>
            </p:nvSpPr>
            <p:spPr>
              <a:xfrm>
                <a:off x="3866148" y="3210204"/>
                <a:ext cx="14911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chemeClr val="tx1"/>
                    </a:solidFill>
                  </a:rPr>
                  <a:t>p = 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9C608BC7-BBE2-4BC0-9429-9E2594157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148" y="3210204"/>
                <a:ext cx="1491114" cy="584775"/>
              </a:xfrm>
              <a:prstGeom prst="rect">
                <a:avLst/>
              </a:prstGeom>
              <a:blipFill>
                <a:blip r:embed="rId4"/>
                <a:stretch>
                  <a:fillRect l="-10204"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a 19">
            <a:extLst>
              <a:ext uri="{FF2B5EF4-FFF2-40B4-BE49-F238E27FC236}">
                <a16:creationId xmlns:a16="http://schemas.microsoft.com/office/drawing/2014/main" id="{45D51DEB-12E9-4C16-964A-E55C88DEC3D9}"/>
              </a:ext>
            </a:extLst>
          </p:cNvPr>
          <p:cNvSpPr/>
          <p:nvPr/>
        </p:nvSpPr>
        <p:spPr>
          <a:xfrm>
            <a:off x="709381" y="783868"/>
            <a:ext cx="2592288" cy="2592288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B72CC5F0-678C-43A2-8820-698543821552}"/>
              </a:ext>
            </a:extLst>
          </p:cNvPr>
          <p:cNvSpPr/>
          <p:nvPr/>
        </p:nvSpPr>
        <p:spPr>
          <a:xfrm>
            <a:off x="3866148" y="3272235"/>
            <a:ext cx="1411704" cy="494688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DAFF0242-B0EA-465E-B1FE-1B5A377BC896}"/>
              </a:ext>
            </a:extLst>
          </p:cNvPr>
          <p:cNvSpPr/>
          <p:nvPr/>
        </p:nvSpPr>
        <p:spPr>
          <a:xfrm>
            <a:off x="3938843" y="2465313"/>
            <a:ext cx="1665104" cy="584774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2B8D86F3-5F63-450B-AC82-5E3F2FEE4F7E}"/>
              </a:ext>
            </a:extLst>
          </p:cNvPr>
          <p:cNvCxnSpPr>
            <a:cxnSpLocks/>
            <a:endCxn id="20" idx="5"/>
          </p:cNvCxnSpPr>
          <p:nvPr/>
        </p:nvCxnSpPr>
        <p:spPr>
          <a:xfrm>
            <a:off x="727659" y="2219640"/>
            <a:ext cx="2194378" cy="776884"/>
          </a:xfrm>
          <a:prstGeom prst="line">
            <a:avLst/>
          </a:prstGeom>
          <a:ln w="38100">
            <a:solidFill>
              <a:srgbClr val="CC0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94CE2248-253B-45B5-AF79-0C7444D8C674}"/>
              </a:ext>
            </a:extLst>
          </p:cNvPr>
          <p:cNvSpPr txBox="1"/>
          <p:nvPr/>
        </p:nvSpPr>
        <p:spPr>
          <a:xfrm>
            <a:off x="571936" y="20036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•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3FAE4305-130E-49B0-B373-397F9D215CF4}"/>
              </a:ext>
            </a:extLst>
          </p:cNvPr>
          <p:cNvSpPr txBox="1"/>
          <p:nvPr/>
        </p:nvSpPr>
        <p:spPr>
          <a:xfrm>
            <a:off x="2726939" y="27968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•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FE6FBF3C-AF7A-4031-A842-F1D7013B0B90}"/>
              </a:ext>
            </a:extLst>
          </p:cNvPr>
          <p:cNvSpPr txBox="1"/>
          <p:nvPr/>
        </p:nvSpPr>
        <p:spPr>
          <a:xfrm>
            <a:off x="274001" y="173710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C0489"/>
                </a:solidFill>
              </a:rPr>
              <a:t>A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D45635C2-27D0-4F9F-B02C-4B5BA5AC315A}"/>
              </a:ext>
            </a:extLst>
          </p:cNvPr>
          <p:cNvSpPr txBox="1"/>
          <p:nvPr/>
        </p:nvSpPr>
        <p:spPr>
          <a:xfrm>
            <a:off x="2922185" y="279687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C0489"/>
                </a:solidFill>
              </a:rPr>
              <a:t>B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481B86E-CB53-44A1-A59C-65CF2F8FB81F}"/>
              </a:ext>
            </a:extLst>
          </p:cNvPr>
          <p:cNvSpPr txBox="1"/>
          <p:nvPr/>
        </p:nvSpPr>
        <p:spPr>
          <a:xfrm>
            <a:off x="693465" y="5066966"/>
            <a:ext cx="743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C0489"/>
                </a:solidFill>
              </a:rPr>
              <a:t>Tetiva</a:t>
            </a:r>
            <a:r>
              <a:rPr lang="sl-SI" dirty="0">
                <a:solidFill>
                  <a:srgbClr val="CC0489"/>
                </a:solidFill>
              </a:rPr>
              <a:t> </a:t>
            </a:r>
            <a:r>
              <a:rPr lang="sl-SI" dirty="0"/>
              <a:t>je daljica, ki povezuje dve točki na krožnici. Leži v notranjosti kroga. </a:t>
            </a:r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43676F38-9F17-466E-B876-A868CA012F89}"/>
              </a:ext>
            </a:extLst>
          </p:cNvPr>
          <p:cNvSpPr/>
          <p:nvPr/>
        </p:nvSpPr>
        <p:spPr>
          <a:xfrm>
            <a:off x="5931232" y="2411750"/>
            <a:ext cx="1665104" cy="584774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9F3309A-03C5-4CA9-A344-B55726961DA4}"/>
                  </a:ext>
                </a:extLst>
              </p:cNvPr>
              <p:cNvSpPr txBox="1"/>
              <p:nvPr/>
            </p:nvSpPr>
            <p:spPr>
              <a:xfrm>
                <a:off x="6016760" y="2371053"/>
                <a:ext cx="1286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chemeClr val="tx1"/>
                    </a:solidFill>
                  </a:rPr>
                  <a:t>o = 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sl-SI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9F3309A-03C5-4CA9-A344-B5572696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760" y="2371053"/>
                <a:ext cx="1286121" cy="584775"/>
              </a:xfrm>
              <a:prstGeom prst="rect">
                <a:avLst/>
              </a:prstGeom>
              <a:blipFill>
                <a:blip r:embed="rId5"/>
                <a:stretch>
                  <a:fillRect l="-11848"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5" grpId="0" animBg="1"/>
      <p:bldP spid="11" grpId="0"/>
      <p:bldP spid="19" grpId="0"/>
      <p:bldP spid="20" grpId="0" animBg="1"/>
      <p:bldP spid="12" grpId="0" animBg="1"/>
      <p:bldP spid="21" grpId="0" animBg="1"/>
      <p:bldP spid="25" grpId="0"/>
      <p:bldP spid="27" grpId="0"/>
      <p:bldP spid="26" grpId="0"/>
      <p:bldP spid="29" grpId="0"/>
      <p:bldP spid="28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2EA583D-3091-4988-9542-5BE81CDD7E70}"/>
              </a:ext>
            </a:extLst>
          </p:cNvPr>
          <p:cNvSpPr txBox="1"/>
          <p:nvPr/>
        </p:nvSpPr>
        <p:spPr>
          <a:xfrm>
            <a:off x="539552" y="404664"/>
            <a:ext cx="1863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Krožni izsek</a:t>
            </a:r>
          </a:p>
        </p:txBody>
      </p:sp>
      <p:pic>
        <p:nvPicPr>
          <p:cNvPr id="1026" name="Picture 2" descr="PLOŠČINA KROŽNEGA IZSEKA">
            <a:extLst>
              <a:ext uri="{FF2B5EF4-FFF2-40B4-BE49-F238E27FC236}">
                <a16:creationId xmlns:a16="http://schemas.microsoft.com/office/drawing/2014/main" id="{36B8D039-F80B-4EC3-B886-8C5C3D8E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r="-3670"/>
          <a:stretch/>
        </p:blipFill>
        <p:spPr bwMode="auto">
          <a:xfrm>
            <a:off x="539552" y="1124744"/>
            <a:ext cx="46805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99D507A5-F428-4301-9150-366C581FCCCB}"/>
                  </a:ext>
                </a:extLst>
              </p:cNvPr>
              <p:cNvSpPr txBox="1"/>
              <p:nvPr/>
            </p:nvSpPr>
            <p:spPr>
              <a:xfrm>
                <a:off x="3932143" y="260648"/>
                <a:ext cx="509549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/>
                  <a:t>Dolžina krožnega loka (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2000" dirty="0"/>
                  <a:t> in ploščina krožnega </a:t>
                </a:r>
              </a:p>
              <a:p>
                <a:r>
                  <a:rPr lang="sl-SI" sz="2000" dirty="0"/>
                  <a:t>izseka </a:t>
                </a:r>
                <a:r>
                  <a:rPr lang="sl-SI" sz="2000" i="1" dirty="0"/>
                  <a:t>(p</a:t>
                </a:r>
                <a:r>
                  <a:rPr lang="sl-SI" sz="2000" i="1" baseline="-25000" dirty="0"/>
                  <a:t>i </a:t>
                </a:r>
                <a:r>
                  <a:rPr lang="sl-SI" sz="2000" i="1" dirty="0"/>
                  <a:t>)</a:t>
                </a:r>
                <a:r>
                  <a:rPr lang="sl-SI" sz="2000" dirty="0"/>
                  <a:t> sta odvisni od dolžine </a:t>
                </a:r>
                <a:r>
                  <a:rPr lang="sl-SI" sz="2000" dirty="0">
                    <a:solidFill>
                      <a:srgbClr val="C00000"/>
                    </a:solidFill>
                  </a:rPr>
                  <a:t>polmera</a:t>
                </a:r>
                <a:r>
                  <a:rPr lang="sl-SI" sz="2000" dirty="0"/>
                  <a:t> in od </a:t>
                </a:r>
              </a:p>
              <a:p>
                <a:r>
                  <a:rPr lang="sl-SI" sz="2000" dirty="0"/>
                  <a:t>velikosti središčnega kota </a:t>
                </a:r>
                <a:r>
                  <a:rPr lang="el-GR" sz="2000" dirty="0"/>
                  <a:t>α</a:t>
                </a:r>
                <a:r>
                  <a:rPr lang="sl-SI" sz="2000" dirty="0"/>
                  <a:t>. </a:t>
                </a:r>
              </a:p>
            </p:txBody>
          </p:sp>
        </mc:Choice>
        <mc:Fallback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99D507A5-F428-4301-9150-366C581FC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43" y="260648"/>
                <a:ext cx="5095497" cy="1015663"/>
              </a:xfrm>
              <a:prstGeom prst="rect">
                <a:avLst/>
              </a:prstGeom>
              <a:blipFill>
                <a:blip r:embed="rId4"/>
                <a:stretch>
                  <a:fillRect l="-1196" t="-3614" b="-1024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E65C532A-DB29-49D0-9142-30FBF4A89F35}"/>
                  </a:ext>
                </a:extLst>
              </p:cNvPr>
              <p:cNvSpPr txBox="1"/>
              <p:nvPr/>
            </p:nvSpPr>
            <p:spPr>
              <a:xfrm>
                <a:off x="2403396" y="803714"/>
                <a:ext cx="998350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>
                    <a:solidFill>
                      <a:srgbClr val="0070C0"/>
                    </a:solidFill>
                  </a:rPr>
                  <a:t> obsega</a:t>
                </a:r>
                <a:endParaRPr lang="sl-SI" dirty="0"/>
              </a:p>
            </p:txBody>
          </p:sp>
        </mc:Choice>
        <mc:Fallback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E65C532A-DB29-49D0-9142-30FBF4A89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96" y="803714"/>
                <a:ext cx="998350" cy="483466"/>
              </a:xfrm>
              <a:prstGeom prst="rect">
                <a:avLst/>
              </a:prstGeom>
              <a:blipFill>
                <a:blip r:embed="rId5"/>
                <a:stretch>
                  <a:fillRect r="-5488" b="-886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9422B687-3E37-4091-BD9B-C0BBA9623521}"/>
                  </a:ext>
                </a:extLst>
              </p:cNvPr>
              <p:cNvSpPr txBox="1"/>
              <p:nvPr/>
            </p:nvSpPr>
            <p:spPr>
              <a:xfrm>
                <a:off x="1640936" y="1449615"/>
                <a:ext cx="1109599" cy="760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>
                    <a:solidFill>
                      <a:schemeClr val="bg2">
                        <a:lumMod val="25000"/>
                      </a:schemeClr>
                    </a:solidFill>
                  </a:rPr>
                  <a:t> ploščine</a:t>
                </a:r>
              </a:p>
              <a:p>
                <a:r>
                  <a:rPr lang="sl-SI" dirty="0">
                    <a:solidFill>
                      <a:schemeClr val="bg2">
                        <a:lumMod val="25000"/>
                      </a:schemeClr>
                    </a:solidFill>
                  </a:rPr>
                  <a:t> kroga</a:t>
                </a:r>
                <a:endParaRPr lang="sl-SI" dirty="0"/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9422B687-3E37-4091-BD9B-C0BBA9623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36" y="1449615"/>
                <a:ext cx="1109599" cy="760465"/>
              </a:xfrm>
              <a:prstGeom prst="rect">
                <a:avLst/>
              </a:prstGeom>
              <a:blipFill>
                <a:blip r:embed="rId6"/>
                <a:stretch>
                  <a:fillRect r="-5495" b="-12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Ploščina krožnega izseka | Nerminov svet">
            <a:extLst>
              <a:ext uri="{FF2B5EF4-FFF2-40B4-BE49-F238E27FC236}">
                <a16:creationId xmlns:a16="http://schemas.microsoft.com/office/drawing/2014/main" id="{F716736A-4B58-4C21-80D3-29692FCE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82" y="3083673"/>
            <a:ext cx="2196201" cy="10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6DC3F04-1068-4697-B81F-3649D03C2B6E}"/>
              </a:ext>
            </a:extLst>
          </p:cNvPr>
          <p:cNvSpPr/>
          <p:nvPr/>
        </p:nvSpPr>
        <p:spPr>
          <a:xfrm>
            <a:off x="2697374" y="3094542"/>
            <a:ext cx="2469537" cy="1209423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30" name="Picture 6" descr="Dolžina krožnega loka | Nerminov svet">
            <a:extLst>
              <a:ext uri="{FF2B5EF4-FFF2-40B4-BE49-F238E27FC236}">
                <a16:creationId xmlns:a16="http://schemas.microsoft.com/office/drawing/2014/main" id="{B4E372CA-8EE5-4B9B-A5B2-002A1DC9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7487"/>
            <a:ext cx="26765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E15EA413-DA21-4A71-ADD9-C6E9C69D8282}"/>
                  </a:ext>
                </a:extLst>
              </p:cNvPr>
              <p:cNvSpPr txBox="1"/>
              <p:nvPr/>
            </p:nvSpPr>
            <p:spPr>
              <a:xfrm>
                <a:off x="1881961" y="859759"/>
                <a:ext cx="735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ℓ=</m:t>
                      </m:r>
                    </m:oMath>
                  </m:oMathPara>
                </a14:m>
                <a:endParaRPr lang="sl-SI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E15EA413-DA21-4A71-ADD9-C6E9C69D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61" y="859759"/>
                <a:ext cx="73590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2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loščina krožnega izseka in odseka">
            <a:extLst>
              <a:ext uri="{FF2B5EF4-FFF2-40B4-BE49-F238E27FC236}">
                <a16:creationId xmlns:a16="http://schemas.microsoft.com/office/drawing/2014/main" id="{00D69F13-4075-4D93-8EBD-31BAD8DE0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8" y="20953"/>
            <a:ext cx="41624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E878534-880E-4F81-A68B-40AF349B8FA7}"/>
              </a:ext>
            </a:extLst>
          </p:cNvPr>
          <p:cNvSpPr txBox="1"/>
          <p:nvPr/>
        </p:nvSpPr>
        <p:spPr>
          <a:xfrm>
            <a:off x="4355976" y="1773553"/>
            <a:ext cx="343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Obseg krožnega izseka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5BCA95DD-94CC-4378-9ABF-01A4B2F606DE}"/>
                  </a:ext>
                </a:extLst>
              </p:cNvPr>
              <p:cNvSpPr txBox="1"/>
              <p:nvPr/>
            </p:nvSpPr>
            <p:spPr>
              <a:xfrm>
                <a:off x="4932040" y="2296773"/>
                <a:ext cx="1410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b="1" dirty="0">
                    <a:solidFill>
                      <a:srgbClr val="C00000"/>
                    </a:solidFill>
                  </a:rPr>
                  <a:t>r + r + </a:t>
                </a:r>
                <a14:m>
                  <m:oMath xmlns:m="http://schemas.openxmlformats.org/officeDocument/2006/math">
                    <m:r>
                      <a:rPr lang="sl-SI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𝓵</m:t>
                    </m:r>
                  </m:oMath>
                </a14:m>
                <a:r>
                  <a:rPr lang="sl-SI" sz="28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5BCA95DD-94CC-4378-9ABF-01A4B2F60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96773"/>
                <a:ext cx="1410964" cy="523220"/>
              </a:xfrm>
              <a:prstGeom prst="rect">
                <a:avLst/>
              </a:prstGeom>
              <a:blipFill>
                <a:blip r:embed="rId3"/>
                <a:stretch>
                  <a:fillRect l="-8621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7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325</Words>
  <Application>Microsoft Office PowerPoint</Application>
  <PresentationFormat>Diaprojekcija na zaslonu (4:3)</PresentationFormat>
  <Paragraphs>121</Paragraphs>
  <Slides>8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68</cp:revision>
  <dcterms:created xsi:type="dcterms:W3CDTF">2021-02-08T16:54:13Z</dcterms:created>
  <dcterms:modified xsi:type="dcterms:W3CDTF">2022-02-17T21:46:16Z</dcterms:modified>
</cp:coreProperties>
</file>