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74" r:id="rId3"/>
    <p:sldId id="258" r:id="rId4"/>
    <p:sldId id="259" r:id="rId5"/>
    <p:sldId id="262" r:id="rId6"/>
    <p:sldId id="263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71" r:id="rId15"/>
    <p:sldId id="270" r:id="rId16"/>
    <p:sldId id="273" r:id="rId17"/>
    <p:sldId id="275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474ACC-9F43-D436-0A40-C00F2010343C}" v="242" dt="2022-02-22T19:10:31.630"/>
    <p1510:client id="{193E19FA-7038-3DCC-473C-FB8A92773BB4}" v="663" dt="2022-02-21T19:37:52.178"/>
    <p1510:client id="{21C24F0A-0900-4DAA-9344-D78252376863}" v="2297" dt="2022-02-21T16:17:26.031"/>
    <p1510:client id="{2BF29B8C-C5F1-77C1-FA4F-3F7EF80369CE}" v="718" dt="2022-02-22T14:09:01.534"/>
    <p1510:client id="{323E1DB6-F804-4FA1-C59F-40E1B8DC7329}" v="164" dt="2022-02-22T15:08:13.512"/>
    <p1510:client id="{6EE7C833-8BCE-44E0-3E2F-9DDC8AB2337E}" v="53" dt="2022-02-22T14:53:04.909"/>
    <p1510:client id="{78FB8AA2-B263-F085-D1F3-450435DD7B70}" v="177" dt="2022-02-21T18:21:41.385"/>
    <p1510:client id="{8570737D-3827-59AB-6A82-CD1E8BF9726E}" v="5" dt="2022-02-22T17:20:48.543"/>
    <p1510:client id="{9E9151DD-0330-282E-EF93-74D5C9F84432}" v="64" dt="2022-02-22T17:15:17.901"/>
    <p1510:client id="{AA99CBE3-6947-8596-7B54-9D1A43B23FFF}" v="1042" dt="2022-02-22T10:21:06.727"/>
    <p1510:client id="{B76ECA21-FBD5-8C7F-0662-EBC77B4FBBFF}" v="801" dt="2022-02-24T20:29:15.692"/>
    <p1510:client id="{BC694341-2CA7-32CA-F444-EC672F9D2806}" v="258" dt="2022-02-22T17:13:04.648"/>
    <p1510:client id="{CA717925-1BA0-E412-72B0-45E4F844D88F}" v="413" dt="2022-02-22T16:13:46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lo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2/28/2022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10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5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2/28/2022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2/28/2022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2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2/28/2022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6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3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6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7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9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2/28/2022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5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5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503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6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sl.wikipedia.org/wiki/Polarna_lisica" TargetMode="External"/><Relationship Id="rId3" Type="http://schemas.openxmlformats.org/officeDocument/2006/relationships/hyperlink" Target="https://sl.wikipedia.org/wiki/Levitev" TargetMode="External"/><Relationship Id="rId7" Type="http://schemas.openxmlformats.org/officeDocument/2006/relationships/hyperlink" Target="https://sl.wikipedia.org/wiki/Severni_medved" TargetMode="External"/><Relationship Id="rId2" Type="http://schemas.openxmlformats.org/officeDocument/2006/relationships/hyperlink" Target="https://clanki.kupimprodam.si/rogovi-rogovj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.wikipedia.org/wiki/Ko%C5%BEa" TargetMode="External"/><Relationship Id="rId5" Type="http://schemas.openxmlformats.org/officeDocument/2006/relationships/hyperlink" Target="https://sl.wikipedia.org/wiki/%C5%BDelve" TargetMode="External"/><Relationship Id="rId4" Type="http://schemas.openxmlformats.org/officeDocument/2006/relationships/hyperlink" Target="https://sl.wikipedia.org/wiki/Rasa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3" descr="The planet earth taken from the outer space">
            <a:extLst>
              <a:ext uri="{FF2B5EF4-FFF2-40B4-BE49-F238E27FC236}">
                <a16:creationId xmlns:a16="http://schemas.microsoft.com/office/drawing/2014/main" id="{FFBC2428-4CBA-4AC9-8660-299AD5A98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0" b="117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5830037" cy="2482671"/>
          </a:xfrm>
        </p:spPr>
        <p:txBody>
          <a:bodyPr anchor="b">
            <a:normAutofit/>
          </a:bodyPr>
          <a:lstStyle/>
          <a:p>
            <a:r>
              <a:rPr lang="sl-SI" sz="4400" b="1" err="1">
                <a:solidFill>
                  <a:schemeClr val="bg1"/>
                </a:solidFill>
              </a:rPr>
              <a:t>KoŽA</a:t>
            </a:r>
            <a:r>
              <a:rPr lang="sl-SI" sz="4400" b="1">
                <a:solidFill>
                  <a:schemeClr val="bg1"/>
                </a:solidFill>
              </a:rPr>
              <a:t> IN KROVNE STRUKTURE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982004" cy="22896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l-SI" sz="2000" b="1"/>
              <a:t>Nika </a:t>
            </a:r>
            <a:r>
              <a:rPr lang="sl-SI" sz="2000" b="1" err="1"/>
              <a:t>perko</a:t>
            </a:r>
            <a:r>
              <a:rPr lang="sl-SI" sz="2000" b="1"/>
              <a:t> in živa </a:t>
            </a:r>
            <a:r>
              <a:rPr lang="sl-SI" sz="2000" b="1" err="1"/>
              <a:t>perko</a:t>
            </a:r>
            <a:r>
              <a:rPr lang="sl-SI" sz="2000" b="1"/>
              <a:t> 7.a</a:t>
            </a:r>
          </a:p>
          <a:p>
            <a:pPr>
              <a:lnSpc>
                <a:spcPct val="100000"/>
              </a:lnSpc>
            </a:pPr>
            <a:r>
              <a:rPr lang="sl-SI" sz="2000" b="1"/>
              <a:t>Učitelj: </a:t>
            </a:r>
            <a:r>
              <a:rPr lang="sl-SI" sz="2000" b="1" err="1"/>
              <a:t>gašper</a:t>
            </a:r>
            <a:r>
              <a:rPr lang="sl-SI" sz="2000" b="1"/>
              <a:t> </a:t>
            </a:r>
            <a:r>
              <a:rPr lang="sl-SI" sz="2000" b="1" err="1"/>
              <a:t>klemenčič</a:t>
            </a:r>
            <a:endParaRPr lang="sl-SI" sz="2000" b="1"/>
          </a:p>
          <a:p>
            <a:pPr>
              <a:lnSpc>
                <a:spcPct val="100000"/>
              </a:lnSpc>
            </a:pPr>
            <a:r>
              <a:rPr lang="sl-SI" sz="2000" b="1"/>
              <a:t>Datum: 7.3.2022</a:t>
            </a:r>
          </a:p>
          <a:p>
            <a:pPr>
              <a:lnSpc>
                <a:spcPct val="100000"/>
              </a:lnSpc>
            </a:pPr>
            <a:r>
              <a:rPr lang="sl-SI" sz="1200" b="1">
                <a:solidFill>
                  <a:schemeClr val="bg1"/>
                </a:solidFill>
              </a:rPr>
              <a:t>       </a:t>
            </a:r>
          </a:p>
        </p:txBody>
      </p:sp>
    </p:spTree>
    <p:extLst>
      <p:ext uri="{BB962C8B-B14F-4D97-AF65-F5344CB8AC3E}">
        <p14:creationId xmlns:p14="http://schemas.microsoft.com/office/powerpoint/2010/main" val="2918452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B08581-279A-478B-83DD-945E4CB34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5" descr="Slika, ki vsebuje besede plazilec, želva, zunanje, modro&#10;&#10;Opis je samodejno ustvarjen">
            <a:extLst>
              <a:ext uri="{FF2B5EF4-FFF2-40B4-BE49-F238E27FC236}">
                <a16:creationId xmlns:a16="http://schemas.microsoft.com/office/drawing/2014/main" id="{530B85E7-CCC9-4D7D-B4DB-FBB9A046F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09" r="3410" b="-1"/>
          <a:stretch/>
        </p:blipFill>
        <p:spPr>
          <a:xfrm>
            <a:off x="-27338" y="-920"/>
            <a:ext cx="837980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1E40D98-2DD7-4DBC-9170-584D5BA2D3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750722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F5A787-B406-4A79-B561-57041C4B0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7" y="618067"/>
            <a:ext cx="7503665" cy="5774265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A836BEB-96F0-4A6D-BDC8-83A94A63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84" y="1131195"/>
            <a:ext cx="7032916" cy="1247938"/>
          </a:xfrm>
        </p:spPr>
        <p:txBody>
          <a:bodyPr anchor="ctr">
            <a:normAutofit/>
          </a:bodyPr>
          <a:lstStyle/>
          <a:p>
            <a:r>
              <a:rPr lang="sl-SI">
                <a:solidFill>
                  <a:srgbClr val="FFFFFF"/>
                </a:solidFill>
              </a:rPr>
              <a:t> </a:t>
            </a:r>
            <a:r>
              <a:rPr lang="sl-SI" sz="5400">
                <a:solidFill>
                  <a:srgbClr val="FFFFFF"/>
                </a:solidFill>
              </a:rPr>
              <a:t>  </a:t>
            </a:r>
            <a:r>
              <a:rPr lang="sl-SI" sz="5400">
                <a:solidFill>
                  <a:schemeClr val="tx1"/>
                </a:solidFill>
              </a:rPr>
              <a:t>  ŽEL</a:t>
            </a:r>
            <a:r>
              <a:rPr lang="sl-SI" sz="5400">
                <a:solidFill>
                  <a:schemeClr val="accent1"/>
                </a:solidFill>
              </a:rPr>
              <a:t>VIN O</a:t>
            </a:r>
            <a:r>
              <a:rPr lang="sl-SI" sz="5400">
                <a:solidFill>
                  <a:schemeClr val="tx1">
                    <a:lumMod val="65000"/>
                  </a:schemeClr>
                </a:solidFill>
              </a:rPr>
              <a:t>KLEP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F866EFA-6ED4-4334-A182-B697DFD05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83" y="2438400"/>
            <a:ext cx="6855115" cy="3495742"/>
          </a:xfrm>
        </p:spPr>
        <p:txBody>
          <a:bodyPr>
            <a:normAutofit/>
          </a:bodyPr>
          <a:lstStyle/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>
                <a:solidFill>
                  <a:srgbClr val="FFFFFF"/>
                </a:solidFill>
              </a:rPr>
              <a:t>Želve ščiti koščen ali hrustančen oklep,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>
                <a:solidFill>
                  <a:srgbClr val="FFFFFF"/>
                </a:solidFill>
              </a:rPr>
              <a:t>Zgrajen je iz 60 kosov,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>
                <a:solidFill>
                  <a:srgbClr val="FFFFFF"/>
                </a:solidFill>
              </a:rPr>
              <a:t>Nastal je iz preobraženih reber.</a:t>
            </a:r>
          </a:p>
          <a:p>
            <a:pPr marL="305435" indent="-305435"/>
            <a:endParaRPr lang="sl-SI">
              <a:solidFill>
                <a:srgbClr val="FFFFFF"/>
              </a:solidFill>
            </a:endParaRPr>
          </a:p>
        </p:txBody>
      </p:sp>
      <p:pic>
        <p:nvPicPr>
          <p:cNvPr id="4" name="Slika 4" descr="Slika, ki vsebuje besede plazilec, želva, zunanje, trava&#10;&#10;Opis je samodejno ustvarjen">
            <a:extLst>
              <a:ext uri="{FF2B5EF4-FFF2-40B4-BE49-F238E27FC236}">
                <a16:creationId xmlns:a16="http://schemas.microsoft.com/office/drawing/2014/main" id="{2E5AD001-FC7E-4439-930C-25EF46E0C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7" r="4990" b="-1"/>
          <a:stretch/>
        </p:blipFill>
        <p:spPr>
          <a:xfrm>
            <a:off x="8379798" y="-920"/>
            <a:ext cx="3822192" cy="3429000"/>
          </a:xfrm>
          <a:prstGeom prst="rect">
            <a:avLst/>
          </a:prstGeom>
        </p:spPr>
      </p:pic>
      <p:pic>
        <p:nvPicPr>
          <p:cNvPr id="6" name="Slika 6" descr="Slika, ki vsebuje besede plazilec, želva&#10;&#10;Opis je samodejno ustvarjen">
            <a:extLst>
              <a:ext uri="{FF2B5EF4-FFF2-40B4-BE49-F238E27FC236}">
                <a16:creationId xmlns:a16="http://schemas.microsoft.com/office/drawing/2014/main" id="{78BE6D6B-1A3B-4AAB-A0D0-E60CBC7AB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12" r="19549"/>
          <a:stretch/>
        </p:blipFill>
        <p:spPr>
          <a:xfrm>
            <a:off x="8383521" y="3451630"/>
            <a:ext cx="3818469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5181D4-11EC-4956-A2C8-692F817F9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5120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94732-C30A-473D-875A-C872176566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35184" y="1517904"/>
            <a:ext cx="91440" cy="38221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581131"/>
              </p:ext>
            </p:extLst>
          </p:nvPr>
        </p:nvGraphicFramePr>
        <p:xfrm>
          <a:off x="196733" y="6436007"/>
          <a:ext cx="2423375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23375">
                  <a:extLst>
                    <a:ext uri="{9D8B030D-6E8A-4147-A177-3AD203B41FA5}">
                      <a16:colId xmlns:a16="http://schemas.microsoft.com/office/drawing/2014/main" val="238750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>
                          <a:solidFill>
                            <a:schemeClr val="bg1"/>
                          </a:solidFill>
                        </a:rPr>
                        <a:t>Slika</a:t>
                      </a:r>
                      <a:r>
                        <a:rPr lang="sl-SI" baseline="0" dirty="0" smtClean="0">
                          <a:solidFill>
                            <a:schemeClr val="bg1"/>
                          </a:solidFill>
                        </a:rPr>
                        <a:t> 19: morska želva</a:t>
                      </a:r>
                      <a:endParaRPr lang="sl-SI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526958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698889"/>
              </p:ext>
            </p:extLst>
          </p:nvPr>
        </p:nvGraphicFramePr>
        <p:xfrm>
          <a:off x="8453897" y="6392332"/>
          <a:ext cx="2360641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0641">
                  <a:extLst>
                    <a:ext uri="{9D8B030D-6E8A-4147-A177-3AD203B41FA5}">
                      <a16:colId xmlns:a16="http://schemas.microsoft.com/office/drawing/2014/main" val="3957384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>
                          <a:solidFill>
                            <a:schemeClr val="bg1"/>
                          </a:solidFill>
                        </a:rPr>
                        <a:t>Slika</a:t>
                      </a:r>
                      <a:r>
                        <a:rPr lang="sl-SI" baseline="0" dirty="0" smtClean="0">
                          <a:solidFill>
                            <a:schemeClr val="bg1"/>
                          </a:solidFill>
                        </a:rPr>
                        <a:t> 20: želvin oklep</a:t>
                      </a:r>
                      <a:endParaRPr lang="sl-SI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536461"/>
                  </a:ext>
                </a:extLst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334537"/>
              </p:ext>
            </p:extLst>
          </p:nvPr>
        </p:nvGraphicFramePr>
        <p:xfrm>
          <a:off x="8481057" y="2880134"/>
          <a:ext cx="2702757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2757">
                  <a:extLst>
                    <a:ext uri="{9D8B030D-6E8A-4147-A177-3AD203B41FA5}">
                      <a16:colId xmlns:a16="http://schemas.microsoft.com/office/drawing/2014/main" val="2931499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>
                          <a:solidFill>
                            <a:schemeClr val="bg1"/>
                          </a:solidFill>
                        </a:rPr>
                        <a:t>Slika</a:t>
                      </a:r>
                      <a:r>
                        <a:rPr lang="sl-SI" baseline="0" dirty="0" smtClean="0">
                          <a:solidFill>
                            <a:schemeClr val="bg1"/>
                          </a:solidFill>
                        </a:rPr>
                        <a:t> 18: kopenska želva</a:t>
                      </a:r>
                      <a:endParaRPr lang="sl-SI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938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026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5" descr="Slika, ki vsebuje besede krava, zunanje, trava, stoječe&#10;&#10;Opis je samodejno ustvarjen">
            <a:extLst>
              <a:ext uri="{FF2B5EF4-FFF2-40B4-BE49-F238E27FC236}">
                <a16:creationId xmlns:a16="http://schemas.microsoft.com/office/drawing/2014/main" id="{01E121A1-A7BE-4933-9203-8F22710F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5735" r="5376"/>
          <a:stretch/>
        </p:blipFill>
        <p:spPr>
          <a:xfrm>
            <a:off x="0" y="0"/>
            <a:ext cx="6050260" cy="6857990"/>
          </a:xfrm>
          <a:prstGeom prst="rect">
            <a:avLst/>
          </a:prstGeom>
        </p:spPr>
      </p:pic>
      <p:pic>
        <p:nvPicPr>
          <p:cNvPr id="4" name="Slika 4" descr="Slika, ki vsebuje besede trava, zunanje, sesalec, jelen&#10;&#10;Opis je samodejno ustvarjen">
            <a:extLst>
              <a:ext uri="{FF2B5EF4-FFF2-40B4-BE49-F238E27FC236}">
                <a16:creationId xmlns:a16="http://schemas.microsoft.com/office/drawing/2014/main" id="{6B2FE99D-65CD-45D4-8322-56863805B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21403" r="14596" b="-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8DAEF3C-14E5-48A6-84A1-54BA0D62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chemeClr val="tx1"/>
                </a:solidFill>
              </a:rPr>
              <a:t>  </a:t>
            </a:r>
            <a:r>
              <a:rPr lang="sl-SI" sz="4400" b="1" dirty="0" smtClean="0">
                <a:solidFill>
                  <a:schemeClr val="tx1"/>
                </a:solidFill>
              </a:rPr>
              <a:t>KAJ </a:t>
            </a:r>
            <a:r>
              <a:rPr lang="sl-SI" sz="4400" b="1" dirty="0">
                <a:solidFill>
                  <a:schemeClr val="accent1"/>
                </a:solidFill>
              </a:rPr>
              <a:t>SO ROG</a:t>
            </a:r>
            <a:r>
              <a:rPr lang="sl-SI" sz="4400" b="1" dirty="0">
                <a:solidFill>
                  <a:schemeClr val="tx1">
                    <a:lumMod val="65000"/>
                  </a:schemeClr>
                </a:solidFill>
              </a:rPr>
              <a:t>OVI?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056A699-1E54-4B92-A273-93831ADB7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/>
          </a:bodyPr>
          <a:lstStyle/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dirty="0"/>
              <a:t>Bik ima roge jelen pa rogovje,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dirty="0"/>
              <a:t>Rast rogov pride skozi vezivno tkivo,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dirty="0"/>
              <a:t>Pri bikih se roge ne menjavajo tako kot pri jelenih,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dirty="0"/>
              <a:t>Padejo samo če se zlomijo,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dirty="0"/>
              <a:t>Uporabljajo jih za izkazovanje svoje moči,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dirty="0"/>
              <a:t>Nekaterim živalim imenujemo roge, čeprav v glavi nosijo ostre strukture in niso vsi rogovi.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endParaRPr lang="sl-SI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118889"/>
              </p:ext>
            </p:extLst>
          </p:nvPr>
        </p:nvGraphicFramePr>
        <p:xfrm>
          <a:off x="220785" y="6323339"/>
          <a:ext cx="1476130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6130">
                  <a:extLst>
                    <a:ext uri="{9D8B030D-6E8A-4147-A177-3AD203B41FA5}">
                      <a16:colId xmlns:a16="http://schemas.microsoft.com/office/drawing/2014/main" val="30631347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Slika 21: bik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855049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193363"/>
              </p:ext>
            </p:extLst>
          </p:nvPr>
        </p:nvGraphicFramePr>
        <p:xfrm>
          <a:off x="6271045" y="6323339"/>
          <a:ext cx="1845408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5408">
                  <a:extLst>
                    <a:ext uri="{9D8B030D-6E8A-4147-A177-3AD203B41FA5}">
                      <a16:colId xmlns:a16="http://schemas.microsoft.com/office/drawing/2014/main" val="1264397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>
                          <a:solidFill>
                            <a:schemeClr val="tx1"/>
                          </a:solidFill>
                        </a:rPr>
                        <a:t>Slika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 22: jelen</a:t>
                      </a:r>
                      <a:endParaRPr lang="sl-S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599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2883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AAB738-4FD8-4F67-91E3-43B84FCE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4000"/>
              <a:t>KOŽA IN POT</a:t>
            </a:r>
            <a:r>
              <a:rPr lang="sl-SI" sz="4000">
                <a:solidFill>
                  <a:schemeClr val="accent1"/>
                </a:solidFill>
              </a:rPr>
              <a:t>KOŽJE POLAR</a:t>
            </a:r>
            <a:r>
              <a:rPr lang="sl-SI" sz="4000">
                <a:solidFill>
                  <a:schemeClr val="bg1">
                    <a:lumMod val="65000"/>
                  </a:schemeClr>
                </a:solidFill>
              </a:rPr>
              <a:t>NIH ŽIVALI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60A911B-7C4E-4797-802D-493E8543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791226"/>
            <a:ext cx="10892205" cy="475874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>
              <a:buFont typeface="Arial" panose="05020102010507070707" pitchFamily="18" charset="2"/>
              <a:buChar char="•"/>
            </a:pPr>
            <a:endParaRPr lang="sl-SI" dirty="0"/>
          </a:p>
          <a:p>
            <a:pPr marL="305435" indent="-305435">
              <a:buFont typeface="Arial" panose="05020102010507070707" pitchFamily="18" charset="2"/>
              <a:buChar char="•"/>
            </a:pPr>
            <a:endParaRPr lang="sl-SI" dirty="0"/>
          </a:p>
          <a:p>
            <a:pPr marL="305435" indent="-305435">
              <a:buFont typeface="Arial" panose="05020102010507070707" pitchFamily="18" charset="2"/>
              <a:buChar char="•"/>
            </a:pPr>
            <a:endParaRPr lang="sl-SI" dirty="0"/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800" b="1" dirty="0">
                <a:solidFill>
                  <a:schemeClr val="accent1"/>
                </a:solidFill>
              </a:rPr>
              <a:t>TJULNI: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800" dirty="0"/>
              <a:t>            Pri tjulnjih je pod kožo debela plast maščobe,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800" b="1" dirty="0">
                <a:solidFill>
                  <a:schemeClr val="accent1"/>
                </a:solidFill>
                <a:ea typeface="+mn-lt"/>
                <a:cs typeface="+mn-lt"/>
              </a:rPr>
              <a:t>MEDVEDI:</a:t>
            </a:r>
            <a:endParaRPr lang="sl-SI" sz="1800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800" dirty="0">
                <a:ea typeface="+mn-lt"/>
                <a:cs typeface="+mn-lt"/>
              </a:rPr>
              <a:t>Severni medvedi so dobro zavarovani pred mrazom, pregrejejo nad 10 °C,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800" dirty="0"/>
              <a:t>Toploto oddajajo le njihova stopala</a:t>
            </a:r>
            <a:r>
              <a:rPr lang="sl-SI" sz="1800" dirty="0" smtClean="0"/>
              <a:t>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800" b="1" dirty="0" smtClean="0">
                <a:solidFill>
                  <a:schemeClr val="accent1"/>
                </a:solidFill>
              </a:rPr>
              <a:t>LISICA: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800" dirty="0" smtClean="0"/>
              <a:t>Lisica lahko preživi tudi do </a:t>
            </a:r>
            <a:r>
              <a:rPr lang="sl-SI" sz="1800" dirty="0" smtClean="0">
                <a:ea typeface="+mn-lt"/>
                <a:cs typeface="+mn-lt"/>
              </a:rPr>
              <a:t>100 °C,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800" dirty="0" smtClean="0">
                <a:ea typeface="+mn-lt"/>
                <a:cs typeface="+mn-lt"/>
              </a:rPr>
              <a:t>Oblika telesa polarne lisice je predvsem okrogla, saj tako preprečuje uhajanje telesne temperature,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800" dirty="0" smtClean="0">
                <a:ea typeface="+mn-lt"/>
                <a:cs typeface="+mn-lt"/>
              </a:rPr>
              <a:t> Pokrite so z debelim toplim kožuhom, ki je pozimi snežno bele barve</a:t>
            </a:r>
            <a:endParaRPr lang="sl-SI" sz="1800" dirty="0" smtClean="0"/>
          </a:p>
          <a:p>
            <a:pPr marL="305435" indent="-305435">
              <a:buFont typeface="Arial" panose="05020102010507070707" pitchFamily="18" charset="2"/>
              <a:buChar char="•"/>
            </a:pPr>
            <a:endParaRPr lang="sl-SI" sz="1800" dirty="0"/>
          </a:p>
          <a:p>
            <a:pPr marL="305435" indent="-305435">
              <a:buFont typeface="Arial" panose="05020102010507070707" pitchFamily="18" charset="2"/>
              <a:buChar char="•"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285750" indent="-285750">
              <a:buFont typeface="Arial" panose="05020102010507070707" pitchFamily="18" charset="2"/>
              <a:buChar char="•"/>
            </a:pPr>
            <a:endParaRPr lang="sl-SI" dirty="0"/>
          </a:p>
        </p:txBody>
      </p:sp>
      <p:pic>
        <p:nvPicPr>
          <p:cNvPr id="4" name="Slika 4" descr="Slika, ki vsebuje besede lisica, sesalec, sneg, bela&#10;&#10;Opis je samodejno ustvarjen">
            <a:extLst>
              <a:ext uri="{FF2B5EF4-FFF2-40B4-BE49-F238E27FC236}">
                <a16:creationId xmlns:a16="http://schemas.microsoft.com/office/drawing/2014/main" id="{6AFD9016-F78E-4126-A23A-3F4F52807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832" y="3014469"/>
            <a:ext cx="1494020" cy="1831082"/>
          </a:xfrm>
          <a:prstGeom prst="rect">
            <a:avLst/>
          </a:prstGeom>
        </p:spPr>
      </p:pic>
      <p:pic>
        <p:nvPicPr>
          <p:cNvPr id="5" name="Slika 5" descr="Slika, ki vsebuje besede medved, polarni, sesalec, voda&#10;&#10;Opis je samodejno ustvarjen">
            <a:extLst>
              <a:ext uri="{FF2B5EF4-FFF2-40B4-BE49-F238E27FC236}">
                <a16:creationId xmlns:a16="http://schemas.microsoft.com/office/drawing/2014/main" id="{F22CE779-DD7A-463D-8632-BADEC9FCF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490" y="1873915"/>
            <a:ext cx="2328714" cy="1402063"/>
          </a:xfrm>
          <a:prstGeom prst="rect">
            <a:avLst/>
          </a:prstGeom>
        </p:spPr>
      </p:pic>
      <p:pic>
        <p:nvPicPr>
          <p:cNvPr id="6" name="Slika 6" descr="Slika, ki vsebuje besede sesalec, vodni sesalec, tjulenj, sneg&#10;&#10;Opis je samodejno ustvarjen">
            <a:extLst>
              <a:ext uri="{FF2B5EF4-FFF2-40B4-BE49-F238E27FC236}">
                <a16:creationId xmlns:a16="http://schemas.microsoft.com/office/drawing/2014/main" id="{E7226CBD-3A5E-4DA2-B0D2-BD780122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751" y="5397308"/>
            <a:ext cx="1777314" cy="1256995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062034"/>
              </p:ext>
            </p:extLst>
          </p:nvPr>
        </p:nvGraphicFramePr>
        <p:xfrm>
          <a:off x="7830598" y="2971178"/>
          <a:ext cx="1627172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172">
                  <a:extLst>
                    <a:ext uri="{9D8B030D-6E8A-4147-A177-3AD203B41FA5}">
                      <a16:colId xmlns:a16="http://schemas.microsoft.com/office/drawing/2014/main" val="3044647749"/>
                    </a:ext>
                  </a:extLst>
                </a:gridCol>
              </a:tblGrid>
              <a:tr h="155697"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Slika 23:</a:t>
                      </a:r>
                      <a:r>
                        <a:rPr lang="sl-SI" sz="1400" baseline="0" dirty="0" smtClean="0">
                          <a:solidFill>
                            <a:schemeClr val="tx1"/>
                          </a:solidFill>
                        </a:rPr>
                        <a:t> medved</a:t>
                      </a:r>
                      <a:endParaRPr lang="sl-SI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081849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933668"/>
              </p:ext>
            </p:extLst>
          </p:nvPr>
        </p:nvGraphicFramePr>
        <p:xfrm>
          <a:off x="9958190" y="4586471"/>
          <a:ext cx="1049779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779">
                  <a:extLst>
                    <a:ext uri="{9D8B030D-6E8A-4147-A177-3AD203B41FA5}">
                      <a16:colId xmlns:a16="http://schemas.microsoft.com/office/drawing/2014/main" val="532615129"/>
                    </a:ext>
                  </a:extLst>
                </a:gridCol>
              </a:tblGrid>
              <a:tr h="238382">
                <a:tc>
                  <a:txBody>
                    <a:bodyPr/>
                    <a:lstStyle/>
                    <a:p>
                      <a:r>
                        <a:rPr lang="sl-SI" sz="1100" dirty="0" smtClean="0">
                          <a:solidFill>
                            <a:schemeClr val="tx1"/>
                          </a:solidFill>
                        </a:rPr>
                        <a:t>Slika 24:</a:t>
                      </a:r>
                      <a:r>
                        <a:rPr lang="sl-SI" sz="1100" baseline="0" dirty="0" smtClean="0">
                          <a:solidFill>
                            <a:schemeClr val="tx1"/>
                          </a:solidFill>
                        </a:rPr>
                        <a:t> lisica</a:t>
                      </a:r>
                      <a:endParaRPr lang="sl-SI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853082"/>
                  </a:ext>
                </a:extLst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486384"/>
              </p:ext>
            </p:extLst>
          </p:nvPr>
        </p:nvGraphicFramePr>
        <p:xfrm>
          <a:off x="10232751" y="6364553"/>
          <a:ext cx="177731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314">
                  <a:extLst>
                    <a:ext uri="{9D8B030D-6E8A-4147-A177-3AD203B41FA5}">
                      <a16:colId xmlns:a16="http://schemas.microsoft.com/office/drawing/2014/main" val="612612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>
                          <a:solidFill>
                            <a:schemeClr val="tx1"/>
                          </a:solidFill>
                        </a:rPr>
                        <a:t>Slika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 25: tjulenj</a:t>
                      </a:r>
                      <a:endParaRPr lang="sl-SI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429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891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120E9B-7878-4450-8100-AFA96C6F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5400"/>
              <a:t>KOŽA LJU</a:t>
            </a:r>
            <a:r>
              <a:rPr lang="sl-SI" sz="5400">
                <a:solidFill>
                  <a:schemeClr val="accent1"/>
                </a:solidFill>
              </a:rPr>
              <a:t>DI RAZLIČ</a:t>
            </a:r>
            <a:r>
              <a:rPr lang="sl-SI" sz="5400">
                <a:solidFill>
                  <a:schemeClr val="bg1">
                    <a:lumMod val="65000"/>
                  </a:schemeClr>
                </a:solidFill>
              </a:rPr>
              <a:t>NIH RAS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16CB9C8-D8CB-44D8-9469-E0CF14834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6998388" cy="3634486"/>
          </a:xfrm>
        </p:spPr>
        <p:txBody>
          <a:bodyPr/>
          <a:lstStyle/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/>
              <a:t>Rasa označuje ljudi s skupnimi značilnimi telesnimi znaki,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/>
              <a:t>Na raso se velikokrat delimo po barvi kože,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/>
              <a:t>Barva je odvisna od količine melanina,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/>
              <a:t>Po tem nam pove tudi malo o genskem zapisu človeka,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/>
              <a:t>Značilnost ras je zapisana le v nekaj genih v dednem zapisu.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endParaRPr lang="sl-SI" sz="1800"/>
          </a:p>
          <a:p>
            <a:pPr marL="305435" indent="-305435">
              <a:buFont typeface="Arial" panose="05020102010507070707" pitchFamily="18" charset="2"/>
              <a:buChar char="•"/>
            </a:pPr>
            <a:endParaRPr lang="sl-SI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033B792-711C-41B5-9F56-42CF8BC415ED}"/>
              </a:ext>
            </a:extLst>
          </p:cNvPr>
          <p:cNvSpPr txBox="1"/>
          <p:nvPr/>
        </p:nvSpPr>
        <p:spPr>
          <a:xfrm>
            <a:off x="7588045" y="2696496"/>
            <a:ext cx="4599037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2400" b="1" dirty="0">
                <a:solidFill>
                  <a:schemeClr val="accent1"/>
                </a:solidFill>
              </a:rPr>
              <a:t>NAJPOGOSTEJŠA DELITEV RAS:</a:t>
            </a:r>
          </a:p>
          <a:p>
            <a:pPr marL="285750" indent="-285750">
              <a:buFont typeface="Arial"/>
              <a:buChar char="•"/>
            </a:pPr>
            <a:r>
              <a:rPr lang="sl-SI" sz="2400" dirty="0"/>
              <a:t>Črna</a:t>
            </a:r>
            <a:r>
              <a:rPr lang="sl-SI" sz="2400" b="1" dirty="0"/>
              <a:t> -</a:t>
            </a:r>
            <a:r>
              <a:rPr lang="sl-SI" sz="2400" dirty="0"/>
              <a:t> </a:t>
            </a:r>
            <a:r>
              <a:rPr lang="sl-SI" sz="2400" dirty="0" err="1"/>
              <a:t>negroidna</a:t>
            </a:r>
            <a:r>
              <a:rPr lang="sl-SI" sz="2400" dirty="0"/>
              <a:t> rasa</a:t>
            </a:r>
            <a:endParaRPr lang="sl-SI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sl-SI" sz="2400" dirty="0">
                <a:solidFill>
                  <a:srgbClr val="000000"/>
                </a:solidFill>
              </a:rPr>
              <a:t>Bela – </a:t>
            </a:r>
            <a:r>
              <a:rPr lang="sl-SI" sz="2400" dirty="0" err="1">
                <a:solidFill>
                  <a:srgbClr val="000000"/>
                </a:solidFill>
              </a:rPr>
              <a:t>kavkazijska</a:t>
            </a:r>
            <a:r>
              <a:rPr lang="sl-SI" sz="2400" dirty="0">
                <a:solidFill>
                  <a:srgbClr val="000000"/>
                </a:solidFill>
              </a:rPr>
              <a:t> rasa</a:t>
            </a:r>
          </a:p>
          <a:p>
            <a:pPr marL="285750" indent="-285750">
              <a:buFont typeface="Arial"/>
              <a:buChar char="•"/>
            </a:pPr>
            <a:r>
              <a:rPr lang="sl-SI" sz="2400" dirty="0">
                <a:solidFill>
                  <a:srgbClr val="000000"/>
                </a:solidFill>
              </a:rPr>
              <a:t>Rumena – mongolidna rasa</a:t>
            </a:r>
          </a:p>
          <a:p>
            <a:endParaRPr lang="sl-SI" sz="2000" dirty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</p:txBody>
      </p:sp>
      <p:pic>
        <p:nvPicPr>
          <p:cNvPr id="22" name="Slika 22">
            <a:extLst>
              <a:ext uri="{FF2B5EF4-FFF2-40B4-BE49-F238E27FC236}">
                <a16:creationId xmlns:a16="http://schemas.microsoft.com/office/drawing/2014/main" id="{538B0545-4DB6-47CF-9148-E34E20D88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1282" r="35714" b="2027"/>
          <a:stretch/>
        </p:blipFill>
        <p:spPr>
          <a:xfrm>
            <a:off x="10961159" y="5072193"/>
            <a:ext cx="1249140" cy="1783681"/>
          </a:xfrm>
          <a:prstGeom prst="rect">
            <a:avLst/>
          </a:prstGeom>
        </p:spPr>
      </p:pic>
      <p:pic>
        <p:nvPicPr>
          <p:cNvPr id="23" name="Slika 23" descr="Slika, ki vsebuje besede besedilo&#10;&#10;Opis je samodejno ustvarjen">
            <a:extLst>
              <a:ext uri="{FF2B5EF4-FFF2-40B4-BE49-F238E27FC236}">
                <a16:creationId xmlns:a16="http://schemas.microsoft.com/office/drawing/2014/main" id="{8817F862-42F9-413B-9316-0645BE1FB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15" t="1103" r="33480" b="-1351"/>
          <a:stretch/>
        </p:blipFill>
        <p:spPr>
          <a:xfrm>
            <a:off x="8825193" y="5072193"/>
            <a:ext cx="1160495" cy="1785252"/>
          </a:xfrm>
          <a:prstGeom prst="rect">
            <a:avLst/>
          </a:prstGeom>
        </p:spPr>
      </p:pic>
      <p:pic>
        <p:nvPicPr>
          <p:cNvPr id="24" name="Slika 24">
            <a:extLst>
              <a:ext uri="{FF2B5EF4-FFF2-40B4-BE49-F238E27FC236}">
                <a16:creationId xmlns:a16="http://schemas.microsoft.com/office/drawing/2014/main" id="{458DED8E-E9DE-45D7-9908-3F77F54703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70" r="39462" b="-950"/>
          <a:stretch/>
        </p:blipFill>
        <p:spPr>
          <a:xfrm>
            <a:off x="9984657" y="5072193"/>
            <a:ext cx="1033317" cy="1786622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412172"/>
              </p:ext>
            </p:extLst>
          </p:nvPr>
        </p:nvGraphicFramePr>
        <p:xfrm>
          <a:off x="8893807" y="6526554"/>
          <a:ext cx="1022236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236">
                  <a:extLst>
                    <a:ext uri="{9D8B030D-6E8A-4147-A177-3AD203B41FA5}">
                      <a16:colId xmlns:a16="http://schemas.microsoft.com/office/drawing/2014/main" val="3204911127"/>
                    </a:ext>
                  </a:extLst>
                </a:gridCol>
              </a:tblGrid>
              <a:tr h="276471"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Slika 26:</a:t>
                      </a:r>
                      <a:endParaRPr lang="sl-SI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926458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28614"/>
              </p:ext>
            </p:extLst>
          </p:nvPr>
        </p:nvGraphicFramePr>
        <p:xfrm>
          <a:off x="9983736" y="6526555"/>
          <a:ext cx="1036191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191">
                  <a:extLst>
                    <a:ext uri="{9D8B030D-6E8A-4147-A177-3AD203B41FA5}">
                      <a16:colId xmlns:a16="http://schemas.microsoft.com/office/drawing/2014/main" val="1300112914"/>
                    </a:ext>
                  </a:extLst>
                </a:gridCol>
              </a:tblGrid>
              <a:tr h="301039"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Slika 27:</a:t>
                      </a:r>
                      <a:endParaRPr lang="sl-SI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2247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345489"/>
              </p:ext>
            </p:extLst>
          </p:nvPr>
        </p:nvGraphicFramePr>
        <p:xfrm>
          <a:off x="11089510" y="6526554"/>
          <a:ext cx="879231" cy="335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231">
                  <a:extLst>
                    <a:ext uri="{9D8B030D-6E8A-4147-A177-3AD203B41FA5}">
                      <a16:colId xmlns:a16="http://schemas.microsoft.com/office/drawing/2014/main" val="2508221755"/>
                    </a:ext>
                  </a:extLst>
                </a:gridCol>
              </a:tblGrid>
              <a:tr h="335411"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Slika 28:</a:t>
                      </a:r>
                      <a:endParaRPr lang="sl-SI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672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07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31884A-45F9-4C0C-B99B-C83E6E9D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7200">
                <a:solidFill>
                  <a:schemeClr val="accent1"/>
                </a:solidFill>
              </a:rPr>
              <a:t>                 viri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B17CB10-9DA7-49CA-8815-EAADA96D6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78602"/>
            <a:ext cx="11029615" cy="3996748"/>
          </a:xfrm>
        </p:spPr>
        <p:txBody>
          <a:bodyPr>
            <a:normAutofit/>
          </a:bodyPr>
          <a:lstStyle/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  <a:hlinkClick r:id="rId2"/>
              </a:rPr>
              <a:t>https://clanki.kupimprodam.si/rogovi-rogovje/</a:t>
            </a:r>
            <a:r>
              <a:rPr lang="sl-SI" sz="2000" dirty="0">
                <a:solidFill>
                  <a:srgbClr val="404040"/>
                </a:solidFill>
                <a:ea typeface="+mn-lt"/>
                <a:cs typeface="+mn-lt"/>
              </a:rPr>
              <a:t> </a:t>
            </a:r>
            <a:r>
              <a:rPr lang="sl-SI" sz="2000" dirty="0">
                <a:solidFill>
                  <a:schemeClr val="accent1"/>
                </a:solidFill>
                <a:ea typeface="+mn-lt"/>
                <a:cs typeface="+mn-lt"/>
              </a:rPr>
              <a:t>   </a:t>
            </a:r>
            <a:r>
              <a:rPr lang="sl-SI" sz="2000" dirty="0">
                <a:solidFill>
                  <a:schemeClr val="tx1"/>
                </a:solidFill>
                <a:ea typeface="+mn-lt"/>
                <a:cs typeface="+mn-lt"/>
              </a:rPr>
              <a:t>Dostopno:22.2.2022</a:t>
            </a:r>
            <a:r>
              <a:rPr lang="sl-SI" sz="2000" dirty="0" smtClean="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sl-SI" sz="2000" dirty="0">
                <a:solidFill>
                  <a:schemeClr val="accent1"/>
                </a:solidFill>
                <a:ea typeface="+mn-lt"/>
                <a:cs typeface="+mn-lt"/>
              </a:rPr>
              <a:t>     </a:t>
            </a:r>
            <a:endParaRPr lang="sl-SI" sz="2000" dirty="0">
              <a:solidFill>
                <a:schemeClr val="tx1"/>
              </a:solidFill>
              <a:ea typeface="+mn-lt"/>
              <a:cs typeface="+mn-lt"/>
            </a:endParaRP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  <a:hlinkClick r:id="rId3"/>
              </a:rPr>
              <a:t>https://sl.wikipedia.org/wiki/Levitev</a:t>
            </a:r>
            <a:r>
              <a:rPr lang="sl-SI" sz="2000" dirty="0">
                <a:ea typeface="+mn-lt"/>
                <a:cs typeface="+mn-lt"/>
              </a:rPr>
              <a:t>         </a:t>
            </a:r>
            <a:r>
              <a:rPr lang="sl-SI" sz="2000" dirty="0">
                <a:solidFill>
                  <a:schemeClr val="tx1"/>
                </a:solidFill>
                <a:ea typeface="+mn-lt"/>
                <a:cs typeface="+mn-lt"/>
              </a:rPr>
              <a:t>Dostopnio:22.2.2022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  <a:hlinkClick r:id="rId4"/>
              </a:rPr>
              <a:t>https://sl.wikipedia.org/wiki/Rasa</a:t>
            </a:r>
            <a:r>
              <a:rPr lang="sl-SI" sz="2000" dirty="0">
                <a:ea typeface="+mn-lt"/>
                <a:cs typeface="+mn-lt"/>
              </a:rPr>
              <a:t>            </a:t>
            </a:r>
            <a:r>
              <a:rPr lang="sl-SI" sz="2000" dirty="0">
                <a:solidFill>
                  <a:schemeClr val="tx1"/>
                </a:solidFill>
                <a:ea typeface="+mn-lt"/>
                <a:cs typeface="+mn-lt"/>
              </a:rPr>
              <a:t>Dostopno:22.2.2022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  <a:hlinkClick r:id="rId5"/>
              </a:rPr>
              <a:t>https://sl.wikipedia.org/wiki/%C5%BDelve</a:t>
            </a:r>
            <a:r>
              <a:rPr lang="sl-SI" sz="2000" dirty="0">
                <a:ea typeface="+mn-lt"/>
                <a:cs typeface="+mn-lt"/>
              </a:rPr>
              <a:t>                </a:t>
            </a:r>
            <a:r>
              <a:rPr lang="sl-SI" sz="2000" dirty="0">
                <a:solidFill>
                  <a:schemeClr val="tx1"/>
                </a:solidFill>
                <a:ea typeface="+mn-lt"/>
                <a:cs typeface="+mn-lt"/>
              </a:rPr>
              <a:t>Dostopno:22.2.2022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  <a:hlinkClick r:id="rId6"/>
              </a:rPr>
              <a:t>https://sl.wikipedia.org/wiki/Ko%C5%BEa</a:t>
            </a:r>
            <a:r>
              <a:rPr lang="sl-SI" sz="2000" dirty="0">
                <a:ea typeface="+mn-lt"/>
                <a:cs typeface="+mn-lt"/>
              </a:rPr>
              <a:t>                 </a:t>
            </a:r>
            <a:r>
              <a:rPr lang="sl-SI" sz="2000" dirty="0">
                <a:solidFill>
                  <a:schemeClr val="tx1"/>
                </a:solidFill>
                <a:ea typeface="+mn-lt"/>
                <a:cs typeface="+mn-lt"/>
              </a:rPr>
              <a:t>Dostopno:22.2.2022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  <a:hlinkClick r:id="rId7"/>
              </a:rPr>
              <a:t>https://sl.wikipedia.org/wiki/Severni_medved</a:t>
            </a:r>
            <a:r>
              <a:rPr lang="sl-SI" sz="2000" dirty="0">
                <a:ea typeface="+mn-lt"/>
                <a:cs typeface="+mn-lt"/>
              </a:rPr>
              <a:t>           </a:t>
            </a:r>
            <a:r>
              <a:rPr lang="sl-SI" sz="2000" dirty="0">
                <a:solidFill>
                  <a:schemeClr val="tx1"/>
                </a:solidFill>
                <a:ea typeface="+mn-lt"/>
                <a:cs typeface="+mn-lt"/>
              </a:rPr>
              <a:t>Dostopno:22.2.2022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  <a:hlinkClick r:id="rId8"/>
              </a:rPr>
              <a:t>https://sl.wikipedia.org/wiki/Polarna_lisica</a:t>
            </a:r>
            <a:r>
              <a:rPr lang="sl-SI" sz="2000" dirty="0">
                <a:ea typeface="+mn-lt"/>
                <a:cs typeface="+mn-lt"/>
              </a:rPr>
              <a:t>               </a:t>
            </a:r>
            <a:r>
              <a:rPr lang="sl-SI" sz="2000" dirty="0">
                <a:solidFill>
                  <a:schemeClr val="tx1"/>
                </a:solidFill>
                <a:ea typeface="+mn-lt"/>
                <a:cs typeface="+mn-lt"/>
              </a:rPr>
              <a:t>Dostopno: 22.2.2022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000" dirty="0">
                <a:solidFill>
                  <a:schemeClr val="tx1"/>
                </a:solidFill>
                <a:ea typeface="+mn-lt"/>
                <a:cs typeface="+mn-lt"/>
              </a:rPr>
              <a:t>Dotik narave – Iztok Devetak: Založba Rokus </a:t>
            </a:r>
            <a:r>
              <a:rPr lang="sl-SI" sz="2000" dirty="0" err="1">
                <a:solidFill>
                  <a:schemeClr val="tx1"/>
                </a:solidFill>
                <a:ea typeface="+mn-lt"/>
                <a:cs typeface="+mn-lt"/>
              </a:rPr>
              <a:t>Klett</a:t>
            </a:r>
            <a:r>
              <a:rPr lang="sl-SI" sz="2000" dirty="0">
                <a:solidFill>
                  <a:schemeClr val="tx1"/>
                </a:solidFill>
                <a:ea typeface="+mn-lt"/>
                <a:cs typeface="+mn-lt"/>
              </a:rPr>
              <a:t>, Ljubljana 2012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endParaRPr lang="sl-SI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6515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254B162D-1BD7-41E0-844F-F94AE2CE2B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1264404B-1C0F-4383-8FC3-A3E3264AA4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9F5C88-C232-4D01-8DB1-8A0C673DDB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Slika 2" descr="Slika, ki vsebuje besede pes, notranji, bela, sesalec&#10;&#10;Opis je samodejno ustvarjen">
            <a:extLst>
              <a:ext uri="{FF2B5EF4-FFF2-40B4-BE49-F238E27FC236}">
                <a16:creationId xmlns:a16="http://schemas.microsoft.com/office/drawing/2014/main" id="{10D1631F-1ABD-403F-9CFA-F87F4B18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96" y="722626"/>
            <a:ext cx="9245015" cy="49913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379D841-A1EC-4403-97D1-4158D342F20F}"/>
              </a:ext>
            </a:extLst>
          </p:cNvPr>
          <p:cNvSpPr txBox="1"/>
          <p:nvPr/>
        </p:nvSpPr>
        <p:spPr>
          <a:xfrm>
            <a:off x="287594" y="1332271"/>
            <a:ext cx="561913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4800" b="1" dirty="0"/>
              <a:t>HVALA ZA </a:t>
            </a:r>
            <a:r>
              <a:rPr lang="sl-SI" sz="4800" b="1" dirty="0">
                <a:solidFill>
                  <a:schemeClr val="accent1"/>
                </a:solidFill>
              </a:rPr>
              <a:t>VAŠO POZOR</a:t>
            </a:r>
            <a:r>
              <a:rPr lang="sl-SI" sz="4800" b="1" dirty="0">
                <a:solidFill>
                  <a:schemeClr val="bg1">
                    <a:lumMod val="65000"/>
                  </a:schemeClr>
                </a:solidFill>
              </a:rPr>
              <a:t>NOST !!!</a:t>
            </a:r>
            <a:endParaRPr lang="sl-SI" sz="4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1AC2268-1E98-4D0C-A013-964087F38867}"/>
              </a:ext>
            </a:extLst>
          </p:cNvPr>
          <p:cNvSpPr txBox="1"/>
          <p:nvPr/>
        </p:nvSpPr>
        <p:spPr>
          <a:xfrm>
            <a:off x="6497279" y="3719664"/>
            <a:ext cx="398452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l-SI" sz="6000" b="1">
                <a:solidFill>
                  <a:srgbClr val="FF0000"/>
                </a:solidFill>
              </a:rPr>
              <a:t>PERKO</a:t>
            </a:r>
            <a:endParaRPr lang="sl-SI" sz="6000">
              <a:solidFill>
                <a:srgbClr val="FF0000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602666"/>
              </p:ext>
            </p:extLst>
          </p:nvPr>
        </p:nvGraphicFramePr>
        <p:xfrm>
          <a:off x="446533" y="6436639"/>
          <a:ext cx="22098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30">
                  <a:extLst>
                    <a:ext uri="{9D8B030D-6E8A-4147-A177-3AD203B41FA5}">
                      <a16:colId xmlns:a16="http://schemas.microsoft.com/office/drawing/2014/main" val="2900218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>
                          <a:solidFill>
                            <a:schemeClr val="tx1"/>
                          </a:solidFill>
                        </a:rPr>
                        <a:t>Slika 29: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 kuža Perko</a:t>
                      </a:r>
                      <a:endParaRPr lang="sl-SI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37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84B68C-F268-462C-B20E-4B6B6EAB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6600"/>
              <a:t> Križan</a:t>
            </a:r>
            <a:r>
              <a:rPr lang="sl-SI" sz="6600">
                <a:solidFill>
                  <a:schemeClr val="accent1"/>
                </a:solidFill>
              </a:rPr>
              <a:t>ka/vpra</a:t>
            </a:r>
            <a:r>
              <a:rPr lang="sl-SI" sz="6600">
                <a:solidFill>
                  <a:schemeClr val="bg1">
                    <a:lumMod val="65000"/>
                  </a:schemeClr>
                </a:solidFill>
              </a:rPr>
              <a:t>šanja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105B162-3FD7-47C5-88D6-0B9A4BA0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sl-SI" b="1" dirty="0"/>
          </a:p>
          <a:p>
            <a:pPr marL="342900" indent="-342900">
              <a:buAutoNum type="arabicPeriod"/>
            </a:pPr>
            <a:endParaRPr lang="sl-SI" b="1" dirty="0"/>
          </a:p>
          <a:p>
            <a:pPr marL="342900" indent="-342900">
              <a:buAutoNum type="arabicPeriod"/>
            </a:pPr>
            <a:endParaRPr lang="sl-SI" b="1" dirty="0"/>
          </a:p>
          <a:p>
            <a:pPr marL="342900" indent="-342900">
              <a:buAutoNum type="arabicPeriod"/>
            </a:pPr>
            <a:r>
              <a:rPr lang="sl-SI" b="1" dirty="0">
                <a:ea typeface="+mn-lt"/>
                <a:cs typeface="+mn-lt"/>
              </a:rPr>
              <a:t>Kako biki izkazujejo svojo moč?</a:t>
            </a:r>
            <a:endParaRPr lang="sl-SI" dirty="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sl-SI" b="1" dirty="0">
                <a:ea typeface="+mn-lt"/>
                <a:cs typeface="+mn-lt"/>
              </a:rPr>
              <a:t>Kaj je pod povrhnjico in usnjico?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sl-SI" b="1" dirty="0">
                <a:ea typeface="+mn-lt"/>
                <a:cs typeface="+mn-lt"/>
              </a:rPr>
              <a:t>Kaj obdajajo krovne strukture?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sl-SI" b="1" dirty="0">
                <a:ea typeface="+mn-lt"/>
                <a:cs typeface="+mn-lt"/>
              </a:rPr>
              <a:t>Kateri je najtežji človeški organ?</a:t>
            </a:r>
            <a:endParaRPr lang="sl-SI" dirty="0"/>
          </a:p>
          <a:p>
            <a:pPr marL="342900" indent="-342900">
              <a:buAutoNum type="arabicPeriod"/>
            </a:pPr>
            <a:r>
              <a:rPr lang="sl-SI" b="1" dirty="0"/>
              <a:t>Kako se imenuje proces, kjer živali odvržejo svojo trdno zunanjost kože?</a:t>
            </a:r>
          </a:p>
          <a:p>
            <a:pPr marL="342900" indent="-342900">
              <a:buAutoNum type="arabicPeriod"/>
            </a:pPr>
            <a:r>
              <a:rPr lang="sl-SI" b="1" dirty="0"/>
              <a:t>Od česa je odvisna barva kože?</a:t>
            </a:r>
          </a:p>
          <a:p>
            <a:pPr marL="342900" indent="-342900">
              <a:buAutoNum type="arabicPeriod"/>
            </a:pPr>
            <a:r>
              <a:rPr lang="sl-SI" b="1" dirty="0">
                <a:ea typeface="+mn-lt"/>
                <a:cs typeface="+mn-lt"/>
              </a:rPr>
              <a:t>Kaj označuje ljudi s skupnimi značilnimi telesnimi znaki?</a:t>
            </a:r>
          </a:p>
          <a:p>
            <a:pPr marL="342900" indent="-342900">
              <a:buAutoNum type="arabicPeriod"/>
            </a:pPr>
            <a:endParaRPr lang="sl-SI" b="1" dirty="0"/>
          </a:p>
          <a:p>
            <a:pPr marL="342900" indent="-342900">
              <a:buAutoNum type="arabicPeriod"/>
            </a:pPr>
            <a:endParaRPr lang="sl-SI" b="1" dirty="0"/>
          </a:p>
          <a:p>
            <a:pPr marL="342900" indent="-342900">
              <a:buAutoNum type="arabicPeriod"/>
            </a:pPr>
            <a:endParaRPr lang="sl-SI" b="1" dirty="0"/>
          </a:p>
          <a:p>
            <a:pPr marL="342900" indent="-342900">
              <a:buAutoNum type="arabicPeriod"/>
            </a:pPr>
            <a:endParaRPr lang="sl-SI" b="1" dirty="0"/>
          </a:p>
          <a:p>
            <a:pPr marL="342900" indent="-342900">
              <a:buAutoNum type="arabicPeriod"/>
            </a:pPr>
            <a:endParaRPr lang="sl-SI" b="1" dirty="0"/>
          </a:p>
          <a:p>
            <a:pPr marL="305435" indent="-305435"/>
            <a:endParaRPr lang="sl-SI" b="1" dirty="0"/>
          </a:p>
        </p:txBody>
      </p:sp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CBBDE4A6-71D8-4272-B938-202C7A2E7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32360"/>
              </p:ext>
            </p:extLst>
          </p:nvPr>
        </p:nvGraphicFramePr>
        <p:xfrm>
          <a:off x="8021648" y="2762570"/>
          <a:ext cx="326398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98">
                  <a:extLst>
                    <a:ext uri="{9D8B030D-6E8A-4147-A177-3AD203B41FA5}">
                      <a16:colId xmlns:a16="http://schemas.microsoft.com/office/drawing/2014/main" val="1188688751"/>
                    </a:ext>
                  </a:extLst>
                </a:gridCol>
                <a:gridCol w="326398">
                  <a:extLst>
                    <a:ext uri="{9D8B030D-6E8A-4147-A177-3AD203B41FA5}">
                      <a16:colId xmlns:a16="http://schemas.microsoft.com/office/drawing/2014/main" val="1249936628"/>
                    </a:ext>
                  </a:extLst>
                </a:gridCol>
                <a:gridCol w="326398">
                  <a:extLst>
                    <a:ext uri="{9D8B030D-6E8A-4147-A177-3AD203B41FA5}">
                      <a16:colId xmlns:a16="http://schemas.microsoft.com/office/drawing/2014/main" val="1998812691"/>
                    </a:ext>
                  </a:extLst>
                </a:gridCol>
                <a:gridCol w="326398">
                  <a:extLst>
                    <a:ext uri="{9D8B030D-6E8A-4147-A177-3AD203B41FA5}">
                      <a16:colId xmlns:a16="http://schemas.microsoft.com/office/drawing/2014/main" val="303274944"/>
                    </a:ext>
                  </a:extLst>
                </a:gridCol>
                <a:gridCol w="326398">
                  <a:extLst>
                    <a:ext uri="{9D8B030D-6E8A-4147-A177-3AD203B41FA5}">
                      <a16:colId xmlns:a16="http://schemas.microsoft.com/office/drawing/2014/main" val="2303865868"/>
                    </a:ext>
                  </a:extLst>
                </a:gridCol>
                <a:gridCol w="368709">
                  <a:extLst>
                    <a:ext uri="{9D8B030D-6E8A-4147-A177-3AD203B41FA5}">
                      <a16:colId xmlns:a16="http://schemas.microsoft.com/office/drawing/2014/main" val="2801619135"/>
                    </a:ext>
                  </a:extLst>
                </a:gridCol>
                <a:gridCol w="284087">
                  <a:extLst>
                    <a:ext uri="{9D8B030D-6E8A-4147-A177-3AD203B41FA5}">
                      <a16:colId xmlns:a16="http://schemas.microsoft.com/office/drawing/2014/main" val="811809294"/>
                    </a:ext>
                  </a:extLst>
                </a:gridCol>
                <a:gridCol w="326398">
                  <a:extLst>
                    <a:ext uri="{9D8B030D-6E8A-4147-A177-3AD203B41FA5}">
                      <a16:colId xmlns:a16="http://schemas.microsoft.com/office/drawing/2014/main" val="2432460022"/>
                    </a:ext>
                  </a:extLst>
                </a:gridCol>
                <a:gridCol w="326398">
                  <a:extLst>
                    <a:ext uri="{9D8B030D-6E8A-4147-A177-3AD203B41FA5}">
                      <a16:colId xmlns:a16="http://schemas.microsoft.com/office/drawing/2014/main" val="509323225"/>
                    </a:ext>
                  </a:extLst>
                </a:gridCol>
                <a:gridCol w="326398">
                  <a:extLst>
                    <a:ext uri="{9D8B030D-6E8A-4147-A177-3AD203B41FA5}">
                      <a16:colId xmlns:a16="http://schemas.microsoft.com/office/drawing/2014/main" val="2328238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901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b="1"/>
                        <a:t>2</a:t>
                      </a:r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91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b="1"/>
                        <a:t>3</a:t>
                      </a:r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504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b="1"/>
                        <a:t>4</a:t>
                      </a:r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458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b="1"/>
                        <a:t>5</a:t>
                      </a:r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949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736237"/>
                  </a:ext>
                </a:extLst>
              </a:tr>
            </a:tbl>
          </a:graphicData>
        </a:graphic>
      </p:graphicFrame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id="{202E8E5E-3544-4277-9A38-FFE55F9C9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57292"/>
              </p:ext>
            </p:extLst>
          </p:nvPr>
        </p:nvGraphicFramePr>
        <p:xfrm>
          <a:off x="11303164" y="2762570"/>
          <a:ext cx="59763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15">
                  <a:extLst>
                    <a:ext uri="{9D8B030D-6E8A-4147-A177-3AD203B41FA5}">
                      <a16:colId xmlns:a16="http://schemas.microsoft.com/office/drawing/2014/main" val="2021156087"/>
                    </a:ext>
                  </a:extLst>
                </a:gridCol>
                <a:gridCol w="298815">
                  <a:extLst>
                    <a:ext uri="{9D8B030D-6E8A-4147-A177-3AD203B41FA5}">
                      <a16:colId xmlns:a16="http://schemas.microsoft.com/office/drawing/2014/main" val="9551060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510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4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705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9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060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114110"/>
                  </a:ext>
                </a:extLst>
              </a:tr>
            </a:tbl>
          </a:graphicData>
        </a:graphic>
      </p:graphicFrame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15E67E0-B390-4EC4-99E9-A843CABB45DD}"/>
              </a:ext>
            </a:extLst>
          </p:cNvPr>
          <p:cNvSpPr txBox="1"/>
          <p:nvPr/>
        </p:nvSpPr>
        <p:spPr>
          <a:xfrm>
            <a:off x="9308690" y="2438399"/>
            <a:ext cx="5063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l-SI" b="1"/>
              <a:t>1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7AEDF29-7FFD-49A1-B622-C447D1605083}"/>
              </a:ext>
            </a:extLst>
          </p:cNvPr>
          <p:cNvSpPr txBox="1"/>
          <p:nvPr/>
        </p:nvSpPr>
        <p:spPr>
          <a:xfrm>
            <a:off x="7706340" y="4621468"/>
            <a:ext cx="3711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l-SI" b="1"/>
              <a:t>6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810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06089F-1679-46A6-8913-DC220AB68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14164"/>
          </a:xfrm>
        </p:spPr>
        <p:txBody>
          <a:bodyPr>
            <a:noAutofit/>
          </a:bodyPr>
          <a:lstStyle/>
          <a:p>
            <a:r>
              <a:rPr lang="sl-SI" sz="4000" b="1" dirty="0">
                <a:solidFill>
                  <a:schemeClr val="accent1"/>
                </a:solidFill>
              </a:rPr>
              <a:t>  </a:t>
            </a:r>
            <a:r>
              <a:rPr lang="sl-SI" sz="3200" b="1" dirty="0">
                <a:solidFill>
                  <a:schemeClr val="tx1"/>
                </a:solidFill>
              </a:rPr>
              <a:t>Prep</a:t>
            </a:r>
            <a:r>
              <a:rPr lang="sl-SI" sz="3200" b="1" dirty="0">
                <a:solidFill>
                  <a:schemeClr val="accent1"/>
                </a:solidFill>
              </a:rPr>
              <a:t>is v zv</a:t>
            </a:r>
            <a:r>
              <a:rPr lang="sl-SI" sz="3200" b="1" dirty="0">
                <a:solidFill>
                  <a:schemeClr val="bg1">
                    <a:lumMod val="65000"/>
                  </a:schemeClr>
                </a:solidFill>
              </a:rPr>
              <a:t>ezek</a:t>
            </a:r>
            <a:endParaRPr lang="sl-SI" sz="4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6DA6DCB-EAB3-45A0-B29F-61AE5D865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25" y="542046"/>
            <a:ext cx="11629220" cy="67199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sl-SI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sl-SI" sz="12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sl-SI" sz="12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sl-SI" sz="1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sl-SI" sz="1400" b="1" dirty="0">
                <a:solidFill>
                  <a:schemeClr val="accent1"/>
                </a:solidFill>
              </a:rPr>
              <a:t>- KROVNE STRUKTURE:</a:t>
            </a:r>
            <a:endParaRPr lang="sl-SI" sz="1400">
              <a:solidFill>
                <a:schemeClr val="accent1"/>
              </a:solidFill>
            </a:endParaRP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Obdajajo organizem in so meja med notranjostjo organizma in okolja v katerem živijo (npr. Koža pri ljudeh).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accent1"/>
                </a:solidFill>
              </a:rPr>
              <a:t>- FUNKCIJE KOŽE:</a:t>
            </a:r>
          </a:p>
          <a:p>
            <a:pPr marL="0" indent="0">
              <a:buNone/>
            </a:pPr>
            <a:r>
              <a:rPr lang="sl-SI" sz="1400" dirty="0">
                <a:solidFill>
                  <a:schemeClr val="tx1"/>
                </a:solidFill>
              </a:rPr>
              <a:t>Ščitijo organizem pred boleznimi.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accent1"/>
                </a:solidFill>
              </a:rPr>
              <a:t>-NALOGA PODKOŽJA:</a:t>
            </a:r>
            <a:endParaRPr lang="sl-SI" sz="140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sl-SI" sz="1400" dirty="0">
                <a:solidFill>
                  <a:schemeClr val="tx1"/>
                </a:solidFill>
              </a:rPr>
              <a:t>Varuje globje ležeče organe pred mehanskimi vplivi (udarci).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accent1"/>
                </a:solidFill>
              </a:rPr>
              <a:t>- LEVITEV: 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Je proces, kjer živali odvržejo svojo trdno zunanjost kože.</a:t>
            </a:r>
            <a:endParaRPr lang="sl-SI" sz="1400" b="1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1400" b="1" dirty="0">
                <a:solidFill>
                  <a:schemeClr val="accent1"/>
                </a:solidFill>
              </a:rPr>
              <a:t>- ŽELVIN OKLEP:</a:t>
            </a:r>
            <a:endParaRPr lang="sl-SI" sz="140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sl-SI" sz="1400" dirty="0">
                <a:solidFill>
                  <a:schemeClr val="tx1"/>
                </a:solidFill>
              </a:rPr>
              <a:t>Želve ščiti koščen ali hrustančen oklep, ki je zgrajen iz 60 kosov.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accent1"/>
                </a:solidFill>
              </a:rPr>
              <a:t>- ROGOVI:</a:t>
            </a:r>
            <a:endParaRPr lang="sl-SI" sz="1400">
              <a:solidFill>
                <a:schemeClr val="accent1"/>
              </a:solidFill>
            </a:endParaRP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Bik ima roge jelen pa rogovje, to velikokrat zamešamo.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accent1"/>
                </a:solidFill>
              </a:rPr>
              <a:t> -POLARNE ŽIVALI:</a:t>
            </a:r>
            <a:endParaRPr lang="sl-SI" sz="1400">
              <a:solidFill>
                <a:schemeClr val="accent1"/>
              </a:solidFill>
            </a:endParaRPr>
          </a:p>
          <a:p>
            <a:pPr marL="171450" indent="-171450">
              <a:buFont typeface="Arial" panose="05020102010507070707" pitchFamily="18" charset="2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Prilagojene so z debelejšo kožo ali pa, kot npr. pri tjulnjih , ki imajo pod kožo debelo plast maščobe.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accent1"/>
                </a:solidFill>
              </a:rPr>
              <a:t>BARVA KOŽE: </a:t>
            </a:r>
            <a:endParaRPr lang="sl-SI" sz="1400">
              <a:solidFill>
                <a:schemeClr val="accent1"/>
              </a:solidFill>
            </a:endParaRPr>
          </a:p>
          <a:p>
            <a:pPr marL="171450" indent="-171450">
              <a:buFont typeface="Arial" panose="05020102010507070707" pitchFamily="18" charset="2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Odvisna je od količine melanina.</a:t>
            </a:r>
          </a:p>
          <a:p>
            <a:pPr marL="0" indent="0">
              <a:buNone/>
            </a:pPr>
            <a:endParaRPr lang="sl-SI" b="1" dirty="0">
              <a:solidFill>
                <a:srgbClr val="8FA97F"/>
              </a:solidFill>
            </a:endParaRPr>
          </a:p>
          <a:p>
            <a:pPr marL="0" indent="0">
              <a:buNone/>
            </a:pPr>
            <a:endParaRPr lang="sl-SI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l-SI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l-SI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rgbClr val="8FA97F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79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E69227BF-B8A8-4CF5-8117-D0E2C2FBB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6330" r="3" b="9759"/>
          <a:stretch/>
        </p:blipFill>
        <p:spPr>
          <a:xfrm>
            <a:off x="20" y="-12905"/>
            <a:ext cx="6099028" cy="3428990"/>
          </a:xfrm>
          <a:prstGeom prst="rect">
            <a:avLst/>
          </a:prstGeom>
        </p:spPr>
      </p:pic>
      <p:pic>
        <p:nvPicPr>
          <p:cNvPr id="7" name="Slika 7" descr="Slika, ki vsebuje besede nevretenčar, mehkužec, polž, tla&#10;&#10;Opis je samodejno ustvarjen">
            <a:extLst>
              <a:ext uri="{FF2B5EF4-FFF2-40B4-BE49-F238E27FC236}">
                <a16:creationId xmlns:a16="http://schemas.microsoft.com/office/drawing/2014/main" id="{88DF3FC5-EA22-4F59-9AF6-35B7764D55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1625" r="2" b="13302"/>
          <a:stretch/>
        </p:blipFill>
        <p:spPr>
          <a:xfrm>
            <a:off x="6024604" y="-12905"/>
            <a:ext cx="6089904" cy="3428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D75EF7C-4FEB-42FF-B6D0-8B13AD1D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>
            <a:normAutofit/>
          </a:bodyPr>
          <a:lstStyle/>
          <a:p>
            <a:r>
              <a:rPr lang="sl-SI" sz="6000" b="1" dirty="0">
                <a:solidFill>
                  <a:schemeClr val="tx1"/>
                </a:solidFill>
              </a:rPr>
              <a:t> KROV</a:t>
            </a:r>
            <a:r>
              <a:rPr lang="sl-SI" sz="6000" b="1" dirty="0">
                <a:solidFill>
                  <a:schemeClr val="accent1"/>
                </a:solidFill>
              </a:rPr>
              <a:t>NE STRU</a:t>
            </a:r>
            <a:r>
              <a:rPr lang="sl-SI" sz="6000" b="1" dirty="0">
                <a:solidFill>
                  <a:schemeClr val="tx1">
                    <a:lumMod val="65000"/>
                  </a:schemeClr>
                </a:solidFill>
              </a:rPr>
              <a:t>KTURE</a:t>
            </a:r>
            <a:endParaRPr lang="sl-SI" sz="600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6" name="Slika 6" descr="Slika, ki vsebuje besede plazilec, želva&#10;&#10;Opis je samodejno ustvarjen">
            <a:extLst>
              <a:ext uri="{FF2B5EF4-FFF2-40B4-BE49-F238E27FC236}">
                <a16:creationId xmlns:a16="http://schemas.microsoft.com/office/drawing/2014/main" id="{6E5F0AF8-670A-4F40-A03E-DCCC54941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3926" r="-1" b="11586"/>
          <a:stretch/>
        </p:blipFill>
        <p:spPr>
          <a:xfrm>
            <a:off x="20" y="3429000"/>
            <a:ext cx="6099028" cy="3429000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9371DE81-1872-4F57-A3E8-F0ACF3D58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</a:blip>
          <a:srcRect t="5963" r="2" b="23760"/>
          <a:stretch/>
        </p:blipFill>
        <p:spPr>
          <a:xfrm>
            <a:off x="6102096" y="3416085"/>
            <a:ext cx="6089904" cy="3427326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CF2446-9532-4FF5-81FB-EF981C4BE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/>
          </a:bodyPr>
          <a:lstStyle/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800" dirty="0"/>
              <a:t>Obdaja organizem,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800" dirty="0"/>
              <a:t>Meja med notranjostjo organizma in okoljem v katerem živi,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800" dirty="0"/>
              <a:t>S skupno besedo krovne strukture.</a:t>
            </a:r>
          </a:p>
          <a:p>
            <a:pPr marL="305435" indent="-305435"/>
            <a:endParaRPr lang="sl-SI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620511"/>
              </p:ext>
            </p:extLst>
          </p:nvPr>
        </p:nvGraphicFramePr>
        <p:xfrm>
          <a:off x="286275" y="237616"/>
          <a:ext cx="1560110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0110">
                  <a:extLst>
                    <a:ext uri="{9D8B030D-6E8A-4147-A177-3AD203B41FA5}">
                      <a16:colId xmlns:a16="http://schemas.microsoft.com/office/drawing/2014/main" val="580901080"/>
                    </a:ext>
                  </a:extLst>
                </a:gridCol>
              </a:tblGrid>
              <a:tr h="333884">
                <a:tc>
                  <a:txBody>
                    <a:bodyPr/>
                    <a:lstStyle/>
                    <a:p>
                      <a:r>
                        <a:rPr lang="sl-SI" dirty="0" smtClean="0"/>
                        <a:t>Slika</a:t>
                      </a:r>
                      <a:r>
                        <a:rPr lang="sl-SI" baseline="0" dirty="0" smtClean="0"/>
                        <a:t> 1:  koža</a:t>
                      </a:r>
                      <a:endParaRPr lang="sl-SI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74353"/>
                  </a:ext>
                </a:extLst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187246"/>
              </p:ext>
            </p:extLst>
          </p:nvPr>
        </p:nvGraphicFramePr>
        <p:xfrm>
          <a:off x="6252307" y="96506"/>
          <a:ext cx="2276231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76231">
                  <a:extLst>
                    <a:ext uri="{9D8B030D-6E8A-4147-A177-3AD203B41FA5}">
                      <a16:colId xmlns:a16="http://schemas.microsoft.com/office/drawing/2014/main" val="1011894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Slika</a:t>
                      </a:r>
                      <a:r>
                        <a:rPr lang="sl-SI" baseline="0" dirty="0" smtClean="0"/>
                        <a:t> 2: polžja hiška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972448"/>
                  </a:ext>
                </a:extLst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73170"/>
              </p:ext>
            </p:extLst>
          </p:nvPr>
        </p:nvGraphicFramePr>
        <p:xfrm>
          <a:off x="126068" y="6159826"/>
          <a:ext cx="2045632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45632">
                  <a:extLst>
                    <a:ext uri="{9D8B030D-6E8A-4147-A177-3AD203B41FA5}">
                      <a16:colId xmlns:a16="http://schemas.microsoft.com/office/drawing/2014/main" val="3222881650"/>
                    </a:ext>
                  </a:extLst>
                </a:gridCol>
              </a:tblGrid>
              <a:tr h="297269">
                <a:tc>
                  <a:txBody>
                    <a:bodyPr/>
                    <a:lstStyle/>
                    <a:p>
                      <a:r>
                        <a:rPr lang="sl-SI" dirty="0" smtClean="0"/>
                        <a:t>Slika 3: želvji oklep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120984"/>
                  </a:ext>
                </a:extLst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941884"/>
              </p:ext>
            </p:extLst>
          </p:nvPr>
        </p:nvGraphicFramePr>
        <p:xfrm>
          <a:off x="6252308" y="6294446"/>
          <a:ext cx="1713523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13523">
                  <a:extLst>
                    <a:ext uri="{9D8B030D-6E8A-4147-A177-3AD203B41FA5}">
                      <a16:colId xmlns:a16="http://schemas.microsoft.com/office/drawing/2014/main" val="35545852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Slika 4: luske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709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959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A084B1-A58A-45AC-9ACF-6A3B8FBDA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 fontScale="90000"/>
          </a:bodyPr>
          <a:lstStyle/>
          <a:p>
            <a:r>
              <a:rPr lang="sl-SI" sz="3200" b="1"/>
              <a:t>                   </a:t>
            </a:r>
            <a:r>
              <a:rPr lang="sl-SI" sz="4900" b="1"/>
              <a:t>KRO</a:t>
            </a:r>
            <a:r>
              <a:rPr lang="sl-SI" sz="4900" b="1">
                <a:solidFill>
                  <a:schemeClr val="accent1"/>
                </a:solidFill>
              </a:rPr>
              <a:t>VNE STRUKT</a:t>
            </a:r>
            <a:r>
              <a:rPr lang="sl-SI" sz="4900" b="1">
                <a:solidFill>
                  <a:schemeClr val="bg1">
                    <a:lumMod val="65000"/>
                  </a:schemeClr>
                </a:solidFill>
              </a:rPr>
              <a:t>URE</a:t>
            </a:r>
            <a:r>
              <a:rPr lang="sl-SI" sz="4900" b="1"/>
              <a:t>                    RAZLI</a:t>
            </a:r>
            <a:r>
              <a:rPr lang="sl-SI" sz="4900" b="1">
                <a:solidFill>
                  <a:schemeClr val="accent1"/>
                </a:solidFill>
              </a:rPr>
              <a:t>ČNIH ORGANI</a:t>
            </a:r>
            <a:r>
              <a:rPr lang="sl-SI" sz="4900" b="1">
                <a:solidFill>
                  <a:schemeClr val="bg1">
                    <a:lumMod val="65000"/>
                  </a:schemeClr>
                </a:solidFill>
              </a:rPr>
              <a:t>ZMOV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7096F9B6-03A1-4B67-8664-F63E61FE41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8" y="2180496"/>
            <a:ext cx="5404639" cy="4045683"/>
          </a:xfrm>
          <a:prstGeom prst="rect">
            <a:avLst/>
          </a:prstGeom>
          <a:solidFill>
            <a:srgbClr val="FFFFFF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AB7D4EAB-EB4B-4FEC-9EE4-D5BD44DD2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9" r="3" b="3"/>
          <a:stretch/>
        </p:blipFill>
        <p:spPr>
          <a:xfrm>
            <a:off x="667891" y="2361056"/>
            <a:ext cx="2435274" cy="1796561"/>
          </a:xfrm>
          <a:prstGeom prst="rect">
            <a:avLst/>
          </a:prstGeom>
        </p:spPr>
      </p:pic>
      <p:pic>
        <p:nvPicPr>
          <p:cNvPr id="6" name="Slika 6" descr="Slika, ki vsebuje besede želva, plazilec&#10;&#10;Opis je samodejno ustvarjen">
            <a:extLst>
              <a:ext uri="{FF2B5EF4-FFF2-40B4-BE49-F238E27FC236}">
                <a16:creationId xmlns:a16="http://schemas.microsoft.com/office/drawing/2014/main" id="{3EEB83E1-4A67-49A4-A9E5-7D3DCD801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7" r="-3" b="-3"/>
          <a:stretch/>
        </p:blipFill>
        <p:spPr>
          <a:xfrm>
            <a:off x="3195140" y="2361056"/>
            <a:ext cx="2435274" cy="1796561"/>
          </a:xfrm>
          <a:prstGeom prst="rect">
            <a:avLst/>
          </a:prstGeom>
        </p:spPr>
      </p:pic>
      <p:pic>
        <p:nvPicPr>
          <p:cNvPr id="7" name="Slika 7" descr="Slika, ki vsebuje besede členonožec, prst, nevretenčar, rakovica&#10;&#10;Opis je samodejno ustvarjen">
            <a:extLst>
              <a:ext uri="{FF2B5EF4-FFF2-40B4-BE49-F238E27FC236}">
                <a16:creationId xmlns:a16="http://schemas.microsoft.com/office/drawing/2014/main" id="{4DF4D9B0-DD75-4E7E-AB90-8F40453FFD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8" r="6320" b="-1"/>
          <a:stretch/>
        </p:blipFill>
        <p:spPr>
          <a:xfrm>
            <a:off x="667892" y="4249059"/>
            <a:ext cx="2435274" cy="1761218"/>
          </a:xfrm>
          <a:prstGeom prst="rect">
            <a:avLst/>
          </a:prstGeom>
        </p:spPr>
      </p:pic>
      <p:pic>
        <p:nvPicPr>
          <p:cNvPr id="8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B7056501-500D-4103-8C78-BA7A45A2E5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02" r="15467" b="4"/>
          <a:stretch/>
        </p:blipFill>
        <p:spPr>
          <a:xfrm>
            <a:off x="3195140" y="4249058"/>
            <a:ext cx="2435274" cy="1761218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F8F1BBC-117A-41AC-9D26-7C80FCAFF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marL="342900" indent="-342900">
              <a:buFont typeface="Arial" panose="05020102010507070707" pitchFamily="18" charset="2"/>
              <a:buChar char="•"/>
            </a:pPr>
            <a:r>
              <a:rPr lang="sl-SI" sz="2800">
                <a:ea typeface="+mn-lt"/>
                <a:cs typeface="+mn-lt"/>
              </a:rPr>
              <a:t>Membrana pri enoceličarjih,</a:t>
            </a:r>
            <a:endParaRPr lang="en-US" sz="2800">
              <a:ea typeface="+mn-lt"/>
              <a:cs typeface="+mn-lt"/>
            </a:endParaRPr>
          </a:p>
          <a:p>
            <a:pPr marL="342900" indent="-342900">
              <a:buFont typeface="Arial" panose="05020102010507070707" pitchFamily="18" charset="2"/>
              <a:buChar char="•"/>
            </a:pPr>
            <a:r>
              <a:rPr lang="sl-SI" sz="2800">
                <a:ea typeface="+mn-lt"/>
                <a:cs typeface="+mn-lt"/>
              </a:rPr>
              <a:t>Hitinjača pri rakih,</a:t>
            </a:r>
            <a:endParaRPr lang="en-US" sz="2800">
              <a:ea typeface="+mn-lt"/>
              <a:cs typeface="+mn-lt"/>
            </a:endParaRPr>
          </a:p>
          <a:p>
            <a:pPr marL="342900" indent="-342900">
              <a:buFont typeface="Arial" panose="05020102010507070707" pitchFamily="18" charset="2"/>
              <a:buChar char="•"/>
            </a:pPr>
            <a:r>
              <a:rPr lang="sl-SI" sz="2800">
                <a:ea typeface="+mn-lt"/>
                <a:cs typeface="+mn-lt"/>
              </a:rPr>
              <a:t>Oklep pri želvah,</a:t>
            </a:r>
            <a:endParaRPr lang="en-US" sz="2800">
              <a:ea typeface="+mn-lt"/>
              <a:cs typeface="+mn-lt"/>
            </a:endParaRPr>
          </a:p>
          <a:p>
            <a:pPr marL="342900" indent="-342900">
              <a:buFont typeface="Arial" panose="05020102010507070707" pitchFamily="18" charset="2"/>
              <a:buChar char="•"/>
            </a:pPr>
            <a:r>
              <a:rPr lang="sl-SI" sz="2800">
                <a:ea typeface="+mn-lt"/>
                <a:cs typeface="+mn-lt"/>
              </a:rPr>
              <a:t>Pri ljudeh koža.</a:t>
            </a:r>
            <a:endParaRPr lang="sl-SI" sz="280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33D35EF-301C-4D16-B5E8-373AE7384757}"/>
              </a:ext>
            </a:extLst>
          </p:cNvPr>
          <p:cNvSpPr txBox="1"/>
          <p:nvPr/>
        </p:nvSpPr>
        <p:spPr>
          <a:xfrm>
            <a:off x="1160206" y="38763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b="1" dirty="0"/>
              <a:t>Slika </a:t>
            </a:r>
            <a:r>
              <a:rPr lang="sl-SI" b="1" dirty="0" smtClean="0"/>
              <a:t>5: </a:t>
            </a:r>
            <a:r>
              <a:rPr lang="sl-SI" b="1" dirty="0"/>
              <a:t>Koža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56511FA-9536-49F4-9EE7-171107B9B7D6}"/>
              </a:ext>
            </a:extLst>
          </p:cNvPr>
          <p:cNvSpPr txBox="1"/>
          <p:nvPr/>
        </p:nvSpPr>
        <p:spPr>
          <a:xfrm>
            <a:off x="971243" y="56907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b="1" dirty="0"/>
              <a:t>Slika </a:t>
            </a:r>
            <a:r>
              <a:rPr lang="sl-SI" b="1" dirty="0" smtClean="0"/>
              <a:t>7: </a:t>
            </a:r>
            <a:r>
              <a:rPr lang="sl-SI" b="1" dirty="0"/>
              <a:t>Hitinjača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549B6D00-6489-49A3-8EC2-D4AF8F800F5E}"/>
              </a:ext>
            </a:extLst>
          </p:cNvPr>
          <p:cNvSpPr txBox="1"/>
          <p:nvPr/>
        </p:nvSpPr>
        <p:spPr>
          <a:xfrm>
            <a:off x="3363247" y="387943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b="1" dirty="0"/>
              <a:t>Slika </a:t>
            </a:r>
            <a:r>
              <a:rPr lang="sl-SI" b="1" dirty="0" smtClean="0"/>
              <a:t>6: </a:t>
            </a:r>
            <a:r>
              <a:rPr lang="sl-SI" b="1" dirty="0"/>
              <a:t>Želvji oklep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8FD41D7-B29E-4C21-8117-0744E85F897A}"/>
              </a:ext>
            </a:extLst>
          </p:cNvPr>
          <p:cNvSpPr txBox="1"/>
          <p:nvPr/>
        </p:nvSpPr>
        <p:spPr>
          <a:xfrm>
            <a:off x="3358638" y="56323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b="1" dirty="0"/>
              <a:t>Slika </a:t>
            </a:r>
            <a:r>
              <a:rPr lang="sl-SI" b="1" dirty="0" smtClean="0"/>
              <a:t>8: </a:t>
            </a:r>
            <a:r>
              <a:rPr lang="sl-SI" b="1" dirty="0"/>
              <a:t>Membrana</a:t>
            </a:r>
          </a:p>
        </p:txBody>
      </p:sp>
    </p:spTree>
    <p:extLst>
      <p:ext uri="{BB962C8B-B14F-4D97-AF65-F5344CB8AC3E}">
        <p14:creationId xmlns:p14="http://schemas.microsoft.com/office/powerpoint/2010/main" val="40802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D67980EB-BEBA-4B21-8B1F-478EC6C5D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88" y="1802143"/>
            <a:ext cx="5476375" cy="3970372"/>
          </a:xfrm>
          <a:prstGeom prst="rect">
            <a:avLst/>
          </a:prstGeom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5BC6C49-616A-40F1-994F-3C182E4F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938022"/>
            <a:ext cx="4597758" cy="1188720"/>
          </a:xfrm>
        </p:spPr>
        <p:txBody>
          <a:bodyPr>
            <a:noAutofit/>
          </a:bodyPr>
          <a:lstStyle/>
          <a:p>
            <a:r>
              <a:rPr lang="sl-SI" sz="4400">
                <a:solidFill>
                  <a:schemeClr val="accent1"/>
                </a:solidFill>
              </a:rPr>
              <a:t>    OPIS KOŽE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FC25ABA8-2BAD-47E9-83C5-42152BC96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180" y="1066500"/>
            <a:ext cx="4910052" cy="578507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16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FFFFFF"/>
              </a:solidFill>
            </a:endParaRPr>
          </a:p>
          <a:p>
            <a:pPr marL="285750" indent="-285750"/>
            <a:endParaRPr lang="en-US" sz="1800">
              <a:solidFill>
                <a:srgbClr val="FFFFFF"/>
              </a:solidFill>
            </a:endParaRPr>
          </a:p>
          <a:p>
            <a:pPr marL="285750" indent="-285750"/>
            <a:endParaRPr lang="en-US" sz="1800">
              <a:solidFill>
                <a:srgbClr val="FFFFFF"/>
              </a:solidFill>
            </a:endParaRPr>
          </a:p>
          <a:p>
            <a:pPr marL="285750" indent="-285750"/>
            <a:endParaRPr lang="en-US" sz="2000">
              <a:solidFill>
                <a:srgbClr val="FFFFFF"/>
              </a:solidFill>
            </a:endParaRPr>
          </a:p>
          <a:p>
            <a:pPr marL="285750" indent="-285750"/>
            <a:endParaRPr lang="en-US" sz="1800">
              <a:solidFill>
                <a:srgbClr val="FFFFFF"/>
              </a:solidFill>
            </a:endParaRPr>
          </a:p>
          <a:p>
            <a:pPr marL="342900" indent="-342900">
              <a:buFont typeface="Arial" panose="05020102010507070707" pitchFamily="18" charset="2"/>
              <a:buChar char="•"/>
            </a:pPr>
            <a:r>
              <a:rPr lang="en-US" sz="1800" dirty="0" err="1">
                <a:solidFill>
                  <a:srgbClr val="FFFFFF"/>
                </a:solidFill>
              </a:rPr>
              <a:t>Izsuševanje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kože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ob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prehodu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iz</a:t>
            </a:r>
            <a:r>
              <a:rPr lang="en-US" sz="1800" dirty="0">
                <a:solidFill>
                  <a:srgbClr val="FFFFFF"/>
                </a:solidFill>
              </a:rPr>
              <a:t> </a:t>
            </a:r>
            <a:r>
              <a:rPr lang="en-US" sz="1800" dirty="0" err="1">
                <a:solidFill>
                  <a:srgbClr val="FFFFFF"/>
                </a:solidFill>
              </a:rPr>
              <a:t>vode</a:t>
            </a:r>
            <a:r>
              <a:rPr lang="en-US" sz="1800" dirty="0">
                <a:solidFill>
                  <a:srgbClr val="FFFFFF"/>
                </a:solidFill>
              </a:rPr>
              <a:t>  </a:t>
            </a:r>
            <a:r>
              <a:rPr lang="en-US" sz="1800" dirty="0" err="1">
                <a:solidFill>
                  <a:srgbClr val="FFFFFF"/>
                </a:solidFill>
              </a:rPr>
              <a:t>na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kopno</a:t>
            </a:r>
            <a:r>
              <a:rPr lang="en-US" sz="1800" dirty="0">
                <a:solidFill>
                  <a:srgbClr val="FFFFFF"/>
                </a:solidFill>
              </a:rPr>
              <a:t>,</a:t>
            </a:r>
            <a:endParaRPr lang="sl-SI" sz="1800" dirty="0">
              <a:solidFill>
                <a:srgbClr val="FFFFFF"/>
              </a:solidFill>
            </a:endParaRPr>
          </a:p>
          <a:p>
            <a:pPr marL="342900" indent="-342900">
              <a:buFont typeface="Arial" panose="05020102010507070707" pitchFamily="18" charset="2"/>
              <a:buChar char="•"/>
            </a:pPr>
            <a:r>
              <a:rPr lang="en-US" sz="1800" dirty="0" err="1">
                <a:solidFill>
                  <a:srgbClr val="FFFFFF"/>
                </a:solidFill>
              </a:rPr>
              <a:t>Zaradi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izsuševanja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imajo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kopenski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vretenčarji</a:t>
            </a:r>
            <a:r>
              <a:rPr lang="en-US" sz="1800" dirty="0">
                <a:solidFill>
                  <a:srgbClr val="FFFFFF"/>
                </a:solidFill>
              </a:rPr>
              <a:t>  </a:t>
            </a:r>
            <a:r>
              <a:rPr lang="en-US" sz="1800" dirty="0" err="1">
                <a:solidFill>
                  <a:srgbClr val="FFFFFF"/>
                </a:solidFill>
              </a:rPr>
              <a:t>roževinasto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plast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kože</a:t>
            </a:r>
            <a:r>
              <a:rPr lang="en-US" sz="1800" dirty="0">
                <a:solidFill>
                  <a:srgbClr val="FFFFFF"/>
                </a:solidFill>
              </a:rPr>
              <a:t>,</a:t>
            </a:r>
            <a:endParaRPr lang="sl-SI" sz="1800" dirty="0"/>
          </a:p>
          <a:p>
            <a:pPr marL="342900" indent="-342900">
              <a:buFont typeface="Arial" panose="05020102010507070707" pitchFamily="18" charset="2"/>
              <a:buChar char="•"/>
            </a:pPr>
            <a:r>
              <a:rPr lang="en-US" sz="1800" dirty="0" err="1">
                <a:solidFill>
                  <a:srgbClr val="FFFFFF"/>
                </a:solidFill>
              </a:rPr>
              <a:t>Če</a:t>
            </a:r>
            <a:r>
              <a:rPr lang="en-US" sz="1800" dirty="0">
                <a:solidFill>
                  <a:srgbClr val="FFFFFF"/>
                </a:solidFill>
              </a:rPr>
              <a:t> je </a:t>
            </a:r>
            <a:r>
              <a:rPr lang="en-US" sz="1800" dirty="0" err="1">
                <a:solidFill>
                  <a:srgbClr val="FFFFFF"/>
                </a:solidFill>
              </a:rPr>
              <a:t>predebela</a:t>
            </a:r>
            <a:r>
              <a:rPr lang="en-US" sz="1800" dirty="0">
                <a:solidFill>
                  <a:srgbClr val="FFFFFF"/>
                </a:solidFill>
              </a:rPr>
              <a:t> </a:t>
            </a:r>
            <a:r>
              <a:rPr lang="en-US" sz="1800" dirty="0" err="1">
                <a:solidFill>
                  <a:srgbClr val="FFFFFF"/>
                </a:solidFill>
              </a:rPr>
              <a:t>preprečuje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prehajanje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vode</a:t>
            </a:r>
            <a:r>
              <a:rPr lang="en-US" sz="1800" dirty="0">
                <a:solidFill>
                  <a:srgbClr val="FFFFFF"/>
                </a:solidFill>
              </a:rPr>
              <a:t> in z </a:t>
            </a:r>
            <a:r>
              <a:rPr lang="en-US" sz="1800" dirty="0" err="1">
                <a:solidFill>
                  <a:srgbClr val="FFFFFF"/>
                </a:solidFill>
              </a:rPr>
              <a:t>tem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izsuševanje</a:t>
            </a:r>
            <a:r>
              <a:rPr lang="en-US" sz="1800" dirty="0">
                <a:solidFill>
                  <a:srgbClr val="FFFFFF"/>
                </a:solidFill>
              </a:rPr>
              <a:t>,</a:t>
            </a:r>
          </a:p>
          <a:p>
            <a:pPr marL="342900" indent="-342900">
              <a:buFont typeface="Arial" panose="05020102010507070707" pitchFamily="18" charset="2"/>
              <a:buChar char="•"/>
            </a:pPr>
            <a:r>
              <a:rPr lang="en-US" sz="1800" dirty="0" err="1">
                <a:solidFill>
                  <a:srgbClr val="FFFFFF"/>
                </a:solidFill>
              </a:rPr>
              <a:t>Nekatere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celice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vrhnjice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vsebujejo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tudi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barvilo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pri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ljudeh</a:t>
            </a:r>
            <a:r>
              <a:rPr lang="en-US" sz="1800" dirty="0">
                <a:solidFill>
                  <a:srgbClr val="FFFFFF"/>
                </a:solidFill>
              </a:rPr>
              <a:t> to je melanin,</a:t>
            </a:r>
          </a:p>
          <a:p>
            <a:pPr marL="342900" indent="-342900">
              <a:buFont typeface="Arial" panose="05020102010507070707" pitchFamily="18" charset="2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Je </a:t>
            </a:r>
            <a:r>
              <a:rPr lang="en-US" sz="1800" dirty="0" err="1">
                <a:solidFill>
                  <a:srgbClr val="FFFFFF"/>
                </a:solidFill>
              </a:rPr>
              <a:t>naj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večji</a:t>
            </a:r>
            <a:r>
              <a:rPr lang="en-US" sz="1800" dirty="0">
                <a:solidFill>
                  <a:srgbClr val="FFFFFF"/>
                </a:solidFill>
              </a:rPr>
              <a:t> in </a:t>
            </a:r>
            <a:r>
              <a:rPr lang="en-US" sz="1800" dirty="0" err="1">
                <a:solidFill>
                  <a:srgbClr val="FFFFFF"/>
                </a:solidFill>
              </a:rPr>
              <a:t>najtežji</a:t>
            </a:r>
            <a:r>
              <a:rPr lang="en-US" sz="1800" dirty="0">
                <a:solidFill>
                  <a:srgbClr val="FFFFFF"/>
                </a:solidFill>
              </a:rPr>
              <a:t> organ oz. </a:t>
            </a:r>
            <a:r>
              <a:rPr lang="en-US" sz="1800" dirty="0" err="1">
                <a:solidFill>
                  <a:srgbClr val="FFFFFF"/>
                </a:solidFill>
              </a:rPr>
              <a:t>Čutilo</a:t>
            </a:r>
            <a:r>
              <a:rPr lang="en-US" sz="1800" dirty="0">
                <a:solidFill>
                  <a:srgbClr val="FFFFFF"/>
                </a:solidFill>
              </a:rPr>
              <a:t>,</a:t>
            </a:r>
          </a:p>
          <a:p>
            <a:pPr marL="342900" indent="-342900">
              <a:buFont typeface="Arial" panose="05020102010507070707" pitchFamily="18" charset="2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Pri </a:t>
            </a:r>
            <a:r>
              <a:rPr lang="en-US" sz="1800" dirty="0" err="1">
                <a:solidFill>
                  <a:srgbClr val="FFFFFF"/>
                </a:solidFill>
              </a:rPr>
              <a:t>odraslih</a:t>
            </a:r>
            <a:r>
              <a:rPr lang="en-US" sz="1800" dirty="0">
                <a:solidFill>
                  <a:srgbClr val="FFFFFF"/>
                </a:solidFill>
              </a:rPr>
              <a:t> je </a:t>
            </a:r>
            <a:r>
              <a:rPr lang="en-US" sz="1800" dirty="0" err="1">
                <a:solidFill>
                  <a:srgbClr val="FFFFFF"/>
                </a:solidFill>
              </a:rPr>
              <a:t>velika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okoli</a:t>
            </a:r>
            <a:r>
              <a:rPr lang="en-US" sz="1800" dirty="0">
                <a:solidFill>
                  <a:srgbClr val="FFFFFF"/>
                </a:solidFill>
              </a:rPr>
              <a:t> 2,5, </a:t>
            </a:r>
            <a:r>
              <a:rPr lang="en-US" sz="1800" dirty="0" err="1">
                <a:solidFill>
                  <a:srgbClr val="FFFFFF"/>
                </a:solidFill>
              </a:rPr>
              <a:t>tehta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okoli</a:t>
            </a:r>
            <a:r>
              <a:rPr lang="en-US" sz="1800" dirty="0">
                <a:solidFill>
                  <a:srgbClr val="FFFFFF"/>
                </a:solidFill>
              </a:rPr>
              <a:t> 10  kg.</a:t>
            </a:r>
          </a:p>
          <a:p>
            <a:pPr marL="342900" indent="-342900">
              <a:buFont typeface="Arial" panose="05020102010507070707" pitchFamily="18" charset="2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marL="285750" indent="-285750"/>
            <a:endParaRPr lang="en-US" sz="1400">
              <a:solidFill>
                <a:srgbClr val="FFFFFF"/>
              </a:solidFill>
            </a:endParaRPr>
          </a:p>
          <a:p>
            <a:pPr marL="305435" indent="-305435"/>
            <a:endParaRPr lang="en-US" sz="1400">
              <a:solidFill>
                <a:srgbClr val="FFFFFF"/>
              </a:solidFill>
            </a:endParaRPr>
          </a:p>
          <a:p>
            <a:pPr marL="305435" indent="-305435"/>
            <a:endParaRPr lang="en-US">
              <a:solidFill>
                <a:srgbClr val="FFFFFF"/>
              </a:solidFill>
            </a:endParaRPr>
          </a:p>
          <a:p>
            <a:pPr marL="305435" indent="-305435"/>
            <a:endParaRPr lang="en-US">
              <a:solidFill>
                <a:srgbClr val="FFFFFF"/>
              </a:solidFill>
            </a:endParaRPr>
          </a:p>
          <a:p>
            <a:pPr marL="305435" indent="-305435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2391ABE-0318-414C-B7AF-0456CC155274}"/>
              </a:ext>
            </a:extLst>
          </p:cNvPr>
          <p:cNvSpPr txBox="1"/>
          <p:nvPr/>
        </p:nvSpPr>
        <p:spPr>
          <a:xfrm>
            <a:off x="2011312" y="5833602"/>
            <a:ext cx="49554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Slika </a:t>
            </a:r>
            <a:r>
              <a:rPr lang="sl-SI" b="1" dirty="0" smtClean="0">
                <a:solidFill>
                  <a:schemeClr val="bg1"/>
                </a:solidFill>
              </a:rPr>
              <a:t>9: </a:t>
            </a:r>
            <a:r>
              <a:rPr lang="sl-SI" b="1" dirty="0">
                <a:solidFill>
                  <a:schemeClr val="bg1"/>
                </a:solidFill>
              </a:rPr>
              <a:t>shema zgradbe kože sesalcev</a:t>
            </a:r>
          </a:p>
        </p:txBody>
      </p:sp>
    </p:spTree>
    <p:extLst>
      <p:ext uri="{BB962C8B-B14F-4D97-AF65-F5344CB8AC3E}">
        <p14:creationId xmlns:p14="http://schemas.microsoft.com/office/powerpoint/2010/main" val="359470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B08E28-88B3-4944-A72E-C47317BE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25059"/>
            <a:ext cx="11029616" cy="1188720"/>
          </a:xfrm>
        </p:spPr>
        <p:txBody>
          <a:bodyPr>
            <a:normAutofit/>
          </a:bodyPr>
          <a:lstStyle/>
          <a:p>
            <a:r>
              <a:rPr lang="sl-SI" sz="7200"/>
              <a:t>     FUN</a:t>
            </a:r>
            <a:r>
              <a:rPr lang="sl-SI" sz="7200">
                <a:solidFill>
                  <a:schemeClr val="accent1"/>
                </a:solidFill>
              </a:rPr>
              <a:t>KCIJE K</a:t>
            </a:r>
            <a:r>
              <a:rPr lang="sl-SI" sz="7200">
                <a:solidFill>
                  <a:schemeClr val="bg1">
                    <a:lumMod val="65000"/>
                  </a:schemeClr>
                </a:solidFill>
              </a:rPr>
              <a:t>OŽE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20F2FF2-2B48-40DE-917E-185FDD703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 panose="05020102010507070707" pitchFamily="18" charset="2"/>
              <a:buChar char="•"/>
            </a:pPr>
            <a:endParaRPr lang="sl-SI" sz="2400"/>
          </a:p>
          <a:p>
            <a:pPr marL="285750" indent="-285750">
              <a:buFont typeface="Arial" panose="05020102010507070707" pitchFamily="18" charset="2"/>
              <a:buChar char="•"/>
            </a:pPr>
            <a:endParaRPr lang="sl-SI" sz="2400"/>
          </a:p>
          <a:p>
            <a:pPr marL="285750" indent="-285750">
              <a:buFont typeface="Arial" panose="05020102010507070707" pitchFamily="18" charset="2"/>
              <a:buChar char="•"/>
            </a:pPr>
            <a:endParaRPr lang="sl-SI" sz="2400"/>
          </a:p>
          <a:p>
            <a:pPr marL="285750" indent="-285750">
              <a:buFont typeface="Arial" panose="05020102010507070707" pitchFamily="18" charset="2"/>
              <a:buChar char="•"/>
            </a:pPr>
            <a:r>
              <a:rPr lang="sl-SI" sz="3000"/>
              <a:t>Ščiti organizme pred boleznimi,</a:t>
            </a:r>
          </a:p>
          <a:p>
            <a:pPr marL="285750" indent="-285750">
              <a:buFont typeface="Arial" panose="05020102010507070707" pitchFamily="18" charset="2"/>
              <a:buChar char="•"/>
            </a:pPr>
            <a:r>
              <a:rPr lang="sl-SI" sz="3000"/>
              <a:t>Je glaven vir dobrega počutja in zdravja,</a:t>
            </a:r>
          </a:p>
          <a:p>
            <a:pPr marL="285750" indent="-285750">
              <a:buFont typeface="Arial" panose="05020102010507070707" pitchFamily="18" charset="2"/>
              <a:buChar char="•"/>
            </a:pPr>
            <a:r>
              <a:rPr lang="sl-SI" sz="3000"/>
              <a:t>Zdrava koža je kot pregrada med zunanjim svetom, ki ščiti notranjega,</a:t>
            </a:r>
          </a:p>
          <a:p>
            <a:pPr marL="285750" indent="-285750">
              <a:buFont typeface="Arial" panose="05020102010507070707" pitchFamily="18" charset="2"/>
              <a:buChar char="•"/>
            </a:pPr>
            <a:r>
              <a:rPr lang="sl-SI" sz="3000"/>
              <a:t>Je naša prva obrambna linija.</a:t>
            </a:r>
          </a:p>
          <a:p>
            <a:pPr marL="285750" indent="-285750">
              <a:buFont typeface="Arial" panose="05020102010507070707" pitchFamily="18" charset="2"/>
              <a:buChar char="•"/>
            </a:pPr>
            <a:endParaRPr lang="sl-SI" sz="1900"/>
          </a:p>
          <a:p>
            <a:pPr marL="285750" indent="-285750">
              <a:buFont typeface="Arial" panose="05020102010507070707" pitchFamily="18" charset="2"/>
              <a:buChar char="•"/>
            </a:pPr>
            <a:endParaRPr lang="sl-SI"/>
          </a:p>
          <a:p>
            <a:pPr marL="285750" indent="-285750">
              <a:buFont typeface="Arial" panose="05020102010507070707" pitchFamily="18" charset="2"/>
              <a:buChar char="•"/>
            </a:pPr>
            <a:endParaRPr lang="sl-SI"/>
          </a:p>
          <a:p>
            <a:pPr marL="305435" indent="-305435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1088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8310A3-1517-431E-A8FC-5E6F018BC6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7187A26-9FE2-46D3-A94D-8125761C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99" y="800479"/>
            <a:ext cx="3475915" cy="13329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l-SI">
                <a:solidFill>
                  <a:schemeClr val="tx2"/>
                </a:solidFill>
              </a:rPr>
              <a:t> KOŽA PRI OSTALIH ŽIVIH BITJIH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23E396-BE04-4D91-89A5-24877C3E96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50CC05-D6B0-42F7-9792-8677B53948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704962-EC61-43A0-B8F5-F0E73686A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AE4A753-C2DF-4711-82FB-CD525A341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9" y="2254238"/>
            <a:ext cx="4188753" cy="391181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>
              <a:lnSpc>
                <a:spcPct val="100000"/>
              </a:lnSpc>
            </a:pPr>
            <a:endParaRPr lang="sl-SI" sz="900" b="1"/>
          </a:p>
          <a:p>
            <a:pPr marL="305435" indent="-305435">
              <a:lnSpc>
                <a:spcPct val="100000"/>
              </a:lnSpc>
            </a:pPr>
            <a:endParaRPr lang="sl-SI" sz="900" b="1"/>
          </a:p>
          <a:p>
            <a:pPr marL="305435" indent="-305435">
              <a:lnSpc>
                <a:spcPct val="100000"/>
              </a:lnSpc>
            </a:pPr>
            <a:endParaRPr lang="sl-SI" sz="900" b="1"/>
          </a:p>
          <a:p>
            <a:pPr marL="305435" indent="-305435">
              <a:lnSpc>
                <a:spcPct val="100000"/>
              </a:lnSpc>
            </a:pPr>
            <a:endParaRPr lang="sl-SI" sz="900" b="1"/>
          </a:p>
          <a:p>
            <a:pPr marL="305435" indent="-305435">
              <a:lnSpc>
                <a:spcPct val="100000"/>
              </a:lnSpc>
            </a:pPr>
            <a:endParaRPr lang="sl-SI" sz="900" b="1"/>
          </a:p>
          <a:p>
            <a:pPr marL="305435" indent="-305435">
              <a:lnSpc>
                <a:spcPct val="100000"/>
              </a:lnSpc>
            </a:pPr>
            <a:endParaRPr lang="sl-SI" sz="1100" b="1"/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endParaRPr lang="sl-SI" sz="1100" b="1"/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1800" b="1">
                <a:solidFill>
                  <a:schemeClr val="accent1"/>
                </a:solidFill>
              </a:rPr>
              <a:t>PLAZILCI:</a:t>
            </a:r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1600" b="1"/>
              <a:t> </a:t>
            </a:r>
            <a:r>
              <a:rPr lang="sl-SI" sz="1600"/>
              <a:t>Imajo tanke roževinaste luske,</a:t>
            </a:r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1600"/>
              <a:t>lahko pa debele plasti roževine (želvji oklep).</a:t>
            </a:r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endParaRPr lang="sl-SI" sz="1600"/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1800" b="1">
                <a:solidFill>
                  <a:schemeClr val="accent1"/>
                </a:solidFill>
              </a:rPr>
              <a:t>SESALCI:</a:t>
            </a:r>
            <a:endParaRPr lang="sl-SI" sz="1800">
              <a:solidFill>
                <a:schemeClr val="accent1"/>
              </a:solidFill>
            </a:endParaRPr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1600"/>
              <a:t>Pri njih so se razvile še druge kožne tvorbe,</a:t>
            </a:r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1600"/>
              <a:t>Dlake, pri ptičih pa perje,</a:t>
            </a:r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1600"/>
              <a:t>Pomaga pri ohranjevanju stalne telesne temperature.</a:t>
            </a:r>
          </a:p>
          <a:p>
            <a:pPr marL="305435" indent="-305435">
              <a:lnSpc>
                <a:spcPct val="100000"/>
              </a:lnSpc>
            </a:pPr>
            <a:endParaRPr lang="sl-SI" sz="1100"/>
          </a:p>
          <a:p>
            <a:pPr marL="305435" indent="-305435">
              <a:lnSpc>
                <a:spcPct val="100000"/>
              </a:lnSpc>
            </a:pPr>
            <a:endParaRPr lang="sl-SI" sz="1100"/>
          </a:p>
          <a:p>
            <a:pPr marL="305435" indent="-305435">
              <a:lnSpc>
                <a:spcPct val="100000"/>
              </a:lnSpc>
            </a:pPr>
            <a:endParaRPr lang="sl-SI" sz="1050"/>
          </a:p>
          <a:p>
            <a:pPr marL="305435" indent="-305435">
              <a:lnSpc>
                <a:spcPct val="100000"/>
              </a:lnSpc>
            </a:pPr>
            <a:endParaRPr lang="sl-SI" sz="1050"/>
          </a:p>
          <a:p>
            <a:pPr marL="305435" indent="-305435">
              <a:lnSpc>
                <a:spcPct val="100000"/>
              </a:lnSpc>
            </a:pPr>
            <a:endParaRPr lang="sl-SI" sz="900"/>
          </a:p>
          <a:p>
            <a:pPr marL="305435" indent="-305435">
              <a:lnSpc>
                <a:spcPct val="100000"/>
              </a:lnSpc>
            </a:pPr>
            <a:endParaRPr lang="sl-SI" sz="900"/>
          </a:p>
          <a:p>
            <a:pPr marL="305435" indent="-305435">
              <a:lnSpc>
                <a:spcPct val="100000"/>
              </a:lnSpc>
            </a:pPr>
            <a:endParaRPr lang="sl-SI" sz="900" b="1"/>
          </a:p>
          <a:p>
            <a:pPr marL="305435" indent="-305435">
              <a:lnSpc>
                <a:spcPct val="100000"/>
              </a:lnSpc>
            </a:pPr>
            <a:endParaRPr lang="sl-SI" sz="900" b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DBC3A1-652F-4058-94C8-0F512D4428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628650"/>
            <a:ext cx="7503518" cy="3528456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7" descr="Slika, ki vsebuje besede voda, biljard, plavanje, ocean&#10;&#10;Opis je samodejno ustvarjen">
            <a:extLst>
              <a:ext uri="{FF2B5EF4-FFF2-40B4-BE49-F238E27FC236}">
                <a16:creationId xmlns:a16="http://schemas.microsoft.com/office/drawing/2014/main" id="{6319E931-5703-44A4-A785-B0F78ED17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891" y="765487"/>
            <a:ext cx="6594511" cy="319833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A205CC8-8A08-4581-B9ED-683CF3A044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4233559"/>
            <a:ext cx="3703324" cy="2140389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6" descr="Slika, ki vsebuje besede trava, zunanje, sesalec, polje&#10;&#10;Opis je samodejno ustvarjen">
            <a:extLst>
              <a:ext uri="{FF2B5EF4-FFF2-40B4-BE49-F238E27FC236}">
                <a16:creationId xmlns:a16="http://schemas.microsoft.com/office/drawing/2014/main" id="{813C613D-64E3-4FE9-AACF-970C42665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035" y="4401459"/>
            <a:ext cx="2628006" cy="17624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D090A5C-3625-4701-8C21-52969B3A7B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233559"/>
            <a:ext cx="3703197" cy="2140389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5" descr="Slika, ki vsebuje besede plazilec, kuščar&#10;&#10;Opis je samodejno ustvarjen">
            <a:extLst>
              <a:ext uri="{FF2B5EF4-FFF2-40B4-BE49-F238E27FC236}">
                <a16:creationId xmlns:a16="http://schemas.microsoft.com/office/drawing/2014/main" id="{B4164550-8907-4D64-A18E-59AF982C0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331" y="4401459"/>
            <a:ext cx="2906781" cy="1811621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1501EED-D4E0-44F5-BAEE-D7D244F6F116}"/>
              </a:ext>
            </a:extLst>
          </p:cNvPr>
          <p:cNvSpPr txBox="1"/>
          <p:nvPr/>
        </p:nvSpPr>
        <p:spPr>
          <a:xfrm>
            <a:off x="5646174" y="2364656"/>
            <a:ext cx="6319682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endParaRPr lang="sl-SI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sl-SI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C0941874-A033-4DB8-953F-82F8021E8772}"/>
              </a:ext>
            </a:extLst>
          </p:cNvPr>
          <p:cNvSpPr txBox="1"/>
          <p:nvPr/>
        </p:nvSpPr>
        <p:spPr>
          <a:xfrm>
            <a:off x="4744527" y="36413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l-SI" dirty="0" smtClean="0"/>
              <a:t>Slika 10: delfin  </a:t>
            </a:r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FD8B724-E2E3-44D6-B593-B475B19B7465}"/>
              </a:ext>
            </a:extLst>
          </p:cNvPr>
          <p:cNvSpPr txBox="1"/>
          <p:nvPr/>
        </p:nvSpPr>
        <p:spPr>
          <a:xfrm>
            <a:off x="8413359" y="435836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l-SI" dirty="0" smtClean="0"/>
              <a:t>Slika 12: kameleon</a:t>
            </a:r>
            <a:endParaRPr lang="sl-SI" dirty="0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361B2F2B-EE8E-4602-BAD6-ACA3F87BFE36}"/>
              </a:ext>
            </a:extLst>
          </p:cNvPr>
          <p:cNvSpPr txBox="1"/>
          <p:nvPr/>
        </p:nvSpPr>
        <p:spPr>
          <a:xfrm>
            <a:off x="4658427" y="4364473"/>
            <a:ext cx="19164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l-SI" dirty="0" smtClean="0"/>
              <a:t>Slika 11: kenguru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24603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3E01C8A-99FB-45FB-90A3-B7792975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 fontScale="90000"/>
          </a:bodyPr>
          <a:lstStyle/>
          <a:p>
            <a:r>
              <a:rPr lang="sl-SI"/>
              <a:t>       </a:t>
            </a:r>
            <a:r>
              <a:rPr lang="sl-SI" sz="8000"/>
              <a:t>NALO</a:t>
            </a:r>
            <a:r>
              <a:rPr lang="sl-SI" sz="8000">
                <a:solidFill>
                  <a:schemeClr val="accent1"/>
                </a:solidFill>
              </a:rPr>
              <a:t>GA PODK</a:t>
            </a:r>
            <a:r>
              <a:rPr lang="sl-SI" sz="8000">
                <a:solidFill>
                  <a:schemeClr val="bg1">
                    <a:lumMod val="65000"/>
                  </a:schemeClr>
                </a:solidFill>
              </a:rPr>
              <a:t>OŽJA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D11BBB14-20F7-4736-916F-4CD76B053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98" y="3320799"/>
            <a:ext cx="4748741" cy="1380900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5FA57E1-77E2-4A00-8322-2F7949042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975" y="2180496"/>
            <a:ext cx="6338924" cy="4045683"/>
          </a:xfrm>
        </p:spPr>
        <p:txBody>
          <a:bodyPr>
            <a:normAutofit/>
          </a:bodyPr>
          <a:lstStyle/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Podkožje (</a:t>
            </a:r>
            <a:r>
              <a:rPr lang="sl-SI" sz="2400" dirty="0" err="1"/>
              <a:t>subkutis</a:t>
            </a:r>
            <a:r>
              <a:rPr lang="sl-SI" sz="2400" dirty="0"/>
              <a:t>) je globoka plast pod usnjico,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 sestavlja ga rahlo vezivo 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več ali manj maščobe, ki preprečuje oddajanje toplote (kot izolacija),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Varuje globje ležeče organe pred mehanskimi vplivi (udarci).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endParaRPr lang="sl-SI" dirty="0"/>
          </a:p>
          <a:p>
            <a:pPr marL="305435" indent="-305435">
              <a:buFont typeface="Arial" panose="05020102010507070707" pitchFamily="18" charset="2"/>
              <a:buChar char="•"/>
            </a:pPr>
            <a:endParaRPr lang="sl-SI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971208"/>
              </p:ext>
            </p:extLst>
          </p:nvPr>
        </p:nvGraphicFramePr>
        <p:xfrm>
          <a:off x="581192" y="5737016"/>
          <a:ext cx="3331385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31385">
                  <a:extLst>
                    <a:ext uri="{9D8B030D-6E8A-4147-A177-3AD203B41FA5}">
                      <a16:colId xmlns:a16="http://schemas.microsoft.com/office/drawing/2014/main" val="147938208"/>
                    </a:ext>
                  </a:extLst>
                </a:gridCol>
              </a:tblGrid>
              <a:tr h="344550">
                <a:tc>
                  <a:txBody>
                    <a:bodyPr/>
                    <a:lstStyle/>
                    <a:p>
                      <a:r>
                        <a:rPr lang="sl-SI" dirty="0" smtClean="0">
                          <a:solidFill>
                            <a:schemeClr val="tx1"/>
                          </a:solidFill>
                        </a:rPr>
                        <a:t>Slika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 13: razpredelnica podkožja</a:t>
                      </a:r>
                      <a:endParaRPr lang="sl-SI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669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421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6" descr="Slika, ki vsebuje besede notranji, nekaj&#10;&#10;Opis je samodejno ustvarjen">
            <a:extLst>
              <a:ext uri="{FF2B5EF4-FFF2-40B4-BE49-F238E27FC236}">
                <a16:creationId xmlns:a16="http://schemas.microsoft.com/office/drawing/2014/main" id="{626AC719-28C9-4012-A252-4BB63976C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31426" r="11240" b="-1"/>
          <a:stretch/>
        </p:blipFill>
        <p:spPr>
          <a:xfrm>
            <a:off x="0" y="0"/>
            <a:ext cx="6095980" cy="6857990"/>
          </a:xfrm>
          <a:prstGeom prst="rect">
            <a:avLst/>
          </a:prstGeom>
        </p:spPr>
      </p:pic>
      <p:pic>
        <p:nvPicPr>
          <p:cNvPr id="4" name="Slika 4" descr="Slika, ki vsebuje besede trava, plazilec, zelena, kača&#10;&#10;Opis je samodejno ustvarjen">
            <a:extLst>
              <a:ext uri="{FF2B5EF4-FFF2-40B4-BE49-F238E27FC236}">
                <a16:creationId xmlns:a16="http://schemas.microsoft.com/office/drawing/2014/main" id="{CDF8D753-4CD5-4957-A46C-373C429C0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36831" r="1316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F299D63-9131-48F6-9F9A-0204C9F2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>
            <a:normAutofit fontScale="90000"/>
          </a:bodyPr>
          <a:lstStyle/>
          <a:p>
            <a:r>
              <a:rPr lang="sl-SI" b="1">
                <a:solidFill>
                  <a:schemeClr val="tx1"/>
                </a:solidFill>
              </a:rPr>
              <a:t>    </a:t>
            </a:r>
            <a:r>
              <a:rPr lang="sl-SI" sz="6700" b="1">
                <a:solidFill>
                  <a:schemeClr val="bg1"/>
                </a:solidFill>
              </a:rPr>
              <a:t>  </a:t>
            </a:r>
            <a:r>
              <a:rPr lang="sl-SI" sz="8000" b="1">
                <a:solidFill>
                  <a:schemeClr val="tx1"/>
                </a:solidFill>
              </a:rPr>
              <a:t>LEVI</a:t>
            </a:r>
            <a:r>
              <a:rPr lang="sl-SI" sz="8000" b="1">
                <a:solidFill>
                  <a:schemeClr val="accent1"/>
                </a:solidFill>
              </a:rPr>
              <a:t>TEV</a:t>
            </a:r>
            <a:r>
              <a:rPr lang="sl-SI" sz="8000" b="1">
                <a:solidFill>
                  <a:schemeClr val="tx1"/>
                </a:solidFill>
              </a:rPr>
              <a:t> </a:t>
            </a:r>
            <a:r>
              <a:rPr lang="sl-SI" sz="8000" b="1">
                <a:solidFill>
                  <a:schemeClr val="tx1">
                    <a:lumMod val="65000"/>
                  </a:schemeClr>
                </a:solidFill>
              </a:rPr>
              <a:t>KAČE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DE4B942-CD72-4588-88E4-3A36C221B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Je proces pri katerem kača odvrže svojo trdno zunanjost kože,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Kožo odvrže zato, ker ji je ta premajhna in pod njo zraste nova,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Levitev je proces, ki ga regulirajo hormoni,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Proces je nujen, saj kače imajo neprepustno kožo, ki jih varuje pred: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                                     Izgubo vode skozi tanko kožo,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                                     Vplivi okolja.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Odvrženi koži pravimo lev,</a:t>
            </a:r>
          </a:p>
          <a:p>
            <a:pPr marL="305435" indent="-305435">
              <a:buFont typeface="Arial" panose="05020102010507070707" pitchFamily="18" charset="2"/>
              <a:buChar char="•"/>
            </a:pPr>
            <a:r>
              <a:rPr lang="sl-SI" sz="2400" dirty="0"/>
              <a:t>Zaradi obstojnosti lahko določimo kateri skupini ta lev pripada.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653898"/>
              </p:ext>
            </p:extLst>
          </p:nvPr>
        </p:nvGraphicFramePr>
        <p:xfrm>
          <a:off x="202223" y="6172974"/>
          <a:ext cx="1538654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8654">
                  <a:extLst>
                    <a:ext uri="{9D8B030D-6E8A-4147-A177-3AD203B41FA5}">
                      <a16:colId xmlns:a16="http://schemas.microsoft.com/office/drawing/2014/main" val="245653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Slika 15:</a:t>
                      </a:r>
                      <a:r>
                        <a:rPr lang="sl-SI" baseline="0" dirty="0" smtClean="0"/>
                        <a:t> lev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592839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447740"/>
              </p:ext>
            </p:extLst>
          </p:nvPr>
        </p:nvGraphicFramePr>
        <p:xfrm>
          <a:off x="10067192" y="6172974"/>
          <a:ext cx="196654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547">
                  <a:extLst>
                    <a:ext uri="{9D8B030D-6E8A-4147-A177-3AD203B41FA5}">
                      <a16:colId xmlns:a16="http://schemas.microsoft.com/office/drawing/2014/main" val="3761355513"/>
                    </a:ext>
                  </a:extLst>
                </a:gridCol>
              </a:tblGrid>
              <a:tr h="344992">
                <a:tc>
                  <a:txBody>
                    <a:bodyPr/>
                    <a:lstStyle/>
                    <a:p>
                      <a:r>
                        <a:rPr lang="sl-SI" dirty="0" smtClean="0"/>
                        <a:t>Slika 16: levitev</a:t>
                      </a:r>
                      <a:endParaRPr lang="sl-SI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32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002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 descr="Slika, ki vsebuje besede členonožec, pajek, nevretenčar&#10;&#10;Opis je samodejno ustvarjen">
            <a:extLst>
              <a:ext uri="{FF2B5EF4-FFF2-40B4-BE49-F238E27FC236}">
                <a16:creationId xmlns:a16="http://schemas.microsoft.com/office/drawing/2014/main" id="{3CD3587F-7550-47FF-909E-FC0B453B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2" b="13748"/>
          <a:stretch/>
        </p:blipFill>
        <p:spPr>
          <a:xfrm>
            <a:off x="86052" y="10"/>
            <a:ext cx="12191980" cy="68579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0DAFFE8-1613-4DAB-B08C-54766F0A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184" y="938022"/>
            <a:ext cx="4708809" cy="672527"/>
          </a:xfrm>
        </p:spPr>
        <p:txBody>
          <a:bodyPr>
            <a:normAutofit fontScale="90000"/>
          </a:bodyPr>
          <a:lstStyle/>
          <a:p>
            <a:r>
              <a:rPr lang="sl-SI" sz="2800"/>
              <a:t>      </a:t>
            </a:r>
            <a:r>
              <a:rPr lang="sl-SI" sz="3600"/>
              <a:t>LEVI</a:t>
            </a:r>
            <a:r>
              <a:rPr lang="sl-SI" sz="3600">
                <a:solidFill>
                  <a:schemeClr val="accent1"/>
                </a:solidFill>
              </a:rPr>
              <a:t>TEV PA</a:t>
            </a:r>
            <a:r>
              <a:rPr lang="sl-SI" sz="3600">
                <a:solidFill>
                  <a:schemeClr val="bg1">
                    <a:lumMod val="65000"/>
                  </a:schemeClr>
                </a:solidFill>
              </a:rPr>
              <a:t>JKOV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31E1D0E-757A-4C7F-999F-6C1803F5A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84" y="1714059"/>
            <a:ext cx="5188132" cy="4661086"/>
          </a:xfrm>
        </p:spPr>
        <p:txBody>
          <a:bodyPr>
            <a:normAutofit/>
          </a:bodyPr>
          <a:lstStyle/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2000" dirty="0"/>
              <a:t>Večina pajkov se levi, dokler ne odraste,</a:t>
            </a:r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2000" dirty="0"/>
              <a:t>Nekaj vrst pa se levi do konca življenja,</a:t>
            </a:r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</a:rPr>
              <a:t>Tik pred levitvijo se obesi z ustreznega mesta,</a:t>
            </a:r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</a:rPr>
              <a:t>Obesijo se z </a:t>
            </a:r>
            <a:r>
              <a:rPr lang="sl-SI" sz="2000" dirty="0" err="1">
                <a:ea typeface="+mn-lt"/>
                <a:cs typeface="+mn-lt"/>
              </a:rPr>
              <a:t>levitveno</a:t>
            </a:r>
            <a:r>
              <a:rPr lang="sl-SI" sz="2000" dirty="0">
                <a:ea typeface="+mn-lt"/>
                <a:cs typeface="+mn-lt"/>
              </a:rPr>
              <a:t> nitjo,</a:t>
            </a:r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</a:rPr>
              <a:t>Razen ptičjih pajkov, ki se uležejo na hrbet.</a:t>
            </a:r>
            <a:endParaRPr lang="sl-SI" sz="2000" dirty="0"/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</a:rPr>
              <a:t> </a:t>
            </a:r>
            <a:r>
              <a:rPr lang="sl-SI" sz="2000">
                <a:ea typeface="+mn-lt"/>
                <a:cs typeface="+mn-lt"/>
              </a:rPr>
              <a:t>Iz levitev</a:t>
            </a:r>
            <a:r>
              <a:rPr lang="sl-SI" sz="2000" dirty="0">
                <a:ea typeface="+mn-lt"/>
                <a:cs typeface="+mn-lt"/>
              </a:rPr>
              <a:t> traja pri manjših pajkih 10 do 15 minut, pri največjih pa tudi po nekaj ur.</a:t>
            </a:r>
            <a:endParaRPr lang="sl-SI" sz="2000" dirty="0"/>
          </a:p>
          <a:p>
            <a:pPr marL="305435" indent="-305435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sl-SI" sz="2000" dirty="0">
                <a:ea typeface="+mn-lt"/>
                <a:cs typeface="+mn-lt"/>
              </a:rPr>
              <a:t>Pajek, ki ne uspe spraviti vseh nog iz leva, po navadi pogine.</a:t>
            </a:r>
            <a:endParaRPr lang="sl-SI" sz="2000" dirty="0"/>
          </a:p>
          <a:p>
            <a:pPr marL="305435" indent="-305435">
              <a:lnSpc>
                <a:spcPct val="100000"/>
              </a:lnSpc>
            </a:pPr>
            <a:endParaRPr lang="sl-SI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886703"/>
              </p:ext>
            </p:extLst>
          </p:nvPr>
        </p:nvGraphicFramePr>
        <p:xfrm>
          <a:off x="274213" y="6285197"/>
          <a:ext cx="2284349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4349">
                  <a:extLst>
                    <a:ext uri="{9D8B030D-6E8A-4147-A177-3AD203B41FA5}">
                      <a16:colId xmlns:a16="http://schemas.microsoft.com/office/drawing/2014/main" val="526179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Slika</a:t>
                      </a:r>
                      <a:r>
                        <a:rPr lang="sl-SI" baseline="0" dirty="0" smtClean="0"/>
                        <a:t> 17: levitev pajka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484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4349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VTI">
  <a:themeElements>
    <a:clrScheme name="AnalogousFromLightSeedRightStep">
      <a:dk1>
        <a:srgbClr val="000000"/>
      </a:dk1>
      <a:lt1>
        <a:srgbClr val="FFFFFF"/>
      </a:lt1>
      <a:dk2>
        <a:srgbClr val="243341"/>
      </a:dk2>
      <a:lt2>
        <a:srgbClr val="E6E2E8"/>
      </a:lt2>
      <a:accent1>
        <a:srgbClr val="8FA97F"/>
      </a:accent1>
      <a:accent2>
        <a:srgbClr val="75AD77"/>
      </a:accent2>
      <a:accent3>
        <a:srgbClr val="80AB94"/>
      </a:accent3>
      <a:accent4>
        <a:srgbClr val="73AAA3"/>
      </a:accent4>
      <a:accent5>
        <a:srgbClr val="7DA8BA"/>
      </a:accent5>
      <a:accent6>
        <a:srgbClr val="7E90BA"/>
      </a:accent6>
      <a:hlink>
        <a:srgbClr val="9469AE"/>
      </a:hlink>
      <a:folHlink>
        <a:srgbClr val="7F7F7F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573</Words>
  <Application>Microsoft Office PowerPoint</Application>
  <PresentationFormat>Širokozaslonsko</PresentationFormat>
  <Paragraphs>210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Arial</vt:lpstr>
      <vt:lpstr>Century Schoolbook</vt:lpstr>
      <vt:lpstr>Franklin Gothic Book</vt:lpstr>
      <vt:lpstr>Wingdings 2</vt:lpstr>
      <vt:lpstr>DividendVTI</vt:lpstr>
      <vt:lpstr>KoŽA IN KROVNE STRUKTURE</vt:lpstr>
      <vt:lpstr> KROVNE STRUKTURE</vt:lpstr>
      <vt:lpstr>                   KROVNE STRUKTURE                    RAZLIČNIH ORGANIZMOV</vt:lpstr>
      <vt:lpstr>    OPIS KOŽE</vt:lpstr>
      <vt:lpstr>     FUNKCIJE KOŽE</vt:lpstr>
      <vt:lpstr> KOŽA PRI OSTALIH ŽIVIH BITJIH</vt:lpstr>
      <vt:lpstr>       NALOGA PODKOŽJA</vt:lpstr>
      <vt:lpstr>      LEVITEV KAČE</vt:lpstr>
      <vt:lpstr>      LEVITEV PAJKOV</vt:lpstr>
      <vt:lpstr>     ŽELVIN OKLEP</vt:lpstr>
      <vt:lpstr>  KAJ SO ROGOVI?</vt:lpstr>
      <vt:lpstr>KOŽA IN POTKOŽJE POLARNIH ŽIVALI</vt:lpstr>
      <vt:lpstr>KOŽA LJUDI RAZLIČNIH RAS</vt:lpstr>
      <vt:lpstr>                 viri</vt:lpstr>
      <vt:lpstr>PowerPointova predstavitev</vt:lpstr>
      <vt:lpstr> Križanka/vprašanja</vt:lpstr>
      <vt:lpstr>  Prepis v zvezek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Učenec</dc:creator>
  <cp:lastModifiedBy>Učenec</cp:lastModifiedBy>
  <cp:revision>252</cp:revision>
  <dcterms:created xsi:type="dcterms:W3CDTF">2022-02-21T12:59:01Z</dcterms:created>
  <dcterms:modified xsi:type="dcterms:W3CDTF">2022-02-28T09:41:18Z</dcterms:modified>
</cp:coreProperties>
</file>