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2"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ivzeti razdelek" id="{5BC30332-E06C-4CD4-9DC2-32A128E806DC}">
          <p14:sldIdLst>
            <p14:sldId id="256"/>
            <p14:sldId id="257"/>
          </p14:sldIdLst>
        </p14:section>
        <p14:section name="Razdelek brez naslova" id="{EB43C565-AC78-47DB-8D93-9E603163DFDA}">
          <p14:sldIdLst>
            <p14:sldId id="258"/>
            <p14:sldId id="259"/>
            <p14:sldId id="26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8" autoAdjust="0"/>
    <p:restoredTop sz="94660"/>
  </p:normalViewPr>
  <p:slideViewPr>
    <p:cSldViewPr snapToGrid="0">
      <p:cViewPr varScale="1">
        <p:scale>
          <a:sx n="115" d="100"/>
          <a:sy n="115" d="100"/>
        </p:scale>
        <p:origin x="31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sl-SI" smtClean="0"/>
              <a:t>Uredite slog naslova matrice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smtClean="0"/>
              <a:t>Kliknite, da uredite slog podnaslova matrice</a:t>
            </a:r>
            <a:endParaRPr lang="en-US" dirty="0"/>
          </a:p>
        </p:txBody>
      </p:sp>
      <p:sp>
        <p:nvSpPr>
          <p:cNvPr id="4" name="Date Placeholder 3"/>
          <p:cNvSpPr>
            <a:spLocks noGrp="1"/>
          </p:cNvSpPr>
          <p:nvPr>
            <p:ph type="dt" sz="half" idx="10"/>
          </p:nvPr>
        </p:nvSpPr>
        <p:spPr/>
        <p:txBody>
          <a:bodyPr/>
          <a:lstStyle/>
          <a:p>
            <a:fld id="{481873B8-DF1A-4DA9-B174-72096CD47496}" type="datetimeFigureOut">
              <a:rPr lang="sl-SI" smtClean="0"/>
              <a:t>28. 02. 2022</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ED76E3E6-E8E9-4AD2-94A0-2787D141DD3D}" type="slidenum">
              <a:rPr lang="sl-SI" smtClean="0"/>
              <a:t>‹#›</a:t>
            </a:fld>
            <a:endParaRPr lang="sl-SI"/>
          </a:p>
        </p:txBody>
      </p:sp>
    </p:spTree>
    <p:extLst>
      <p:ext uri="{BB962C8B-B14F-4D97-AF65-F5344CB8AC3E}">
        <p14:creationId xmlns:p14="http://schemas.microsoft.com/office/powerpoint/2010/main" val="143378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ska slika z napiso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sl-SI" smtClean="0"/>
              <a:t>Uredite slog naslova matrice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smtClean="0"/>
              <a:t>Kliknite ikono, če želite dodati sliko</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Date Placeholder 4"/>
          <p:cNvSpPr>
            <a:spLocks noGrp="1"/>
          </p:cNvSpPr>
          <p:nvPr>
            <p:ph type="dt" sz="half" idx="10"/>
          </p:nvPr>
        </p:nvSpPr>
        <p:spPr/>
        <p:txBody>
          <a:bodyPr/>
          <a:lstStyle/>
          <a:p>
            <a:fld id="{481873B8-DF1A-4DA9-B174-72096CD47496}" type="datetimeFigureOut">
              <a:rPr lang="sl-SI" smtClean="0"/>
              <a:t>28. 02. 2022</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ED76E3E6-E8E9-4AD2-94A0-2787D141DD3D}" type="slidenum">
              <a:rPr lang="sl-SI" smtClean="0"/>
              <a:t>‹#›</a:t>
            </a:fld>
            <a:endParaRPr lang="sl-SI"/>
          </a:p>
        </p:txBody>
      </p:sp>
    </p:spTree>
    <p:extLst>
      <p:ext uri="{BB962C8B-B14F-4D97-AF65-F5344CB8AC3E}">
        <p14:creationId xmlns:p14="http://schemas.microsoft.com/office/powerpoint/2010/main" val="1237701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Naslov in napis">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sl-SI" smtClean="0"/>
              <a:t>Uredite slog naslova matrice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Date Placeholder 4"/>
          <p:cNvSpPr>
            <a:spLocks noGrp="1"/>
          </p:cNvSpPr>
          <p:nvPr>
            <p:ph type="dt" sz="half" idx="10"/>
          </p:nvPr>
        </p:nvSpPr>
        <p:spPr/>
        <p:txBody>
          <a:bodyPr/>
          <a:lstStyle/>
          <a:p>
            <a:fld id="{481873B8-DF1A-4DA9-B174-72096CD47496}" type="datetimeFigureOut">
              <a:rPr lang="sl-SI" smtClean="0"/>
              <a:t>28. 02. 2022</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ED76E3E6-E8E9-4AD2-94A0-2787D141DD3D}" type="slidenum">
              <a:rPr lang="sl-SI" smtClean="0"/>
              <a:t>‹#›</a:t>
            </a:fld>
            <a:endParaRPr lang="sl-SI"/>
          </a:p>
        </p:txBody>
      </p:sp>
    </p:spTree>
    <p:extLst>
      <p:ext uri="{BB962C8B-B14F-4D97-AF65-F5344CB8AC3E}">
        <p14:creationId xmlns:p14="http://schemas.microsoft.com/office/powerpoint/2010/main" val="8822971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z napisom">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sl-SI" smtClean="0"/>
              <a:t>Uredite slog naslova matrice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Date Placeholder 4"/>
          <p:cNvSpPr>
            <a:spLocks noGrp="1"/>
          </p:cNvSpPr>
          <p:nvPr>
            <p:ph type="dt" sz="half" idx="10"/>
          </p:nvPr>
        </p:nvSpPr>
        <p:spPr/>
        <p:txBody>
          <a:bodyPr/>
          <a:lstStyle/>
          <a:p>
            <a:fld id="{481873B8-DF1A-4DA9-B174-72096CD47496}" type="datetimeFigureOut">
              <a:rPr lang="sl-SI" smtClean="0"/>
              <a:t>28. 02. 2022</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ED76E3E6-E8E9-4AD2-94A0-2787D141DD3D}" type="slidenum">
              <a:rPr lang="sl-SI" smtClean="0"/>
              <a:t>‹#›</a:t>
            </a:fld>
            <a:endParaRPr lang="sl-SI"/>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5741427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ica z imenom">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sl-SI" smtClean="0"/>
              <a:t>Uredite slog naslova matrice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Date Placeholder 4"/>
          <p:cNvSpPr>
            <a:spLocks noGrp="1"/>
          </p:cNvSpPr>
          <p:nvPr>
            <p:ph type="dt" sz="half" idx="10"/>
          </p:nvPr>
        </p:nvSpPr>
        <p:spPr/>
        <p:txBody>
          <a:bodyPr/>
          <a:lstStyle/>
          <a:p>
            <a:fld id="{481873B8-DF1A-4DA9-B174-72096CD47496}" type="datetimeFigureOut">
              <a:rPr lang="sl-SI" smtClean="0"/>
              <a:t>28. 02. 2022</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ED76E3E6-E8E9-4AD2-94A0-2787D141DD3D}" type="slidenum">
              <a:rPr lang="sl-SI" smtClean="0"/>
              <a:t>‹#›</a:t>
            </a:fld>
            <a:endParaRPr lang="sl-SI"/>
          </a:p>
        </p:txBody>
      </p:sp>
    </p:spTree>
    <p:extLst>
      <p:ext uri="{BB962C8B-B14F-4D97-AF65-F5344CB8AC3E}">
        <p14:creationId xmlns:p14="http://schemas.microsoft.com/office/powerpoint/2010/main" val="25893698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tolpec">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sl-SI" smtClean="0"/>
              <a:t>Uredite slog naslova matrice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3" name="Date Placeholder 2"/>
          <p:cNvSpPr>
            <a:spLocks noGrp="1"/>
          </p:cNvSpPr>
          <p:nvPr>
            <p:ph type="dt" sz="half" idx="10"/>
          </p:nvPr>
        </p:nvSpPr>
        <p:spPr/>
        <p:txBody>
          <a:bodyPr/>
          <a:lstStyle/>
          <a:p>
            <a:fld id="{481873B8-DF1A-4DA9-B174-72096CD47496}" type="datetimeFigureOut">
              <a:rPr lang="sl-SI" smtClean="0"/>
              <a:t>28. 02. 2022</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ED76E3E6-E8E9-4AD2-94A0-2787D141DD3D}" type="slidenum">
              <a:rPr lang="sl-SI" smtClean="0"/>
              <a:t>‹#›</a:t>
            </a:fld>
            <a:endParaRPr lang="sl-SI"/>
          </a:p>
        </p:txBody>
      </p:sp>
    </p:spTree>
    <p:extLst>
      <p:ext uri="{BB962C8B-B14F-4D97-AF65-F5344CB8AC3E}">
        <p14:creationId xmlns:p14="http://schemas.microsoft.com/office/powerpoint/2010/main" val="35685740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tolpec s tremi slikami">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sl-SI" smtClean="0"/>
              <a:t>Uredite slog naslova matrice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l-SI" smtClean="0"/>
              <a:t>Kliknite ikono, če želite dodati sliko</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l-SI" smtClean="0"/>
              <a:t>Kliknite ikono, če želite dodati sliko</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l-SI" smtClean="0"/>
              <a:t>Kliknite ikono, če želite dodati sliko</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3" name="Date Placeholder 2"/>
          <p:cNvSpPr>
            <a:spLocks noGrp="1"/>
          </p:cNvSpPr>
          <p:nvPr>
            <p:ph type="dt" sz="half" idx="10"/>
          </p:nvPr>
        </p:nvSpPr>
        <p:spPr/>
        <p:txBody>
          <a:bodyPr/>
          <a:lstStyle/>
          <a:p>
            <a:fld id="{481873B8-DF1A-4DA9-B174-72096CD47496}" type="datetimeFigureOut">
              <a:rPr lang="sl-SI" smtClean="0"/>
              <a:t>28. 02. 2022</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ED76E3E6-E8E9-4AD2-94A0-2787D141DD3D}" type="slidenum">
              <a:rPr lang="sl-SI" smtClean="0"/>
              <a:t>‹#›</a:t>
            </a:fld>
            <a:endParaRPr lang="sl-SI"/>
          </a:p>
        </p:txBody>
      </p:sp>
    </p:spTree>
    <p:extLst>
      <p:ext uri="{BB962C8B-B14F-4D97-AF65-F5344CB8AC3E}">
        <p14:creationId xmlns:p14="http://schemas.microsoft.com/office/powerpoint/2010/main" val="29275697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sl-SI" smtClean="0"/>
              <a:t>Uredite slog naslova matrice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10"/>
          </p:nvPr>
        </p:nvSpPr>
        <p:spPr/>
        <p:txBody>
          <a:bodyPr/>
          <a:lstStyle/>
          <a:p>
            <a:fld id="{481873B8-DF1A-4DA9-B174-72096CD47496}" type="datetimeFigureOut">
              <a:rPr lang="sl-SI" smtClean="0"/>
              <a:t>28. 02. 2022</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ED76E3E6-E8E9-4AD2-94A0-2787D141DD3D}" type="slidenum">
              <a:rPr lang="sl-SI" smtClean="0"/>
              <a:t>‹#›</a:t>
            </a:fld>
            <a:endParaRPr lang="sl-SI"/>
          </a:p>
        </p:txBody>
      </p:sp>
    </p:spTree>
    <p:extLst>
      <p:ext uri="{BB962C8B-B14F-4D97-AF65-F5344CB8AC3E}">
        <p14:creationId xmlns:p14="http://schemas.microsoft.com/office/powerpoint/2010/main" val="6198939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sl-SI" smtClean="0"/>
              <a:t>Uredite slog naslova matrice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10"/>
          </p:nvPr>
        </p:nvSpPr>
        <p:spPr/>
        <p:txBody>
          <a:bodyPr/>
          <a:lstStyle/>
          <a:p>
            <a:fld id="{481873B8-DF1A-4DA9-B174-72096CD47496}" type="datetimeFigureOut">
              <a:rPr lang="sl-SI" smtClean="0"/>
              <a:t>28. 02. 2022</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ED76E3E6-E8E9-4AD2-94A0-2787D141DD3D}" type="slidenum">
              <a:rPr lang="sl-SI" smtClean="0"/>
              <a:t>‹#›</a:t>
            </a:fld>
            <a:endParaRPr lang="sl-SI"/>
          </a:p>
        </p:txBody>
      </p:sp>
    </p:spTree>
    <p:extLst>
      <p:ext uri="{BB962C8B-B14F-4D97-AF65-F5344CB8AC3E}">
        <p14:creationId xmlns:p14="http://schemas.microsoft.com/office/powerpoint/2010/main" val="41813359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Naslov in vsebin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dirty="0"/>
          </a:p>
        </p:txBody>
      </p:sp>
      <p:sp>
        <p:nvSpPr>
          <p:cNvPr id="3" name="Content Placeholder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10"/>
          </p:nvPr>
        </p:nvSpPr>
        <p:spPr/>
        <p:txBody>
          <a:bodyPr/>
          <a:lstStyle/>
          <a:p>
            <a:fld id="{481873B8-DF1A-4DA9-B174-72096CD47496}" type="datetimeFigureOut">
              <a:rPr lang="sl-SI" smtClean="0"/>
              <a:t>28. 02. 2022</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ED76E3E6-E8E9-4AD2-94A0-2787D141DD3D}" type="slidenum">
              <a:rPr lang="sl-SI" smtClean="0"/>
              <a:t>‹#›</a:t>
            </a:fld>
            <a:endParaRPr lang="sl-SI"/>
          </a:p>
        </p:txBody>
      </p:sp>
    </p:spTree>
    <p:extLst>
      <p:ext uri="{BB962C8B-B14F-4D97-AF65-F5344CB8AC3E}">
        <p14:creationId xmlns:p14="http://schemas.microsoft.com/office/powerpoint/2010/main" val="1561041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sl-SI" smtClean="0"/>
              <a:t>Uredite slog naslova matrice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10"/>
          </p:nvPr>
        </p:nvSpPr>
        <p:spPr/>
        <p:txBody>
          <a:bodyPr/>
          <a:lstStyle/>
          <a:p>
            <a:fld id="{481873B8-DF1A-4DA9-B174-72096CD47496}" type="datetimeFigureOut">
              <a:rPr lang="sl-SI" smtClean="0"/>
              <a:t>28. 02. 2022</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ED76E3E6-E8E9-4AD2-94A0-2787D141DD3D}" type="slidenum">
              <a:rPr lang="sl-SI" smtClean="0"/>
              <a:t>‹#›</a:t>
            </a:fld>
            <a:endParaRPr lang="sl-SI"/>
          </a:p>
        </p:txBody>
      </p:sp>
    </p:spTree>
    <p:extLst>
      <p:ext uri="{BB962C8B-B14F-4D97-AF65-F5344CB8AC3E}">
        <p14:creationId xmlns:p14="http://schemas.microsoft.com/office/powerpoint/2010/main" val="2526636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sl-SI" smtClean="0"/>
              <a:t>Uredite slog naslova matrice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smtClean="0"/>
              <a:t>Uredite sloge besedila matrice</a:t>
            </a:r>
          </a:p>
        </p:txBody>
      </p:sp>
      <p:sp>
        <p:nvSpPr>
          <p:cNvPr id="4" name="Date Placeholder 3"/>
          <p:cNvSpPr>
            <a:spLocks noGrp="1"/>
          </p:cNvSpPr>
          <p:nvPr>
            <p:ph type="dt" sz="half" idx="10"/>
          </p:nvPr>
        </p:nvSpPr>
        <p:spPr/>
        <p:txBody>
          <a:bodyPr/>
          <a:lstStyle/>
          <a:p>
            <a:fld id="{481873B8-DF1A-4DA9-B174-72096CD47496}" type="datetimeFigureOut">
              <a:rPr lang="sl-SI" smtClean="0"/>
              <a:t>28. 02. 2022</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ED76E3E6-E8E9-4AD2-94A0-2787D141DD3D}" type="slidenum">
              <a:rPr lang="sl-SI" smtClean="0"/>
              <a:t>‹#›</a:t>
            </a:fld>
            <a:endParaRPr lang="sl-SI"/>
          </a:p>
        </p:txBody>
      </p:sp>
    </p:spTree>
    <p:extLst>
      <p:ext uri="{BB962C8B-B14F-4D97-AF65-F5344CB8AC3E}">
        <p14:creationId xmlns:p14="http://schemas.microsoft.com/office/powerpoint/2010/main" val="739519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sl-SI" smtClean="0"/>
              <a:t>Uredite slog naslova matrice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5" name="Date Placeholder 4"/>
          <p:cNvSpPr>
            <a:spLocks noGrp="1"/>
          </p:cNvSpPr>
          <p:nvPr>
            <p:ph type="dt" sz="half" idx="10"/>
          </p:nvPr>
        </p:nvSpPr>
        <p:spPr/>
        <p:txBody>
          <a:bodyPr/>
          <a:lstStyle/>
          <a:p>
            <a:fld id="{481873B8-DF1A-4DA9-B174-72096CD47496}" type="datetimeFigureOut">
              <a:rPr lang="sl-SI" smtClean="0"/>
              <a:t>28. 02. 2022</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ED76E3E6-E8E9-4AD2-94A0-2787D141DD3D}" type="slidenum">
              <a:rPr lang="sl-SI" smtClean="0"/>
              <a:t>‹#›</a:t>
            </a:fld>
            <a:endParaRPr lang="sl-SI"/>
          </a:p>
        </p:txBody>
      </p:sp>
    </p:spTree>
    <p:extLst>
      <p:ext uri="{BB962C8B-B14F-4D97-AF65-F5344CB8AC3E}">
        <p14:creationId xmlns:p14="http://schemas.microsoft.com/office/powerpoint/2010/main" val="1025491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sl-SI" smtClean="0"/>
              <a:t>Uredite slog naslova matrice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12" name="Content Placeholder 3"/>
          <p:cNvSpPr>
            <a:spLocks noGrp="1"/>
          </p:cNvSpPr>
          <p:nvPr>
            <p:ph sz="quarter" idx="13"/>
          </p:nvPr>
        </p:nvSpPr>
        <p:spPr>
          <a:xfrm>
            <a:off x="913774" y="3051012"/>
            <a:ext cx="5106027" cy="2740187"/>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13" name="Content Placeholder 5"/>
          <p:cNvSpPr>
            <a:spLocks noGrp="1"/>
          </p:cNvSpPr>
          <p:nvPr>
            <p:ph sz="quarter" idx="14"/>
          </p:nvPr>
        </p:nvSpPr>
        <p:spPr>
          <a:xfrm>
            <a:off x="6172200" y="3051012"/>
            <a:ext cx="5105401" cy="2740187"/>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7" name="Date Placeholder 6"/>
          <p:cNvSpPr>
            <a:spLocks noGrp="1"/>
          </p:cNvSpPr>
          <p:nvPr>
            <p:ph type="dt" sz="half" idx="10"/>
          </p:nvPr>
        </p:nvSpPr>
        <p:spPr/>
        <p:txBody>
          <a:bodyPr/>
          <a:lstStyle/>
          <a:p>
            <a:fld id="{481873B8-DF1A-4DA9-B174-72096CD47496}" type="datetimeFigureOut">
              <a:rPr lang="sl-SI" smtClean="0"/>
              <a:t>28. 02. 2022</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ED76E3E6-E8E9-4AD2-94A0-2787D141DD3D}" type="slidenum">
              <a:rPr lang="sl-SI" smtClean="0"/>
              <a:t>‹#›</a:t>
            </a:fld>
            <a:endParaRPr lang="sl-SI"/>
          </a:p>
        </p:txBody>
      </p:sp>
    </p:spTree>
    <p:extLst>
      <p:ext uri="{BB962C8B-B14F-4D97-AF65-F5344CB8AC3E}">
        <p14:creationId xmlns:p14="http://schemas.microsoft.com/office/powerpoint/2010/main" val="2064377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sl-SI" smtClean="0"/>
              <a:t>Uredite slog naslova matrice</a:t>
            </a:r>
            <a:endParaRPr lang="en-US" dirty="0"/>
          </a:p>
        </p:txBody>
      </p:sp>
      <p:sp>
        <p:nvSpPr>
          <p:cNvPr id="3" name="Date Placeholder 2"/>
          <p:cNvSpPr>
            <a:spLocks noGrp="1"/>
          </p:cNvSpPr>
          <p:nvPr>
            <p:ph type="dt" sz="half" idx="10"/>
          </p:nvPr>
        </p:nvSpPr>
        <p:spPr/>
        <p:txBody>
          <a:bodyPr/>
          <a:lstStyle/>
          <a:p>
            <a:fld id="{481873B8-DF1A-4DA9-B174-72096CD47496}" type="datetimeFigureOut">
              <a:rPr lang="sl-SI" smtClean="0"/>
              <a:t>28. 02. 2022</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ED76E3E6-E8E9-4AD2-94A0-2787D141DD3D}" type="slidenum">
              <a:rPr lang="sl-SI" smtClean="0"/>
              <a:t>‹#›</a:t>
            </a:fld>
            <a:endParaRPr lang="sl-SI"/>
          </a:p>
        </p:txBody>
      </p:sp>
    </p:spTree>
    <p:extLst>
      <p:ext uri="{BB962C8B-B14F-4D97-AF65-F5344CB8AC3E}">
        <p14:creationId xmlns:p14="http://schemas.microsoft.com/office/powerpoint/2010/main" val="3062025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1873B8-DF1A-4DA9-B174-72096CD47496}" type="datetimeFigureOut">
              <a:rPr lang="sl-SI" smtClean="0"/>
              <a:t>28. 02. 2022</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ED76E3E6-E8E9-4AD2-94A0-2787D141DD3D}" type="slidenum">
              <a:rPr lang="sl-SI" smtClean="0"/>
              <a:t>‹#›</a:t>
            </a:fld>
            <a:endParaRPr lang="sl-SI"/>
          </a:p>
        </p:txBody>
      </p:sp>
    </p:spTree>
    <p:extLst>
      <p:ext uri="{BB962C8B-B14F-4D97-AF65-F5344CB8AC3E}">
        <p14:creationId xmlns:p14="http://schemas.microsoft.com/office/powerpoint/2010/main" val="1435748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sl-SI" smtClean="0"/>
              <a:t>Uredite slog naslova matrice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Date Placeholder 4"/>
          <p:cNvSpPr>
            <a:spLocks noGrp="1"/>
          </p:cNvSpPr>
          <p:nvPr>
            <p:ph type="dt" sz="half" idx="10"/>
          </p:nvPr>
        </p:nvSpPr>
        <p:spPr/>
        <p:txBody>
          <a:bodyPr/>
          <a:lstStyle/>
          <a:p>
            <a:fld id="{481873B8-DF1A-4DA9-B174-72096CD47496}" type="datetimeFigureOut">
              <a:rPr lang="sl-SI" smtClean="0"/>
              <a:t>28. 02. 2022</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ED76E3E6-E8E9-4AD2-94A0-2787D141DD3D}" type="slidenum">
              <a:rPr lang="sl-SI" smtClean="0"/>
              <a:t>‹#›</a:t>
            </a:fld>
            <a:endParaRPr lang="sl-SI"/>
          </a:p>
        </p:txBody>
      </p:sp>
    </p:spTree>
    <p:extLst>
      <p:ext uri="{BB962C8B-B14F-4D97-AF65-F5344CB8AC3E}">
        <p14:creationId xmlns:p14="http://schemas.microsoft.com/office/powerpoint/2010/main" val="1136137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sl-SI" smtClean="0"/>
              <a:t>Uredite slog naslova matrice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smtClean="0"/>
              <a:t>Kliknite ikono, če želite dodati sliko</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Date Placeholder 4"/>
          <p:cNvSpPr>
            <a:spLocks noGrp="1"/>
          </p:cNvSpPr>
          <p:nvPr>
            <p:ph type="dt" sz="half" idx="10"/>
          </p:nvPr>
        </p:nvSpPr>
        <p:spPr/>
        <p:txBody>
          <a:bodyPr/>
          <a:lstStyle/>
          <a:p>
            <a:fld id="{481873B8-DF1A-4DA9-B174-72096CD47496}" type="datetimeFigureOut">
              <a:rPr lang="sl-SI" smtClean="0"/>
              <a:t>28. 02. 2022</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ED76E3E6-E8E9-4AD2-94A0-2787D141DD3D}" type="slidenum">
              <a:rPr lang="sl-SI" smtClean="0"/>
              <a:t>‹#›</a:t>
            </a:fld>
            <a:endParaRPr lang="sl-SI"/>
          </a:p>
        </p:txBody>
      </p:sp>
    </p:spTree>
    <p:extLst>
      <p:ext uri="{BB962C8B-B14F-4D97-AF65-F5344CB8AC3E}">
        <p14:creationId xmlns:p14="http://schemas.microsoft.com/office/powerpoint/2010/main" val="113108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sl-SI" smtClean="0"/>
              <a:t>Uredite slog naslova matrice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1873B8-DF1A-4DA9-B174-72096CD47496}" type="datetimeFigureOut">
              <a:rPr lang="sl-SI" smtClean="0"/>
              <a:t>28. 02. 2022</a:t>
            </a:fld>
            <a:endParaRPr lang="sl-SI"/>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sl-SI"/>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ED76E3E6-E8E9-4AD2-94A0-2787D141DD3D}" type="slidenum">
              <a:rPr lang="sl-SI" smtClean="0"/>
              <a:t>‹#›</a:t>
            </a:fld>
            <a:endParaRPr lang="sl-SI"/>
          </a:p>
        </p:txBody>
      </p:sp>
    </p:spTree>
    <p:extLst>
      <p:ext uri="{BB962C8B-B14F-4D97-AF65-F5344CB8AC3E}">
        <p14:creationId xmlns:p14="http://schemas.microsoft.com/office/powerpoint/2010/main" val="2764893114"/>
      </p:ext>
    </p:extLst>
  </p:cSld>
  <p:clrMap bg1="lt1" tx1="dk1" bg2="lt2" tx2="dk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 id="2147483834" r:id="rId12"/>
    <p:sldLayoutId id="2147483835" r:id="rId13"/>
    <p:sldLayoutId id="2147483836" r:id="rId14"/>
    <p:sldLayoutId id="2147483837" r:id="rId15"/>
    <p:sldLayoutId id="2147483838" r:id="rId16"/>
    <p:sldLayoutId id="2147483839" r:id="rId17"/>
    <p:sldLayoutId id="2147483840"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SwHjwO7BnsI&amp;ab_channel=Bodhaguru" TargetMode="External"/><Relationship Id="rId2" Type="http://schemas.openxmlformats.org/officeDocument/2006/relationships/image" Target="../media/image7.pn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1105448"/>
          </a:xfrm>
        </p:spPr>
        <p:txBody>
          <a:bodyPr>
            <a:noAutofit/>
          </a:bodyPr>
          <a:lstStyle/>
          <a:p>
            <a:pPr algn="just"/>
            <a:r>
              <a:rPr lang="sl-SI" sz="6600" dirty="0" smtClean="0">
                <a:solidFill>
                  <a:srgbClr val="FF0000"/>
                </a:solidFill>
              </a:rPr>
              <a:t>        OBTOČILA IN KRI</a:t>
            </a:r>
            <a:endParaRPr lang="sl-SI" sz="6600" dirty="0">
              <a:solidFill>
                <a:srgbClr val="FF0000"/>
              </a:solidFill>
            </a:endParaRPr>
          </a:p>
        </p:txBody>
      </p:sp>
      <p:sp>
        <p:nvSpPr>
          <p:cNvPr id="3" name="Podnaslov 2"/>
          <p:cNvSpPr>
            <a:spLocks noGrp="1"/>
          </p:cNvSpPr>
          <p:nvPr>
            <p:ph type="subTitle" idx="1"/>
          </p:nvPr>
        </p:nvSpPr>
        <p:spPr>
          <a:xfrm>
            <a:off x="0" y="5778123"/>
            <a:ext cx="9731300" cy="1079877"/>
          </a:xfrm>
        </p:spPr>
        <p:txBody>
          <a:bodyPr/>
          <a:lstStyle/>
          <a:p>
            <a:pPr algn="just"/>
            <a:r>
              <a:rPr lang="sl-SI" dirty="0" smtClean="0">
                <a:solidFill>
                  <a:schemeClr val="accent2"/>
                </a:solidFill>
              </a:rPr>
              <a:t>Učenca: Bor Peterlin Šimec 7.a, Matija Perko 7.a</a:t>
            </a:r>
          </a:p>
          <a:p>
            <a:pPr algn="just"/>
            <a:r>
              <a:rPr lang="sl-SI" dirty="0" smtClean="0">
                <a:solidFill>
                  <a:schemeClr val="accent2"/>
                </a:solidFill>
              </a:rPr>
              <a:t>Učitelj: Gašper Klemenčič</a:t>
            </a:r>
            <a:endParaRPr lang="sl-SI" dirty="0">
              <a:solidFill>
                <a:schemeClr val="accent2"/>
              </a:solidFill>
            </a:endParaRPr>
          </a:p>
        </p:txBody>
      </p:sp>
      <p:sp>
        <p:nvSpPr>
          <p:cNvPr id="4" name="AutoShape 4" descr="Obtočila | Science - Quizizz"/>
          <p:cNvSpPr>
            <a:spLocks noChangeAspect="1" noChangeArrowheads="1"/>
          </p:cNvSpPr>
          <p:nvPr/>
        </p:nvSpPr>
        <p:spPr bwMode="auto">
          <a:xfrm>
            <a:off x="175375" y="-179678"/>
            <a:ext cx="797214" cy="797217"/>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l-SI"/>
          </a:p>
        </p:txBody>
      </p:sp>
      <p:pic>
        <p:nvPicPr>
          <p:cNvPr id="6" name="Slika 5"/>
          <p:cNvPicPr>
            <a:picLocks noChangeAspect="1"/>
          </p:cNvPicPr>
          <p:nvPr/>
        </p:nvPicPr>
        <p:blipFill>
          <a:blip r:embed="rId2"/>
          <a:stretch>
            <a:fillRect/>
          </a:stretch>
        </p:blipFill>
        <p:spPr>
          <a:xfrm>
            <a:off x="3923607" y="2233962"/>
            <a:ext cx="4458065" cy="3544162"/>
          </a:xfrm>
          <a:prstGeom prst="rect">
            <a:avLst/>
          </a:prstGeom>
        </p:spPr>
      </p:pic>
    </p:spTree>
    <p:extLst>
      <p:ext uri="{BB962C8B-B14F-4D97-AF65-F5344CB8AC3E}">
        <p14:creationId xmlns:p14="http://schemas.microsoft.com/office/powerpoint/2010/main" val="1643540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pPr algn="l"/>
            <a:r>
              <a:rPr lang="sl-SI" dirty="0" smtClean="0">
                <a:solidFill>
                  <a:schemeClr val="accent1"/>
                </a:solidFill>
              </a:rPr>
              <a:t>OBTOČILA</a:t>
            </a:r>
            <a:endParaRPr lang="sl-SI" dirty="0">
              <a:solidFill>
                <a:schemeClr val="accent1"/>
              </a:solidFill>
            </a:endParaRPr>
          </a:p>
        </p:txBody>
      </p:sp>
      <p:sp>
        <p:nvSpPr>
          <p:cNvPr id="3" name="Označba mesta vsebine 2"/>
          <p:cNvSpPr>
            <a:spLocks noGrp="1"/>
          </p:cNvSpPr>
          <p:nvPr>
            <p:ph idx="1"/>
          </p:nvPr>
        </p:nvSpPr>
        <p:spPr>
          <a:xfrm>
            <a:off x="758200" y="2322643"/>
            <a:ext cx="10364452" cy="3424107"/>
          </a:xfrm>
        </p:spPr>
        <p:txBody>
          <a:bodyPr/>
          <a:lstStyle/>
          <a:p>
            <a:r>
              <a:rPr lang="sl-SI" dirty="0" err="1" smtClean="0">
                <a:solidFill>
                  <a:srgbClr val="7030A0"/>
                </a:solidFill>
              </a:rPr>
              <a:t>obTOČILA</a:t>
            </a:r>
            <a:r>
              <a:rPr lang="sl-SI" dirty="0" smtClean="0">
                <a:solidFill>
                  <a:srgbClr val="7030A0"/>
                </a:solidFill>
              </a:rPr>
              <a:t> SO  SRČNO-ŽILNI SISTEM,</a:t>
            </a:r>
          </a:p>
          <a:p>
            <a:r>
              <a:rPr lang="sl-SI" dirty="0" err="1" smtClean="0">
                <a:solidFill>
                  <a:srgbClr val="7030A0"/>
                </a:solidFill>
              </a:rPr>
              <a:t>OBt</a:t>
            </a:r>
            <a:r>
              <a:rPr lang="sl-SI" i="1" dirty="0" err="1" smtClean="0">
                <a:solidFill>
                  <a:srgbClr val="7030A0"/>
                </a:solidFill>
              </a:rPr>
              <a:t>OČILA</a:t>
            </a:r>
            <a:r>
              <a:rPr lang="sl-SI" b="1" i="1" dirty="0" smtClean="0">
                <a:solidFill>
                  <a:srgbClr val="7030A0"/>
                </a:solidFill>
              </a:rPr>
              <a:t> </a:t>
            </a:r>
            <a:r>
              <a:rPr lang="sl-SI" i="1" dirty="0" smtClean="0">
                <a:solidFill>
                  <a:srgbClr val="7030A0"/>
                </a:solidFill>
              </a:rPr>
              <a:t>VRETENČARJEV: SO SKLENEJENA ALI ZAPRTA  KRI NIKOLI NE ZAPUSTI OŽILJA RAZEN KADAR JE ORGANIZEM POŠKODOVAN IN KRVAVI. Takrat teče kri iz odprte rane (npr. deževnik ima sklenjena obtočila, komar pa ima nesklenjena).</a:t>
            </a:r>
            <a:endParaRPr lang="sl-SI" dirty="0">
              <a:solidFill>
                <a:srgbClr val="7030A0"/>
              </a:solidFill>
            </a:endParaRPr>
          </a:p>
          <a:p>
            <a:endParaRPr lang="sl-SI" i="1" dirty="0" smtClean="0">
              <a:solidFill>
                <a:srgbClr val="7030A0"/>
              </a:solidFill>
            </a:endParaRPr>
          </a:p>
        </p:txBody>
      </p:sp>
      <p:pic>
        <p:nvPicPr>
          <p:cNvPr id="2050" name="Picture 2" descr="OBTOČILA učbenik str. 28, 29, 30 V telesu imamo več različnih cevi. Njihov  namen je poskrbeti telesnim celicam zadostno kol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43753" y="3845222"/>
            <a:ext cx="2865117" cy="29296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4794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9600" dirty="0" smtClean="0">
                <a:solidFill>
                  <a:srgbClr val="7030A0"/>
                </a:solidFill>
              </a:rPr>
              <a:t>kri</a:t>
            </a:r>
            <a:endParaRPr lang="sl-SI" sz="9600" dirty="0">
              <a:solidFill>
                <a:srgbClr val="7030A0"/>
              </a:solidFill>
            </a:endParaRPr>
          </a:p>
        </p:txBody>
      </p:sp>
      <p:sp>
        <p:nvSpPr>
          <p:cNvPr id="3" name="Označba mesta vsebine 2"/>
          <p:cNvSpPr>
            <a:spLocks noGrp="1"/>
          </p:cNvSpPr>
          <p:nvPr>
            <p:ph idx="1"/>
          </p:nvPr>
        </p:nvSpPr>
        <p:spPr>
          <a:xfrm>
            <a:off x="913775" y="1911927"/>
            <a:ext cx="10364452" cy="3879273"/>
          </a:xfrm>
        </p:spPr>
        <p:txBody>
          <a:bodyPr>
            <a:normAutofit lnSpcReduction="10000"/>
          </a:bodyPr>
          <a:lstStyle/>
          <a:p>
            <a:r>
              <a:rPr lang="sl-SI" dirty="0" smtClean="0">
                <a:solidFill>
                  <a:srgbClr val="7030A0"/>
                </a:solidFill>
              </a:rPr>
              <a:t>Kri je tekoče tkivo, zgrajeno iz številnih vrst specializiranih celic in medceličnine.</a:t>
            </a:r>
          </a:p>
          <a:p>
            <a:pPr marL="0" indent="0">
              <a:buNone/>
            </a:pPr>
            <a:r>
              <a:rPr lang="sl-SI" dirty="0">
                <a:solidFill>
                  <a:srgbClr val="7030A0"/>
                </a:solidFill>
              </a:rPr>
              <a:t> </a:t>
            </a:r>
            <a:r>
              <a:rPr lang="sl-SI" dirty="0" smtClean="0">
                <a:solidFill>
                  <a:srgbClr val="7030A0"/>
                </a:solidFill>
              </a:rPr>
              <a:t>   Zgradba človeške krvi:</a:t>
            </a:r>
          </a:p>
          <a:p>
            <a:pPr marL="0" indent="0">
              <a:buNone/>
            </a:pPr>
            <a:r>
              <a:rPr lang="sl-SI" dirty="0" smtClean="0">
                <a:solidFill>
                  <a:srgbClr val="7030A0"/>
                </a:solidFill>
              </a:rPr>
              <a:t> - Krvni serum (56%),          - ogljikovi </a:t>
            </a:r>
            <a:r>
              <a:rPr lang="sl-SI" dirty="0">
                <a:solidFill>
                  <a:srgbClr val="7030A0"/>
                </a:solidFill>
              </a:rPr>
              <a:t>hidrati (hormoni, vitamini, minerali 0,1</a:t>
            </a:r>
            <a:r>
              <a:rPr lang="sl-SI" dirty="0" smtClean="0">
                <a:solidFill>
                  <a:srgbClr val="7030A0"/>
                </a:solidFill>
              </a:rPr>
              <a:t>%)</a:t>
            </a:r>
          </a:p>
          <a:p>
            <a:pPr marL="0" indent="0">
              <a:buNone/>
            </a:pPr>
            <a:r>
              <a:rPr lang="sl-SI" dirty="0">
                <a:solidFill>
                  <a:srgbClr val="7030A0"/>
                </a:solidFill>
              </a:rPr>
              <a:t> </a:t>
            </a:r>
            <a:r>
              <a:rPr lang="sl-SI" dirty="0" smtClean="0">
                <a:solidFill>
                  <a:srgbClr val="7030A0"/>
                </a:solidFill>
              </a:rPr>
              <a:t>- voda (-92%),                    - krvne celice (44%)</a:t>
            </a:r>
          </a:p>
          <a:p>
            <a:pPr marL="0" indent="0">
              <a:buNone/>
            </a:pPr>
            <a:r>
              <a:rPr lang="sl-SI" dirty="0">
                <a:solidFill>
                  <a:srgbClr val="7030A0"/>
                </a:solidFill>
              </a:rPr>
              <a:t> </a:t>
            </a:r>
            <a:r>
              <a:rPr lang="sl-SI" dirty="0" smtClean="0">
                <a:solidFill>
                  <a:srgbClr val="7030A0"/>
                </a:solidFill>
              </a:rPr>
              <a:t>- sol (0,8%)                        - bele krvničke ali levkociti </a:t>
            </a:r>
          </a:p>
          <a:p>
            <a:pPr marL="0" indent="0">
              <a:buNone/>
            </a:pPr>
            <a:r>
              <a:rPr lang="sl-SI" dirty="0">
                <a:solidFill>
                  <a:srgbClr val="7030A0"/>
                </a:solidFill>
              </a:rPr>
              <a:t> </a:t>
            </a:r>
            <a:r>
              <a:rPr lang="sl-SI" dirty="0" smtClean="0">
                <a:solidFill>
                  <a:srgbClr val="7030A0"/>
                </a:solidFill>
              </a:rPr>
              <a:t>- lipidi (0,6%)                      - krvne ploščice ali trombociti</a:t>
            </a:r>
          </a:p>
          <a:p>
            <a:pPr marL="0" indent="0">
              <a:buNone/>
            </a:pPr>
            <a:r>
              <a:rPr lang="sl-SI" dirty="0">
                <a:solidFill>
                  <a:srgbClr val="7030A0"/>
                </a:solidFill>
              </a:rPr>
              <a:t> </a:t>
            </a:r>
            <a:r>
              <a:rPr lang="sl-SI" dirty="0" smtClean="0">
                <a:solidFill>
                  <a:srgbClr val="7030A0"/>
                </a:solidFill>
              </a:rPr>
              <a:t>- rdeče krvničke ali </a:t>
            </a:r>
            <a:r>
              <a:rPr lang="sl-SI" dirty="0" err="1" smtClean="0">
                <a:solidFill>
                  <a:srgbClr val="7030A0"/>
                </a:solidFill>
              </a:rPr>
              <a:t>elitrocti</a:t>
            </a:r>
            <a:endParaRPr lang="sl-SI" dirty="0" smtClean="0">
              <a:solidFill>
                <a:srgbClr val="7030A0"/>
              </a:solidFill>
            </a:endParaRPr>
          </a:p>
          <a:p>
            <a:pPr marL="0" indent="0">
              <a:buNone/>
            </a:pPr>
            <a:r>
              <a:rPr lang="sl-SI" dirty="0" smtClean="0">
                <a:solidFill>
                  <a:srgbClr val="7030A0"/>
                </a:solidFill>
              </a:rPr>
              <a:t>Kri prenaša vitamine, vodo, sol, …</a:t>
            </a:r>
            <a:endParaRPr lang="sl-SI" dirty="0">
              <a:solidFill>
                <a:srgbClr val="7030A0"/>
              </a:solidFill>
            </a:endParaRPr>
          </a:p>
        </p:txBody>
      </p:sp>
      <p:pic>
        <p:nvPicPr>
          <p:cNvPr id="4" name="Slika 3"/>
          <p:cNvPicPr>
            <a:picLocks noChangeAspect="1"/>
          </p:cNvPicPr>
          <p:nvPr/>
        </p:nvPicPr>
        <p:blipFill>
          <a:blip r:embed="rId2"/>
          <a:stretch>
            <a:fillRect/>
          </a:stretch>
        </p:blipFill>
        <p:spPr>
          <a:xfrm>
            <a:off x="7922029" y="3988719"/>
            <a:ext cx="4186841" cy="2786152"/>
          </a:xfrm>
          <a:prstGeom prst="rect">
            <a:avLst/>
          </a:prstGeom>
        </p:spPr>
      </p:pic>
    </p:spTree>
    <p:extLst>
      <p:ext uri="{BB962C8B-B14F-4D97-AF65-F5344CB8AC3E}">
        <p14:creationId xmlns:p14="http://schemas.microsoft.com/office/powerpoint/2010/main" val="670750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38713" y="518764"/>
            <a:ext cx="10364451" cy="1596177"/>
          </a:xfrm>
        </p:spPr>
        <p:txBody>
          <a:bodyPr>
            <a:normAutofit/>
          </a:bodyPr>
          <a:lstStyle/>
          <a:p>
            <a:r>
              <a:rPr lang="sl-SI" sz="9600" dirty="0" smtClean="0">
                <a:solidFill>
                  <a:schemeClr val="accent6">
                    <a:lumMod val="75000"/>
                  </a:schemeClr>
                </a:solidFill>
              </a:rPr>
              <a:t>Srce</a:t>
            </a:r>
            <a:endParaRPr lang="sl-SI" sz="9600" dirty="0">
              <a:solidFill>
                <a:schemeClr val="accent6">
                  <a:lumMod val="75000"/>
                </a:schemeClr>
              </a:solidFill>
            </a:endParaRPr>
          </a:p>
        </p:txBody>
      </p:sp>
      <p:sp>
        <p:nvSpPr>
          <p:cNvPr id="3" name="Označba mesta vsebine 2"/>
          <p:cNvSpPr>
            <a:spLocks noGrp="1"/>
          </p:cNvSpPr>
          <p:nvPr>
            <p:ph idx="1"/>
          </p:nvPr>
        </p:nvSpPr>
        <p:spPr>
          <a:xfrm>
            <a:off x="938713" y="2267340"/>
            <a:ext cx="10364452" cy="3424107"/>
          </a:xfrm>
        </p:spPr>
        <p:txBody>
          <a:bodyPr/>
          <a:lstStyle/>
          <a:p>
            <a:r>
              <a:rPr lang="sl-SI" dirty="0" smtClean="0">
                <a:solidFill>
                  <a:srgbClr val="7030A0"/>
                </a:solidFill>
              </a:rPr>
              <a:t>srce je ritmično utripajoči organ utripajočega obtočilnega sistema. Pomembno je zato, ker poganja kri po žilah. Poznamo levo in desno srce. Vsi organizmi nimajo srca. Plazilci imajo predeljena že tudi prekata, vendar do popolnosti le krokodili.</a:t>
            </a:r>
            <a:endParaRPr lang="sl-SI" dirty="0">
              <a:solidFill>
                <a:srgbClr val="7030A0"/>
              </a:solidFill>
            </a:endParaRPr>
          </a:p>
        </p:txBody>
      </p:sp>
      <p:pic>
        <p:nvPicPr>
          <p:cNvPr id="5" name="Slika 4"/>
          <p:cNvPicPr>
            <a:picLocks noChangeAspect="1"/>
          </p:cNvPicPr>
          <p:nvPr/>
        </p:nvPicPr>
        <p:blipFill>
          <a:blip r:embed="rId2"/>
          <a:stretch>
            <a:fillRect/>
          </a:stretch>
        </p:blipFill>
        <p:spPr>
          <a:xfrm>
            <a:off x="6996891" y="4346863"/>
            <a:ext cx="4576637" cy="2203566"/>
          </a:xfrm>
          <a:prstGeom prst="rect">
            <a:avLst/>
          </a:prstGeom>
        </p:spPr>
      </p:pic>
      <p:sp>
        <p:nvSpPr>
          <p:cNvPr id="4" name="PoljeZBesedilom 3"/>
          <p:cNvSpPr txBox="1"/>
          <p:nvPr/>
        </p:nvSpPr>
        <p:spPr>
          <a:xfrm>
            <a:off x="938713" y="5289940"/>
            <a:ext cx="3424845" cy="830997"/>
          </a:xfrm>
          <a:prstGeom prst="rect">
            <a:avLst/>
          </a:prstGeom>
          <a:noFill/>
        </p:spPr>
        <p:txBody>
          <a:bodyPr wrap="square" rtlCol="0">
            <a:spAutoFit/>
          </a:bodyPr>
          <a:lstStyle/>
          <a:p>
            <a:r>
              <a:rPr lang="sl-SI" sz="1600" dirty="0">
                <a:hlinkClick r:id="rId3"/>
              </a:rPr>
              <a:t>https://</a:t>
            </a:r>
            <a:r>
              <a:rPr lang="sl-SI" sz="1600" dirty="0" smtClean="0">
                <a:hlinkClick r:id="rId3"/>
              </a:rPr>
              <a:t>www.youtube.com/watch?v=SwHjwO7BnsI&amp;ab_channel=Bodhaguru</a:t>
            </a:r>
            <a:endParaRPr lang="sl-SI" sz="1600" dirty="0"/>
          </a:p>
          <a:p>
            <a:endParaRPr lang="sl-SI" sz="1600" dirty="0" smtClean="0"/>
          </a:p>
        </p:txBody>
      </p:sp>
    </p:spTree>
    <p:extLst>
      <p:ext uri="{BB962C8B-B14F-4D97-AF65-F5344CB8AC3E}">
        <p14:creationId xmlns:p14="http://schemas.microsoft.com/office/powerpoint/2010/main" val="993357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9600" dirty="0" smtClean="0">
                <a:solidFill>
                  <a:srgbClr val="00B050"/>
                </a:solidFill>
              </a:rPr>
              <a:t>CELJENJE RAN</a:t>
            </a:r>
            <a:endParaRPr lang="sl-SI" sz="9600" dirty="0">
              <a:solidFill>
                <a:srgbClr val="00B050"/>
              </a:solidFill>
            </a:endParaRPr>
          </a:p>
        </p:txBody>
      </p:sp>
      <p:sp>
        <p:nvSpPr>
          <p:cNvPr id="3" name="Označba mesta vsebine 2"/>
          <p:cNvSpPr>
            <a:spLocks noGrp="1"/>
          </p:cNvSpPr>
          <p:nvPr>
            <p:ph idx="1"/>
          </p:nvPr>
        </p:nvSpPr>
        <p:spPr>
          <a:xfrm>
            <a:off x="540327" y="2367093"/>
            <a:ext cx="11197244" cy="3967205"/>
          </a:xfrm>
        </p:spPr>
        <p:txBody>
          <a:bodyPr>
            <a:normAutofit fontScale="25000" lnSpcReduction="20000"/>
          </a:bodyPr>
          <a:lstStyle/>
          <a:p>
            <a:r>
              <a:rPr lang="sl-SI" sz="8000" dirty="0" smtClean="0">
                <a:solidFill>
                  <a:srgbClr val="7030A0"/>
                </a:solidFill>
              </a:rPr>
              <a:t>Pri celjenju ran so štirje postopki</a:t>
            </a:r>
            <a:r>
              <a:rPr lang="sl-SI" dirty="0" smtClean="0">
                <a:solidFill>
                  <a:srgbClr val="7030A0"/>
                </a:solidFill>
              </a:rPr>
              <a:t>:</a:t>
            </a:r>
          </a:p>
          <a:p>
            <a:pPr marL="0" indent="0">
              <a:buNone/>
            </a:pPr>
            <a:r>
              <a:rPr lang="sl-SI" sz="7400" dirty="0" smtClean="0">
                <a:solidFill>
                  <a:srgbClr val="7030A0"/>
                </a:solidFill>
              </a:rPr>
              <a:t> - 1. postopek </a:t>
            </a:r>
            <a:r>
              <a:rPr lang="sl-SI" sz="7400" b="1" dirty="0"/>
              <a:t>Strjevanje krvi: </a:t>
            </a:r>
            <a:r>
              <a:rPr lang="sl-SI" sz="7400" dirty="0"/>
              <a:t>Ko nastane rana, strjevanje krvi poskrbi za začasno zaprtje rane</a:t>
            </a:r>
            <a:endParaRPr lang="sl-SI" sz="7400" dirty="0" smtClean="0">
              <a:solidFill>
                <a:srgbClr val="7030A0"/>
              </a:solidFill>
            </a:endParaRPr>
          </a:p>
          <a:p>
            <a:pPr marL="0" indent="0">
              <a:buNone/>
            </a:pPr>
            <a:r>
              <a:rPr lang="sl-SI" sz="7400" dirty="0" smtClean="0">
                <a:solidFill>
                  <a:srgbClr val="7030A0"/>
                </a:solidFill>
              </a:rPr>
              <a:t> - 2. postopek </a:t>
            </a:r>
            <a:r>
              <a:rPr lang="sl-SI" sz="7400" b="1" dirty="0" err="1"/>
              <a:t>Eksudacija</a:t>
            </a:r>
            <a:r>
              <a:rPr lang="sl-SI" sz="7400" b="1" dirty="0"/>
              <a:t> in vnetje: </a:t>
            </a:r>
            <a:r>
              <a:rPr lang="sl-SI" sz="7400" dirty="0"/>
              <a:t>Žile na predelu rane in okrog nje se razširijo in krvničke potujejo v tkivo rane</a:t>
            </a:r>
            <a:r>
              <a:rPr lang="sl-SI" sz="7400" dirty="0" smtClean="0"/>
              <a:t>.</a:t>
            </a:r>
          </a:p>
          <a:p>
            <a:pPr marL="0" indent="0">
              <a:buNone/>
            </a:pPr>
            <a:r>
              <a:rPr lang="sl-SI" sz="7400" dirty="0" smtClean="0">
                <a:solidFill>
                  <a:srgbClr val="7030A0"/>
                </a:solidFill>
              </a:rPr>
              <a:t> - 3. postopek </a:t>
            </a:r>
            <a:r>
              <a:rPr lang="sl-SI" sz="7400" b="1" dirty="0" err="1"/>
              <a:t>Proliferacija</a:t>
            </a:r>
            <a:r>
              <a:rPr lang="sl-SI" sz="7400" b="1" dirty="0"/>
              <a:t> in granulacija: </a:t>
            </a:r>
            <a:r>
              <a:rPr lang="sl-SI" sz="7400" dirty="0"/>
              <a:t>Nastanejo nove celice in poškodovano tkivo nadomesti »granulacijsko« tkivo</a:t>
            </a:r>
            <a:r>
              <a:rPr lang="sl-SI" sz="7400" dirty="0" smtClean="0"/>
              <a:t>.</a:t>
            </a:r>
          </a:p>
          <a:p>
            <a:pPr marL="0" indent="0">
              <a:buNone/>
            </a:pPr>
            <a:r>
              <a:rPr lang="sl-SI" sz="7400" dirty="0">
                <a:solidFill>
                  <a:srgbClr val="7030A0"/>
                </a:solidFill>
              </a:rPr>
              <a:t> </a:t>
            </a:r>
            <a:r>
              <a:rPr lang="sl-SI" sz="7400" dirty="0" smtClean="0">
                <a:solidFill>
                  <a:srgbClr val="7030A0"/>
                </a:solidFill>
              </a:rPr>
              <a:t>- 4. </a:t>
            </a:r>
            <a:r>
              <a:rPr lang="sl-SI" sz="7400" dirty="0" err="1" smtClean="0">
                <a:solidFill>
                  <a:srgbClr val="7030A0"/>
                </a:solidFill>
              </a:rPr>
              <a:t>postopek</a:t>
            </a:r>
            <a:r>
              <a:rPr lang="sl-SI" sz="7400" b="1" dirty="0" err="1"/>
              <a:t>Epitelizacija</a:t>
            </a:r>
            <a:r>
              <a:rPr lang="sl-SI" sz="7400" b="1" dirty="0"/>
              <a:t> in regeneracija: </a:t>
            </a:r>
            <a:r>
              <a:rPr lang="sl-SI" sz="7400" dirty="0"/>
              <a:t>Novo nastale žile zagotavljajo ustrezen prenos kisika in hranilnih snovi. Granulacijsko tkivo zapolni rano. Tem fazam sledi zorenje, med katerim se brazgotinasto tkivo </a:t>
            </a:r>
            <a:r>
              <a:rPr lang="sl-SI" sz="7400" dirty="0" smtClean="0"/>
              <a:t>preoblikuje.</a:t>
            </a:r>
            <a:endParaRPr lang="sl-SI" sz="7400" dirty="0" smtClean="0">
              <a:solidFill>
                <a:srgbClr val="7030A0"/>
              </a:solidFill>
            </a:endParaRPr>
          </a:p>
          <a:p>
            <a:pPr marL="0" indent="0">
              <a:buNone/>
            </a:pPr>
            <a:r>
              <a:rPr lang="sl-SI" sz="5600" dirty="0" smtClean="0">
                <a:solidFill>
                  <a:srgbClr val="7030A0"/>
                </a:solidFill>
              </a:rPr>
              <a:t>https</a:t>
            </a:r>
            <a:r>
              <a:rPr lang="sl-SI" sz="5600" dirty="0">
                <a:solidFill>
                  <a:srgbClr val="7030A0"/>
                </a:solidFill>
              </a:rPr>
              <a:t>://www.youtube.com/watch?v=TLVwELDMDWs&amp;ab_channel=TED-Ed</a:t>
            </a:r>
            <a:endParaRPr lang="sl-SI" sz="5600" dirty="0">
              <a:solidFill>
                <a:srgbClr val="7030A0"/>
              </a:solidFill>
            </a:endParaRPr>
          </a:p>
        </p:txBody>
      </p:sp>
    </p:spTree>
    <p:extLst>
      <p:ext uri="{BB962C8B-B14F-4D97-AF65-F5344CB8AC3E}">
        <p14:creationId xmlns:p14="http://schemas.microsoft.com/office/powerpoint/2010/main" val="1118605196"/>
      </p:ext>
    </p:extLst>
  </p:cSld>
  <p:clrMapOvr>
    <a:masterClrMapping/>
  </p:clrMapOvr>
</p:sld>
</file>

<file path=ppt/theme/theme1.xml><?xml version="1.0" encoding="utf-8"?>
<a:theme xmlns:a="http://schemas.openxmlformats.org/drawingml/2006/main" name="Kapljica">
  <a:themeElements>
    <a:clrScheme name="Kapljica">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Kapljic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pljic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docProps/app.xml><?xml version="1.0" encoding="utf-8"?>
<Properties xmlns="http://schemas.openxmlformats.org/officeDocument/2006/extended-properties" xmlns:vt="http://schemas.openxmlformats.org/officeDocument/2006/docPropsVTypes">
  <Template>TM04033925[[fn=Kapljica]]</Template>
  <TotalTime>105</TotalTime>
  <Words>214</Words>
  <Application>Microsoft Office PowerPoint</Application>
  <PresentationFormat>Širokozaslonsko</PresentationFormat>
  <Paragraphs>25</Paragraphs>
  <Slides>5</Slides>
  <Notes>0</Notes>
  <HiddenSlides>0</HiddenSlides>
  <MMClips>0</MMClips>
  <ScaleCrop>false</ScaleCrop>
  <HeadingPairs>
    <vt:vector size="6" baseType="variant">
      <vt:variant>
        <vt:lpstr>Uporabljene pisave</vt:lpstr>
      </vt:variant>
      <vt:variant>
        <vt:i4>2</vt:i4>
      </vt:variant>
      <vt:variant>
        <vt:lpstr>Tema</vt:lpstr>
      </vt:variant>
      <vt:variant>
        <vt:i4>1</vt:i4>
      </vt:variant>
      <vt:variant>
        <vt:lpstr>Naslovi diapozitivov</vt:lpstr>
      </vt:variant>
      <vt:variant>
        <vt:i4>5</vt:i4>
      </vt:variant>
    </vt:vector>
  </HeadingPairs>
  <TitlesOfParts>
    <vt:vector size="8" baseType="lpstr">
      <vt:lpstr>Arial</vt:lpstr>
      <vt:lpstr>Tw Cen MT</vt:lpstr>
      <vt:lpstr>Kapljica</vt:lpstr>
      <vt:lpstr>        OBTOČILA IN KRI</vt:lpstr>
      <vt:lpstr>OBTOČILA</vt:lpstr>
      <vt:lpstr>kri</vt:lpstr>
      <vt:lpstr>Srce</vt:lpstr>
      <vt:lpstr>CELJENJE RAN</vt:lpstr>
    </vt:vector>
  </TitlesOfParts>
  <Company>Arnes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OBTOČILA IN KRI</dc:title>
  <dc:creator>Učenec</dc:creator>
  <cp:lastModifiedBy>Učenec</cp:lastModifiedBy>
  <cp:revision>18</cp:revision>
  <dcterms:created xsi:type="dcterms:W3CDTF">2022-02-14T09:02:05Z</dcterms:created>
  <dcterms:modified xsi:type="dcterms:W3CDTF">2022-02-28T09:37:24Z</dcterms:modified>
</cp:coreProperties>
</file>