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8" r:id="rId6"/>
    <p:sldId id="279" r:id="rId7"/>
    <p:sldId id="280" r:id="rId8"/>
    <p:sldId id="281" r:id="rId9"/>
    <p:sldId id="282" r:id="rId10"/>
    <p:sldId id="277" r:id="rId11"/>
    <p:sldId id="272" r:id="rId12"/>
    <p:sldId id="265" r:id="rId13"/>
    <p:sldId id="273" r:id="rId14"/>
    <p:sldId id="275" r:id="rId15"/>
    <p:sldId id="269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2" autoAdjust="0"/>
    <p:restoredTop sz="94280" autoAdjust="0"/>
  </p:normalViewPr>
  <p:slideViewPr>
    <p:cSldViewPr>
      <p:cViewPr varScale="1">
        <p:scale>
          <a:sx n="106" d="100"/>
          <a:sy n="106" d="100"/>
        </p:scale>
        <p:origin x="450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pPr/>
              <a:t>2/28/2022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pPr/>
              <a:t>2/28/2022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sl-SI" smtClean="0"/>
              <a:t>Kliknite, če želite urediti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sl-SI" smtClean="0"/>
              <a:t>Kliknite, če želite urediti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sl-SI" smtClean="0"/>
              <a:t>Kliknite, če želite urediti slog naslova matrice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sl-SI" smtClean="0"/>
              <a:t>Kliknite, če želite urediti slog naslova matrice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nar7/2011/index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PREBAVILA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Ajda Strah in </a:t>
            </a:r>
            <a:r>
              <a:rPr lang="sl-SI" dirty="0" err="1" smtClean="0"/>
              <a:t>Tiana</a:t>
            </a:r>
            <a:r>
              <a:rPr lang="sl-SI" dirty="0" smtClean="0"/>
              <a:t> Levin</a:t>
            </a:r>
          </a:p>
          <a:p>
            <a:r>
              <a:rPr lang="sl-SI" dirty="0" smtClean="0"/>
              <a:t>7.a</a:t>
            </a:r>
          </a:p>
          <a:p>
            <a:r>
              <a:rPr lang="sl-SI" dirty="0" smtClean="0"/>
              <a:t>Učitelj: Gašper Klemenčič</a:t>
            </a:r>
          </a:p>
          <a:p>
            <a:r>
              <a:rPr lang="sl-SI" dirty="0" smtClean="0"/>
              <a:t>Februar,2022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VEGANSKA PREHRANA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BOLEZNI PREBAVIL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eucbeniki.sio.si/nar7/2011/index1.html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5860" y="116632"/>
            <a:ext cx="9601200" cy="1143000"/>
          </a:xfrm>
        </p:spPr>
        <p:txBody>
          <a:bodyPr/>
          <a:lstStyle/>
          <a:p>
            <a:r>
              <a:rPr lang="sl-SI" dirty="0" smtClean="0"/>
              <a:t> KAJ SO PREBAILA?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3813" y="3342313"/>
            <a:ext cx="9601200" cy="285429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1800" b="1" dirty="0"/>
              <a:t>Najpomembnejše naloge prebavil</a:t>
            </a:r>
            <a:r>
              <a:rPr lang="sl-SI" sz="1800" dirty="0"/>
              <a:t>:</a:t>
            </a:r>
          </a:p>
          <a:p>
            <a:pPr marL="0" indent="0">
              <a:buNone/>
            </a:pPr>
            <a:r>
              <a:rPr lang="sl-SI" sz="1800" dirty="0"/>
              <a:t>- sprejemanje hrane,</a:t>
            </a:r>
          </a:p>
          <a:p>
            <a:pPr marL="0" indent="0">
              <a:buNone/>
            </a:pPr>
            <a:r>
              <a:rPr lang="sl-SI" sz="1800" dirty="0"/>
              <a:t>- kosanje in drobljenje hrane,</a:t>
            </a:r>
          </a:p>
          <a:p>
            <a:pPr marL="0" indent="0">
              <a:buNone/>
            </a:pPr>
            <a:r>
              <a:rPr lang="sl-SI" sz="1800" dirty="0"/>
              <a:t>- skladiščenje hrane,</a:t>
            </a:r>
          </a:p>
          <a:p>
            <a:pPr marL="0" indent="0">
              <a:buNone/>
            </a:pPr>
            <a:r>
              <a:rPr lang="sl-SI" sz="1800" dirty="0"/>
              <a:t>- redčenje, raztapljanje in kemijska razgradnja hrane,</a:t>
            </a:r>
          </a:p>
          <a:p>
            <a:pPr marL="0" indent="0">
              <a:buNone/>
            </a:pPr>
            <a:r>
              <a:rPr lang="sl-SI" sz="1800" dirty="0"/>
              <a:t>- vsrkavanje hranilnih snovi in</a:t>
            </a:r>
          </a:p>
          <a:p>
            <a:pPr marL="0" indent="0">
              <a:buNone/>
            </a:pPr>
            <a:r>
              <a:rPr lang="sl-SI" sz="1800" dirty="0"/>
              <a:t>- oblikovanje iztrebka.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293812" y="1700808"/>
            <a:ext cx="5160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v"/>
            </a:pPr>
            <a:r>
              <a:rPr lang="sl-SI" b="1" dirty="0">
                <a:solidFill>
                  <a:srgbClr val="164B4F"/>
                </a:solidFill>
              </a:rPr>
              <a:t>Prebavila</a:t>
            </a:r>
            <a:r>
              <a:rPr lang="sl-SI" dirty="0">
                <a:solidFill>
                  <a:srgbClr val="164B4F"/>
                </a:solidFill>
              </a:rPr>
              <a:t> so organski sistem, ki živalim omogoča prehranjevanje in s tem izkoriščanje snovi iz hrane.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588" y="1124744"/>
            <a:ext cx="3603271" cy="335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57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1844" y="-35841"/>
            <a:ext cx="9601200" cy="1143000"/>
          </a:xfrm>
        </p:spPr>
        <p:txBody>
          <a:bodyPr/>
          <a:lstStyle/>
          <a:p>
            <a:r>
              <a:rPr lang="sl-SI" dirty="0" smtClean="0"/>
              <a:t>PREBAVILA ČLOVEKA</a:t>
            </a:r>
            <a:endParaRPr lang="sl-SI" dirty="0"/>
          </a:p>
        </p:txBody>
      </p:sp>
      <p:pic>
        <p:nvPicPr>
          <p:cNvPr id="10" name="Označba mesta vsebine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188641"/>
            <a:ext cx="3461952" cy="6120680"/>
          </a:xfrm>
        </p:spPr>
      </p:pic>
      <p:cxnSp>
        <p:nvCxnSpPr>
          <p:cNvPr id="20" name="Raven puščični povezovalnik 19"/>
          <p:cNvCxnSpPr/>
          <p:nvPr/>
        </p:nvCxnSpPr>
        <p:spPr>
          <a:xfrm flipH="1">
            <a:off x="4884921" y="1382806"/>
            <a:ext cx="2736304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oljeZBesedilom 20"/>
          <p:cNvSpPr txBox="1"/>
          <p:nvPr/>
        </p:nvSpPr>
        <p:spPr>
          <a:xfrm>
            <a:off x="4366220" y="2093120"/>
            <a:ext cx="7200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dirty="0" smtClean="0"/>
              <a:t>usta</a:t>
            </a:r>
            <a:endParaRPr lang="sl-SI" dirty="0"/>
          </a:p>
        </p:txBody>
      </p:sp>
      <p:cxnSp>
        <p:nvCxnSpPr>
          <p:cNvPr id="23" name="Raven puščični povezovalnik 22"/>
          <p:cNvCxnSpPr/>
          <p:nvPr/>
        </p:nvCxnSpPr>
        <p:spPr>
          <a:xfrm flipH="1">
            <a:off x="5662364" y="3772754"/>
            <a:ext cx="2376264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4983856" y="3988110"/>
            <a:ext cx="6480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dirty="0" smtClean="0"/>
              <a:t>jetra</a:t>
            </a:r>
            <a:endParaRPr lang="sl-SI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10892253" y="3988110"/>
            <a:ext cx="10081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dirty="0"/>
              <a:t>t</a:t>
            </a:r>
            <a:r>
              <a:rPr lang="sl-SI" dirty="0" smtClean="0"/>
              <a:t>anko črevo</a:t>
            </a:r>
            <a:endParaRPr lang="sl-SI" dirty="0"/>
          </a:p>
        </p:txBody>
      </p:sp>
      <p:cxnSp>
        <p:nvCxnSpPr>
          <p:cNvPr id="30" name="Raven puščični povezovalnik 29"/>
          <p:cNvCxnSpPr/>
          <p:nvPr/>
        </p:nvCxnSpPr>
        <p:spPr>
          <a:xfrm flipV="1">
            <a:off x="9046740" y="4454392"/>
            <a:ext cx="1845513" cy="630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Raven puščični povezovalnik 31"/>
          <p:cNvCxnSpPr/>
          <p:nvPr/>
        </p:nvCxnSpPr>
        <p:spPr>
          <a:xfrm>
            <a:off x="9190756" y="5517232"/>
            <a:ext cx="158417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PoljeZBesedilom 32"/>
          <p:cNvSpPr txBox="1"/>
          <p:nvPr/>
        </p:nvSpPr>
        <p:spPr>
          <a:xfrm>
            <a:off x="10892253" y="5373216"/>
            <a:ext cx="10081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dirty="0"/>
              <a:t>d</a:t>
            </a:r>
            <a:r>
              <a:rPr lang="sl-SI" dirty="0" smtClean="0"/>
              <a:t>ebelo črevo</a:t>
            </a:r>
            <a:endParaRPr lang="sl-SI" dirty="0"/>
          </a:p>
        </p:txBody>
      </p:sp>
      <p:cxnSp>
        <p:nvCxnSpPr>
          <p:cNvPr id="38" name="Raven puščični povezovalnik 37"/>
          <p:cNvCxnSpPr/>
          <p:nvPr/>
        </p:nvCxnSpPr>
        <p:spPr>
          <a:xfrm flipV="1">
            <a:off x="9190756" y="2852936"/>
            <a:ext cx="1584176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PoljeZBesedilom 38"/>
          <p:cNvSpPr txBox="1"/>
          <p:nvPr/>
        </p:nvSpPr>
        <p:spPr>
          <a:xfrm>
            <a:off x="10892253" y="2659233"/>
            <a:ext cx="110681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dirty="0" smtClean="0"/>
              <a:t>želodec</a:t>
            </a:r>
            <a:endParaRPr lang="sl-SI" dirty="0"/>
          </a:p>
        </p:txBody>
      </p:sp>
      <p:cxnSp>
        <p:nvCxnSpPr>
          <p:cNvPr id="4" name="Raven puščični povezovalnik 3"/>
          <p:cNvCxnSpPr/>
          <p:nvPr/>
        </p:nvCxnSpPr>
        <p:spPr>
          <a:xfrm flipV="1">
            <a:off x="8614692" y="1382806"/>
            <a:ext cx="2088232" cy="11100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PoljeZBesedilom 4"/>
          <p:cNvSpPr txBox="1"/>
          <p:nvPr/>
        </p:nvSpPr>
        <p:spPr>
          <a:xfrm>
            <a:off x="10755445" y="1166037"/>
            <a:ext cx="11592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dirty="0" smtClean="0"/>
              <a:t>požiralnik</a:t>
            </a:r>
            <a:endParaRPr lang="sl-SI" dirty="0"/>
          </a:p>
        </p:txBody>
      </p:sp>
      <p:cxnSp>
        <p:nvCxnSpPr>
          <p:cNvPr id="7" name="Raven puščični povezovalnik 6"/>
          <p:cNvCxnSpPr/>
          <p:nvPr/>
        </p:nvCxnSpPr>
        <p:spPr>
          <a:xfrm flipH="1" flipV="1">
            <a:off x="5518348" y="5517232"/>
            <a:ext cx="3024336" cy="515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4646644" y="5346416"/>
            <a:ext cx="81304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dirty="0" smtClean="0"/>
              <a:t>danka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32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PREBAVNI ENCIMI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7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5860" y="188640"/>
            <a:ext cx="4728591" cy="615280"/>
          </a:xfrm>
        </p:spPr>
        <p:txBody>
          <a:bodyPr/>
          <a:lstStyle/>
          <a:p>
            <a:r>
              <a:rPr lang="sl-SI" dirty="0" smtClean="0"/>
              <a:t>RAZLIČNE LOBANJE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588" y="1256884"/>
            <a:ext cx="3421992" cy="217211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269876" y="3800916"/>
            <a:ext cx="367240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b="1" dirty="0" smtClean="0"/>
              <a:t>Zobovje konja </a:t>
            </a:r>
            <a:r>
              <a:rPr lang="sl-SI" dirty="0" smtClean="0"/>
              <a:t>(rastlinojedec), ki nima podočnikov, ima pa velike meljake in sekalce.</a:t>
            </a:r>
            <a:endParaRPr lang="sl-SI" dirty="0"/>
          </a:p>
        </p:txBody>
      </p:sp>
      <p:cxnSp>
        <p:nvCxnSpPr>
          <p:cNvPr id="7" name="Raven puščični povezovalnik 6"/>
          <p:cNvCxnSpPr/>
          <p:nvPr/>
        </p:nvCxnSpPr>
        <p:spPr>
          <a:xfrm flipV="1">
            <a:off x="3164456" y="1615017"/>
            <a:ext cx="2364841" cy="1093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V="1">
            <a:off x="4428891" y="2507524"/>
            <a:ext cx="1316715" cy="599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5494093" y="1403687"/>
            <a:ext cx="179247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600" dirty="0" smtClean="0"/>
              <a:t>VELIKI MELJAKI</a:t>
            </a:r>
            <a:r>
              <a:rPr lang="sl-SI" sz="1600" dirty="0" smtClean="0"/>
              <a:t> </a:t>
            </a:r>
            <a:endParaRPr lang="sl-SI" sz="16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745606" y="2291853"/>
            <a:ext cx="104868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600" dirty="0" smtClean="0"/>
              <a:t>SEKALCI</a:t>
            </a:r>
            <a:endParaRPr lang="sl-SI" sz="1600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572" y="2993758"/>
            <a:ext cx="3240360" cy="2582162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7534572" y="5812526"/>
            <a:ext cx="3762568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b="1" dirty="0" smtClean="0"/>
              <a:t>Zobovje tigra </a:t>
            </a:r>
            <a:r>
              <a:rPr lang="sl-SI" dirty="0" smtClean="0"/>
              <a:t>(mesojedec), ki ima </a:t>
            </a:r>
          </a:p>
          <a:p>
            <a:pPr>
              <a:lnSpc>
                <a:spcPct val="90000"/>
              </a:lnSpc>
            </a:pPr>
            <a:r>
              <a:rPr lang="sl-SI" dirty="0" smtClean="0"/>
              <a:t>izrazito poudarjene podočnike</a:t>
            </a:r>
          </a:p>
          <a:p>
            <a:pPr>
              <a:lnSpc>
                <a:spcPct val="90000"/>
              </a:lnSpc>
            </a:pPr>
            <a:endParaRPr lang="sl-SI" dirty="0"/>
          </a:p>
        </p:txBody>
      </p:sp>
      <p:cxnSp>
        <p:nvCxnSpPr>
          <p:cNvPr id="17" name="Raven puščični povezovalnik 16"/>
          <p:cNvCxnSpPr/>
          <p:nvPr/>
        </p:nvCxnSpPr>
        <p:spPr>
          <a:xfrm flipH="1">
            <a:off x="6053640" y="5085184"/>
            <a:ext cx="2345028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>
            <a:off x="4229807" y="5635281"/>
            <a:ext cx="30315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dirty="0" smtClean="0"/>
              <a:t>POUDARJENI PODOČNIKI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45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PREBAVA ENOCELIĆARJEV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6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5064968"/>
          </a:xfrm>
        </p:spPr>
        <p:txBody>
          <a:bodyPr/>
          <a:lstStyle/>
          <a:p>
            <a:r>
              <a:rPr lang="sl-SI" dirty="0" smtClean="0"/>
              <a:t>Kaj so prebavila, funkcija</a:t>
            </a:r>
          </a:p>
          <a:p>
            <a:r>
              <a:rPr lang="sl-SI" dirty="0" smtClean="0"/>
              <a:t>Prebavila človeka – potek prebave (poišči </a:t>
            </a:r>
            <a:r>
              <a:rPr lang="sl-SI" dirty="0" err="1" smtClean="0"/>
              <a:t>kakšn</a:t>
            </a:r>
            <a:r>
              <a:rPr lang="sl-SI" dirty="0" smtClean="0"/>
              <a:t> video)</a:t>
            </a:r>
          </a:p>
          <a:p>
            <a:r>
              <a:rPr lang="sl-SI" dirty="0" smtClean="0"/>
              <a:t>Prebavni encimi</a:t>
            </a:r>
          </a:p>
          <a:p>
            <a:r>
              <a:rPr lang="sl-SI" dirty="0" smtClean="0"/>
              <a:t>Različne lobanje in zobovja (rastlinojedce, ribe, mesojedci, kiti, kača…</a:t>
            </a:r>
          </a:p>
          <a:p>
            <a:r>
              <a:rPr lang="sl-SI" dirty="0" smtClean="0"/>
              <a:t>Prebava enoceličarjev (prebavne vakuole)</a:t>
            </a:r>
          </a:p>
          <a:p>
            <a:r>
              <a:rPr lang="sl-SI" dirty="0" smtClean="0"/>
              <a:t>Primeri prebavil žuželk, kolobarnikov, krava, srna, mesojedke (rastline)</a:t>
            </a:r>
          </a:p>
          <a:p>
            <a:r>
              <a:rPr lang="sl-SI" dirty="0" smtClean="0"/>
              <a:t>Vegetarijanska prehrana (slabosti in prednosti)</a:t>
            </a:r>
          </a:p>
          <a:p>
            <a:r>
              <a:rPr lang="sl-SI" dirty="0" smtClean="0"/>
              <a:t>Bolezni prebavil (zakaj dobiš drisko, salmonelo, gliste,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86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PREBAVILA RAZLIČNIH ORGANIZMOV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dirty="0" smtClean="0"/>
              <a:t>Glede na vrsto hrane ločimo </a:t>
            </a:r>
            <a:r>
              <a:rPr lang="sl-SI" sz="1800" b="1" dirty="0" smtClean="0">
                <a:solidFill>
                  <a:schemeClr val="accent3"/>
                </a:solidFill>
              </a:rPr>
              <a:t>rastlinojedce</a:t>
            </a:r>
            <a:r>
              <a:rPr lang="sl-SI" sz="1800" dirty="0" smtClean="0"/>
              <a:t>, </a:t>
            </a:r>
            <a:r>
              <a:rPr lang="sl-SI" sz="1800" b="1" dirty="0" smtClean="0">
                <a:solidFill>
                  <a:schemeClr val="accent3"/>
                </a:solidFill>
              </a:rPr>
              <a:t>mesojedce</a:t>
            </a:r>
            <a:r>
              <a:rPr lang="sl-SI" sz="1800" dirty="0" smtClean="0"/>
              <a:t> in </a:t>
            </a:r>
            <a:r>
              <a:rPr lang="sl-SI" sz="1800" b="1" dirty="0" smtClean="0">
                <a:solidFill>
                  <a:schemeClr val="accent3"/>
                </a:solidFill>
              </a:rPr>
              <a:t>vsejedce</a:t>
            </a:r>
            <a:r>
              <a:rPr lang="sl-SI" sz="1800" dirty="0" smtClean="0"/>
              <a:t>.</a:t>
            </a:r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r>
              <a:rPr lang="sl-SI" sz="1800" b="1" dirty="0" smtClean="0"/>
              <a:t>MESOJEDCI</a:t>
            </a:r>
            <a:r>
              <a:rPr lang="sl-SI" sz="1800" dirty="0" smtClean="0"/>
              <a:t>:</a:t>
            </a:r>
          </a:p>
          <a:p>
            <a:pPr marL="285750" indent="-285750"/>
            <a:r>
              <a:rPr lang="sl-SI" sz="2000" dirty="0" smtClean="0"/>
              <a:t>imajo navadno kratka prebavila</a:t>
            </a:r>
            <a:r>
              <a:rPr lang="sl-SI" sz="1800" dirty="0" smtClean="0"/>
              <a:t>,</a:t>
            </a:r>
          </a:p>
          <a:p>
            <a:pPr marL="0" indent="0">
              <a:buNone/>
            </a:pPr>
            <a:r>
              <a:rPr lang="sl-SI" sz="1800" dirty="0" smtClean="0"/>
              <a:t> (mesna prehrana je bolj hranljiva in lahko prebavljiva)</a:t>
            </a:r>
          </a:p>
          <a:p>
            <a:pPr marL="285750" indent="-285750"/>
            <a:endParaRPr lang="sl-SI" sz="1800" dirty="0" smtClean="0"/>
          </a:p>
          <a:p>
            <a:pPr marL="285750" indent="-285750"/>
            <a:endParaRPr lang="sl-SI" sz="1800" dirty="0"/>
          </a:p>
          <a:p>
            <a:pPr marL="0" indent="0">
              <a:buNone/>
            </a:pPr>
            <a:r>
              <a:rPr lang="sl-SI" sz="1800" b="1" dirty="0" smtClean="0"/>
              <a:t>RASTLINOJEDCI</a:t>
            </a:r>
            <a:r>
              <a:rPr lang="sl-SI" sz="1800" dirty="0" smtClean="0"/>
              <a:t>:</a:t>
            </a:r>
          </a:p>
          <a:p>
            <a:pPr marL="285750" indent="-285750"/>
            <a:r>
              <a:rPr lang="sl-SI" sz="2000" dirty="0"/>
              <a:t>i</a:t>
            </a:r>
            <a:r>
              <a:rPr lang="sl-SI" sz="2000" dirty="0" smtClean="0"/>
              <a:t>majo navadno precej daljša prebavila </a:t>
            </a:r>
            <a:r>
              <a:rPr lang="sl-SI" sz="1800" dirty="0" smtClean="0"/>
              <a:t>(rastlinska hrana je težje prebavljiva, pojesti pa morajo precej več kot mesojedci)</a:t>
            </a:r>
          </a:p>
          <a:p>
            <a:pPr marL="285750" indent="-285750"/>
            <a:endParaRPr lang="sl-SI" sz="1800" dirty="0"/>
          </a:p>
          <a:p>
            <a:pPr marL="285750" indent="-285750"/>
            <a:endParaRPr lang="en-US" sz="18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540" y="249289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1293813" y="764704"/>
            <a:ext cx="96012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 smtClean="0"/>
              <a:t>OŽIGALKARJI</a:t>
            </a:r>
          </a:p>
          <a:p>
            <a:pPr marL="285750" indent="-285750"/>
            <a:r>
              <a:rPr lang="sl-SI" sz="2000" dirty="0" smtClean="0"/>
              <a:t>Imajo prebavila v </a:t>
            </a:r>
            <a:r>
              <a:rPr lang="sl-SI" sz="2000" dirty="0" smtClean="0">
                <a:solidFill>
                  <a:schemeClr val="accent3"/>
                </a:solidFill>
              </a:rPr>
              <a:t>obliki vreče</a:t>
            </a:r>
          </a:p>
          <a:p>
            <a:pPr marL="285750" indent="-285750"/>
            <a:endParaRPr lang="sl-SI" sz="2000" dirty="0" smtClean="0"/>
          </a:p>
          <a:p>
            <a:pPr marL="285750" indent="-285750"/>
            <a:endParaRPr lang="sl-SI" sz="2000" dirty="0"/>
          </a:p>
          <a:p>
            <a:pPr marL="0" indent="0">
              <a:buNone/>
            </a:pPr>
            <a:r>
              <a:rPr lang="sl-SI" sz="2000" b="1" dirty="0" smtClean="0"/>
              <a:t>VRTINČARJI</a:t>
            </a:r>
          </a:p>
          <a:p>
            <a:pPr marL="285750" indent="-285750"/>
            <a:r>
              <a:rPr lang="sl-SI" sz="2000" dirty="0" smtClean="0"/>
              <a:t>Imajo</a:t>
            </a:r>
            <a:r>
              <a:rPr lang="sl-SI" sz="2000" b="1" dirty="0" smtClean="0"/>
              <a:t> </a:t>
            </a:r>
            <a:r>
              <a:rPr lang="sl-SI" sz="2000" dirty="0" smtClean="0">
                <a:solidFill>
                  <a:schemeClr val="accent3"/>
                </a:solidFill>
              </a:rPr>
              <a:t>razvejana prebavila</a:t>
            </a:r>
            <a:r>
              <a:rPr lang="sl-SI" sz="2000" dirty="0" smtClean="0"/>
              <a:t>                        prebavilo služi tudi kot OBTOČILO </a:t>
            </a:r>
          </a:p>
          <a:p>
            <a:pPr marL="285750" indent="-285750"/>
            <a:endParaRPr lang="sl-SI" sz="2000" dirty="0" smtClean="0"/>
          </a:p>
          <a:p>
            <a:pPr marL="285750" indent="-285750"/>
            <a:endParaRPr lang="sl-SI" sz="2000" dirty="0"/>
          </a:p>
          <a:p>
            <a:pPr marL="0" indent="0">
              <a:buNone/>
            </a:pPr>
            <a:r>
              <a:rPr lang="sl-SI" sz="2000" b="1" dirty="0" smtClean="0"/>
              <a:t>ŽUŽELKE</a:t>
            </a:r>
            <a:r>
              <a:rPr lang="sl-SI" sz="2000" b="1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sl-SI" sz="2000" dirty="0" smtClean="0"/>
              <a:t>Pri njih je prebavilo razdeljeno na :  - v sprednje,</a:t>
            </a:r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                                                         -  srednje,</a:t>
            </a:r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                                                         -  zadnje črevo.</a:t>
            </a:r>
            <a:endParaRPr lang="en-US" sz="2000" dirty="0"/>
          </a:p>
        </p:txBody>
      </p:sp>
      <p:sp>
        <p:nvSpPr>
          <p:cNvPr id="3" name="Desna puščica 2"/>
          <p:cNvSpPr/>
          <p:nvPr/>
        </p:nvSpPr>
        <p:spPr>
          <a:xfrm>
            <a:off x="4726260" y="3032956"/>
            <a:ext cx="129614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01109_win32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www.w3.org/XML/1998/namespace"/>
    <ds:schemaRef ds:uri="http://purl.org/dc/terms/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tf02801109_win32</Template>
  <TotalTime>104</TotalTime>
  <Words>286</Words>
  <Application>Microsoft Office PowerPoint</Application>
  <PresentationFormat>Po meri</PresentationFormat>
  <Paragraphs>65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Euphemia</vt:lpstr>
      <vt:lpstr>Wingdings</vt:lpstr>
      <vt:lpstr>tf02801109_win32</vt:lpstr>
      <vt:lpstr>PREBAVILA</vt:lpstr>
      <vt:lpstr> KAJ SO PREBAILA?</vt:lpstr>
      <vt:lpstr>PREBAVILA ČLOVEKA</vt:lpstr>
      <vt:lpstr>PREBAVNI ENCIMI</vt:lpstr>
      <vt:lpstr>RAZLIČNE LOBANJE</vt:lpstr>
      <vt:lpstr>PREBAVA ENOCELIĆARJEV</vt:lpstr>
      <vt:lpstr>PowerPointova predstavitev</vt:lpstr>
      <vt:lpstr>PREBAVILA RAZLIČNIH ORGANIZMOV</vt:lpstr>
      <vt:lpstr>PowerPointova predstavitev</vt:lpstr>
      <vt:lpstr>VEGANSKA PREHRANA</vt:lpstr>
      <vt:lpstr>BOLEZNI PREBAVIL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Masa</dc:creator>
  <cp:lastModifiedBy>Učenec</cp:lastModifiedBy>
  <cp:revision>14</cp:revision>
  <dcterms:created xsi:type="dcterms:W3CDTF">2022-02-12T18:35:10Z</dcterms:created>
  <dcterms:modified xsi:type="dcterms:W3CDTF">2022-02-28T09:41:58Z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