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70" r:id="rId12"/>
    <p:sldId id="264" r:id="rId13"/>
    <p:sldId id="266" r:id="rId14"/>
    <p:sldId id="265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 Glavan" userId="4ac188b1b6e45a5d" providerId="LiveId" clId="{F1344859-E2CF-44B8-8004-D04773B88B50}"/>
    <pc:docChg chg="undo custSel addSld delSld modSld">
      <pc:chgData name="Bor Glavan" userId="4ac188b1b6e45a5d" providerId="LiveId" clId="{F1344859-E2CF-44B8-8004-D04773B88B50}" dt="2022-02-21T20:40:46.665" v="414" actId="20577"/>
      <pc:docMkLst>
        <pc:docMk/>
      </pc:docMkLst>
      <pc:sldChg chg="modSp mod">
        <pc:chgData name="Bor Glavan" userId="4ac188b1b6e45a5d" providerId="LiveId" clId="{F1344859-E2CF-44B8-8004-D04773B88B50}" dt="2022-02-21T20:11:03.806" v="71" actId="20577"/>
        <pc:sldMkLst>
          <pc:docMk/>
          <pc:sldMk cId="1441361245" sldId="258"/>
        </pc:sldMkLst>
        <pc:spChg chg="mod">
          <ac:chgData name="Bor Glavan" userId="4ac188b1b6e45a5d" providerId="LiveId" clId="{F1344859-E2CF-44B8-8004-D04773B88B50}" dt="2022-02-21T20:11:03.806" v="71" actId="20577"/>
          <ac:spMkLst>
            <pc:docMk/>
            <pc:sldMk cId="1441361245" sldId="258"/>
            <ac:spMk id="3" creationId="{00000000-0000-0000-0000-000000000000}"/>
          </ac:spMkLst>
        </pc:spChg>
      </pc:sldChg>
      <pc:sldChg chg="modSp mod">
        <pc:chgData name="Bor Glavan" userId="4ac188b1b6e45a5d" providerId="LiveId" clId="{F1344859-E2CF-44B8-8004-D04773B88B50}" dt="2022-02-21T20:13:35.210" v="77" actId="20577"/>
        <pc:sldMkLst>
          <pc:docMk/>
          <pc:sldMk cId="2735876258" sldId="260"/>
        </pc:sldMkLst>
        <pc:spChg chg="mod">
          <ac:chgData name="Bor Glavan" userId="4ac188b1b6e45a5d" providerId="LiveId" clId="{F1344859-E2CF-44B8-8004-D04773B88B50}" dt="2022-02-21T20:13:35.210" v="77" actId="20577"/>
          <ac:spMkLst>
            <pc:docMk/>
            <pc:sldMk cId="2735876258" sldId="260"/>
            <ac:spMk id="3" creationId="{00000000-0000-0000-0000-000000000000}"/>
          </ac:spMkLst>
        </pc:spChg>
      </pc:sldChg>
      <pc:sldChg chg="addSp modSp mod">
        <pc:chgData name="Bor Glavan" userId="4ac188b1b6e45a5d" providerId="LiveId" clId="{F1344859-E2CF-44B8-8004-D04773B88B50}" dt="2022-02-21T20:19:40.758" v="126" actId="20577"/>
        <pc:sldMkLst>
          <pc:docMk/>
          <pc:sldMk cId="64283089" sldId="264"/>
        </pc:sldMkLst>
        <pc:spChg chg="mod">
          <ac:chgData name="Bor Glavan" userId="4ac188b1b6e45a5d" providerId="LiveId" clId="{F1344859-E2CF-44B8-8004-D04773B88B50}" dt="2022-02-21T20:18:30.930" v="113" actId="14100"/>
          <ac:spMkLst>
            <pc:docMk/>
            <pc:sldMk cId="64283089" sldId="264"/>
            <ac:spMk id="2" creationId="{00000000-0000-0000-0000-000000000000}"/>
          </ac:spMkLst>
        </pc:spChg>
        <pc:spChg chg="mod">
          <ac:chgData name="Bor Glavan" userId="4ac188b1b6e45a5d" providerId="LiveId" clId="{F1344859-E2CF-44B8-8004-D04773B88B50}" dt="2022-02-21T20:19:40.758" v="126" actId="20577"/>
          <ac:spMkLst>
            <pc:docMk/>
            <pc:sldMk cId="64283089" sldId="264"/>
            <ac:spMk id="3" creationId="{00000000-0000-0000-0000-000000000000}"/>
          </ac:spMkLst>
        </pc:spChg>
        <pc:picChg chg="add mod">
          <ac:chgData name="Bor Glavan" userId="4ac188b1b6e45a5d" providerId="LiveId" clId="{F1344859-E2CF-44B8-8004-D04773B88B50}" dt="2022-02-21T20:05:42.244" v="47" actId="14100"/>
          <ac:picMkLst>
            <pc:docMk/>
            <pc:sldMk cId="64283089" sldId="264"/>
            <ac:picMk id="4" creationId="{29F569AD-6256-4CC3-BD18-A2C02DFF26BF}"/>
          </ac:picMkLst>
        </pc:picChg>
      </pc:sldChg>
      <pc:sldChg chg="del">
        <pc:chgData name="Bor Glavan" userId="4ac188b1b6e45a5d" providerId="LiveId" clId="{F1344859-E2CF-44B8-8004-D04773B88B50}" dt="2022-02-21T20:06:56.603" v="48" actId="2696"/>
        <pc:sldMkLst>
          <pc:docMk/>
          <pc:sldMk cId="1066666624" sldId="265"/>
        </pc:sldMkLst>
      </pc:sldChg>
      <pc:sldChg chg="addSp delSp modSp new mod">
        <pc:chgData name="Bor Glavan" userId="4ac188b1b6e45a5d" providerId="LiveId" clId="{F1344859-E2CF-44B8-8004-D04773B88B50}" dt="2022-02-21T20:39:01.087" v="399"/>
        <pc:sldMkLst>
          <pc:docMk/>
          <pc:sldMk cId="3693813771" sldId="265"/>
        </pc:sldMkLst>
        <pc:spChg chg="mod">
          <ac:chgData name="Bor Glavan" userId="4ac188b1b6e45a5d" providerId="LiveId" clId="{F1344859-E2CF-44B8-8004-D04773B88B50}" dt="2022-02-21T20:37:59.128" v="395" actId="255"/>
          <ac:spMkLst>
            <pc:docMk/>
            <pc:sldMk cId="3693813771" sldId="265"/>
            <ac:spMk id="2" creationId="{5741787E-CB14-4ABF-A589-85C1F067F5A5}"/>
          </ac:spMkLst>
        </pc:spChg>
        <pc:spChg chg="mod">
          <ac:chgData name="Bor Glavan" userId="4ac188b1b6e45a5d" providerId="LiveId" clId="{F1344859-E2CF-44B8-8004-D04773B88B50}" dt="2022-02-21T20:38:12.866" v="397" actId="20577"/>
          <ac:spMkLst>
            <pc:docMk/>
            <pc:sldMk cId="3693813771" sldId="265"/>
            <ac:spMk id="3" creationId="{FE25C984-74D0-4DCC-8A3C-18DF01715059}"/>
          </ac:spMkLst>
        </pc:spChg>
        <pc:spChg chg="add del mod">
          <ac:chgData name="Bor Glavan" userId="4ac188b1b6e45a5d" providerId="LiveId" clId="{F1344859-E2CF-44B8-8004-D04773B88B50}" dt="2022-02-21T20:39:01.087" v="399"/>
          <ac:spMkLst>
            <pc:docMk/>
            <pc:sldMk cId="3693813771" sldId="265"/>
            <ac:spMk id="5" creationId="{D4055E4C-3D8B-4AE0-AB40-4060BDE66A9B}"/>
          </ac:spMkLst>
        </pc:spChg>
      </pc:sldChg>
      <pc:sldChg chg="modSp new mod">
        <pc:chgData name="Bor Glavan" userId="4ac188b1b6e45a5d" providerId="LiveId" clId="{F1344859-E2CF-44B8-8004-D04773B88B50}" dt="2022-02-21T20:40:26.290" v="409" actId="20577"/>
        <pc:sldMkLst>
          <pc:docMk/>
          <pc:sldMk cId="192777295" sldId="266"/>
        </pc:sldMkLst>
        <pc:spChg chg="mod">
          <ac:chgData name="Bor Glavan" userId="4ac188b1b6e45a5d" providerId="LiveId" clId="{F1344859-E2CF-44B8-8004-D04773B88B50}" dt="2022-02-21T20:40:26.290" v="409" actId="20577"/>
          <ac:spMkLst>
            <pc:docMk/>
            <pc:sldMk cId="192777295" sldId="266"/>
            <ac:spMk id="2" creationId="{9C2B3C14-DEAE-45F0-81D2-92B34DCD6611}"/>
          </ac:spMkLst>
        </pc:spChg>
      </pc:sldChg>
      <pc:sldChg chg="del">
        <pc:chgData name="Bor Glavan" userId="4ac188b1b6e45a5d" providerId="LiveId" clId="{F1344859-E2CF-44B8-8004-D04773B88B50}" dt="2022-02-21T20:06:58.910" v="49" actId="2696"/>
        <pc:sldMkLst>
          <pc:docMk/>
          <pc:sldMk cId="3334644937" sldId="266"/>
        </pc:sldMkLst>
      </pc:sldChg>
      <pc:sldChg chg="del">
        <pc:chgData name="Bor Glavan" userId="4ac188b1b6e45a5d" providerId="LiveId" clId="{F1344859-E2CF-44B8-8004-D04773B88B50}" dt="2022-02-21T20:07:01.382" v="50" actId="2696"/>
        <pc:sldMkLst>
          <pc:docMk/>
          <pc:sldMk cId="3496284160" sldId="267"/>
        </pc:sldMkLst>
      </pc:sldChg>
      <pc:sldChg chg="modSp new mod">
        <pc:chgData name="Bor Glavan" userId="4ac188b1b6e45a5d" providerId="LiveId" clId="{F1344859-E2CF-44B8-8004-D04773B88B50}" dt="2022-02-21T20:40:46.665" v="414" actId="20577"/>
        <pc:sldMkLst>
          <pc:docMk/>
          <pc:sldMk cId="3590437817" sldId="267"/>
        </pc:sldMkLst>
        <pc:spChg chg="mod">
          <ac:chgData name="Bor Glavan" userId="4ac188b1b6e45a5d" providerId="LiveId" clId="{F1344859-E2CF-44B8-8004-D04773B88B50}" dt="2022-02-21T20:40:46.665" v="414" actId="20577"/>
          <ac:spMkLst>
            <pc:docMk/>
            <pc:sldMk cId="3590437817" sldId="267"/>
            <ac:spMk id="2" creationId="{0895CEEC-448B-40E2-90C7-2E4AAB6989E1}"/>
          </ac:spMkLst>
        </pc:spChg>
      </pc:sldChg>
      <pc:sldChg chg="del">
        <pc:chgData name="Bor Glavan" userId="4ac188b1b6e45a5d" providerId="LiveId" clId="{F1344859-E2CF-44B8-8004-D04773B88B50}" dt="2022-02-21T20:07:03.616" v="51" actId="2696"/>
        <pc:sldMkLst>
          <pc:docMk/>
          <pc:sldMk cId="2542635490" sldId="268"/>
        </pc:sldMkLst>
      </pc:sldChg>
      <pc:sldChg chg="modSp del mod">
        <pc:chgData name="Bor Glavan" userId="4ac188b1b6e45a5d" providerId="LiveId" clId="{F1344859-E2CF-44B8-8004-D04773B88B50}" dt="2022-02-21T20:23:04.259" v="135" actId="2696"/>
        <pc:sldMkLst>
          <pc:docMk/>
          <pc:sldMk cId="2746726200" sldId="269"/>
        </pc:sldMkLst>
        <pc:spChg chg="mod">
          <ac:chgData name="Bor Glavan" userId="4ac188b1b6e45a5d" providerId="LiveId" clId="{F1344859-E2CF-44B8-8004-D04773B88B50}" dt="2022-02-21T20:22:59.273" v="134" actId="14100"/>
          <ac:spMkLst>
            <pc:docMk/>
            <pc:sldMk cId="2746726200" sldId="269"/>
            <ac:spMk id="2" creationId="{00000000-0000-0000-0000-000000000000}"/>
          </ac:spMkLst>
        </pc:spChg>
        <pc:spChg chg="mod">
          <ac:chgData name="Bor Glavan" userId="4ac188b1b6e45a5d" providerId="LiveId" clId="{F1344859-E2CF-44B8-8004-D04773B88B50}" dt="2022-02-21T20:08:13.486" v="63" actId="5793"/>
          <ac:spMkLst>
            <pc:docMk/>
            <pc:sldMk cId="2746726200" sldId="26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0DCAE76-6F48-4954-ABBF-66DA93461D43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BC87E93-B1DF-4048-BCDF-CFCEDB493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11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AE76-6F48-4954-ABBF-66DA93461D43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7E93-B1DF-4048-BCDF-CFCEDB493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11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DCAE76-6F48-4954-ABBF-66DA93461D43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BC87E93-B1DF-4048-BCDF-CFCEDB493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783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DCAE76-6F48-4954-ABBF-66DA93461D43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BC87E93-B1DF-4048-BCDF-CFCEDB493BCD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73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DCAE76-6F48-4954-ABBF-66DA93461D43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BC87E93-B1DF-4048-BCDF-CFCEDB493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235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AE76-6F48-4954-ABBF-66DA93461D43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7E93-B1DF-4048-BCDF-CFCEDB493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2617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AE76-6F48-4954-ABBF-66DA93461D43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7E93-B1DF-4048-BCDF-CFCEDB493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5123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AE76-6F48-4954-ABBF-66DA93461D43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7E93-B1DF-4048-BCDF-CFCEDB493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8309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DCAE76-6F48-4954-ABBF-66DA93461D43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BC87E93-B1DF-4048-BCDF-CFCEDB493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281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AE76-6F48-4954-ABBF-66DA93461D43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7E93-B1DF-4048-BCDF-CFCEDB493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76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DCAE76-6F48-4954-ABBF-66DA93461D43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BC87E93-B1DF-4048-BCDF-CFCEDB493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601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AE76-6F48-4954-ABBF-66DA93461D43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7E93-B1DF-4048-BCDF-CFCEDB493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868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AE76-6F48-4954-ABBF-66DA93461D43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7E93-B1DF-4048-BCDF-CFCEDB493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3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AE76-6F48-4954-ABBF-66DA93461D43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7E93-B1DF-4048-BCDF-CFCEDB493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97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AE76-6F48-4954-ABBF-66DA93461D43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7E93-B1DF-4048-BCDF-CFCEDB493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150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AE76-6F48-4954-ABBF-66DA93461D43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7E93-B1DF-4048-BCDF-CFCEDB493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602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AE76-6F48-4954-ABBF-66DA93461D43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7E93-B1DF-4048-BCDF-CFCEDB493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860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CAE76-6F48-4954-ABBF-66DA93461D43}" type="datetimeFigureOut">
              <a:rPr lang="sl-SI" smtClean="0"/>
              <a:t>28. 02. 2022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7E93-B1DF-4048-BCDF-CFCEDB493B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64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-flis.si/kaj-so-hormoni" TargetMode="External"/><Relationship Id="rId2" Type="http://schemas.openxmlformats.org/officeDocument/2006/relationships/hyperlink" Target="https://sl.wikipedia.org/wiki/Horm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.wikipedia.org/wiki/&#381;iv&#269;ni_sistem" TargetMode="External"/><Relationship Id="rId4" Type="http://schemas.openxmlformats.org/officeDocument/2006/relationships/hyperlink" Target="https://med.over.net/zivcevj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61803" y="182880"/>
            <a:ext cx="10307781" cy="2194560"/>
          </a:xfrm>
        </p:spPr>
        <p:txBody>
          <a:bodyPr/>
          <a:lstStyle/>
          <a:p>
            <a:r>
              <a:rPr lang="sl-SI" dirty="0"/>
              <a:t>Živčevje in hormoni  </a:t>
            </a:r>
            <a:r>
              <a:rPr lang="sl-SI" sz="1400" dirty="0"/>
              <a:t>16.2.2022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25337"/>
            <a:ext cx="9448800" cy="1092663"/>
          </a:xfrm>
        </p:spPr>
        <p:txBody>
          <a:bodyPr/>
          <a:lstStyle/>
          <a:p>
            <a:r>
              <a:rPr lang="sl-SI" dirty="0"/>
              <a:t>Učenca: Bor G. in Jošt P.</a:t>
            </a:r>
          </a:p>
          <a:p>
            <a:r>
              <a:rPr lang="sl-SI" dirty="0"/>
              <a:t>Učitelj: Gašper Klemenčič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980" y="2660187"/>
            <a:ext cx="3334442" cy="222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2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2202443"/>
            <a:ext cx="5565228" cy="4024125"/>
          </a:xfrm>
        </p:spPr>
        <p:txBody>
          <a:bodyPr/>
          <a:lstStyle/>
          <a:p>
            <a:r>
              <a:rPr lang="sl-SI" dirty="0"/>
              <a:t>Hormone so odkrili v zgodnjem </a:t>
            </a:r>
            <a:r>
              <a:rPr lang="sl-SI" b="1" dirty="0">
                <a:solidFill>
                  <a:schemeClr val="accent2"/>
                </a:solidFill>
              </a:rPr>
              <a:t>20. stoletju</a:t>
            </a:r>
            <a:r>
              <a:rPr lang="sl-SI" dirty="0"/>
              <a:t>. Delujejo le na določene ciljne organe, kjer se vežejo na specifične </a:t>
            </a:r>
            <a:r>
              <a:rPr lang="sl-SI" b="1" dirty="0">
                <a:solidFill>
                  <a:schemeClr val="accent2"/>
                </a:solidFill>
              </a:rPr>
              <a:t>receptorje</a:t>
            </a:r>
            <a:r>
              <a:rPr lang="sl-SI" dirty="0"/>
              <a:t>. Receptorji se običajno nahajajo na zunanji strani </a:t>
            </a:r>
            <a:r>
              <a:rPr lang="sl-SI" b="1" dirty="0">
                <a:solidFill>
                  <a:schemeClr val="accent2"/>
                </a:solidFill>
              </a:rPr>
              <a:t>celične membrane</a:t>
            </a:r>
            <a:r>
              <a:rPr lang="sl-SI" dirty="0"/>
              <a:t>. Vezava molekule hormona na receptor povzroči v celici biokemično reakcijo. Nekateri hormoni, ki so dovolj </a:t>
            </a:r>
            <a:r>
              <a:rPr lang="sl-SI" dirty="0" err="1"/>
              <a:t>lipofilni</a:t>
            </a:r>
            <a:r>
              <a:rPr lang="sl-SI" dirty="0"/>
              <a:t>, pa lahko prehajajo celične membrane (</a:t>
            </a:r>
            <a:r>
              <a:rPr lang="sl-SI" b="1" dirty="0">
                <a:solidFill>
                  <a:schemeClr val="accent2"/>
                </a:solidFill>
              </a:rPr>
              <a:t>steroidni hormoni</a:t>
            </a:r>
            <a:r>
              <a:rPr lang="sl-SI" dirty="0"/>
              <a:t>) in delujejo neposredno na </a:t>
            </a:r>
            <a:r>
              <a:rPr lang="sl-SI" b="1" dirty="0">
                <a:solidFill>
                  <a:schemeClr val="accent2"/>
                </a:solidFill>
              </a:rPr>
              <a:t>celično jedro</a:t>
            </a:r>
            <a:r>
              <a:rPr lang="sl-SI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2879772-BA4F-4251-A6CA-59EAD0653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908" y="3137337"/>
            <a:ext cx="3990049" cy="188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8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540327" y="2169622"/>
            <a:ext cx="530352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dirty="0"/>
              <a:t>Hormoni so prenašalci informacij med </a:t>
            </a:r>
            <a:r>
              <a:rPr lang="sl-SI" sz="2200" b="1" dirty="0">
                <a:solidFill>
                  <a:schemeClr val="accent2"/>
                </a:solidFill>
              </a:rPr>
              <a:t>organi</a:t>
            </a:r>
            <a:r>
              <a:rPr lang="sl-SI" sz="2200" dirty="0"/>
              <a:t> oziroma med </a:t>
            </a:r>
            <a:r>
              <a:rPr lang="sl-SI" sz="2200" b="1" dirty="0">
                <a:solidFill>
                  <a:schemeClr val="accent2"/>
                </a:solidFill>
              </a:rPr>
              <a:t>tkivi</a:t>
            </a:r>
            <a:r>
              <a:rPr lang="sl-SI" sz="2200" dirty="0"/>
              <a:t> v </a:t>
            </a:r>
            <a:r>
              <a:rPr lang="sl-SI" sz="2200" b="1" dirty="0">
                <a:solidFill>
                  <a:schemeClr val="accent2"/>
                </a:solidFill>
              </a:rPr>
              <a:t>organizmu</a:t>
            </a:r>
            <a:r>
              <a:rPr lang="sl-SI" sz="2200" dirty="0"/>
              <a:t>. Izjema so tako imenovani </a:t>
            </a:r>
            <a:r>
              <a:rPr lang="sl-SI" sz="2200" b="1" dirty="0">
                <a:solidFill>
                  <a:schemeClr val="accent2"/>
                </a:solidFill>
              </a:rPr>
              <a:t>tkivni hormoni</a:t>
            </a:r>
            <a:r>
              <a:rPr lang="sl-SI" sz="2200" dirty="0"/>
              <a:t>, ki se sintetizirajo na mestu, kjer tudi učinkujejo. Slednjih ne izločajo žleze, pač pa nastanejo v </a:t>
            </a:r>
            <a:r>
              <a:rPr lang="sl-SI" sz="2200" b="1" dirty="0">
                <a:solidFill>
                  <a:schemeClr val="accent2"/>
                </a:solidFill>
              </a:rPr>
              <a:t>dotičnem tkivu</a:t>
            </a:r>
            <a:r>
              <a:rPr lang="sl-SI" sz="2200" dirty="0"/>
              <a:t>. </a:t>
            </a:r>
            <a:endParaRPr lang="sl-SI" sz="2200" dirty="0"/>
          </a:p>
        </p:txBody>
      </p:sp>
      <p:pic>
        <p:nvPicPr>
          <p:cNvPr id="2050" name="Picture 2" descr="Hormones and Endocrine Function | Endocrine Socie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347" y="2352502"/>
            <a:ext cx="4808267" cy="27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69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7266" y="764373"/>
            <a:ext cx="10838934" cy="998524"/>
          </a:xfrm>
        </p:spPr>
        <p:txBody>
          <a:bodyPr>
            <a:normAutofit fontScale="90000"/>
          </a:bodyPr>
          <a:lstStyle/>
          <a:p>
            <a:pPr algn="ctr"/>
            <a:r>
              <a:rPr lang="sl-SI" sz="5400" dirty="0"/>
              <a:t>HORMONI PRI ŽIVALIH IN RASTLINAH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64628" y="1876097"/>
            <a:ext cx="10413124" cy="2049517"/>
          </a:xfrm>
        </p:spPr>
        <p:txBody>
          <a:bodyPr>
            <a:normAutofit/>
          </a:bodyPr>
          <a:lstStyle/>
          <a:p>
            <a:r>
              <a:rPr lang="sl-SI" dirty="0"/>
              <a:t>V živalskem organizmu izločajo hormone posebne žleze. Imenujemo jih </a:t>
            </a:r>
            <a:r>
              <a:rPr lang="sl-SI" b="1" dirty="0">
                <a:solidFill>
                  <a:srgbClr val="EA5A0C"/>
                </a:solidFill>
              </a:rPr>
              <a:t>žleze</a:t>
            </a:r>
            <a:r>
              <a:rPr lang="sl-SI" dirty="0">
                <a:solidFill>
                  <a:srgbClr val="EA5A0C"/>
                </a:solidFill>
              </a:rPr>
              <a:t> </a:t>
            </a:r>
            <a:r>
              <a:rPr lang="sl-SI" b="1" dirty="0">
                <a:solidFill>
                  <a:schemeClr val="accent2"/>
                </a:solidFill>
              </a:rPr>
              <a:t>z notranjim izločanjem </a:t>
            </a:r>
            <a:r>
              <a:rPr lang="sl-SI" dirty="0"/>
              <a:t>(endokrine žleze), ker sproščajo hormone neposredno v kri in nimajo drugih izvodil. </a:t>
            </a:r>
          </a:p>
          <a:p>
            <a:r>
              <a:rPr lang="sl-SI" dirty="0"/>
              <a:t>Tudi rastline sintetizirajo hormone; imenujemo jih </a:t>
            </a:r>
            <a:r>
              <a:rPr lang="sl-SI" b="1" dirty="0" err="1">
                <a:solidFill>
                  <a:schemeClr val="accent2"/>
                </a:solidFill>
              </a:rPr>
              <a:t>fitohormoni</a:t>
            </a:r>
            <a:r>
              <a:rPr lang="sl-SI" dirty="0"/>
              <a:t>. Enako kot živalski hormoni imajo </a:t>
            </a:r>
            <a:r>
              <a:rPr lang="sl-SI" dirty="0" err="1"/>
              <a:t>fitohormoni</a:t>
            </a:r>
            <a:r>
              <a:rPr lang="sl-SI" dirty="0"/>
              <a:t> lastnosti signalnih molekul, ki delujejo na daljše razdalje v nizkih </a:t>
            </a:r>
            <a:r>
              <a:rPr lang="sl-SI" b="1" dirty="0">
                <a:solidFill>
                  <a:schemeClr val="accent2"/>
                </a:solidFill>
              </a:rPr>
              <a:t>koncentracijah</a:t>
            </a:r>
            <a:r>
              <a:rPr lang="sl-SI" dirty="0"/>
              <a:t>. 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9F569AD-6256-4CC3-BD18-A2C02DFF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428" y="3925614"/>
            <a:ext cx="3447392" cy="29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3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2B3C14-DEAE-45F0-81D2-92B34DCD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4660669" cy="1293028"/>
          </a:xfrm>
        </p:spPr>
        <p:txBody>
          <a:bodyPr/>
          <a:lstStyle/>
          <a:p>
            <a:r>
              <a:rPr lang="sl-SI" dirty="0"/>
              <a:t>zaključek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05F35D3-0D25-467C-B43C-32D2EA4C2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77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41787E-CB14-4ABF-A589-85C1F067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l-SI" sz="5400" dirty="0"/>
              <a:t>Viri in literatura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E25C984-74D0-4DCC-8A3C-18DF01715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https://sl.wikipedia.org/wiki/Hormon</a:t>
            </a:r>
            <a:endParaRPr lang="sl-SI" dirty="0"/>
          </a:p>
          <a:p>
            <a:r>
              <a:rPr lang="sl-SI" dirty="0">
                <a:hlinkClick r:id="rId3"/>
              </a:rPr>
              <a:t>https://www.dr-flis.si/kaj-so-hormoni</a:t>
            </a:r>
            <a:endParaRPr lang="sl-SI" dirty="0"/>
          </a:p>
          <a:p>
            <a:r>
              <a:rPr lang="sl-SI" dirty="0">
                <a:hlinkClick r:id="rId4"/>
              </a:rPr>
              <a:t>https://med.over.net/zivcevje</a:t>
            </a:r>
            <a:endParaRPr lang="sl-SI" dirty="0"/>
          </a:p>
          <a:p>
            <a:r>
              <a:rPr lang="sl-SI" dirty="0">
                <a:hlinkClick r:id="rId5"/>
              </a:rPr>
              <a:t>https://sl.wikipedia.org/wiki/Živčni_sistem</a:t>
            </a:r>
            <a:endParaRPr lang="sl-SI" dirty="0"/>
          </a:p>
          <a:p>
            <a:r>
              <a:rPr lang="sl-SI" dirty="0"/>
              <a:t>Učbenik za naravoslovje: Dotik narave 7; Avtorji: I. Devetak, L. Rozman, M. Sopotnik, K. Susman, D. Fon; Rokus </a:t>
            </a:r>
            <a:r>
              <a:rPr lang="sl-SI" dirty="0" err="1"/>
              <a:t>Klett</a:t>
            </a:r>
            <a:r>
              <a:rPr lang="sl-SI" dirty="0"/>
              <a:t>: Ljubljana 2019</a:t>
            </a:r>
          </a:p>
          <a:p>
            <a:r>
              <a:rPr lang="sl-SI" dirty="0"/>
              <a:t>https://encrypted-tbn0.gstatic.com/images?q=tbn:ANd9GcTcdHPY2F3EK90JKowpIfve1fZTUu9HGZNLRw&amp;usqp=CAU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38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4320" y="814249"/>
            <a:ext cx="4937760" cy="4032071"/>
          </a:xfrm>
        </p:spPr>
        <p:txBody>
          <a:bodyPr/>
          <a:lstStyle/>
          <a:p>
            <a:pPr algn="l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709" y="1734502"/>
            <a:ext cx="5321964" cy="35415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88"/>
            <a:ext cx="1219482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4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95CEEC-448B-40E2-90C7-2E4AAB69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l-SI" sz="5400" dirty="0"/>
              <a:t>uvod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A143F0-B520-466B-BEBD-0FB1058F7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Predstavila bova hormone in živčevje.</a:t>
            </a:r>
          </a:p>
          <a:p>
            <a:r>
              <a:rPr lang="sl-SI" dirty="0" smtClean="0"/>
              <a:t>V tem PPT bova vključila tudi najine ideje in razmišljanje.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717" y="3354185"/>
            <a:ext cx="3408304" cy="248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l-SI" sz="5400" dirty="0"/>
              <a:t>živčevje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2194560"/>
            <a:ext cx="6213764" cy="4024125"/>
          </a:xfrm>
        </p:spPr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Živčni sistem</a:t>
            </a:r>
            <a:r>
              <a:rPr lang="sl-SI" dirty="0"/>
              <a:t> ali </a:t>
            </a:r>
            <a:r>
              <a:rPr lang="sl-SI" b="1" dirty="0">
                <a:solidFill>
                  <a:schemeClr val="accent2"/>
                </a:solidFill>
              </a:rPr>
              <a:t>živčevje</a:t>
            </a:r>
            <a:r>
              <a:rPr lang="sl-SI" dirty="0"/>
              <a:t> pri živalih usklajuje dejavnosti mišičja, nadzira delovanje organov, konstruira in procesira podatke, ki jih posredujejo čutila, ter </a:t>
            </a:r>
            <a:r>
              <a:rPr lang="sl-SI" dirty="0" err="1"/>
              <a:t>inicira</a:t>
            </a:r>
            <a:r>
              <a:rPr lang="sl-SI" dirty="0"/>
              <a:t> akcijo. Bistvena lastnost živčevja je </a:t>
            </a:r>
            <a:r>
              <a:rPr lang="sl-SI" dirty="0" err="1"/>
              <a:t>vzdražnost</a:t>
            </a:r>
            <a:r>
              <a:rPr lang="sl-SI" dirty="0"/>
              <a:t>.</a:t>
            </a:r>
            <a:br>
              <a:rPr lang="sl-SI" dirty="0"/>
            </a:b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659" y="2194560"/>
            <a:ext cx="2554951" cy="425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9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799" y="764373"/>
            <a:ext cx="8790709" cy="1293028"/>
          </a:xfrm>
        </p:spPr>
        <p:txBody>
          <a:bodyPr>
            <a:normAutofit/>
          </a:bodyPr>
          <a:lstStyle/>
          <a:p>
            <a:pPr algn="ctr"/>
            <a:r>
              <a:rPr lang="sl-SI" sz="5400" dirty="0"/>
              <a:t>Vrste živčevja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2194560"/>
            <a:ext cx="6047509" cy="4538749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Živčevje delimo na:</a:t>
            </a:r>
            <a:br>
              <a:rPr lang="sl-SI" dirty="0"/>
            </a:br>
            <a:r>
              <a:rPr lang="sl-SI" dirty="0"/>
              <a:t>- </a:t>
            </a:r>
            <a:r>
              <a:rPr lang="sl-SI" b="1" i="1" dirty="0">
                <a:solidFill>
                  <a:schemeClr val="accent2"/>
                </a:solidFill>
              </a:rPr>
              <a:t>somatsko živčevje</a:t>
            </a:r>
            <a:r>
              <a:rPr lang="sl-SI" dirty="0"/>
              <a:t>: deluje pod vplivom naše volje, nadzira delovanje skeletnih mišic. Ukazi nastajajo v velikih možganih, ki so sedež naše zavesti.</a:t>
            </a:r>
            <a:br>
              <a:rPr lang="sl-SI" dirty="0"/>
            </a:br>
            <a:r>
              <a:rPr lang="sl-SI" dirty="0"/>
              <a:t>-</a:t>
            </a:r>
            <a:r>
              <a:rPr lang="sl-SI" b="1" i="1" dirty="0">
                <a:solidFill>
                  <a:schemeClr val="accent2"/>
                </a:solidFill>
              </a:rPr>
              <a:t> vegetativno živčevje</a:t>
            </a:r>
            <a:r>
              <a:rPr lang="sl-SI" dirty="0"/>
              <a:t>: ni pod nadzorom velikih možganov, deluje samostojno, brez vpliva naše volje. Nadzira delovanje gladkih mišic, srčne mišice in žlez.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635" y="2810466"/>
            <a:ext cx="4377663" cy="245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6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6336" y="764373"/>
            <a:ext cx="9875520" cy="1293028"/>
          </a:xfrm>
        </p:spPr>
        <p:txBody>
          <a:bodyPr>
            <a:normAutofit/>
          </a:bodyPr>
          <a:lstStyle/>
          <a:p>
            <a:pPr algn="ctr"/>
            <a:r>
              <a:rPr lang="sl-SI" sz="5400" dirty="0"/>
              <a:t>Celice živčevja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60863" y="2152996"/>
            <a:ext cx="4908664" cy="4024125"/>
          </a:xfrm>
        </p:spPr>
        <p:txBody>
          <a:bodyPr/>
          <a:lstStyle/>
          <a:p>
            <a:r>
              <a:rPr lang="sl-SI" dirty="0"/>
              <a:t>Živčni sistem je sestavljen pretežno iz dveh vrst</a:t>
            </a:r>
            <a:r>
              <a:rPr lang="sl-SI" b="1" dirty="0"/>
              <a:t> </a:t>
            </a:r>
            <a:r>
              <a:rPr lang="sl-SI" b="1" dirty="0">
                <a:solidFill>
                  <a:schemeClr val="accent2"/>
                </a:solidFill>
              </a:rPr>
              <a:t>celic</a:t>
            </a:r>
            <a:r>
              <a:rPr lang="sl-SI" dirty="0"/>
              <a:t>, najpomembnejše so:</a:t>
            </a:r>
          </a:p>
          <a:p>
            <a:r>
              <a:rPr lang="sl-SI" b="1" dirty="0">
                <a:solidFill>
                  <a:schemeClr val="accent2"/>
                </a:solidFill>
              </a:rPr>
              <a:t>nevroni</a:t>
            </a:r>
            <a:r>
              <a:rPr lang="sl-SI" dirty="0"/>
              <a:t> so primarne celice živčnega sistema</a:t>
            </a:r>
          </a:p>
          <a:p>
            <a:r>
              <a:rPr lang="sl-SI" dirty="0"/>
              <a:t>Kako potuje signal oz. informacija od </a:t>
            </a:r>
            <a:r>
              <a:rPr lang="sl-SI" b="1" dirty="0">
                <a:solidFill>
                  <a:schemeClr val="accent2"/>
                </a:solidFill>
              </a:rPr>
              <a:t>možganov</a:t>
            </a:r>
            <a:r>
              <a:rPr lang="sl-SI" b="1" dirty="0"/>
              <a:t>.</a:t>
            </a:r>
          </a:p>
        </p:txBody>
      </p:sp>
      <p:pic>
        <p:nvPicPr>
          <p:cNvPr id="1026" name="Picture 2" descr="Živčni sistem – delitev, zgradba in delovanje živčnega sist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22" y="2450493"/>
            <a:ext cx="4892726" cy="23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0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l-SI" sz="5400" dirty="0"/>
              <a:t>možgani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1" y="2194560"/>
            <a:ext cx="6604712" cy="4024125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2"/>
                </a:solidFill>
              </a:rPr>
              <a:t>Možgani</a:t>
            </a:r>
            <a:r>
              <a:rPr lang="sl-SI" dirty="0"/>
              <a:t> so središče</a:t>
            </a:r>
            <a:r>
              <a:rPr lang="sl-SI" dirty="0">
                <a:solidFill>
                  <a:schemeClr val="accent2"/>
                </a:solidFill>
              </a:rPr>
              <a:t> </a:t>
            </a:r>
            <a:r>
              <a:rPr lang="sl-SI" dirty="0"/>
              <a:t>živčevja</a:t>
            </a:r>
            <a:r>
              <a:rPr lang="sl-SI" b="1" dirty="0">
                <a:solidFill>
                  <a:schemeClr val="accent2"/>
                </a:solidFill>
              </a:rPr>
              <a:t> </a:t>
            </a:r>
            <a:r>
              <a:rPr lang="sl-SI" dirty="0"/>
              <a:t>vseh </a:t>
            </a:r>
            <a:r>
              <a:rPr lang="sl-SI" b="1" dirty="0">
                <a:solidFill>
                  <a:schemeClr val="accent2"/>
                </a:solidFill>
              </a:rPr>
              <a:t>vretenčarjev</a:t>
            </a:r>
            <a:r>
              <a:rPr lang="sl-SI" dirty="0"/>
              <a:t> in večine </a:t>
            </a:r>
            <a:r>
              <a:rPr lang="sl-SI" b="1" dirty="0">
                <a:solidFill>
                  <a:schemeClr val="accent2"/>
                </a:solidFill>
              </a:rPr>
              <a:t>nevretenčarjev</a:t>
            </a:r>
            <a:r>
              <a:rPr lang="sl-SI" dirty="0"/>
              <a:t>. Le nekatere vrste nevretenčarjev, kot so spužve, ožigalkarji, odrasli </a:t>
            </a:r>
            <a:r>
              <a:rPr lang="sl-SI" b="1" dirty="0">
                <a:solidFill>
                  <a:schemeClr val="accent2"/>
                </a:solidFill>
              </a:rPr>
              <a:t>plaščarji</a:t>
            </a:r>
            <a:r>
              <a:rPr lang="sl-SI" dirty="0"/>
              <a:t> in </a:t>
            </a:r>
            <a:r>
              <a:rPr lang="sl-SI" b="1" dirty="0">
                <a:solidFill>
                  <a:schemeClr val="accent2"/>
                </a:solidFill>
              </a:rPr>
              <a:t>iglokožci</a:t>
            </a:r>
            <a:r>
              <a:rPr lang="sl-SI" dirty="0"/>
              <a:t>, nimajo možganov, čeprav imajo difuzno živčno tkivo. Možgani ležijo v glavi, navadno blizu osnovnih čutilnih organov, kot so vidni, slušni, ravnotežni, okušalni in vohalni organi. So najkompleksnejši vretenčarski organ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878" y="2441765"/>
            <a:ext cx="4521885" cy="25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7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82880" y="2078182"/>
            <a:ext cx="7132321" cy="4879572"/>
          </a:xfrm>
        </p:spPr>
        <p:txBody>
          <a:bodyPr/>
          <a:lstStyle/>
          <a:p>
            <a:r>
              <a:rPr lang="sl-SI" dirty="0"/>
              <a:t>Določene tipe odzivov, kot so refleksi, posredujejo hrbtenjača ali obkrajni </a:t>
            </a:r>
            <a:r>
              <a:rPr lang="sl-SI" dirty="0" smtClean="0"/>
              <a:t>gangliji. </a:t>
            </a:r>
            <a:r>
              <a:rPr lang="sl-SI" b="1" dirty="0" smtClean="0">
                <a:solidFill>
                  <a:schemeClr val="accent2"/>
                </a:solidFill>
              </a:rPr>
              <a:t>Možganska </a:t>
            </a:r>
            <a:r>
              <a:rPr lang="sl-SI" b="1" dirty="0">
                <a:solidFill>
                  <a:schemeClr val="accent2"/>
                </a:solidFill>
              </a:rPr>
              <a:t>skorja</a:t>
            </a:r>
            <a:r>
              <a:rPr lang="sl-SI" dirty="0"/>
              <a:t>, ki je največji del možganov, pri povprečnem človeku šteje od </a:t>
            </a:r>
            <a:r>
              <a:rPr lang="sl-SI" b="1" dirty="0">
                <a:solidFill>
                  <a:schemeClr val="accent2"/>
                </a:solidFill>
              </a:rPr>
              <a:t>15 </a:t>
            </a:r>
            <a:r>
              <a:rPr lang="sl-SI" dirty="0"/>
              <a:t>do </a:t>
            </a:r>
            <a:r>
              <a:rPr lang="sl-SI" b="1" dirty="0">
                <a:solidFill>
                  <a:schemeClr val="accent2"/>
                </a:solidFill>
              </a:rPr>
              <a:t>33 milijard </a:t>
            </a:r>
            <a:r>
              <a:rPr lang="sl-SI" dirty="0"/>
              <a:t>nevronov. Vsak se s </a:t>
            </a:r>
            <a:r>
              <a:rPr lang="sl-SI" b="1" dirty="0">
                <a:solidFill>
                  <a:schemeClr val="accent2"/>
                </a:solidFill>
              </a:rPr>
              <a:t>sinapsami</a:t>
            </a:r>
            <a:r>
              <a:rPr lang="sl-SI" dirty="0"/>
              <a:t> povezuje z več tisoč drugimi nevroni. Ti nevroni komunicirajo med seboj prek</a:t>
            </a:r>
            <a:r>
              <a:rPr lang="sl-SI" b="1" dirty="0">
                <a:solidFill>
                  <a:schemeClr val="accent2"/>
                </a:solidFill>
              </a:rPr>
              <a:t> nevritov</a:t>
            </a:r>
            <a:r>
              <a:rPr lang="sl-SI" dirty="0"/>
              <a:t>, ki prenašajo akcijski potencial do oddaljenega predela možganov ali do </a:t>
            </a:r>
            <a:r>
              <a:rPr lang="sl-SI" b="1" dirty="0">
                <a:solidFill>
                  <a:schemeClr val="accent2"/>
                </a:solidFill>
              </a:rPr>
              <a:t>tarčne celice</a:t>
            </a:r>
            <a:r>
              <a:rPr lang="sl-SI" dirty="0"/>
              <a:t>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238" y="2319430"/>
            <a:ext cx="4495800" cy="27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7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78372" y="2568633"/>
            <a:ext cx="6130493" cy="3650052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2"/>
                </a:solidFill>
              </a:rPr>
              <a:t>Fiziološka</a:t>
            </a:r>
            <a:r>
              <a:rPr lang="sl-SI" dirty="0"/>
              <a:t> funkcija možganov je </a:t>
            </a:r>
            <a:r>
              <a:rPr lang="sl-SI" b="1" dirty="0">
                <a:solidFill>
                  <a:schemeClr val="accent2"/>
                </a:solidFill>
              </a:rPr>
              <a:t>centralni nadzor telesa</a:t>
            </a:r>
            <a:r>
              <a:rPr lang="sl-SI" dirty="0"/>
              <a:t>. Možgani delujejo na druge dele telesa s tvorbo vzorcev mišične aktivnosti in </a:t>
            </a:r>
            <a:r>
              <a:rPr lang="sl-SI" b="1" dirty="0">
                <a:solidFill>
                  <a:schemeClr val="accent2"/>
                </a:solidFill>
              </a:rPr>
              <a:t>z izločanjem hormonov</a:t>
            </a:r>
            <a:r>
              <a:rPr lang="sl-SI" dirty="0"/>
              <a:t>. Centralni nadzor omogoča hiter in usklajen odziv na spremembe v </a:t>
            </a:r>
            <a:r>
              <a:rPr lang="sl-SI" dirty="0" smtClean="0"/>
              <a:t>okolju.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3A45808-6AA2-48B2-AB4B-CC8A8C4BB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135" y="2102758"/>
            <a:ext cx="3837576" cy="288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2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040779"/>
          </a:xfrm>
        </p:spPr>
        <p:txBody>
          <a:bodyPr>
            <a:normAutofit/>
          </a:bodyPr>
          <a:lstStyle/>
          <a:p>
            <a:pPr algn="ctr"/>
            <a:r>
              <a:rPr lang="sl-SI" sz="5400" dirty="0"/>
              <a:t>hormoni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2859578"/>
            <a:ext cx="5825359" cy="3359107"/>
          </a:xfrm>
        </p:spPr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Hormoni</a:t>
            </a:r>
            <a:r>
              <a:rPr lang="sl-SI" dirty="0"/>
              <a:t> so snovi v </a:t>
            </a:r>
            <a:r>
              <a:rPr lang="sl-SI" b="1" dirty="0">
                <a:solidFill>
                  <a:schemeClr val="accent2"/>
                </a:solidFill>
              </a:rPr>
              <a:t>organizmu</a:t>
            </a:r>
            <a:r>
              <a:rPr lang="sl-SI" dirty="0"/>
              <a:t>, ki jih izločajo hormonalne </a:t>
            </a:r>
            <a:r>
              <a:rPr lang="sl-SI" b="1" dirty="0">
                <a:solidFill>
                  <a:schemeClr val="accent2"/>
                </a:solidFill>
              </a:rPr>
              <a:t>žleze</a:t>
            </a:r>
            <a:r>
              <a:rPr lang="sl-SI" dirty="0"/>
              <a:t>. Od hormonov so odvisne posamezne </a:t>
            </a:r>
            <a:r>
              <a:rPr lang="sl-SI" b="1" dirty="0">
                <a:solidFill>
                  <a:schemeClr val="accent2"/>
                </a:solidFill>
              </a:rPr>
              <a:t>naravne funkcije </a:t>
            </a:r>
            <a:r>
              <a:rPr lang="sl-SI" dirty="0"/>
              <a:t>delovanja organizma. Izločajo se neposredno v </a:t>
            </a:r>
            <a:r>
              <a:rPr lang="sl-SI" b="1" dirty="0">
                <a:solidFill>
                  <a:schemeClr val="accent2"/>
                </a:solidFill>
              </a:rPr>
              <a:t>kri</a:t>
            </a:r>
            <a:r>
              <a:rPr lang="sl-SI" dirty="0"/>
              <a:t> in se z njo prenašajo po celem </a:t>
            </a:r>
            <a:r>
              <a:rPr lang="sl-SI" b="1" dirty="0">
                <a:solidFill>
                  <a:schemeClr val="accent2"/>
                </a:solidFill>
              </a:rPr>
              <a:t>telesu</a:t>
            </a:r>
            <a:r>
              <a:rPr lang="sl-SI" dirty="0"/>
              <a:t>, kjer vplivajo na različne</a:t>
            </a:r>
            <a:r>
              <a:rPr lang="sl-SI" b="1" dirty="0">
                <a:solidFill>
                  <a:schemeClr val="accent2"/>
                </a:solidFill>
              </a:rPr>
              <a:t> organe</a:t>
            </a:r>
            <a:r>
              <a:rPr lang="sl-SI" dirty="0" smtClean="0"/>
              <a:t>.. 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5DC934C-06B8-4A86-9520-E6CECE771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836" y="2859578"/>
            <a:ext cx="41052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11252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188</TotalTime>
  <Words>352</Words>
  <Application>Microsoft Office PowerPoint</Application>
  <PresentationFormat>Širokozaslonsko</PresentationFormat>
  <Paragraphs>33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Sled pare</vt:lpstr>
      <vt:lpstr>Živčevje in hormoni  16.2.2022</vt:lpstr>
      <vt:lpstr>uvod</vt:lpstr>
      <vt:lpstr>živčevje</vt:lpstr>
      <vt:lpstr>Vrste živčevja</vt:lpstr>
      <vt:lpstr>Celice živčevja</vt:lpstr>
      <vt:lpstr>možgani</vt:lpstr>
      <vt:lpstr>PowerPointova predstavitev</vt:lpstr>
      <vt:lpstr>PowerPointova predstavitev</vt:lpstr>
      <vt:lpstr>hormoni</vt:lpstr>
      <vt:lpstr>PowerPointova predstavitev</vt:lpstr>
      <vt:lpstr>PowerPointova predstavitev</vt:lpstr>
      <vt:lpstr>HORMONI PRI ŽIVALIH IN RASTLINAH</vt:lpstr>
      <vt:lpstr>zaključek</vt:lpstr>
      <vt:lpstr>Viri in literatura</vt:lpstr>
      <vt:lpstr>PowerPointova predstavitev</vt:lpstr>
    </vt:vector>
  </TitlesOfParts>
  <Company>Arnes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Živčevje in hormoni  16.2.2022</dc:title>
  <dc:creator>Učenec</dc:creator>
  <cp:lastModifiedBy>Učenec</cp:lastModifiedBy>
  <cp:revision>13</cp:revision>
  <dcterms:created xsi:type="dcterms:W3CDTF">2022-02-16T09:53:53Z</dcterms:created>
  <dcterms:modified xsi:type="dcterms:W3CDTF">2022-02-28T09:43:17Z</dcterms:modified>
</cp:coreProperties>
</file>