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5B999-9250-47A9-8478-B1C4D416F46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93C58-7246-4DE4-929A-5858627756A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93C58-7246-4DE4-929A-5858627756A9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D93C58-7246-4DE4-929A-5858627756A9}" type="slidenum">
              <a:rPr lang="sl-SI" smtClean="0"/>
              <a:pPr/>
              <a:t>7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C4265-503A-4AD3-928E-532ED4015093}" type="datetimeFigureOut">
              <a:rPr lang="sl-SI" smtClean="0"/>
              <a:pPr/>
              <a:t>27.1.2021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1899-41B9-4B49-AAB4-A5A35B0DA4D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2555776" y="476672"/>
            <a:ext cx="3833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TRIKOTNIKI</a:t>
            </a:r>
            <a:endParaRPr lang="sl-SI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026" name="AutoShape 2" descr="Prometni znak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28" name="Picture 4" descr="Prometni znak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1624796" cy="1440160"/>
          </a:xfrm>
          <a:prstGeom prst="rect">
            <a:avLst/>
          </a:prstGeom>
          <a:noFill/>
        </p:spPr>
      </p:pic>
      <p:pic>
        <p:nvPicPr>
          <p:cNvPr id="1030" name="Picture 6" descr="Varna pot v šolo – Osnovna šola Stražišče Kran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908720"/>
            <a:ext cx="1786890" cy="1584176"/>
          </a:xfrm>
          <a:prstGeom prst="rect">
            <a:avLst/>
          </a:prstGeom>
          <a:noFill/>
        </p:spPr>
      </p:pic>
      <p:pic>
        <p:nvPicPr>
          <p:cNvPr id="1032" name="Picture 8" descr="Izreki o skladnosti trikotnikov"/>
          <p:cNvPicPr>
            <a:picLocks noChangeAspect="1" noChangeArrowheads="1"/>
          </p:cNvPicPr>
          <p:nvPr/>
        </p:nvPicPr>
        <p:blipFill>
          <a:blip r:embed="rId4" cstate="print"/>
          <a:srcRect l="26282" t="30935" r="25793" b="14927"/>
          <a:stretch>
            <a:fillRect/>
          </a:stretch>
        </p:blipFill>
        <p:spPr bwMode="auto">
          <a:xfrm>
            <a:off x="6948264" y="3933056"/>
            <a:ext cx="1514740" cy="1368152"/>
          </a:xfrm>
          <a:prstGeom prst="rect">
            <a:avLst/>
          </a:prstGeom>
          <a:noFill/>
        </p:spPr>
      </p:pic>
      <p:pic>
        <p:nvPicPr>
          <p:cNvPr id="1034" name="Picture 10" descr="Najlepši so na steni: Črno-beli vzorci | Ambienti"/>
          <p:cNvPicPr>
            <a:picLocks noChangeAspect="1" noChangeArrowheads="1"/>
          </p:cNvPicPr>
          <p:nvPr/>
        </p:nvPicPr>
        <p:blipFill>
          <a:blip r:embed="rId5" cstate="print"/>
          <a:srcRect l="52936" t="38825" r="12940" b="39765"/>
          <a:stretch>
            <a:fillRect/>
          </a:stretch>
        </p:blipFill>
        <p:spPr bwMode="auto">
          <a:xfrm>
            <a:off x="683568" y="3645024"/>
            <a:ext cx="1368152" cy="1526016"/>
          </a:xfrm>
          <a:prstGeom prst="rect">
            <a:avLst/>
          </a:prstGeom>
          <a:noFill/>
        </p:spPr>
      </p:pic>
      <p:sp>
        <p:nvSpPr>
          <p:cNvPr id="1036" name="AutoShape 12" descr="Nazaj k dekorju: barvita stena lahko spreme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8" name="AutoShape 14" descr="Nazaj k dekorju: barvita stena lahko spreme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40" name="Picture 16" descr="Kulinarika.net - Foto alb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47864" y="4725144"/>
            <a:ext cx="1905000" cy="1428750"/>
          </a:xfrm>
          <a:prstGeom prst="rect">
            <a:avLst/>
          </a:prstGeom>
          <a:noFill/>
        </p:spPr>
      </p:pic>
      <p:pic>
        <p:nvPicPr>
          <p:cNvPr id="1042" name="Picture 18" descr="Trikotnik :: OpenProf.com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-3477157" y="-4762500"/>
            <a:ext cx="3632732" cy="3943028"/>
          </a:xfrm>
          <a:prstGeom prst="rect">
            <a:avLst/>
          </a:prstGeom>
          <a:noFill/>
        </p:spPr>
      </p:pic>
      <p:pic>
        <p:nvPicPr>
          <p:cNvPr id="1044" name="Picture 20" descr="Načrtovanje trikotnikov (sks)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11760" y="2204864"/>
            <a:ext cx="4286250" cy="1695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3131840" y="188640"/>
            <a:ext cx="3526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  <a:t>OPIS TRIKOTNIKA</a:t>
            </a:r>
            <a:endParaRPr lang="sl-SI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5" name="Raven konektor 4"/>
          <p:cNvCxnSpPr/>
          <p:nvPr/>
        </p:nvCxnSpPr>
        <p:spPr>
          <a:xfrm flipV="1">
            <a:off x="251520" y="836712"/>
            <a:ext cx="1872208" cy="1800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konektor 5"/>
          <p:cNvCxnSpPr/>
          <p:nvPr/>
        </p:nvCxnSpPr>
        <p:spPr>
          <a:xfrm>
            <a:off x="2123728" y="836712"/>
            <a:ext cx="1728192" cy="15121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 flipV="1">
            <a:off x="251520" y="2348880"/>
            <a:ext cx="360040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/>
          <p:cNvSpPr txBox="1"/>
          <p:nvPr/>
        </p:nvSpPr>
        <p:spPr>
          <a:xfrm>
            <a:off x="1763688" y="260648"/>
            <a:ext cx="375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C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7" name="PoljeZBesedilom 16"/>
          <p:cNvSpPr txBox="1"/>
          <p:nvPr/>
        </p:nvSpPr>
        <p:spPr>
          <a:xfrm>
            <a:off x="3851920" y="2276872"/>
            <a:ext cx="38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>
                <a:solidFill>
                  <a:srgbClr val="00B050"/>
                </a:solidFill>
              </a:rPr>
              <a:t>B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0" y="2636912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A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>
            <a:off x="4499992" y="980728"/>
            <a:ext cx="353148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rgbClr val="00B050"/>
                </a:solidFill>
              </a:rPr>
              <a:t> OGLIŠČA; A, B, C</a:t>
            </a:r>
          </a:p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rgbClr val="00B050"/>
                </a:solidFill>
              </a:rPr>
              <a:t>Pozitivna orientacija</a:t>
            </a:r>
          </a:p>
          <a:p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21" name="PoljeZBesedilom 20"/>
          <p:cNvSpPr txBox="1"/>
          <p:nvPr/>
        </p:nvSpPr>
        <p:spPr>
          <a:xfrm>
            <a:off x="1691680" y="4509120"/>
            <a:ext cx="4281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b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22" name="PoljeZBesedilom 21"/>
          <p:cNvSpPr txBox="1"/>
          <p:nvPr/>
        </p:nvSpPr>
        <p:spPr>
          <a:xfrm>
            <a:off x="827584" y="1196752"/>
            <a:ext cx="476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b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23" name="PoljeZBesedilom 22"/>
          <p:cNvSpPr txBox="1"/>
          <p:nvPr/>
        </p:nvSpPr>
        <p:spPr>
          <a:xfrm>
            <a:off x="3131840" y="1052736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25" name="Raven puščični konektor 24"/>
          <p:cNvCxnSpPr/>
          <p:nvPr/>
        </p:nvCxnSpPr>
        <p:spPr>
          <a:xfrm>
            <a:off x="2123728" y="1124744"/>
            <a:ext cx="0" cy="129614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ven puščični konektor 25"/>
          <p:cNvCxnSpPr/>
          <p:nvPr/>
        </p:nvCxnSpPr>
        <p:spPr>
          <a:xfrm flipV="1">
            <a:off x="827584" y="1700808"/>
            <a:ext cx="2232248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ven puščični konektor 26"/>
          <p:cNvCxnSpPr/>
          <p:nvPr/>
        </p:nvCxnSpPr>
        <p:spPr>
          <a:xfrm flipH="1" flipV="1">
            <a:off x="1475656" y="1628800"/>
            <a:ext cx="2160240" cy="7200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38" name="Picture 2" descr="Trikotnik :: OpenProf.com"/>
          <p:cNvPicPr>
            <a:picLocks noChangeAspect="1" noChangeArrowheads="1"/>
          </p:cNvPicPr>
          <p:nvPr/>
        </p:nvPicPr>
        <p:blipFill>
          <a:blip r:embed="rId3" cstate="print"/>
          <a:srcRect l="47071" t="41519" r="25476" b="21036"/>
          <a:stretch>
            <a:fillRect/>
          </a:stretch>
        </p:blipFill>
        <p:spPr bwMode="auto">
          <a:xfrm>
            <a:off x="1475656" y="1340768"/>
            <a:ext cx="1152128" cy="1045917"/>
          </a:xfrm>
          <a:prstGeom prst="rect">
            <a:avLst/>
          </a:prstGeom>
          <a:noFill/>
        </p:spPr>
      </p:pic>
      <p:sp>
        <p:nvSpPr>
          <p:cNvPr id="37" name="PoljeZBesedilom 36"/>
          <p:cNvSpPr txBox="1"/>
          <p:nvPr/>
        </p:nvSpPr>
        <p:spPr>
          <a:xfrm>
            <a:off x="4499992" y="1916832"/>
            <a:ext cx="4337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rgbClr val="FF0000"/>
                </a:solidFill>
              </a:rPr>
              <a:t>Stranice trikotnika: a, b, c</a:t>
            </a:r>
            <a:endParaRPr lang="sl-SI" sz="2800" b="1" dirty="0">
              <a:solidFill>
                <a:srgbClr val="FF0000"/>
              </a:solidFill>
            </a:endParaRPr>
          </a:p>
        </p:txBody>
      </p:sp>
      <p:sp>
        <p:nvSpPr>
          <p:cNvPr id="38" name="PoljeZBesedilom 37"/>
          <p:cNvSpPr txBox="1"/>
          <p:nvPr/>
        </p:nvSpPr>
        <p:spPr>
          <a:xfrm>
            <a:off x="1979712" y="980728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</a:rPr>
              <a:t>γ</a:t>
            </a:r>
            <a:endParaRPr lang="sl-SI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9" name="PoljeZBesedilom 38"/>
          <p:cNvSpPr txBox="1"/>
          <p:nvPr/>
        </p:nvSpPr>
        <p:spPr>
          <a:xfrm>
            <a:off x="3059832" y="1844824"/>
            <a:ext cx="409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</a:rPr>
              <a:t>β</a:t>
            </a:r>
            <a:endParaRPr lang="sl-SI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PoljeZBesedilom 39"/>
          <p:cNvSpPr txBox="1"/>
          <p:nvPr/>
        </p:nvSpPr>
        <p:spPr>
          <a:xfrm>
            <a:off x="611560" y="2132856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6">
                    <a:lumMod val="75000"/>
                  </a:schemeClr>
                </a:solidFill>
              </a:rPr>
              <a:t>α</a:t>
            </a:r>
            <a:endParaRPr lang="sl-SI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PoljeZBesedilom 40"/>
          <p:cNvSpPr txBox="1"/>
          <p:nvPr/>
        </p:nvSpPr>
        <p:spPr>
          <a:xfrm>
            <a:off x="3635896" y="2564904"/>
            <a:ext cx="5180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 Notranji koti trikotnika: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α</a:t>
            </a: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β</a:t>
            </a: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l-GR" sz="2800" b="1" dirty="0" smtClean="0">
                <a:solidFill>
                  <a:schemeClr val="accent6">
                    <a:lumMod val="75000"/>
                  </a:schemeClr>
                </a:solidFill>
              </a:rPr>
              <a:t>γ</a:t>
            </a:r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sl-SI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2" name="Raven konektor 41"/>
          <p:cNvCxnSpPr/>
          <p:nvPr/>
        </p:nvCxnSpPr>
        <p:spPr>
          <a:xfrm flipV="1">
            <a:off x="899592" y="4293096"/>
            <a:ext cx="1872208" cy="1800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en konektor 42"/>
          <p:cNvCxnSpPr/>
          <p:nvPr/>
        </p:nvCxnSpPr>
        <p:spPr>
          <a:xfrm flipV="1">
            <a:off x="899592" y="5805264"/>
            <a:ext cx="360040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konektor 43"/>
          <p:cNvCxnSpPr/>
          <p:nvPr/>
        </p:nvCxnSpPr>
        <p:spPr>
          <a:xfrm>
            <a:off x="2771800" y="4293096"/>
            <a:ext cx="1728192" cy="151216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oljeZBesedilom 44"/>
          <p:cNvSpPr txBox="1"/>
          <p:nvPr/>
        </p:nvSpPr>
        <p:spPr>
          <a:xfrm>
            <a:off x="2555776" y="3789040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C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46" name="PoljeZBesedilom 45"/>
          <p:cNvSpPr txBox="1"/>
          <p:nvPr/>
        </p:nvSpPr>
        <p:spPr>
          <a:xfrm>
            <a:off x="4355976" y="5805264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B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47" name="PoljeZBesedilom 46"/>
          <p:cNvSpPr txBox="1"/>
          <p:nvPr/>
        </p:nvSpPr>
        <p:spPr>
          <a:xfrm>
            <a:off x="539552" y="602128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00B050"/>
                </a:solidFill>
              </a:rPr>
              <a:t>A</a:t>
            </a:r>
            <a:endParaRPr lang="sl-SI" sz="2800" b="1" dirty="0">
              <a:solidFill>
                <a:srgbClr val="00B050"/>
              </a:solidFill>
            </a:endParaRPr>
          </a:p>
        </p:txBody>
      </p:sp>
      <p:sp>
        <p:nvSpPr>
          <p:cNvPr id="48" name="PoljeZBesedilom 47"/>
          <p:cNvSpPr txBox="1"/>
          <p:nvPr/>
        </p:nvSpPr>
        <p:spPr>
          <a:xfrm>
            <a:off x="2699792" y="5805264"/>
            <a:ext cx="35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c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49" name="PoljeZBesedilom 48"/>
          <p:cNvSpPr txBox="1"/>
          <p:nvPr/>
        </p:nvSpPr>
        <p:spPr>
          <a:xfrm>
            <a:off x="3707904" y="4581128"/>
            <a:ext cx="35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a</a:t>
            </a:r>
            <a:endParaRPr lang="sl-SI" sz="3200" b="1" dirty="0">
              <a:solidFill>
                <a:srgbClr val="FF0000"/>
              </a:solidFill>
            </a:endParaRPr>
          </a:p>
        </p:txBody>
      </p:sp>
      <p:cxnSp>
        <p:nvCxnSpPr>
          <p:cNvPr id="51" name="Raven konektor 50"/>
          <p:cNvCxnSpPr/>
          <p:nvPr/>
        </p:nvCxnSpPr>
        <p:spPr>
          <a:xfrm flipV="1">
            <a:off x="-396552" y="5661248"/>
            <a:ext cx="6732240" cy="57606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en konektor 52"/>
          <p:cNvCxnSpPr/>
          <p:nvPr/>
        </p:nvCxnSpPr>
        <p:spPr>
          <a:xfrm>
            <a:off x="1547664" y="3212976"/>
            <a:ext cx="4104456" cy="364502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ven konektor 53"/>
          <p:cNvCxnSpPr/>
          <p:nvPr/>
        </p:nvCxnSpPr>
        <p:spPr>
          <a:xfrm flipV="1">
            <a:off x="0" y="3212976"/>
            <a:ext cx="3851920" cy="381642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oljeZBesedilom 62"/>
          <p:cNvSpPr txBox="1"/>
          <p:nvPr/>
        </p:nvSpPr>
        <p:spPr>
          <a:xfrm>
            <a:off x="2051720" y="2492896"/>
            <a:ext cx="35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c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64" name="PoljeZBesedilom 63"/>
          <p:cNvSpPr txBox="1"/>
          <p:nvPr/>
        </p:nvSpPr>
        <p:spPr>
          <a:xfrm>
            <a:off x="4211960" y="3140968"/>
            <a:ext cx="456233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Nosilke stranic so premice: </a:t>
            </a:r>
          </a:p>
          <a:p>
            <a:pPr>
              <a:buFontTx/>
              <a:buChar char="-"/>
            </a:pPr>
            <a:r>
              <a:rPr lang="sl-SI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Premica AB nosi stranico AB – stranico c</a:t>
            </a:r>
          </a:p>
          <a:p>
            <a:pPr>
              <a:buFontTx/>
              <a:buChar char="-"/>
            </a:pPr>
            <a:r>
              <a:rPr lang="sl-SI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Premica BC nosi stranico BC – stranico a </a:t>
            </a:r>
          </a:p>
          <a:p>
            <a:pPr>
              <a:buFontTx/>
              <a:buChar char="-"/>
            </a:pPr>
            <a:r>
              <a:rPr lang="sl-SI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Premica AC nosi stranico AC – stranico b </a:t>
            </a:r>
          </a:p>
        </p:txBody>
      </p:sp>
      <p:sp>
        <p:nvSpPr>
          <p:cNvPr id="65" name="PoljeZBesedilom 64"/>
          <p:cNvSpPr txBox="1"/>
          <p:nvPr/>
        </p:nvSpPr>
        <p:spPr>
          <a:xfrm>
            <a:off x="1331640" y="5517232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66" name="PoljeZBesedilom 65"/>
          <p:cNvSpPr txBox="1"/>
          <p:nvPr/>
        </p:nvSpPr>
        <p:spPr>
          <a:xfrm>
            <a:off x="3635896" y="5301208"/>
            <a:ext cx="409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β</a:t>
            </a:r>
            <a:endParaRPr lang="sl-SI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8" name="PoljeZBesedilom 67"/>
          <p:cNvSpPr txBox="1"/>
          <p:nvPr/>
        </p:nvSpPr>
        <p:spPr>
          <a:xfrm>
            <a:off x="2555776" y="4437112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γ</a:t>
            </a:r>
            <a:endParaRPr lang="sl-SI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0" name="Prostoročno 69"/>
          <p:cNvSpPr/>
          <p:nvPr/>
        </p:nvSpPr>
        <p:spPr>
          <a:xfrm>
            <a:off x="140677" y="5373858"/>
            <a:ext cx="1434905" cy="759656"/>
          </a:xfrm>
          <a:custGeom>
            <a:avLst/>
            <a:gdLst>
              <a:gd name="connsiteX0" fmla="*/ 0 w 1434905"/>
              <a:gd name="connsiteY0" fmla="*/ 759656 h 759656"/>
              <a:gd name="connsiteX1" fmla="*/ 28135 w 1434905"/>
              <a:gd name="connsiteY1" fmla="*/ 717453 h 759656"/>
              <a:gd name="connsiteX2" fmla="*/ 56271 w 1434905"/>
              <a:gd name="connsiteY2" fmla="*/ 689317 h 759656"/>
              <a:gd name="connsiteX3" fmla="*/ 126609 w 1434905"/>
              <a:gd name="connsiteY3" fmla="*/ 562708 h 759656"/>
              <a:gd name="connsiteX4" fmla="*/ 140677 w 1434905"/>
              <a:gd name="connsiteY4" fmla="*/ 520505 h 759656"/>
              <a:gd name="connsiteX5" fmla="*/ 196948 w 1434905"/>
              <a:gd name="connsiteY5" fmla="*/ 436099 h 759656"/>
              <a:gd name="connsiteX6" fmla="*/ 211015 w 1434905"/>
              <a:gd name="connsiteY6" fmla="*/ 393896 h 759656"/>
              <a:gd name="connsiteX7" fmla="*/ 239151 w 1434905"/>
              <a:gd name="connsiteY7" fmla="*/ 365760 h 759656"/>
              <a:gd name="connsiteX8" fmla="*/ 253218 w 1434905"/>
              <a:gd name="connsiteY8" fmla="*/ 309490 h 759656"/>
              <a:gd name="connsiteX9" fmla="*/ 281354 w 1434905"/>
              <a:gd name="connsiteY9" fmla="*/ 281354 h 759656"/>
              <a:gd name="connsiteX10" fmla="*/ 309489 w 1434905"/>
              <a:gd name="connsiteY10" fmla="*/ 239151 h 759656"/>
              <a:gd name="connsiteX11" fmla="*/ 323557 w 1434905"/>
              <a:gd name="connsiteY11" fmla="*/ 196948 h 759656"/>
              <a:gd name="connsiteX12" fmla="*/ 365760 w 1434905"/>
              <a:gd name="connsiteY12" fmla="*/ 154745 h 759656"/>
              <a:gd name="connsiteX13" fmla="*/ 436098 w 1434905"/>
              <a:gd name="connsiteY13" fmla="*/ 98474 h 759656"/>
              <a:gd name="connsiteX14" fmla="*/ 464234 w 1434905"/>
              <a:gd name="connsiteY14" fmla="*/ 70339 h 759656"/>
              <a:gd name="connsiteX15" fmla="*/ 548640 w 1434905"/>
              <a:gd name="connsiteY15" fmla="*/ 42204 h 759656"/>
              <a:gd name="connsiteX16" fmla="*/ 773723 w 1434905"/>
              <a:gd name="connsiteY16" fmla="*/ 14068 h 759656"/>
              <a:gd name="connsiteX17" fmla="*/ 886265 w 1434905"/>
              <a:gd name="connsiteY17" fmla="*/ 0 h 759656"/>
              <a:gd name="connsiteX18" fmla="*/ 1083212 w 1434905"/>
              <a:gd name="connsiteY18" fmla="*/ 14068 h 759656"/>
              <a:gd name="connsiteX19" fmla="*/ 1336431 w 1434905"/>
              <a:gd name="connsiteY19" fmla="*/ 42204 h 759656"/>
              <a:gd name="connsiteX20" fmla="*/ 1434905 w 1434905"/>
              <a:gd name="connsiteY20" fmla="*/ 70339 h 75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34905" h="759656">
                <a:moveTo>
                  <a:pt x="0" y="759656"/>
                </a:moveTo>
                <a:cubicBezTo>
                  <a:pt x="9378" y="745588"/>
                  <a:pt x="17573" y="730655"/>
                  <a:pt x="28135" y="717453"/>
                </a:cubicBezTo>
                <a:cubicBezTo>
                  <a:pt x="36421" y="707096"/>
                  <a:pt x="50339" y="701180"/>
                  <a:pt x="56271" y="689317"/>
                </a:cubicBezTo>
                <a:cubicBezTo>
                  <a:pt x="125125" y="551610"/>
                  <a:pt x="40341" y="648976"/>
                  <a:pt x="126609" y="562708"/>
                </a:cubicBezTo>
                <a:cubicBezTo>
                  <a:pt x="131298" y="548640"/>
                  <a:pt x="133476" y="533468"/>
                  <a:pt x="140677" y="520505"/>
                </a:cubicBezTo>
                <a:cubicBezTo>
                  <a:pt x="157099" y="490946"/>
                  <a:pt x="196948" y="436099"/>
                  <a:pt x="196948" y="436099"/>
                </a:cubicBezTo>
                <a:cubicBezTo>
                  <a:pt x="201637" y="422031"/>
                  <a:pt x="203386" y="406611"/>
                  <a:pt x="211015" y="393896"/>
                </a:cubicBezTo>
                <a:cubicBezTo>
                  <a:pt x="217839" y="382523"/>
                  <a:pt x="233219" y="377623"/>
                  <a:pt x="239151" y="365760"/>
                </a:cubicBezTo>
                <a:cubicBezTo>
                  <a:pt x="247797" y="348467"/>
                  <a:pt x="244572" y="326783"/>
                  <a:pt x="253218" y="309490"/>
                </a:cubicBezTo>
                <a:cubicBezTo>
                  <a:pt x="259150" y="297627"/>
                  <a:pt x="273068" y="291711"/>
                  <a:pt x="281354" y="281354"/>
                </a:cubicBezTo>
                <a:cubicBezTo>
                  <a:pt x="291916" y="268152"/>
                  <a:pt x="301928" y="254273"/>
                  <a:pt x="309489" y="239151"/>
                </a:cubicBezTo>
                <a:cubicBezTo>
                  <a:pt x="316121" y="225888"/>
                  <a:pt x="315332" y="209286"/>
                  <a:pt x="323557" y="196948"/>
                </a:cubicBezTo>
                <a:cubicBezTo>
                  <a:pt x="334593" y="180395"/>
                  <a:pt x="353024" y="170029"/>
                  <a:pt x="365760" y="154745"/>
                </a:cubicBezTo>
                <a:cubicBezTo>
                  <a:pt x="414707" y="96008"/>
                  <a:pt x="366816" y="121569"/>
                  <a:pt x="436098" y="98474"/>
                </a:cubicBezTo>
                <a:cubicBezTo>
                  <a:pt x="445477" y="89096"/>
                  <a:pt x="452371" y="76270"/>
                  <a:pt x="464234" y="70339"/>
                </a:cubicBezTo>
                <a:cubicBezTo>
                  <a:pt x="490760" y="57076"/>
                  <a:pt x="520505" y="51582"/>
                  <a:pt x="548640" y="42204"/>
                </a:cubicBezTo>
                <a:cubicBezTo>
                  <a:pt x="652537" y="7572"/>
                  <a:pt x="560839" y="34343"/>
                  <a:pt x="773723" y="14068"/>
                </a:cubicBezTo>
                <a:cubicBezTo>
                  <a:pt x="811359" y="10484"/>
                  <a:pt x="848751" y="4689"/>
                  <a:pt x="886265" y="0"/>
                </a:cubicBezTo>
                <a:cubicBezTo>
                  <a:pt x="951914" y="4689"/>
                  <a:pt x="1017683" y="7925"/>
                  <a:pt x="1083212" y="14068"/>
                </a:cubicBezTo>
                <a:cubicBezTo>
                  <a:pt x="1167767" y="21995"/>
                  <a:pt x="1336431" y="42204"/>
                  <a:pt x="1336431" y="42204"/>
                </a:cubicBezTo>
                <a:cubicBezTo>
                  <a:pt x="1425286" y="71822"/>
                  <a:pt x="1391180" y="70339"/>
                  <a:pt x="1434905" y="7033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1" name="PoljeZBesedilom 70"/>
          <p:cNvSpPr txBox="1"/>
          <p:nvPr/>
        </p:nvSpPr>
        <p:spPr>
          <a:xfrm>
            <a:off x="467544" y="5445224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72" name="PoljeZBesedilom 71"/>
          <p:cNvSpPr txBox="1"/>
          <p:nvPr/>
        </p:nvSpPr>
        <p:spPr>
          <a:xfrm>
            <a:off x="755576" y="5661248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1</a:t>
            </a:r>
            <a:endParaRPr lang="sl-SI" sz="2000" b="1" dirty="0"/>
          </a:p>
        </p:txBody>
      </p:sp>
      <p:sp>
        <p:nvSpPr>
          <p:cNvPr id="73" name="PoljeZBesedilom 72"/>
          <p:cNvSpPr txBox="1"/>
          <p:nvPr/>
        </p:nvSpPr>
        <p:spPr>
          <a:xfrm>
            <a:off x="4427984" y="5157192"/>
            <a:ext cx="409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β</a:t>
            </a:r>
            <a:endParaRPr lang="sl-SI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6" name="PoljeZBesedilom 75"/>
          <p:cNvSpPr txBox="1"/>
          <p:nvPr/>
        </p:nvSpPr>
        <p:spPr>
          <a:xfrm>
            <a:off x="4644008" y="5445224"/>
            <a:ext cx="3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</a:t>
            </a:r>
            <a:endParaRPr lang="sl-SI" sz="20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Prostoročno 76"/>
          <p:cNvSpPr/>
          <p:nvPr/>
        </p:nvSpPr>
        <p:spPr>
          <a:xfrm rot="10800000">
            <a:off x="3275856" y="5877272"/>
            <a:ext cx="2029064" cy="798008"/>
          </a:xfrm>
          <a:custGeom>
            <a:avLst/>
            <a:gdLst>
              <a:gd name="connsiteX0" fmla="*/ 0 w 2029064"/>
              <a:gd name="connsiteY0" fmla="*/ 70339 h 798008"/>
              <a:gd name="connsiteX1" fmla="*/ 126609 w 2029064"/>
              <a:gd name="connsiteY1" fmla="*/ 28136 h 798008"/>
              <a:gd name="connsiteX2" fmla="*/ 168812 w 2029064"/>
              <a:gd name="connsiteY2" fmla="*/ 14068 h 798008"/>
              <a:gd name="connsiteX3" fmla="*/ 225083 w 2029064"/>
              <a:gd name="connsiteY3" fmla="*/ 0 h 798008"/>
              <a:gd name="connsiteX4" fmla="*/ 703385 w 2029064"/>
              <a:gd name="connsiteY4" fmla="*/ 14068 h 798008"/>
              <a:gd name="connsiteX5" fmla="*/ 872197 w 2029064"/>
              <a:gd name="connsiteY5" fmla="*/ 28136 h 798008"/>
              <a:gd name="connsiteX6" fmla="*/ 1069145 w 2029064"/>
              <a:gd name="connsiteY6" fmla="*/ 56271 h 798008"/>
              <a:gd name="connsiteX7" fmla="*/ 1111348 w 2029064"/>
              <a:gd name="connsiteY7" fmla="*/ 70339 h 798008"/>
              <a:gd name="connsiteX8" fmla="*/ 1223889 w 2029064"/>
              <a:gd name="connsiteY8" fmla="*/ 98474 h 798008"/>
              <a:gd name="connsiteX9" fmla="*/ 1350499 w 2029064"/>
              <a:gd name="connsiteY9" fmla="*/ 154745 h 798008"/>
              <a:gd name="connsiteX10" fmla="*/ 1392702 w 2029064"/>
              <a:gd name="connsiteY10" fmla="*/ 168813 h 798008"/>
              <a:gd name="connsiteX11" fmla="*/ 1434905 w 2029064"/>
              <a:gd name="connsiteY11" fmla="*/ 182880 h 798008"/>
              <a:gd name="connsiteX12" fmla="*/ 1505243 w 2029064"/>
              <a:gd name="connsiteY12" fmla="*/ 225083 h 798008"/>
              <a:gd name="connsiteX13" fmla="*/ 1533379 w 2029064"/>
              <a:gd name="connsiteY13" fmla="*/ 253219 h 798008"/>
              <a:gd name="connsiteX14" fmla="*/ 1575582 w 2029064"/>
              <a:gd name="connsiteY14" fmla="*/ 281354 h 798008"/>
              <a:gd name="connsiteX15" fmla="*/ 1645920 w 2029064"/>
              <a:gd name="connsiteY15" fmla="*/ 351693 h 798008"/>
              <a:gd name="connsiteX16" fmla="*/ 1688123 w 2029064"/>
              <a:gd name="connsiteY16" fmla="*/ 379828 h 798008"/>
              <a:gd name="connsiteX17" fmla="*/ 1786597 w 2029064"/>
              <a:gd name="connsiteY17" fmla="*/ 464234 h 798008"/>
              <a:gd name="connsiteX18" fmla="*/ 1856936 w 2029064"/>
              <a:gd name="connsiteY18" fmla="*/ 562708 h 798008"/>
              <a:gd name="connsiteX19" fmla="*/ 1885071 w 2029064"/>
              <a:gd name="connsiteY19" fmla="*/ 604911 h 798008"/>
              <a:gd name="connsiteX20" fmla="*/ 1955409 w 2029064"/>
              <a:gd name="connsiteY20" fmla="*/ 675250 h 798008"/>
              <a:gd name="connsiteX21" fmla="*/ 1983545 w 2029064"/>
              <a:gd name="connsiteY21" fmla="*/ 703385 h 798008"/>
              <a:gd name="connsiteX22" fmla="*/ 1997612 w 2029064"/>
              <a:gd name="connsiteY22" fmla="*/ 745588 h 798008"/>
              <a:gd name="connsiteX23" fmla="*/ 2025748 w 2029064"/>
              <a:gd name="connsiteY23" fmla="*/ 787791 h 79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029064" h="798008">
                <a:moveTo>
                  <a:pt x="0" y="70339"/>
                </a:moveTo>
                <a:lnTo>
                  <a:pt x="126609" y="28136"/>
                </a:lnTo>
                <a:cubicBezTo>
                  <a:pt x="140677" y="23447"/>
                  <a:pt x="154426" y="17665"/>
                  <a:pt x="168812" y="14068"/>
                </a:cubicBezTo>
                <a:lnTo>
                  <a:pt x="225083" y="0"/>
                </a:lnTo>
                <a:lnTo>
                  <a:pt x="703385" y="14068"/>
                </a:lnTo>
                <a:cubicBezTo>
                  <a:pt x="759797" y="16521"/>
                  <a:pt x="816103" y="21664"/>
                  <a:pt x="872197" y="28136"/>
                </a:cubicBezTo>
                <a:cubicBezTo>
                  <a:pt x="938076" y="35737"/>
                  <a:pt x="1069145" y="56271"/>
                  <a:pt x="1069145" y="56271"/>
                </a:cubicBezTo>
                <a:cubicBezTo>
                  <a:pt x="1083213" y="60960"/>
                  <a:pt x="1097042" y="66437"/>
                  <a:pt x="1111348" y="70339"/>
                </a:cubicBezTo>
                <a:cubicBezTo>
                  <a:pt x="1148654" y="80513"/>
                  <a:pt x="1223889" y="98474"/>
                  <a:pt x="1223889" y="98474"/>
                </a:cubicBezTo>
                <a:cubicBezTo>
                  <a:pt x="1290769" y="143062"/>
                  <a:pt x="1250051" y="121262"/>
                  <a:pt x="1350499" y="154745"/>
                </a:cubicBezTo>
                <a:lnTo>
                  <a:pt x="1392702" y="168813"/>
                </a:lnTo>
                <a:lnTo>
                  <a:pt x="1434905" y="182880"/>
                </a:lnTo>
                <a:cubicBezTo>
                  <a:pt x="1506191" y="254169"/>
                  <a:pt x="1413936" y="170299"/>
                  <a:pt x="1505243" y="225083"/>
                </a:cubicBezTo>
                <a:cubicBezTo>
                  <a:pt x="1516616" y="231907"/>
                  <a:pt x="1523022" y="244933"/>
                  <a:pt x="1533379" y="253219"/>
                </a:cubicBezTo>
                <a:cubicBezTo>
                  <a:pt x="1546581" y="263781"/>
                  <a:pt x="1562858" y="270221"/>
                  <a:pt x="1575582" y="281354"/>
                </a:cubicBezTo>
                <a:cubicBezTo>
                  <a:pt x="1600536" y="303189"/>
                  <a:pt x="1618331" y="333300"/>
                  <a:pt x="1645920" y="351693"/>
                </a:cubicBezTo>
                <a:cubicBezTo>
                  <a:pt x="1659988" y="361071"/>
                  <a:pt x="1675286" y="368825"/>
                  <a:pt x="1688123" y="379828"/>
                </a:cubicBezTo>
                <a:cubicBezTo>
                  <a:pt x="1807519" y="482167"/>
                  <a:pt x="1689709" y="399643"/>
                  <a:pt x="1786597" y="464234"/>
                </a:cubicBezTo>
                <a:cubicBezTo>
                  <a:pt x="1821494" y="568923"/>
                  <a:pt x="1767925" y="429190"/>
                  <a:pt x="1856936" y="562708"/>
                </a:cubicBezTo>
                <a:cubicBezTo>
                  <a:pt x="1866314" y="576776"/>
                  <a:pt x="1873938" y="592187"/>
                  <a:pt x="1885071" y="604911"/>
                </a:cubicBezTo>
                <a:cubicBezTo>
                  <a:pt x="1906905" y="629865"/>
                  <a:pt x="1931963" y="651804"/>
                  <a:pt x="1955409" y="675250"/>
                </a:cubicBezTo>
                <a:lnTo>
                  <a:pt x="1983545" y="703385"/>
                </a:lnTo>
                <a:cubicBezTo>
                  <a:pt x="1988234" y="717453"/>
                  <a:pt x="1989983" y="732873"/>
                  <a:pt x="1997612" y="745588"/>
                </a:cubicBezTo>
                <a:cubicBezTo>
                  <a:pt x="2029064" y="798008"/>
                  <a:pt x="2025748" y="753046"/>
                  <a:pt x="2025748" y="787791"/>
                </a:cubicBezTo>
              </a:path>
            </a:pathLst>
          </a:cu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8" name="PoljeZBesedilom 77"/>
          <p:cNvSpPr txBox="1"/>
          <p:nvPr/>
        </p:nvSpPr>
        <p:spPr>
          <a:xfrm>
            <a:off x="1835696" y="3717032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γ</a:t>
            </a:r>
            <a:endParaRPr lang="sl-SI" sz="32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9" name="Prostoročno 78"/>
          <p:cNvSpPr/>
          <p:nvPr/>
        </p:nvSpPr>
        <p:spPr>
          <a:xfrm rot="14389682">
            <a:off x="1187829" y="3862571"/>
            <a:ext cx="1388295" cy="541672"/>
          </a:xfrm>
          <a:custGeom>
            <a:avLst/>
            <a:gdLst>
              <a:gd name="connsiteX0" fmla="*/ 0 w 1308295"/>
              <a:gd name="connsiteY0" fmla="*/ 309489 h 365760"/>
              <a:gd name="connsiteX1" fmla="*/ 70338 w 1308295"/>
              <a:gd name="connsiteY1" fmla="*/ 239151 h 365760"/>
              <a:gd name="connsiteX2" fmla="*/ 140677 w 1308295"/>
              <a:gd name="connsiteY2" fmla="*/ 196947 h 365760"/>
              <a:gd name="connsiteX3" fmla="*/ 182880 w 1308295"/>
              <a:gd name="connsiteY3" fmla="*/ 154744 h 365760"/>
              <a:gd name="connsiteX4" fmla="*/ 267286 w 1308295"/>
              <a:gd name="connsiteY4" fmla="*/ 98474 h 365760"/>
              <a:gd name="connsiteX5" fmla="*/ 337624 w 1308295"/>
              <a:gd name="connsiteY5" fmla="*/ 42203 h 365760"/>
              <a:gd name="connsiteX6" fmla="*/ 478301 w 1308295"/>
              <a:gd name="connsiteY6" fmla="*/ 0 h 365760"/>
              <a:gd name="connsiteX7" fmla="*/ 717452 w 1308295"/>
              <a:gd name="connsiteY7" fmla="*/ 14067 h 365760"/>
              <a:gd name="connsiteX8" fmla="*/ 759655 w 1308295"/>
              <a:gd name="connsiteY8" fmla="*/ 28135 h 365760"/>
              <a:gd name="connsiteX9" fmla="*/ 829994 w 1308295"/>
              <a:gd name="connsiteY9" fmla="*/ 42203 h 365760"/>
              <a:gd name="connsiteX10" fmla="*/ 872197 w 1308295"/>
              <a:gd name="connsiteY10" fmla="*/ 56271 h 365760"/>
              <a:gd name="connsiteX11" fmla="*/ 1012874 w 1308295"/>
              <a:gd name="connsiteY11" fmla="*/ 98474 h 365760"/>
              <a:gd name="connsiteX12" fmla="*/ 1097280 w 1308295"/>
              <a:gd name="connsiteY12" fmla="*/ 154744 h 365760"/>
              <a:gd name="connsiteX13" fmla="*/ 1181686 w 1308295"/>
              <a:gd name="connsiteY13" fmla="*/ 196947 h 365760"/>
              <a:gd name="connsiteX14" fmla="*/ 1237957 w 1308295"/>
              <a:gd name="connsiteY14" fmla="*/ 253218 h 365760"/>
              <a:gd name="connsiteX15" fmla="*/ 1266092 w 1308295"/>
              <a:gd name="connsiteY15" fmla="*/ 281354 h 365760"/>
              <a:gd name="connsiteX16" fmla="*/ 1280160 w 1308295"/>
              <a:gd name="connsiteY16" fmla="*/ 323557 h 365760"/>
              <a:gd name="connsiteX17" fmla="*/ 1308295 w 1308295"/>
              <a:gd name="connsiteY17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08295" h="365760">
                <a:moveTo>
                  <a:pt x="0" y="309489"/>
                </a:moveTo>
                <a:cubicBezTo>
                  <a:pt x="48232" y="237141"/>
                  <a:pt x="3349" y="292742"/>
                  <a:pt x="70338" y="239151"/>
                </a:cubicBezTo>
                <a:cubicBezTo>
                  <a:pt x="125512" y="195012"/>
                  <a:pt x="67385" y="221378"/>
                  <a:pt x="140677" y="196947"/>
                </a:cubicBezTo>
                <a:cubicBezTo>
                  <a:pt x="154745" y="182879"/>
                  <a:pt x="167176" y="166958"/>
                  <a:pt x="182880" y="154744"/>
                </a:cubicBezTo>
                <a:cubicBezTo>
                  <a:pt x="209571" y="133984"/>
                  <a:pt x="243376" y="122385"/>
                  <a:pt x="267286" y="98474"/>
                </a:cubicBezTo>
                <a:cubicBezTo>
                  <a:pt x="290672" y="75087"/>
                  <a:pt x="305679" y="56401"/>
                  <a:pt x="337624" y="42203"/>
                </a:cubicBezTo>
                <a:cubicBezTo>
                  <a:pt x="381666" y="22628"/>
                  <a:pt x="431529" y="11692"/>
                  <a:pt x="478301" y="0"/>
                </a:cubicBezTo>
                <a:cubicBezTo>
                  <a:pt x="558018" y="4689"/>
                  <a:pt x="637994" y="6121"/>
                  <a:pt x="717452" y="14067"/>
                </a:cubicBezTo>
                <a:cubicBezTo>
                  <a:pt x="732207" y="15542"/>
                  <a:pt x="745269" y="24538"/>
                  <a:pt x="759655" y="28135"/>
                </a:cubicBezTo>
                <a:cubicBezTo>
                  <a:pt x="782852" y="33934"/>
                  <a:pt x="806797" y="36404"/>
                  <a:pt x="829994" y="42203"/>
                </a:cubicBezTo>
                <a:cubicBezTo>
                  <a:pt x="844380" y="45800"/>
                  <a:pt x="857939" y="52197"/>
                  <a:pt x="872197" y="56271"/>
                </a:cubicBezTo>
                <a:cubicBezTo>
                  <a:pt x="906605" y="66102"/>
                  <a:pt x="987796" y="81756"/>
                  <a:pt x="1012874" y="98474"/>
                </a:cubicBezTo>
                <a:cubicBezTo>
                  <a:pt x="1041009" y="117231"/>
                  <a:pt x="1065201" y="144051"/>
                  <a:pt x="1097280" y="154744"/>
                </a:cubicBezTo>
                <a:cubicBezTo>
                  <a:pt x="1138127" y="168360"/>
                  <a:pt x="1146979" y="167198"/>
                  <a:pt x="1181686" y="196947"/>
                </a:cubicBezTo>
                <a:cubicBezTo>
                  <a:pt x="1201826" y="214210"/>
                  <a:pt x="1219200" y="234461"/>
                  <a:pt x="1237957" y="253218"/>
                </a:cubicBezTo>
                <a:lnTo>
                  <a:pt x="1266092" y="281354"/>
                </a:lnTo>
                <a:cubicBezTo>
                  <a:pt x="1270781" y="295422"/>
                  <a:pt x="1273528" y="310294"/>
                  <a:pt x="1280160" y="323557"/>
                </a:cubicBezTo>
                <a:cubicBezTo>
                  <a:pt x="1287721" y="338679"/>
                  <a:pt x="1308295" y="365760"/>
                  <a:pt x="1308295" y="365760"/>
                </a:cubicBezTo>
              </a:path>
            </a:pathLst>
          </a:cu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0" name="PoljeZBesedilom 79"/>
          <p:cNvSpPr txBox="1"/>
          <p:nvPr/>
        </p:nvSpPr>
        <p:spPr>
          <a:xfrm>
            <a:off x="1979712" y="4077072"/>
            <a:ext cx="3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1</a:t>
            </a:r>
            <a:endParaRPr lang="sl-SI" sz="2000" b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1" name="PoljeZBesedilom 80"/>
          <p:cNvSpPr txBox="1"/>
          <p:nvPr/>
        </p:nvSpPr>
        <p:spPr>
          <a:xfrm>
            <a:off x="5364088" y="4581128"/>
            <a:ext cx="37923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sl-SI" sz="2800" b="1" dirty="0" smtClean="0">
                <a:solidFill>
                  <a:srgbClr val="FFC000"/>
                </a:solidFill>
              </a:rPr>
              <a:t>Zunanji koti trikotnika</a:t>
            </a:r>
          </a:p>
          <a:p>
            <a:r>
              <a:rPr lang="sl-SI" sz="2000" b="1" dirty="0" smtClean="0">
                <a:solidFill>
                  <a:srgbClr val="FFC000"/>
                </a:solidFill>
              </a:rPr>
              <a:t>So SOKOTI  notranjim kotom </a:t>
            </a:r>
            <a:endParaRPr lang="sl-SI" sz="2000" b="1" dirty="0">
              <a:solidFill>
                <a:srgbClr val="FFC000"/>
              </a:solidFill>
            </a:endParaRPr>
          </a:p>
        </p:txBody>
      </p:sp>
      <p:sp>
        <p:nvSpPr>
          <p:cNvPr id="84" name="Prostoročno 83"/>
          <p:cNvSpPr/>
          <p:nvPr/>
        </p:nvSpPr>
        <p:spPr>
          <a:xfrm>
            <a:off x="3788296" y="5093568"/>
            <a:ext cx="2007840" cy="567680"/>
          </a:xfrm>
          <a:custGeom>
            <a:avLst/>
            <a:gdLst>
              <a:gd name="connsiteX0" fmla="*/ 0 w 2029064"/>
              <a:gd name="connsiteY0" fmla="*/ 70339 h 798008"/>
              <a:gd name="connsiteX1" fmla="*/ 126609 w 2029064"/>
              <a:gd name="connsiteY1" fmla="*/ 28136 h 798008"/>
              <a:gd name="connsiteX2" fmla="*/ 168812 w 2029064"/>
              <a:gd name="connsiteY2" fmla="*/ 14068 h 798008"/>
              <a:gd name="connsiteX3" fmla="*/ 225083 w 2029064"/>
              <a:gd name="connsiteY3" fmla="*/ 0 h 798008"/>
              <a:gd name="connsiteX4" fmla="*/ 703385 w 2029064"/>
              <a:gd name="connsiteY4" fmla="*/ 14068 h 798008"/>
              <a:gd name="connsiteX5" fmla="*/ 872197 w 2029064"/>
              <a:gd name="connsiteY5" fmla="*/ 28136 h 798008"/>
              <a:gd name="connsiteX6" fmla="*/ 1069145 w 2029064"/>
              <a:gd name="connsiteY6" fmla="*/ 56271 h 798008"/>
              <a:gd name="connsiteX7" fmla="*/ 1111348 w 2029064"/>
              <a:gd name="connsiteY7" fmla="*/ 70339 h 798008"/>
              <a:gd name="connsiteX8" fmla="*/ 1223889 w 2029064"/>
              <a:gd name="connsiteY8" fmla="*/ 98474 h 798008"/>
              <a:gd name="connsiteX9" fmla="*/ 1350499 w 2029064"/>
              <a:gd name="connsiteY9" fmla="*/ 154745 h 798008"/>
              <a:gd name="connsiteX10" fmla="*/ 1392702 w 2029064"/>
              <a:gd name="connsiteY10" fmla="*/ 168813 h 798008"/>
              <a:gd name="connsiteX11" fmla="*/ 1434905 w 2029064"/>
              <a:gd name="connsiteY11" fmla="*/ 182880 h 798008"/>
              <a:gd name="connsiteX12" fmla="*/ 1505243 w 2029064"/>
              <a:gd name="connsiteY12" fmla="*/ 225083 h 798008"/>
              <a:gd name="connsiteX13" fmla="*/ 1533379 w 2029064"/>
              <a:gd name="connsiteY13" fmla="*/ 253219 h 798008"/>
              <a:gd name="connsiteX14" fmla="*/ 1575582 w 2029064"/>
              <a:gd name="connsiteY14" fmla="*/ 281354 h 798008"/>
              <a:gd name="connsiteX15" fmla="*/ 1645920 w 2029064"/>
              <a:gd name="connsiteY15" fmla="*/ 351693 h 798008"/>
              <a:gd name="connsiteX16" fmla="*/ 1688123 w 2029064"/>
              <a:gd name="connsiteY16" fmla="*/ 379828 h 798008"/>
              <a:gd name="connsiteX17" fmla="*/ 1786597 w 2029064"/>
              <a:gd name="connsiteY17" fmla="*/ 464234 h 798008"/>
              <a:gd name="connsiteX18" fmla="*/ 1856936 w 2029064"/>
              <a:gd name="connsiteY18" fmla="*/ 562708 h 798008"/>
              <a:gd name="connsiteX19" fmla="*/ 1885071 w 2029064"/>
              <a:gd name="connsiteY19" fmla="*/ 604911 h 798008"/>
              <a:gd name="connsiteX20" fmla="*/ 1955409 w 2029064"/>
              <a:gd name="connsiteY20" fmla="*/ 675250 h 798008"/>
              <a:gd name="connsiteX21" fmla="*/ 1983545 w 2029064"/>
              <a:gd name="connsiteY21" fmla="*/ 703385 h 798008"/>
              <a:gd name="connsiteX22" fmla="*/ 1997612 w 2029064"/>
              <a:gd name="connsiteY22" fmla="*/ 745588 h 798008"/>
              <a:gd name="connsiteX23" fmla="*/ 2025748 w 2029064"/>
              <a:gd name="connsiteY23" fmla="*/ 787791 h 798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029064" h="798008">
                <a:moveTo>
                  <a:pt x="0" y="70339"/>
                </a:moveTo>
                <a:lnTo>
                  <a:pt x="126609" y="28136"/>
                </a:lnTo>
                <a:cubicBezTo>
                  <a:pt x="140677" y="23447"/>
                  <a:pt x="154426" y="17665"/>
                  <a:pt x="168812" y="14068"/>
                </a:cubicBezTo>
                <a:lnTo>
                  <a:pt x="225083" y="0"/>
                </a:lnTo>
                <a:lnTo>
                  <a:pt x="703385" y="14068"/>
                </a:lnTo>
                <a:cubicBezTo>
                  <a:pt x="759797" y="16521"/>
                  <a:pt x="816103" y="21664"/>
                  <a:pt x="872197" y="28136"/>
                </a:cubicBezTo>
                <a:cubicBezTo>
                  <a:pt x="938076" y="35737"/>
                  <a:pt x="1069145" y="56271"/>
                  <a:pt x="1069145" y="56271"/>
                </a:cubicBezTo>
                <a:cubicBezTo>
                  <a:pt x="1083213" y="60960"/>
                  <a:pt x="1097042" y="66437"/>
                  <a:pt x="1111348" y="70339"/>
                </a:cubicBezTo>
                <a:cubicBezTo>
                  <a:pt x="1148654" y="80513"/>
                  <a:pt x="1223889" y="98474"/>
                  <a:pt x="1223889" y="98474"/>
                </a:cubicBezTo>
                <a:cubicBezTo>
                  <a:pt x="1290769" y="143062"/>
                  <a:pt x="1250051" y="121262"/>
                  <a:pt x="1350499" y="154745"/>
                </a:cubicBezTo>
                <a:lnTo>
                  <a:pt x="1392702" y="168813"/>
                </a:lnTo>
                <a:lnTo>
                  <a:pt x="1434905" y="182880"/>
                </a:lnTo>
                <a:cubicBezTo>
                  <a:pt x="1506191" y="254169"/>
                  <a:pt x="1413936" y="170299"/>
                  <a:pt x="1505243" y="225083"/>
                </a:cubicBezTo>
                <a:cubicBezTo>
                  <a:pt x="1516616" y="231907"/>
                  <a:pt x="1523022" y="244933"/>
                  <a:pt x="1533379" y="253219"/>
                </a:cubicBezTo>
                <a:cubicBezTo>
                  <a:pt x="1546581" y="263781"/>
                  <a:pt x="1562858" y="270221"/>
                  <a:pt x="1575582" y="281354"/>
                </a:cubicBezTo>
                <a:cubicBezTo>
                  <a:pt x="1600536" y="303189"/>
                  <a:pt x="1618331" y="333300"/>
                  <a:pt x="1645920" y="351693"/>
                </a:cubicBezTo>
                <a:cubicBezTo>
                  <a:pt x="1659988" y="361071"/>
                  <a:pt x="1675286" y="368825"/>
                  <a:pt x="1688123" y="379828"/>
                </a:cubicBezTo>
                <a:cubicBezTo>
                  <a:pt x="1807519" y="482167"/>
                  <a:pt x="1689709" y="399643"/>
                  <a:pt x="1786597" y="464234"/>
                </a:cubicBezTo>
                <a:cubicBezTo>
                  <a:pt x="1821494" y="568923"/>
                  <a:pt x="1767925" y="429190"/>
                  <a:pt x="1856936" y="562708"/>
                </a:cubicBezTo>
                <a:cubicBezTo>
                  <a:pt x="1866314" y="576776"/>
                  <a:pt x="1873938" y="592187"/>
                  <a:pt x="1885071" y="604911"/>
                </a:cubicBezTo>
                <a:cubicBezTo>
                  <a:pt x="1906905" y="629865"/>
                  <a:pt x="1931963" y="651804"/>
                  <a:pt x="1955409" y="675250"/>
                </a:cubicBezTo>
                <a:lnTo>
                  <a:pt x="1983545" y="703385"/>
                </a:lnTo>
                <a:cubicBezTo>
                  <a:pt x="1988234" y="717453"/>
                  <a:pt x="1989983" y="732873"/>
                  <a:pt x="1997612" y="745588"/>
                </a:cubicBezTo>
                <a:cubicBezTo>
                  <a:pt x="2029064" y="798008"/>
                  <a:pt x="2025748" y="753046"/>
                  <a:pt x="2025748" y="787791"/>
                </a:cubicBezTo>
              </a:path>
            </a:pathLst>
          </a:cu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6" name="PoljeZBesedilom 85"/>
          <p:cNvSpPr txBox="1"/>
          <p:nvPr/>
        </p:nvSpPr>
        <p:spPr>
          <a:xfrm>
            <a:off x="4139952" y="6237312"/>
            <a:ext cx="3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</a:t>
            </a:r>
            <a:endParaRPr lang="sl-SI" sz="20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PoljeZBesedilom 86"/>
          <p:cNvSpPr txBox="1"/>
          <p:nvPr/>
        </p:nvSpPr>
        <p:spPr>
          <a:xfrm>
            <a:off x="3923928" y="5949280"/>
            <a:ext cx="409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β</a:t>
            </a:r>
            <a:endParaRPr lang="sl-SI" sz="3200" b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Prostoročno 87"/>
          <p:cNvSpPr/>
          <p:nvPr/>
        </p:nvSpPr>
        <p:spPr>
          <a:xfrm rot="5024922">
            <a:off x="2980786" y="4020400"/>
            <a:ext cx="1135748" cy="424460"/>
          </a:xfrm>
          <a:custGeom>
            <a:avLst/>
            <a:gdLst>
              <a:gd name="connsiteX0" fmla="*/ 0 w 1308295"/>
              <a:gd name="connsiteY0" fmla="*/ 309489 h 365760"/>
              <a:gd name="connsiteX1" fmla="*/ 70338 w 1308295"/>
              <a:gd name="connsiteY1" fmla="*/ 239151 h 365760"/>
              <a:gd name="connsiteX2" fmla="*/ 140677 w 1308295"/>
              <a:gd name="connsiteY2" fmla="*/ 196947 h 365760"/>
              <a:gd name="connsiteX3" fmla="*/ 182880 w 1308295"/>
              <a:gd name="connsiteY3" fmla="*/ 154744 h 365760"/>
              <a:gd name="connsiteX4" fmla="*/ 267286 w 1308295"/>
              <a:gd name="connsiteY4" fmla="*/ 98474 h 365760"/>
              <a:gd name="connsiteX5" fmla="*/ 337624 w 1308295"/>
              <a:gd name="connsiteY5" fmla="*/ 42203 h 365760"/>
              <a:gd name="connsiteX6" fmla="*/ 478301 w 1308295"/>
              <a:gd name="connsiteY6" fmla="*/ 0 h 365760"/>
              <a:gd name="connsiteX7" fmla="*/ 717452 w 1308295"/>
              <a:gd name="connsiteY7" fmla="*/ 14067 h 365760"/>
              <a:gd name="connsiteX8" fmla="*/ 759655 w 1308295"/>
              <a:gd name="connsiteY8" fmla="*/ 28135 h 365760"/>
              <a:gd name="connsiteX9" fmla="*/ 829994 w 1308295"/>
              <a:gd name="connsiteY9" fmla="*/ 42203 h 365760"/>
              <a:gd name="connsiteX10" fmla="*/ 872197 w 1308295"/>
              <a:gd name="connsiteY10" fmla="*/ 56271 h 365760"/>
              <a:gd name="connsiteX11" fmla="*/ 1012874 w 1308295"/>
              <a:gd name="connsiteY11" fmla="*/ 98474 h 365760"/>
              <a:gd name="connsiteX12" fmla="*/ 1097280 w 1308295"/>
              <a:gd name="connsiteY12" fmla="*/ 154744 h 365760"/>
              <a:gd name="connsiteX13" fmla="*/ 1181686 w 1308295"/>
              <a:gd name="connsiteY13" fmla="*/ 196947 h 365760"/>
              <a:gd name="connsiteX14" fmla="*/ 1237957 w 1308295"/>
              <a:gd name="connsiteY14" fmla="*/ 253218 h 365760"/>
              <a:gd name="connsiteX15" fmla="*/ 1266092 w 1308295"/>
              <a:gd name="connsiteY15" fmla="*/ 281354 h 365760"/>
              <a:gd name="connsiteX16" fmla="*/ 1280160 w 1308295"/>
              <a:gd name="connsiteY16" fmla="*/ 323557 h 365760"/>
              <a:gd name="connsiteX17" fmla="*/ 1308295 w 1308295"/>
              <a:gd name="connsiteY17" fmla="*/ 365760 h 36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08295" h="365760">
                <a:moveTo>
                  <a:pt x="0" y="309489"/>
                </a:moveTo>
                <a:cubicBezTo>
                  <a:pt x="48232" y="237141"/>
                  <a:pt x="3349" y="292742"/>
                  <a:pt x="70338" y="239151"/>
                </a:cubicBezTo>
                <a:cubicBezTo>
                  <a:pt x="125512" y="195012"/>
                  <a:pt x="67385" y="221378"/>
                  <a:pt x="140677" y="196947"/>
                </a:cubicBezTo>
                <a:cubicBezTo>
                  <a:pt x="154745" y="182879"/>
                  <a:pt x="167176" y="166958"/>
                  <a:pt x="182880" y="154744"/>
                </a:cubicBezTo>
                <a:cubicBezTo>
                  <a:pt x="209571" y="133984"/>
                  <a:pt x="243376" y="122385"/>
                  <a:pt x="267286" y="98474"/>
                </a:cubicBezTo>
                <a:cubicBezTo>
                  <a:pt x="290672" y="75087"/>
                  <a:pt x="305679" y="56401"/>
                  <a:pt x="337624" y="42203"/>
                </a:cubicBezTo>
                <a:cubicBezTo>
                  <a:pt x="381666" y="22628"/>
                  <a:pt x="431529" y="11692"/>
                  <a:pt x="478301" y="0"/>
                </a:cubicBezTo>
                <a:cubicBezTo>
                  <a:pt x="558018" y="4689"/>
                  <a:pt x="637994" y="6121"/>
                  <a:pt x="717452" y="14067"/>
                </a:cubicBezTo>
                <a:cubicBezTo>
                  <a:pt x="732207" y="15542"/>
                  <a:pt x="745269" y="24538"/>
                  <a:pt x="759655" y="28135"/>
                </a:cubicBezTo>
                <a:cubicBezTo>
                  <a:pt x="782852" y="33934"/>
                  <a:pt x="806797" y="36404"/>
                  <a:pt x="829994" y="42203"/>
                </a:cubicBezTo>
                <a:cubicBezTo>
                  <a:pt x="844380" y="45800"/>
                  <a:pt x="857939" y="52197"/>
                  <a:pt x="872197" y="56271"/>
                </a:cubicBezTo>
                <a:cubicBezTo>
                  <a:pt x="906605" y="66102"/>
                  <a:pt x="987796" y="81756"/>
                  <a:pt x="1012874" y="98474"/>
                </a:cubicBezTo>
                <a:cubicBezTo>
                  <a:pt x="1041009" y="117231"/>
                  <a:pt x="1065201" y="144051"/>
                  <a:pt x="1097280" y="154744"/>
                </a:cubicBezTo>
                <a:cubicBezTo>
                  <a:pt x="1138127" y="168360"/>
                  <a:pt x="1146979" y="167198"/>
                  <a:pt x="1181686" y="196947"/>
                </a:cubicBezTo>
                <a:cubicBezTo>
                  <a:pt x="1201826" y="214210"/>
                  <a:pt x="1219200" y="234461"/>
                  <a:pt x="1237957" y="253218"/>
                </a:cubicBezTo>
                <a:lnTo>
                  <a:pt x="1266092" y="281354"/>
                </a:lnTo>
                <a:cubicBezTo>
                  <a:pt x="1270781" y="295422"/>
                  <a:pt x="1273528" y="310294"/>
                  <a:pt x="1280160" y="323557"/>
                </a:cubicBezTo>
                <a:cubicBezTo>
                  <a:pt x="1287721" y="338679"/>
                  <a:pt x="1308295" y="365760"/>
                  <a:pt x="1308295" y="365760"/>
                </a:cubicBezTo>
              </a:path>
            </a:pathLst>
          </a:cu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9" name="Prostoročno 88"/>
          <p:cNvSpPr/>
          <p:nvPr/>
        </p:nvSpPr>
        <p:spPr>
          <a:xfrm rot="11460770">
            <a:off x="600334" y="5953380"/>
            <a:ext cx="1390603" cy="770428"/>
          </a:xfrm>
          <a:custGeom>
            <a:avLst/>
            <a:gdLst>
              <a:gd name="connsiteX0" fmla="*/ 0 w 1434905"/>
              <a:gd name="connsiteY0" fmla="*/ 759656 h 759656"/>
              <a:gd name="connsiteX1" fmla="*/ 28135 w 1434905"/>
              <a:gd name="connsiteY1" fmla="*/ 717453 h 759656"/>
              <a:gd name="connsiteX2" fmla="*/ 56271 w 1434905"/>
              <a:gd name="connsiteY2" fmla="*/ 689317 h 759656"/>
              <a:gd name="connsiteX3" fmla="*/ 126609 w 1434905"/>
              <a:gd name="connsiteY3" fmla="*/ 562708 h 759656"/>
              <a:gd name="connsiteX4" fmla="*/ 140677 w 1434905"/>
              <a:gd name="connsiteY4" fmla="*/ 520505 h 759656"/>
              <a:gd name="connsiteX5" fmla="*/ 196948 w 1434905"/>
              <a:gd name="connsiteY5" fmla="*/ 436099 h 759656"/>
              <a:gd name="connsiteX6" fmla="*/ 211015 w 1434905"/>
              <a:gd name="connsiteY6" fmla="*/ 393896 h 759656"/>
              <a:gd name="connsiteX7" fmla="*/ 239151 w 1434905"/>
              <a:gd name="connsiteY7" fmla="*/ 365760 h 759656"/>
              <a:gd name="connsiteX8" fmla="*/ 253218 w 1434905"/>
              <a:gd name="connsiteY8" fmla="*/ 309490 h 759656"/>
              <a:gd name="connsiteX9" fmla="*/ 281354 w 1434905"/>
              <a:gd name="connsiteY9" fmla="*/ 281354 h 759656"/>
              <a:gd name="connsiteX10" fmla="*/ 309489 w 1434905"/>
              <a:gd name="connsiteY10" fmla="*/ 239151 h 759656"/>
              <a:gd name="connsiteX11" fmla="*/ 323557 w 1434905"/>
              <a:gd name="connsiteY11" fmla="*/ 196948 h 759656"/>
              <a:gd name="connsiteX12" fmla="*/ 365760 w 1434905"/>
              <a:gd name="connsiteY12" fmla="*/ 154745 h 759656"/>
              <a:gd name="connsiteX13" fmla="*/ 436098 w 1434905"/>
              <a:gd name="connsiteY13" fmla="*/ 98474 h 759656"/>
              <a:gd name="connsiteX14" fmla="*/ 464234 w 1434905"/>
              <a:gd name="connsiteY14" fmla="*/ 70339 h 759656"/>
              <a:gd name="connsiteX15" fmla="*/ 548640 w 1434905"/>
              <a:gd name="connsiteY15" fmla="*/ 42204 h 759656"/>
              <a:gd name="connsiteX16" fmla="*/ 773723 w 1434905"/>
              <a:gd name="connsiteY16" fmla="*/ 14068 h 759656"/>
              <a:gd name="connsiteX17" fmla="*/ 886265 w 1434905"/>
              <a:gd name="connsiteY17" fmla="*/ 0 h 759656"/>
              <a:gd name="connsiteX18" fmla="*/ 1083212 w 1434905"/>
              <a:gd name="connsiteY18" fmla="*/ 14068 h 759656"/>
              <a:gd name="connsiteX19" fmla="*/ 1336431 w 1434905"/>
              <a:gd name="connsiteY19" fmla="*/ 42204 h 759656"/>
              <a:gd name="connsiteX20" fmla="*/ 1434905 w 1434905"/>
              <a:gd name="connsiteY20" fmla="*/ 70339 h 75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34905" h="759656">
                <a:moveTo>
                  <a:pt x="0" y="759656"/>
                </a:moveTo>
                <a:cubicBezTo>
                  <a:pt x="9378" y="745588"/>
                  <a:pt x="17573" y="730655"/>
                  <a:pt x="28135" y="717453"/>
                </a:cubicBezTo>
                <a:cubicBezTo>
                  <a:pt x="36421" y="707096"/>
                  <a:pt x="50339" y="701180"/>
                  <a:pt x="56271" y="689317"/>
                </a:cubicBezTo>
                <a:cubicBezTo>
                  <a:pt x="125125" y="551610"/>
                  <a:pt x="40341" y="648976"/>
                  <a:pt x="126609" y="562708"/>
                </a:cubicBezTo>
                <a:cubicBezTo>
                  <a:pt x="131298" y="548640"/>
                  <a:pt x="133476" y="533468"/>
                  <a:pt x="140677" y="520505"/>
                </a:cubicBezTo>
                <a:cubicBezTo>
                  <a:pt x="157099" y="490946"/>
                  <a:pt x="196948" y="436099"/>
                  <a:pt x="196948" y="436099"/>
                </a:cubicBezTo>
                <a:cubicBezTo>
                  <a:pt x="201637" y="422031"/>
                  <a:pt x="203386" y="406611"/>
                  <a:pt x="211015" y="393896"/>
                </a:cubicBezTo>
                <a:cubicBezTo>
                  <a:pt x="217839" y="382523"/>
                  <a:pt x="233219" y="377623"/>
                  <a:pt x="239151" y="365760"/>
                </a:cubicBezTo>
                <a:cubicBezTo>
                  <a:pt x="247797" y="348467"/>
                  <a:pt x="244572" y="326783"/>
                  <a:pt x="253218" y="309490"/>
                </a:cubicBezTo>
                <a:cubicBezTo>
                  <a:pt x="259150" y="297627"/>
                  <a:pt x="273068" y="291711"/>
                  <a:pt x="281354" y="281354"/>
                </a:cubicBezTo>
                <a:cubicBezTo>
                  <a:pt x="291916" y="268152"/>
                  <a:pt x="301928" y="254273"/>
                  <a:pt x="309489" y="239151"/>
                </a:cubicBezTo>
                <a:cubicBezTo>
                  <a:pt x="316121" y="225888"/>
                  <a:pt x="315332" y="209286"/>
                  <a:pt x="323557" y="196948"/>
                </a:cubicBezTo>
                <a:cubicBezTo>
                  <a:pt x="334593" y="180395"/>
                  <a:pt x="353024" y="170029"/>
                  <a:pt x="365760" y="154745"/>
                </a:cubicBezTo>
                <a:cubicBezTo>
                  <a:pt x="414707" y="96008"/>
                  <a:pt x="366816" y="121569"/>
                  <a:pt x="436098" y="98474"/>
                </a:cubicBezTo>
                <a:cubicBezTo>
                  <a:pt x="445477" y="89096"/>
                  <a:pt x="452371" y="76270"/>
                  <a:pt x="464234" y="70339"/>
                </a:cubicBezTo>
                <a:cubicBezTo>
                  <a:pt x="490760" y="57076"/>
                  <a:pt x="520505" y="51582"/>
                  <a:pt x="548640" y="42204"/>
                </a:cubicBezTo>
                <a:cubicBezTo>
                  <a:pt x="652537" y="7572"/>
                  <a:pt x="560839" y="34343"/>
                  <a:pt x="773723" y="14068"/>
                </a:cubicBezTo>
                <a:cubicBezTo>
                  <a:pt x="811359" y="10484"/>
                  <a:pt x="848751" y="4689"/>
                  <a:pt x="886265" y="0"/>
                </a:cubicBezTo>
                <a:cubicBezTo>
                  <a:pt x="951914" y="4689"/>
                  <a:pt x="1017683" y="7925"/>
                  <a:pt x="1083212" y="14068"/>
                </a:cubicBezTo>
                <a:cubicBezTo>
                  <a:pt x="1167767" y="21995"/>
                  <a:pt x="1336431" y="42204"/>
                  <a:pt x="1336431" y="42204"/>
                </a:cubicBezTo>
                <a:cubicBezTo>
                  <a:pt x="1425286" y="71822"/>
                  <a:pt x="1391180" y="70339"/>
                  <a:pt x="1434905" y="7033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0" name="PoljeZBesedilom 89"/>
          <p:cNvSpPr txBox="1"/>
          <p:nvPr/>
        </p:nvSpPr>
        <p:spPr>
          <a:xfrm>
            <a:off x="1259632" y="6309320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/>
              <a:t>1</a:t>
            </a:r>
            <a:endParaRPr lang="sl-SI" sz="2000" b="1" dirty="0"/>
          </a:p>
        </p:txBody>
      </p:sp>
      <p:sp>
        <p:nvSpPr>
          <p:cNvPr id="91" name="PoljeZBesedilom 90"/>
          <p:cNvSpPr txBox="1"/>
          <p:nvPr/>
        </p:nvSpPr>
        <p:spPr>
          <a:xfrm>
            <a:off x="1043608" y="6093296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2000" fill="hold"/>
                                        <p:tgtEl>
                                          <p:spTgt spid="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5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0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8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9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4" dur="2000" fill="hold"/>
                                        <p:tgtEl>
                                          <p:spTgt spid="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4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2" grpId="0"/>
      <p:bldP spid="23" grpId="0"/>
      <p:bldP spid="37" grpId="0"/>
      <p:bldP spid="38" grpId="0"/>
      <p:bldP spid="39" grpId="0"/>
      <p:bldP spid="40" grpId="0"/>
      <p:bldP spid="41" grpId="0"/>
      <p:bldP spid="63" grpId="0"/>
      <p:bldP spid="64" grpId="0"/>
      <p:bldP spid="65" grpId="0"/>
      <p:bldP spid="66" grpId="0"/>
      <p:bldP spid="68" grpId="0"/>
      <p:bldP spid="70" grpId="0" animBg="1"/>
      <p:bldP spid="71" grpId="0"/>
      <p:bldP spid="72" grpId="0"/>
      <p:bldP spid="73" grpId="0"/>
      <p:bldP spid="76" grpId="0"/>
      <p:bldP spid="77" grpId="0" animBg="1"/>
      <p:bldP spid="77" grpId="1" animBg="1"/>
      <p:bldP spid="78" grpId="0"/>
      <p:bldP spid="79" grpId="0" animBg="1"/>
      <p:bldP spid="80" grpId="0"/>
      <p:bldP spid="81" grpId="0"/>
      <p:bldP spid="84" grpId="0" animBg="1"/>
      <p:bldP spid="86" grpId="0"/>
      <p:bldP spid="86" grpId="1"/>
      <p:bldP spid="87" grpId="0"/>
      <p:bldP spid="87" grpId="1"/>
      <p:bldP spid="88" grpId="0" animBg="1"/>
      <p:bldP spid="88" grpId="1" animBg="1"/>
      <p:bldP spid="89" grpId="0" animBg="1"/>
      <p:bldP spid="89" grpId="1" animBg="1"/>
      <p:bldP spid="90" grpId="0"/>
      <p:bldP spid="90" grpId="1"/>
      <p:bldP spid="91" grpId="0"/>
      <p:bldP spid="9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395536" y="620688"/>
            <a:ext cx="84507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Določimo orientacijo 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trikotnika 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PRS in 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pozitivno </a:t>
            </a:r>
            <a:endParaRPr lang="sl-SI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orientiranemu 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trikotniku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 zapišimo še </a:t>
            </a:r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stranice </a:t>
            </a:r>
            <a:r>
              <a:rPr lang="sl-SI" sz="3200" b="1" dirty="0" smtClean="0">
                <a:solidFill>
                  <a:schemeClr val="accent1">
                    <a:lumMod val="75000"/>
                  </a:schemeClr>
                </a:solidFill>
              </a:rPr>
              <a:t>p,  r in s.</a:t>
            </a:r>
          </a:p>
          <a:p>
            <a:endParaRPr lang="sl-SI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4" name="Raven konektor 3"/>
          <p:cNvCxnSpPr/>
          <p:nvPr/>
        </p:nvCxnSpPr>
        <p:spPr>
          <a:xfrm flipV="1">
            <a:off x="971600" y="2492896"/>
            <a:ext cx="1296144" cy="18722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konektor 5"/>
          <p:cNvCxnSpPr/>
          <p:nvPr/>
        </p:nvCxnSpPr>
        <p:spPr>
          <a:xfrm>
            <a:off x="2267744" y="2492896"/>
            <a:ext cx="1872208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>
            <a:off x="971600" y="4365104"/>
            <a:ext cx="3168352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konektor 7"/>
          <p:cNvCxnSpPr/>
          <p:nvPr/>
        </p:nvCxnSpPr>
        <p:spPr>
          <a:xfrm>
            <a:off x="6228184" y="2564904"/>
            <a:ext cx="1872208" cy="20162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konektor 8"/>
          <p:cNvCxnSpPr/>
          <p:nvPr/>
        </p:nvCxnSpPr>
        <p:spPr>
          <a:xfrm>
            <a:off x="4932040" y="4437112"/>
            <a:ext cx="3168352" cy="1440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konektor 9"/>
          <p:cNvCxnSpPr/>
          <p:nvPr/>
        </p:nvCxnSpPr>
        <p:spPr>
          <a:xfrm flipV="1">
            <a:off x="4932040" y="2564904"/>
            <a:ext cx="1296144" cy="18722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/>
          <p:cNvSpPr txBox="1"/>
          <p:nvPr/>
        </p:nvSpPr>
        <p:spPr>
          <a:xfrm>
            <a:off x="2051720" y="184482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P</a:t>
            </a:r>
            <a:endParaRPr lang="sl-SI" sz="32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7668344" y="1052736"/>
            <a:ext cx="330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r</a:t>
            </a:r>
            <a:endParaRPr lang="sl-SI" sz="3200" b="1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55576" y="4365104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S</a:t>
            </a:r>
            <a:endParaRPr lang="sl-SI" sz="3200" b="1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3851920" y="4509120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R</a:t>
            </a:r>
            <a:endParaRPr lang="sl-SI" sz="3200" b="1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6012160" y="1916832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S</a:t>
            </a:r>
            <a:endParaRPr lang="sl-SI" sz="3200" b="1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8100392" y="465313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R</a:t>
            </a:r>
            <a:endParaRPr lang="sl-SI" sz="3200" b="1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4788024" y="4437112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P</a:t>
            </a:r>
            <a:endParaRPr lang="sl-SI" sz="3200" b="1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7164288" y="1052736"/>
            <a:ext cx="4026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p</a:t>
            </a:r>
            <a:endParaRPr lang="sl-SI" sz="3200" b="1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8316416" y="1052736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s</a:t>
            </a:r>
            <a:endParaRPr lang="sl-SI" sz="3200" b="1" dirty="0"/>
          </a:p>
        </p:txBody>
      </p:sp>
      <p:pic>
        <p:nvPicPr>
          <p:cNvPr id="1026" name="Picture 2" descr="Povzetek"/>
          <p:cNvPicPr>
            <a:picLocks noChangeAspect="1" noChangeArrowheads="1"/>
          </p:cNvPicPr>
          <p:nvPr/>
        </p:nvPicPr>
        <p:blipFill>
          <a:blip r:embed="rId2" cstate="print"/>
          <a:srcRect l="28356" t="42962" r="60301" b="23120"/>
          <a:stretch>
            <a:fillRect/>
          </a:stretch>
        </p:blipFill>
        <p:spPr bwMode="auto">
          <a:xfrm>
            <a:off x="5796136" y="3284984"/>
            <a:ext cx="1080120" cy="1157271"/>
          </a:xfrm>
          <a:prstGeom prst="rect">
            <a:avLst/>
          </a:prstGeom>
          <a:noFill/>
        </p:spPr>
      </p:pic>
      <p:pic>
        <p:nvPicPr>
          <p:cNvPr id="1028" name="Picture 4" descr="Povzetek"/>
          <p:cNvPicPr>
            <a:picLocks noChangeAspect="1" noChangeArrowheads="1"/>
          </p:cNvPicPr>
          <p:nvPr/>
        </p:nvPicPr>
        <p:blipFill>
          <a:blip r:embed="rId2" cstate="print"/>
          <a:srcRect l="68865" t="42711" r="18892" b="23120"/>
          <a:stretch>
            <a:fillRect/>
          </a:stretch>
        </p:blipFill>
        <p:spPr bwMode="auto">
          <a:xfrm>
            <a:off x="1907704" y="2996952"/>
            <a:ext cx="1008112" cy="1008112"/>
          </a:xfrm>
          <a:prstGeom prst="rect">
            <a:avLst/>
          </a:prstGeom>
          <a:noFill/>
        </p:spPr>
      </p:pic>
      <p:sp>
        <p:nvSpPr>
          <p:cNvPr id="20" name="PoljeZBesedilom 19"/>
          <p:cNvSpPr txBox="1"/>
          <p:nvPr/>
        </p:nvSpPr>
        <p:spPr>
          <a:xfrm>
            <a:off x="683568" y="1628800"/>
            <a:ext cx="7136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a) 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PoljeZBesedilom 20"/>
          <p:cNvSpPr txBox="1"/>
          <p:nvPr/>
        </p:nvSpPr>
        <p:spPr>
          <a:xfrm>
            <a:off x="4860032" y="1700808"/>
            <a:ext cx="7360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b) 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PoljeZBesedilom 21"/>
          <p:cNvSpPr txBox="1"/>
          <p:nvPr/>
        </p:nvSpPr>
        <p:spPr>
          <a:xfrm>
            <a:off x="611560" y="5085184"/>
            <a:ext cx="3363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Negativna orientacija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PoljeZBesedilom 23"/>
          <p:cNvSpPr txBox="1"/>
          <p:nvPr/>
        </p:nvSpPr>
        <p:spPr>
          <a:xfrm>
            <a:off x="4644008" y="5157192"/>
            <a:ext cx="32926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chemeClr val="accent1">
                    <a:lumMod val="75000"/>
                  </a:schemeClr>
                </a:solidFill>
              </a:rPr>
              <a:t>Pozitivna  orientacija</a:t>
            </a:r>
            <a:endParaRPr lang="sl-SI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414 L -0.02205 0.2722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44126E-6 L -0.24636 0.261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" y="1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44126E-6 L -0.2441 0.4923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331640" y="260648"/>
            <a:ext cx="5652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	</a:t>
            </a:r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VRSTE TRIKOTNIKOV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6" name="AutoShape 4" descr="Trikotnik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8438" name="AutoShape 6" descr="Trikotnik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8440" name="Picture 8" descr="POGLAVJE Trikotniki"/>
          <p:cNvPicPr>
            <a:picLocks noChangeAspect="1" noChangeArrowheads="1"/>
          </p:cNvPicPr>
          <p:nvPr/>
        </p:nvPicPr>
        <p:blipFill>
          <a:blip r:embed="rId2" cstate="print"/>
          <a:srcRect l="3138" t="9487" b="7561"/>
          <a:stretch>
            <a:fillRect/>
          </a:stretch>
        </p:blipFill>
        <p:spPr bwMode="auto">
          <a:xfrm rot="1539820">
            <a:off x="-297305" y="1496923"/>
            <a:ext cx="6240007" cy="2544732"/>
          </a:xfrm>
          <a:prstGeom prst="rect">
            <a:avLst/>
          </a:prstGeom>
          <a:noFill/>
        </p:spPr>
      </p:pic>
      <p:cxnSp>
        <p:nvCxnSpPr>
          <p:cNvPr id="9" name="Raven konektor 8"/>
          <p:cNvCxnSpPr/>
          <p:nvPr/>
        </p:nvCxnSpPr>
        <p:spPr>
          <a:xfrm>
            <a:off x="3347864" y="5013176"/>
            <a:ext cx="3528392" cy="1296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konektor 9"/>
          <p:cNvCxnSpPr/>
          <p:nvPr/>
        </p:nvCxnSpPr>
        <p:spPr>
          <a:xfrm>
            <a:off x="467544" y="6237312"/>
            <a:ext cx="633670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 flipV="1">
            <a:off x="467544" y="5013176"/>
            <a:ext cx="3024336" cy="1224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42" name="Picture 10" descr="Geotrikotnik - Wikipedija, prosta enciklopedi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2349052">
            <a:off x="-2048114" y="-683213"/>
            <a:ext cx="7427883" cy="3707752"/>
          </a:xfrm>
          <a:prstGeom prst="rect">
            <a:avLst/>
          </a:prstGeom>
          <a:noFill/>
        </p:spPr>
      </p:pic>
      <p:pic>
        <p:nvPicPr>
          <p:cNvPr id="23" name="Picture 10" descr="Geotrikotnik - Wikipedija, prosta enciklopedi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63665">
            <a:off x="-324444" y="4880826"/>
            <a:ext cx="9383235" cy="4887442"/>
          </a:xfrm>
          <a:prstGeom prst="rect">
            <a:avLst/>
          </a:prstGeom>
          <a:noFill/>
        </p:spPr>
      </p:pic>
      <p:sp>
        <p:nvSpPr>
          <p:cNvPr id="24" name="Prostoročno 23"/>
          <p:cNvSpPr/>
          <p:nvPr/>
        </p:nvSpPr>
        <p:spPr>
          <a:xfrm>
            <a:off x="2339752" y="5445224"/>
            <a:ext cx="2376264" cy="381488"/>
          </a:xfrm>
          <a:custGeom>
            <a:avLst/>
            <a:gdLst>
              <a:gd name="connsiteX0" fmla="*/ 26214 w 2260731"/>
              <a:gd name="connsiteY0" fmla="*/ 15728 h 381488"/>
              <a:gd name="connsiteX1" fmla="*/ 96553 w 2260731"/>
              <a:gd name="connsiteY1" fmla="*/ 57931 h 381488"/>
              <a:gd name="connsiteX2" fmla="*/ 180959 w 2260731"/>
              <a:gd name="connsiteY2" fmla="*/ 100134 h 381488"/>
              <a:gd name="connsiteX3" fmla="*/ 279433 w 2260731"/>
              <a:gd name="connsiteY3" fmla="*/ 170473 h 381488"/>
              <a:gd name="connsiteX4" fmla="*/ 321636 w 2260731"/>
              <a:gd name="connsiteY4" fmla="*/ 198608 h 381488"/>
              <a:gd name="connsiteX5" fmla="*/ 406042 w 2260731"/>
              <a:gd name="connsiteY5" fmla="*/ 226744 h 381488"/>
              <a:gd name="connsiteX6" fmla="*/ 518583 w 2260731"/>
              <a:gd name="connsiteY6" fmla="*/ 254879 h 381488"/>
              <a:gd name="connsiteX7" fmla="*/ 560786 w 2260731"/>
              <a:gd name="connsiteY7" fmla="*/ 268947 h 381488"/>
              <a:gd name="connsiteX8" fmla="*/ 659260 w 2260731"/>
              <a:gd name="connsiteY8" fmla="*/ 283014 h 381488"/>
              <a:gd name="connsiteX9" fmla="*/ 729599 w 2260731"/>
              <a:gd name="connsiteY9" fmla="*/ 297082 h 381488"/>
              <a:gd name="connsiteX10" fmla="*/ 842140 w 2260731"/>
              <a:gd name="connsiteY10" fmla="*/ 311150 h 381488"/>
              <a:gd name="connsiteX11" fmla="*/ 1025020 w 2260731"/>
              <a:gd name="connsiteY11" fmla="*/ 339285 h 381488"/>
              <a:gd name="connsiteX12" fmla="*/ 1250103 w 2260731"/>
              <a:gd name="connsiteY12" fmla="*/ 353353 h 381488"/>
              <a:gd name="connsiteX13" fmla="*/ 1432983 w 2260731"/>
              <a:gd name="connsiteY13" fmla="*/ 381488 h 381488"/>
              <a:gd name="connsiteX14" fmla="*/ 1770608 w 2260731"/>
              <a:gd name="connsiteY14" fmla="*/ 367420 h 381488"/>
              <a:gd name="connsiteX15" fmla="*/ 1826879 w 2260731"/>
              <a:gd name="connsiteY15" fmla="*/ 353353 h 381488"/>
              <a:gd name="connsiteX16" fmla="*/ 1869082 w 2260731"/>
              <a:gd name="connsiteY16" fmla="*/ 339285 h 381488"/>
              <a:gd name="connsiteX17" fmla="*/ 2023826 w 2260731"/>
              <a:gd name="connsiteY17" fmla="*/ 297082 h 381488"/>
              <a:gd name="connsiteX18" fmla="*/ 2066030 w 2260731"/>
              <a:gd name="connsiteY18" fmla="*/ 283014 h 381488"/>
              <a:gd name="connsiteX19" fmla="*/ 2150436 w 2260731"/>
              <a:gd name="connsiteY19" fmla="*/ 240811 h 381488"/>
              <a:gd name="connsiteX20" fmla="*/ 2178571 w 2260731"/>
              <a:gd name="connsiteY20" fmla="*/ 198608 h 381488"/>
              <a:gd name="connsiteX21" fmla="*/ 2178571 w 2260731"/>
              <a:gd name="connsiteY21" fmla="*/ 184540 h 381488"/>
              <a:gd name="connsiteX22" fmla="*/ 2150436 w 2260731"/>
              <a:gd name="connsiteY22" fmla="*/ 212676 h 38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60731" h="381488">
                <a:moveTo>
                  <a:pt x="26214" y="15728"/>
                </a:moveTo>
                <a:cubicBezTo>
                  <a:pt x="145768" y="55580"/>
                  <a:pt x="0" y="0"/>
                  <a:pt x="96553" y="57931"/>
                </a:cubicBezTo>
                <a:cubicBezTo>
                  <a:pt x="179757" y="107853"/>
                  <a:pt x="97958" y="28990"/>
                  <a:pt x="180959" y="100134"/>
                </a:cubicBezTo>
                <a:cubicBezTo>
                  <a:pt x="330656" y="228445"/>
                  <a:pt x="165700" y="113607"/>
                  <a:pt x="279433" y="170473"/>
                </a:cubicBezTo>
                <a:cubicBezTo>
                  <a:pt x="294555" y="178034"/>
                  <a:pt x="306186" y="191741"/>
                  <a:pt x="321636" y="198608"/>
                </a:cubicBezTo>
                <a:cubicBezTo>
                  <a:pt x="348737" y="210653"/>
                  <a:pt x="377270" y="219551"/>
                  <a:pt x="406042" y="226744"/>
                </a:cubicBezTo>
                <a:cubicBezTo>
                  <a:pt x="443556" y="236122"/>
                  <a:pt x="481899" y="242651"/>
                  <a:pt x="518583" y="254879"/>
                </a:cubicBezTo>
                <a:cubicBezTo>
                  <a:pt x="532651" y="259568"/>
                  <a:pt x="546245" y="266039"/>
                  <a:pt x="560786" y="268947"/>
                </a:cubicBezTo>
                <a:cubicBezTo>
                  <a:pt x="593300" y="275450"/>
                  <a:pt x="626553" y="277563"/>
                  <a:pt x="659260" y="283014"/>
                </a:cubicBezTo>
                <a:cubicBezTo>
                  <a:pt x="682845" y="286945"/>
                  <a:pt x="705966" y="293446"/>
                  <a:pt x="729599" y="297082"/>
                </a:cubicBezTo>
                <a:cubicBezTo>
                  <a:pt x="766965" y="302831"/>
                  <a:pt x="804714" y="305804"/>
                  <a:pt x="842140" y="311150"/>
                </a:cubicBezTo>
                <a:cubicBezTo>
                  <a:pt x="900115" y="319432"/>
                  <a:pt x="967056" y="334245"/>
                  <a:pt x="1025020" y="339285"/>
                </a:cubicBezTo>
                <a:cubicBezTo>
                  <a:pt x="1099911" y="345797"/>
                  <a:pt x="1175075" y="348664"/>
                  <a:pt x="1250103" y="353353"/>
                </a:cubicBezTo>
                <a:cubicBezTo>
                  <a:pt x="1303644" y="364061"/>
                  <a:pt x="1381890" y="381488"/>
                  <a:pt x="1432983" y="381488"/>
                </a:cubicBezTo>
                <a:cubicBezTo>
                  <a:pt x="1545622" y="381488"/>
                  <a:pt x="1658066" y="372109"/>
                  <a:pt x="1770608" y="367420"/>
                </a:cubicBezTo>
                <a:cubicBezTo>
                  <a:pt x="1789365" y="362731"/>
                  <a:pt x="1808289" y="358664"/>
                  <a:pt x="1826879" y="353353"/>
                </a:cubicBezTo>
                <a:cubicBezTo>
                  <a:pt x="1841137" y="349279"/>
                  <a:pt x="1854696" y="342882"/>
                  <a:pt x="1869082" y="339285"/>
                </a:cubicBezTo>
                <a:cubicBezTo>
                  <a:pt x="2028159" y="299515"/>
                  <a:pt x="1842740" y="357444"/>
                  <a:pt x="2023826" y="297082"/>
                </a:cubicBezTo>
                <a:cubicBezTo>
                  <a:pt x="2037894" y="292393"/>
                  <a:pt x="2053692" y="291240"/>
                  <a:pt x="2066030" y="283014"/>
                </a:cubicBezTo>
                <a:cubicBezTo>
                  <a:pt x="2120571" y="246654"/>
                  <a:pt x="2092193" y="260226"/>
                  <a:pt x="2150436" y="240811"/>
                </a:cubicBezTo>
                <a:cubicBezTo>
                  <a:pt x="2159814" y="226743"/>
                  <a:pt x="2166616" y="210563"/>
                  <a:pt x="2178571" y="198608"/>
                </a:cubicBezTo>
                <a:cubicBezTo>
                  <a:pt x="2205842" y="171337"/>
                  <a:pt x="2260731" y="157154"/>
                  <a:pt x="2178571" y="184540"/>
                </a:cubicBezTo>
                <a:lnTo>
                  <a:pt x="2150436" y="212676"/>
                </a:ln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5" name="Prostoročno 24"/>
          <p:cNvSpPr/>
          <p:nvPr/>
        </p:nvSpPr>
        <p:spPr>
          <a:xfrm rot="1279529">
            <a:off x="544025" y="2346550"/>
            <a:ext cx="1728993" cy="837904"/>
          </a:xfrm>
          <a:custGeom>
            <a:avLst/>
            <a:gdLst>
              <a:gd name="connsiteX0" fmla="*/ 0 w 1479179"/>
              <a:gd name="connsiteY0" fmla="*/ 28135 h 858129"/>
              <a:gd name="connsiteX1" fmla="*/ 309489 w 1479179"/>
              <a:gd name="connsiteY1" fmla="*/ 14068 h 858129"/>
              <a:gd name="connsiteX2" fmla="*/ 422031 w 1479179"/>
              <a:gd name="connsiteY2" fmla="*/ 0 h 858129"/>
              <a:gd name="connsiteX3" fmla="*/ 604911 w 1479179"/>
              <a:gd name="connsiteY3" fmla="*/ 14068 h 858129"/>
              <a:gd name="connsiteX4" fmla="*/ 675249 w 1479179"/>
              <a:gd name="connsiteY4" fmla="*/ 28135 h 858129"/>
              <a:gd name="connsiteX5" fmla="*/ 844062 w 1479179"/>
              <a:gd name="connsiteY5" fmla="*/ 56271 h 858129"/>
              <a:gd name="connsiteX6" fmla="*/ 886265 w 1479179"/>
              <a:gd name="connsiteY6" fmla="*/ 70339 h 858129"/>
              <a:gd name="connsiteX7" fmla="*/ 928468 w 1479179"/>
              <a:gd name="connsiteY7" fmla="*/ 98474 h 858129"/>
              <a:gd name="connsiteX8" fmla="*/ 1012874 w 1479179"/>
              <a:gd name="connsiteY8" fmla="*/ 112542 h 858129"/>
              <a:gd name="connsiteX9" fmla="*/ 1055077 w 1479179"/>
              <a:gd name="connsiteY9" fmla="*/ 140677 h 858129"/>
              <a:gd name="connsiteX10" fmla="*/ 1111348 w 1479179"/>
              <a:gd name="connsiteY10" fmla="*/ 196948 h 858129"/>
              <a:gd name="connsiteX11" fmla="*/ 1153551 w 1479179"/>
              <a:gd name="connsiteY11" fmla="*/ 211015 h 858129"/>
              <a:gd name="connsiteX12" fmla="*/ 1237957 w 1479179"/>
              <a:gd name="connsiteY12" fmla="*/ 295422 h 858129"/>
              <a:gd name="connsiteX13" fmla="*/ 1294228 w 1479179"/>
              <a:gd name="connsiteY13" fmla="*/ 365760 h 858129"/>
              <a:gd name="connsiteX14" fmla="*/ 1308296 w 1479179"/>
              <a:gd name="connsiteY14" fmla="*/ 407963 h 858129"/>
              <a:gd name="connsiteX15" fmla="*/ 1364566 w 1479179"/>
              <a:gd name="connsiteY15" fmla="*/ 478302 h 858129"/>
              <a:gd name="connsiteX16" fmla="*/ 1392702 w 1479179"/>
              <a:gd name="connsiteY16" fmla="*/ 562708 h 858129"/>
              <a:gd name="connsiteX17" fmla="*/ 1420837 w 1479179"/>
              <a:gd name="connsiteY17" fmla="*/ 604911 h 858129"/>
              <a:gd name="connsiteX18" fmla="*/ 1448973 w 1479179"/>
              <a:gd name="connsiteY18" fmla="*/ 689317 h 858129"/>
              <a:gd name="connsiteX19" fmla="*/ 1477108 w 1479179"/>
              <a:gd name="connsiteY19" fmla="*/ 801859 h 858129"/>
              <a:gd name="connsiteX20" fmla="*/ 1477108 w 1479179"/>
              <a:gd name="connsiteY20" fmla="*/ 858129 h 858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479179" h="858129">
                <a:moveTo>
                  <a:pt x="0" y="28135"/>
                </a:moveTo>
                <a:cubicBezTo>
                  <a:pt x="103163" y="23446"/>
                  <a:pt x="206448" y="20937"/>
                  <a:pt x="309489" y="14068"/>
                </a:cubicBezTo>
                <a:cubicBezTo>
                  <a:pt x="347211" y="11553"/>
                  <a:pt x="384225" y="0"/>
                  <a:pt x="422031" y="0"/>
                </a:cubicBezTo>
                <a:cubicBezTo>
                  <a:pt x="483171" y="0"/>
                  <a:pt x="543951" y="9379"/>
                  <a:pt x="604911" y="14068"/>
                </a:cubicBezTo>
                <a:cubicBezTo>
                  <a:pt x="628357" y="18757"/>
                  <a:pt x="651664" y="24204"/>
                  <a:pt x="675249" y="28135"/>
                </a:cubicBezTo>
                <a:cubicBezTo>
                  <a:pt x="746707" y="40045"/>
                  <a:pt x="777759" y="39695"/>
                  <a:pt x="844062" y="56271"/>
                </a:cubicBezTo>
                <a:cubicBezTo>
                  <a:pt x="858448" y="59868"/>
                  <a:pt x="873002" y="63707"/>
                  <a:pt x="886265" y="70339"/>
                </a:cubicBezTo>
                <a:cubicBezTo>
                  <a:pt x="901387" y="77900"/>
                  <a:pt x="912428" y="93127"/>
                  <a:pt x="928468" y="98474"/>
                </a:cubicBezTo>
                <a:cubicBezTo>
                  <a:pt x="955528" y="107494"/>
                  <a:pt x="984739" y="107853"/>
                  <a:pt x="1012874" y="112542"/>
                </a:cubicBezTo>
                <a:cubicBezTo>
                  <a:pt x="1026942" y="121920"/>
                  <a:pt x="1042240" y="129674"/>
                  <a:pt x="1055077" y="140677"/>
                </a:cubicBezTo>
                <a:cubicBezTo>
                  <a:pt x="1075217" y="157940"/>
                  <a:pt x="1086183" y="188560"/>
                  <a:pt x="1111348" y="196948"/>
                </a:cubicBezTo>
                <a:lnTo>
                  <a:pt x="1153551" y="211015"/>
                </a:lnTo>
                <a:lnTo>
                  <a:pt x="1237957" y="295422"/>
                </a:lnTo>
                <a:cubicBezTo>
                  <a:pt x="1264129" y="321594"/>
                  <a:pt x="1276480" y="330263"/>
                  <a:pt x="1294228" y="365760"/>
                </a:cubicBezTo>
                <a:cubicBezTo>
                  <a:pt x="1300860" y="379023"/>
                  <a:pt x="1300667" y="395247"/>
                  <a:pt x="1308296" y="407963"/>
                </a:cubicBezTo>
                <a:cubicBezTo>
                  <a:pt x="1358406" y="491481"/>
                  <a:pt x="1316301" y="369706"/>
                  <a:pt x="1364566" y="478302"/>
                </a:cubicBezTo>
                <a:cubicBezTo>
                  <a:pt x="1376611" y="505403"/>
                  <a:pt x="1376251" y="538032"/>
                  <a:pt x="1392702" y="562708"/>
                </a:cubicBezTo>
                <a:cubicBezTo>
                  <a:pt x="1402080" y="576776"/>
                  <a:pt x="1413970" y="589461"/>
                  <a:pt x="1420837" y="604911"/>
                </a:cubicBezTo>
                <a:cubicBezTo>
                  <a:pt x="1432882" y="632012"/>
                  <a:pt x="1439595" y="661182"/>
                  <a:pt x="1448973" y="689317"/>
                </a:cubicBezTo>
                <a:cubicBezTo>
                  <a:pt x="1463582" y="733143"/>
                  <a:pt x="1471450" y="750939"/>
                  <a:pt x="1477108" y="801859"/>
                </a:cubicBezTo>
                <a:cubicBezTo>
                  <a:pt x="1479179" y="820501"/>
                  <a:pt x="1477108" y="839372"/>
                  <a:pt x="1477108" y="858129"/>
                </a:cubicBez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30" name="Raven konektor 29"/>
          <p:cNvCxnSpPr/>
          <p:nvPr/>
        </p:nvCxnSpPr>
        <p:spPr>
          <a:xfrm flipH="1">
            <a:off x="6660232" y="1340768"/>
            <a:ext cx="1944216" cy="18002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en konektor 30"/>
          <p:cNvCxnSpPr/>
          <p:nvPr/>
        </p:nvCxnSpPr>
        <p:spPr>
          <a:xfrm flipH="1">
            <a:off x="4067944" y="1340768"/>
            <a:ext cx="4536504" cy="165618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konektor 31"/>
          <p:cNvCxnSpPr/>
          <p:nvPr/>
        </p:nvCxnSpPr>
        <p:spPr>
          <a:xfrm flipH="1" flipV="1">
            <a:off x="4067944" y="2996952"/>
            <a:ext cx="2664296" cy="14401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PoljeZBesedilom 40"/>
          <p:cNvSpPr txBox="1"/>
          <p:nvPr/>
        </p:nvSpPr>
        <p:spPr>
          <a:xfrm>
            <a:off x="3851920" y="292494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6588224" y="3068960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8388424" y="764704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44" name="PoljeZBesedilom 43"/>
          <p:cNvSpPr txBox="1"/>
          <p:nvPr/>
        </p:nvSpPr>
        <p:spPr>
          <a:xfrm>
            <a:off x="6372200" y="6334780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251520" y="6165304"/>
            <a:ext cx="28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46" name="PoljeZBesedilom 45"/>
          <p:cNvSpPr txBox="1"/>
          <p:nvPr/>
        </p:nvSpPr>
        <p:spPr>
          <a:xfrm>
            <a:off x="467544" y="3789040"/>
            <a:ext cx="1782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b="1" dirty="0" smtClean="0"/>
              <a:t>α</a:t>
            </a:r>
            <a:r>
              <a:rPr lang="sl-SI" sz="3600" b="1" dirty="0" smtClean="0"/>
              <a:t> = </a:t>
            </a:r>
            <a:r>
              <a:rPr lang="sl-SI" sz="3200" b="1" dirty="0" smtClean="0"/>
              <a:t>125</a:t>
            </a:r>
            <a:r>
              <a:rPr lang="sl-SI" sz="3600" b="1" dirty="0" smtClean="0"/>
              <a:t>° </a:t>
            </a:r>
            <a:endParaRPr lang="sl-SI" sz="3600" b="1" dirty="0"/>
          </a:p>
        </p:txBody>
      </p:sp>
      <p:sp>
        <p:nvSpPr>
          <p:cNvPr id="47" name="PoljeZBesedilom 46"/>
          <p:cNvSpPr txBox="1"/>
          <p:nvPr/>
        </p:nvSpPr>
        <p:spPr>
          <a:xfrm>
            <a:off x="4716016" y="3212976"/>
            <a:ext cx="18662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600" b="1" dirty="0" smtClean="0">
                <a:solidFill>
                  <a:srgbClr val="FF0000"/>
                </a:solidFill>
              </a:rPr>
              <a:t>β</a:t>
            </a:r>
            <a:r>
              <a:rPr lang="sl-SI" sz="3600" b="1" dirty="0" smtClean="0"/>
              <a:t> = </a:t>
            </a:r>
            <a:r>
              <a:rPr lang="sl-SI" sz="3200" b="1" dirty="0" smtClean="0">
                <a:solidFill>
                  <a:srgbClr val="C00000"/>
                </a:solidFill>
              </a:rPr>
              <a:t>134</a:t>
            </a:r>
            <a:r>
              <a:rPr lang="sl-SI" sz="3600" b="1" dirty="0" smtClean="0"/>
              <a:t> ° </a:t>
            </a:r>
            <a:endParaRPr lang="sl-SI" sz="3600" b="1" dirty="0"/>
          </a:p>
        </p:txBody>
      </p:sp>
      <p:sp>
        <p:nvSpPr>
          <p:cNvPr id="48" name="PoljeZBesedilom 47"/>
          <p:cNvSpPr txBox="1"/>
          <p:nvPr/>
        </p:nvSpPr>
        <p:spPr>
          <a:xfrm>
            <a:off x="6732240" y="5589240"/>
            <a:ext cx="17267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 </a:t>
            </a:r>
            <a:r>
              <a:rPr lang="el-GR" sz="3600" b="1" dirty="0" smtClean="0">
                <a:solidFill>
                  <a:schemeClr val="accent1">
                    <a:lumMod val="75000"/>
                  </a:schemeClr>
                </a:solidFill>
              </a:rPr>
              <a:t>γ</a:t>
            </a:r>
            <a:r>
              <a:rPr lang="sl-SI" sz="3600" b="1" dirty="0" smtClean="0"/>
              <a:t>= </a:t>
            </a:r>
            <a:r>
              <a:rPr lang="sl-SI" sz="3200" b="1" dirty="0" smtClean="0">
                <a:solidFill>
                  <a:schemeClr val="accent1">
                    <a:lumMod val="75000"/>
                  </a:schemeClr>
                </a:solidFill>
              </a:rPr>
              <a:t>140</a:t>
            </a:r>
            <a:r>
              <a:rPr lang="sl-SI" sz="3600" b="1" dirty="0" smtClean="0">
                <a:solidFill>
                  <a:schemeClr val="accent1">
                    <a:lumMod val="75000"/>
                  </a:schemeClr>
                </a:solidFill>
              </a:rPr>
              <a:t>°</a:t>
            </a:r>
            <a:r>
              <a:rPr lang="sl-SI" sz="3600" b="1" dirty="0" smtClean="0"/>
              <a:t> </a:t>
            </a:r>
            <a:endParaRPr lang="sl-SI" sz="3600" b="1" dirty="0"/>
          </a:p>
        </p:txBody>
      </p:sp>
      <p:sp>
        <p:nvSpPr>
          <p:cNvPr id="54" name="PoljeZBesedilom 53"/>
          <p:cNvSpPr txBox="1"/>
          <p:nvPr/>
        </p:nvSpPr>
        <p:spPr>
          <a:xfrm>
            <a:off x="3275856" y="4437112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pic>
        <p:nvPicPr>
          <p:cNvPr id="55" name="Picture 10" descr="Geotrikotnik - Wikipedija, prosta enciklopedij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997845">
            <a:off x="3088308" y="-536911"/>
            <a:ext cx="7427883" cy="3707752"/>
          </a:xfrm>
          <a:prstGeom prst="rect">
            <a:avLst/>
          </a:prstGeom>
          <a:noFill/>
        </p:spPr>
      </p:pic>
      <p:sp>
        <p:nvSpPr>
          <p:cNvPr id="56" name="Prostoročno 55"/>
          <p:cNvSpPr/>
          <p:nvPr/>
        </p:nvSpPr>
        <p:spPr>
          <a:xfrm>
            <a:off x="5558970" y="2365829"/>
            <a:ext cx="1893349" cy="638628"/>
          </a:xfrm>
          <a:custGeom>
            <a:avLst/>
            <a:gdLst>
              <a:gd name="connsiteX0" fmla="*/ 0 w 1494972"/>
              <a:gd name="connsiteY0" fmla="*/ 638628 h 638628"/>
              <a:gd name="connsiteX1" fmla="*/ 43543 w 1494972"/>
              <a:gd name="connsiteY1" fmla="*/ 595085 h 638628"/>
              <a:gd name="connsiteX2" fmla="*/ 58058 w 1494972"/>
              <a:gd name="connsiteY2" fmla="*/ 551542 h 638628"/>
              <a:gd name="connsiteX3" fmla="*/ 101600 w 1494972"/>
              <a:gd name="connsiteY3" fmla="*/ 522514 h 638628"/>
              <a:gd name="connsiteX4" fmla="*/ 174172 w 1494972"/>
              <a:gd name="connsiteY4" fmla="*/ 435428 h 638628"/>
              <a:gd name="connsiteX5" fmla="*/ 217715 w 1494972"/>
              <a:gd name="connsiteY5" fmla="*/ 406400 h 638628"/>
              <a:gd name="connsiteX6" fmla="*/ 304800 w 1494972"/>
              <a:gd name="connsiteY6" fmla="*/ 319314 h 638628"/>
              <a:gd name="connsiteX7" fmla="*/ 333829 w 1494972"/>
              <a:gd name="connsiteY7" fmla="*/ 275771 h 638628"/>
              <a:gd name="connsiteX8" fmla="*/ 377372 w 1494972"/>
              <a:gd name="connsiteY8" fmla="*/ 232228 h 638628"/>
              <a:gd name="connsiteX9" fmla="*/ 406400 w 1494972"/>
              <a:gd name="connsiteY9" fmla="*/ 188685 h 638628"/>
              <a:gd name="connsiteX10" fmla="*/ 551543 w 1494972"/>
              <a:gd name="connsiteY10" fmla="*/ 101600 h 638628"/>
              <a:gd name="connsiteX11" fmla="*/ 638629 w 1494972"/>
              <a:gd name="connsiteY11" fmla="*/ 72571 h 638628"/>
              <a:gd name="connsiteX12" fmla="*/ 682172 w 1494972"/>
              <a:gd name="connsiteY12" fmla="*/ 58057 h 638628"/>
              <a:gd name="connsiteX13" fmla="*/ 769258 w 1494972"/>
              <a:gd name="connsiteY13" fmla="*/ 43542 h 638628"/>
              <a:gd name="connsiteX14" fmla="*/ 827315 w 1494972"/>
              <a:gd name="connsiteY14" fmla="*/ 29028 h 638628"/>
              <a:gd name="connsiteX15" fmla="*/ 986972 w 1494972"/>
              <a:gd name="connsiteY15" fmla="*/ 0 h 638628"/>
              <a:gd name="connsiteX16" fmla="*/ 1175658 w 1494972"/>
              <a:gd name="connsiteY16" fmla="*/ 14514 h 638628"/>
              <a:gd name="connsiteX17" fmla="*/ 1320800 w 1494972"/>
              <a:gd name="connsiteY17" fmla="*/ 29028 h 638628"/>
              <a:gd name="connsiteX18" fmla="*/ 1378858 w 1494972"/>
              <a:gd name="connsiteY18" fmla="*/ 43542 h 638628"/>
              <a:gd name="connsiteX19" fmla="*/ 1494972 w 1494972"/>
              <a:gd name="connsiteY19" fmla="*/ 87085 h 63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94972" h="638628">
                <a:moveTo>
                  <a:pt x="0" y="638628"/>
                </a:moveTo>
                <a:cubicBezTo>
                  <a:pt x="14514" y="624114"/>
                  <a:pt x="32157" y="612164"/>
                  <a:pt x="43543" y="595085"/>
                </a:cubicBezTo>
                <a:cubicBezTo>
                  <a:pt x="52030" y="582355"/>
                  <a:pt x="48500" y="563489"/>
                  <a:pt x="58058" y="551542"/>
                </a:cubicBezTo>
                <a:cubicBezTo>
                  <a:pt x="68955" y="537921"/>
                  <a:pt x="88199" y="533681"/>
                  <a:pt x="101600" y="522514"/>
                </a:cubicBezTo>
                <a:cubicBezTo>
                  <a:pt x="244276" y="403617"/>
                  <a:pt x="59992" y="549606"/>
                  <a:pt x="174172" y="435428"/>
                </a:cubicBezTo>
                <a:cubicBezTo>
                  <a:pt x="186507" y="423093"/>
                  <a:pt x="203201" y="416076"/>
                  <a:pt x="217715" y="406400"/>
                </a:cubicBezTo>
                <a:cubicBezTo>
                  <a:pt x="286123" y="303785"/>
                  <a:pt x="196785" y="427329"/>
                  <a:pt x="304800" y="319314"/>
                </a:cubicBezTo>
                <a:cubicBezTo>
                  <a:pt x="317135" y="306979"/>
                  <a:pt x="322662" y="289172"/>
                  <a:pt x="333829" y="275771"/>
                </a:cubicBezTo>
                <a:cubicBezTo>
                  <a:pt x="346970" y="260002"/>
                  <a:pt x="364231" y="247997"/>
                  <a:pt x="377372" y="232228"/>
                </a:cubicBezTo>
                <a:cubicBezTo>
                  <a:pt x="388539" y="218827"/>
                  <a:pt x="393272" y="200172"/>
                  <a:pt x="406400" y="188685"/>
                </a:cubicBezTo>
                <a:cubicBezTo>
                  <a:pt x="435097" y="163575"/>
                  <a:pt x="509657" y="118354"/>
                  <a:pt x="551543" y="101600"/>
                </a:cubicBezTo>
                <a:cubicBezTo>
                  <a:pt x="579953" y="90236"/>
                  <a:pt x="609600" y="82247"/>
                  <a:pt x="638629" y="72571"/>
                </a:cubicBezTo>
                <a:cubicBezTo>
                  <a:pt x="653143" y="67733"/>
                  <a:pt x="667081" y="60572"/>
                  <a:pt x="682172" y="58057"/>
                </a:cubicBezTo>
                <a:cubicBezTo>
                  <a:pt x="711201" y="53219"/>
                  <a:pt x="740400" y="49314"/>
                  <a:pt x="769258" y="43542"/>
                </a:cubicBezTo>
                <a:cubicBezTo>
                  <a:pt x="788819" y="39630"/>
                  <a:pt x="807842" y="33355"/>
                  <a:pt x="827315" y="29028"/>
                </a:cubicBezTo>
                <a:cubicBezTo>
                  <a:pt x="888174" y="15504"/>
                  <a:pt x="923950" y="10503"/>
                  <a:pt x="986972" y="0"/>
                </a:cubicBezTo>
                <a:lnTo>
                  <a:pt x="1175658" y="14514"/>
                </a:lnTo>
                <a:cubicBezTo>
                  <a:pt x="1224097" y="18726"/>
                  <a:pt x="1272667" y="22152"/>
                  <a:pt x="1320800" y="29028"/>
                </a:cubicBezTo>
                <a:cubicBezTo>
                  <a:pt x="1340548" y="31849"/>
                  <a:pt x="1359751" y="37810"/>
                  <a:pt x="1378858" y="43542"/>
                </a:cubicBezTo>
                <a:cubicBezTo>
                  <a:pt x="1459977" y="67878"/>
                  <a:pt x="1444313" y="61756"/>
                  <a:pt x="1494972" y="87085"/>
                </a:cubicBezTo>
              </a:path>
            </a:pathLst>
          </a:cu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7" name="PoljeZBesedilom 56"/>
          <p:cNvSpPr txBox="1"/>
          <p:nvPr/>
        </p:nvSpPr>
        <p:spPr>
          <a:xfrm>
            <a:off x="1619672" y="836712"/>
            <a:ext cx="5240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6">
                    <a:lumMod val="75000"/>
                  </a:schemeClr>
                </a:solidFill>
              </a:rPr>
              <a:t>TOPOKOTNI TRIKOTNIKI</a:t>
            </a:r>
            <a:endParaRPr lang="sl-SI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3" name="PoljeZBesedilom 72"/>
          <p:cNvSpPr txBox="1"/>
          <p:nvPr/>
        </p:nvSpPr>
        <p:spPr>
          <a:xfrm>
            <a:off x="3203848" y="5013176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  <p:sp>
        <p:nvSpPr>
          <p:cNvPr id="74" name="PoljeZBesedilom 73"/>
          <p:cNvSpPr txBox="1"/>
          <p:nvPr/>
        </p:nvSpPr>
        <p:spPr>
          <a:xfrm>
            <a:off x="899592" y="2348880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75" name="PoljeZBesedilom 74"/>
          <p:cNvSpPr txBox="1"/>
          <p:nvPr/>
        </p:nvSpPr>
        <p:spPr>
          <a:xfrm>
            <a:off x="4644008" y="2564904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76" name="PoljeZBesedilom 75"/>
          <p:cNvSpPr txBox="1"/>
          <p:nvPr/>
        </p:nvSpPr>
        <p:spPr>
          <a:xfrm>
            <a:off x="1259632" y="5661248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77" name="PoljeZBesedilom 76"/>
          <p:cNvSpPr txBox="1"/>
          <p:nvPr/>
        </p:nvSpPr>
        <p:spPr>
          <a:xfrm>
            <a:off x="5652120" y="5805264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78" name="PoljeZBesedilom 77"/>
          <p:cNvSpPr txBox="1"/>
          <p:nvPr/>
        </p:nvSpPr>
        <p:spPr>
          <a:xfrm>
            <a:off x="3851920" y="3861048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79" name="PoljeZBesedilom 78"/>
          <p:cNvSpPr txBox="1"/>
          <p:nvPr/>
        </p:nvSpPr>
        <p:spPr>
          <a:xfrm>
            <a:off x="6444208" y="2492896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80" name="PoljeZBesedilom 79"/>
          <p:cNvSpPr txBox="1"/>
          <p:nvPr/>
        </p:nvSpPr>
        <p:spPr>
          <a:xfrm>
            <a:off x="611560" y="908720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  <p:sp>
        <p:nvSpPr>
          <p:cNvPr id="81" name="PoljeZBesedilom 80"/>
          <p:cNvSpPr txBox="1"/>
          <p:nvPr/>
        </p:nvSpPr>
        <p:spPr>
          <a:xfrm>
            <a:off x="7668344" y="1556792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46" grpId="0"/>
      <p:bldP spid="47" grpId="0"/>
      <p:bldP spid="48" grpId="0"/>
      <p:bldP spid="56" grpId="0" animBg="1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en konektor 2"/>
          <p:cNvCxnSpPr/>
          <p:nvPr/>
        </p:nvCxnSpPr>
        <p:spPr>
          <a:xfrm flipV="1">
            <a:off x="827584" y="1196752"/>
            <a:ext cx="1800200" cy="1656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konektor 3"/>
          <p:cNvCxnSpPr/>
          <p:nvPr/>
        </p:nvCxnSpPr>
        <p:spPr>
          <a:xfrm flipH="1" flipV="1">
            <a:off x="827584" y="2852936"/>
            <a:ext cx="2376264" cy="720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 flipH="1" flipV="1">
            <a:off x="2627784" y="1196752"/>
            <a:ext cx="576064" cy="17281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konektor 5"/>
          <p:cNvCxnSpPr/>
          <p:nvPr/>
        </p:nvCxnSpPr>
        <p:spPr>
          <a:xfrm flipV="1">
            <a:off x="4788024" y="1628800"/>
            <a:ext cx="1584176" cy="28083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>
            <a:off x="6372200" y="1700808"/>
            <a:ext cx="720080" cy="280831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konektor 7"/>
          <p:cNvCxnSpPr/>
          <p:nvPr/>
        </p:nvCxnSpPr>
        <p:spPr>
          <a:xfrm>
            <a:off x="4788024" y="4437112"/>
            <a:ext cx="23042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konektor 8"/>
          <p:cNvCxnSpPr/>
          <p:nvPr/>
        </p:nvCxnSpPr>
        <p:spPr>
          <a:xfrm flipV="1">
            <a:off x="2771800" y="3645024"/>
            <a:ext cx="216024" cy="23042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konektor 9"/>
          <p:cNvCxnSpPr/>
          <p:nvPr/>
        </p:nvCxnSpPr>
        <p:spPr>
          <a:xfrm>
            <a:off x="2987824" y="3645024"/>
            <a:ext cx="1584176" cy="20162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 flipV="1">
            <a:off x="2699792" y="5661248"/>
            <a:ext cx="1872208" cy="2880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oljeZBesedilom 32"/>
          <p:cNvSpPr txBox="1"/>
          <p:nvPr/>
        </p:nvSpPr>
        <p:spPr>
          <a:xfrm>
            <a:off x="2699792" y="2348880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34" name="PoljeZBesedilom 33"/>
          <p:cNvSpPr txBox="1"/>
          <p:nvPr/>
        </p:nvSpPr>
        <p:spPr>
          <a:xfrm>
            <a:off x="2843808" y="5301208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5004048" y="3861048"/>
            <a:ext cx="426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1115616" y="2348880"/>
            <a:ext cx="4267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α</a:t>
            </a:r>
            <a:endParaRPr lang="sl-SI" sz="3200" b="1" dirty="0"/>
          </a:p>
        </p:txBody>
      </p:sp>
      <p:sp>
        <p:nvSpPr>
          <p:cNvPr id="44" name="PoljeZBesedilom 43"/>
          <p:cNvSpPr txBox="1"/>
          <p:nvPr/>
        </p:nvSpPr>
        <p:spPr>
          <a:xfrm>
            <a:off x="6516216" y="3789040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3851920" y="5157192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β</a:t>
            </a:r>
            <a:endParaRPr lang="sl-SI" sz="3200" b="1" dirty="0"/>
          </a:p>
        </p:txBody>
      </p:sp>
      <p:sp>
        <p:nvSpPr>
          <p:cNvPr id="46" name="PoljeZBesedilom 45"/>
          <p:cNvSpPr txBox="1"/>
          <p:nvPr/>
        </p:nvSpPr>
        <p:spPr>
          <a:xfrm>
            <a:off x="2339752" y="1340768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  <p:sp>
        <p:nvSpPr>
          <p:cNvPr id="47" name="PoljeZBesedilom 46"/>
          <p:cNvSpPr txBox="1"/>
          <p:nvPr/>
        </p:nvSpPr>
        <p:spPr>
          <a:xfrm>
            <a:off x="2915816" y="3789040"/>
            <a:ext cx="415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  <p:sp>
        <p:nvSpPr>
          <p:cNvPr id="48" name="PoljeZBesedilom 47"/>
          <p:cNvSpPr txBox="1"/>
          <p:nvPr/>
        </p:nvSpPr>
        <p:spPr>
          <a:xfrm>
            <a:off x="6084168" y="1988840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γ</a:t>
            </a:r>
            <a:endParaRPr lang="sl-SI" sz="3200" b="1" dirty="0"/>
          </a:p>
        </p:txBody>
      </p:sp>
      <p:sp>
        <p:nvSpPr>
          <p:cNvPr id="49" name="PoljeZBesedilom 48"/>
          <p:cNvSpPr txBox="1"/>
          <p:nvPr/>
        </p:nvSpPr>
        <p:spPr>
          <a:xfrm>
            <a:off x="2483768" y="332656"/>
            <a:ext cx="55026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6">
                    <a:lumMod val="75000"/>
                  </a:schemeClr>
                </a:solidFill>
              </a:rPr>
              <a:t>OSTROKOTNI TRIKOTNIKI</a:t>
            </a:r>
            <a:endParaRPr lang="sl-SI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0" name="PoljeZBesedilom 49"/>
          <p:cNvSpPr txBox="1"/>
          <p:nvPr/>
        </p:nvSpPr>
        <p:spPr>
          <a:xfrm>
            <a:off x="2771800" y="1052736"/>
            <a:ext cx="38783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chemeClr val="accent6">
                    <a:lumMod val="75000"/>
                  </a:schemeClr>
                </a:solidFill>
              </a:rPr>
              <a:t>Vsi koti so manjši od 90°.</a:t>
            </a:r>
            <a:endParaRPr lang="sl-SI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 descr="Pravokotni trikotn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9466" name="Picture 10" descr="Trigonometrija vaja 42 :: OpenProf.com"/>
          <p:cNvPicPr>
            <a:picLocks noChangeAspect="1" noChangeArrowheads="1"/>
          </p:cNvPicPr>
          <p:nvPr/>
        </p:nvPicPr>
        <p:blipFill>
          <a:blip r:embed="rId2" cstate="print"/>
          <a:srcRect t="-4725" r="27772"/>
          <a:stretch>
            <a:fillRect/>
          </a:stretch>
        </p:blipFill>
        <p:spPr bwMode="auto">
          <a:xfrm>
            <a:off x="5148064" y="3068960"/>
            <a:ext cx="3096344" cy="2287613"/>
          </a:xfrm>
          <a:prstGeom prst="rect">
            <a:avLst/>
          </a:prstGeom>
          <a:noFill/>
        </p:spPr>
      </p:pic>
      <p:pic>
        <p:nvPicPr>
          <p:cNvPr id="19468" name="Picture 12" descr="Pitagorov izrek vaja 1 :: OpenProf.c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420888"/>
            <a:ext cx="3300586" cy="3497410"/>
          </a:xfrm>
          <a:prstGeom prst="rect">
            <a:avLst/>
          </a:prstGeom>
          <a:noFill/>
        </p:spPr>
      </p:pic>
      <p:pic>
        <p:nvPicPr>
          <p:cNvPr id="19470" name="Picture 14" descr="Pravokotni trikotnik"/>
          <p:cNvPicPr>
            <a:picLocks noChangeAspect="1" noChangeArrowheads="1"/>
          </p:cNvPicPr>
          <p:nvPr/>
        </p:nvPicPr>
        <p:blipFill>
          <a:blip r:embed="rId4" cstate="print"/>
          <a:srcRect l="4933" t="2077"/>
          <a:stretch>
            <a:fillRect/>
          </a:stretch>
        </p:blipFill>
        <p:spPr bwMode="auto">
          <a:xfrm rot="521100">
            <a:off x="3029391" y="631475"/>
            <a:ext cx="3209235" cy="2701717"/>
          </a:xfrm>
          <a:prstGeom prst="rect">
            <a:avLst/>
          </a:prstGeom>
          <a:noFill/>
        </p:spPr>
      </p:pic>
      <p:sp>
        <p:nvSpPr>
          <p:cNvPr id="10" name="PoljeZBesedilom 9"/>
          <p:cNvSpPr txBox="1"/>
          <p:nvPr/>
        </p:nvSpPr>
        <p:spPr>
          <a:xfrm rot="873526">
            <a:off x="7992943" y="3962042"/>
            <a:ext cx="8546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kateta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PoljeZBesedilom 10"/>
          <p:cNvSpPr txBox="1"/>
          <p:nvPr/>
        </p:nvSpPr>
        <p:spPr>
          <a:xfrm>
            <a:off x="1979712" y="5589240"/>
            <a:ext cx="855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kateta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>
            <a:off x="467544" y="3645024"/>
            <a:ext cx="8546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kateta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PoljeZBesedilom 12"/>
          <p:cNvSpPr txBox="1"/>
          <p:nvPr/>
        </p:nvSpPr>
        <p:spPr>
          <a:xfrm rot="18637749">
            <a:off x="2875991" y="1344427"/>
            <a:ext cx="1098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kateta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 rot="3450560">
            <a:off x="5263202" y="1248280"/>
            <a:ext cx="853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</a:t>
            </a:r>
            <a:r>
              <a:rPr lang="sl-SI" sz="2000" dirty="0" smtClean="0">
                <a:solidFill>
                  <a:schemeClr val="accent6">
                    <a:lumMod val="75000"/>
                  </a:schemeClr>
                </a:solidFill>
              </a:rPr>
              <a:t>ta</a:t>
            </a:r>
            <a:endParaRPr lang="sl-SI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6156176" y="5229200"/>
            <a:ext cx="8546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kateta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6300192" y="3861048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b</a:t>
            </a:r>
            <a:endParaRPr lang="sl-SI" sz="20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7092280" y="5157192"/>
            <a:ext cx="293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dirty="0" smtClean="0"/>
              <a:t>c</a:t>
            </a:r>
            <a:endParaRPr lang="sl-SI" sz="2000" dirty="0"/>
          </a:p>
        </p:txBody>
      </p:sp>
      <p:sp>
        <p:nvSpPr>
          <p:cNvPr id="18" name="PoljeZBesedilom 17"/>
          <p:cNvSpPr txBox="1"/>
          <p:nvPr/>
        </p:nvSpPr>
        <p:spPr>
          <a:xfrm rot="19421341">
            <a:off x="5580112" y="3501008"/>
            <a:ext cx="1581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00B050"/>
                </a:solidFill>
              </a:rPr>
              <a:t>HIPOTENUZA</a:t>
            </a:r>
            <a:endParaRPr lang="sl-SI" sz="2000" b="1" dirty="0">
              <a:solidFill>
                <a:srgbClr val="00B050"/>
              </a:solidFill>
            </a:endParaRPr>
          </a:p>
        </p:txBody>
      </p:sp>
      <p:sp>
        <p:nvSpPr>
          <p:cNvPr id="19" name="PoljeZBesedilom 18"/>
          <p:cNvSpPr txBox="1"/>
          <p:nvPr/>
        </p:nvSpPr>
        <p:spPr>
          <a:xfrm rot="21097379">
            <a:off x="4088653" y="2893997"/>
            <a:ext cx="1581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00B050"/>
                </a:solidFill>
              </a:rPr>
              <a:t>HIPOTENUZA</a:t>
            </a:r>
            <a:endParaRPr lang="sl-SI" sz="2000" b="1" dirty="0">
              <a:solidFill>
                <a:srgbClr val="00B050"/>
              </a:solidFill>
            </a:endParaRPr>
          </a:p>
        </p:txBody>
      </p:sp>
      <p:sp>
        <p:nvSpPr>
          <p:cNvPr id="20" name="PoljeZBesedilom 19"/>
          <p:cNvSpPr txBox="1"/>
          <p:nvPr/>
        </p:nvSpPr>
        <p:spPr>
          <a:xfrm rot="2830961">
            <a:off x="2431486" y="3812817"/>
            <a:ext cx="1581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00B050"/>
                </a:solidFill>
              </a:rPr>
              <a:t>HIPOTENUZA</a:t>
            </a:r>
            <a:endParaRPr lang="sl-SI" sz="2000" b="1" dirty="0">
              <a:solidFill>
                <a:srgbClr val="00B050"/>
              </a:solidFill>
            </a:endParaRPr>
          </a:p>
        </p:txBody>
      </p:sp>
      <p:cxnSp>
        <p:nvCxnSpPr>
          <p:cNvPr id="22" name="Raven konektor 21"/>
          <p:cNvCxnSpPr/>
          <p:nvPr/>
        </p:nvCxnSpPr>
        <p:spPr>
          <a:xfrm>
            <a:off x="7668344" y="4941168"/>
            <a:ext cx="14401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konektor 31"/>
          <p:cNvCxnSpPr/>
          <p:nvPr/>
        </p:nvCxnSpPr>
        <p:spPr>
          <a:xfrm>
            <a:off x="7668344" y="4941168"/>
            <a:ext cx="0" cy="14401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PoljeZBesedilom 32"/>
          <p:cNvSpPr txBox="1"/>
          <p:nvPr/>
        </p:nvSpPr>
        <p:spPr>
          <a:xfrm>
            <a:off x="5868144" y="98072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γ</a:t>
            </a:r>
            <a:r>
              <a:rPr lang="sl-SI" sz="3200" dirty="0" smtClean="0"/>
              <a:t>= 90°</a:t>
            </a:r>
            <a:endParaRPr lang="sl-SI" sz="3200" dirty="0"/>
          </a:p>
        </p:txBody>
      </p:sp>
      <p:sp>
        <p:nvSpPr>
          <p:cNvPr id="34" name="PoljeZBesedilom 33"/>
          <p:cNvSpPr txBox="1"/>
          <p:nvPr/>
        </p:nvSpPr>
        <p:spPr>
          <a:xfrm>
            <a:off x="6372200" y="5733256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β</a:t>
            </a:r>
            <a:r>
              <a:rPr lang="sl-SI" sz="3200" dirty="0" smtClean="0"/>
              <a:t>= 90°</a:t>
            </a:r>
            <a:endParaRPr lang="sl-SI" sz="3200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395536" y="5805264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>
                <a:solidFill>
                  <a:schemeClr val="accent1">
                    <a:lumMod val="75000"/>
                  </a:schemeClr>
                </a:solidFill>
              </a:rPr>
              <a:t>α</a:t>
            </a:r>
            <a:r>
              <a:rPr lang="sl-SI" sz="3200" dirty="0" smtClean="0">
                <a:solidFill>
                  <a:schemeClr val="accent1">
                    <a:lumMod val="75000"/>
                  </a:schemeClr>
                </a:solidFill>
              </a:rPr>
              <a:t>= 90°</a:t>
            </a:r>
            <a:endParaRPr lang="sl-SI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PoljeZBesedilom 35"/>
          <p:cNvSpPr txBox="1"/>
          <p:nvPr/>
        </p:nvSpPr>
        <p:spPr>
          <a:xfrm>
            <a:off x="971600" y="260648"/>
            <a:ext cx="50011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>
                <a:solidFill>
                  <a:schemeClr val="accent6">
                    <a:lumMod val="75000"/>
                  </a:schemeClr>
                </a:solidFill>
              </a:rPr>
              <a:t>PRAVOKOTNI TRIKOTNIKI</a:t>
            </a:r>
            <a:endParaRPr lang="sl-SI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38" name="Raven puščični konektor 37"/>
          <p:cNvCxnSpPr/>
          <p:nvPr/>
        </p:nvCxnSpPr>
        <p:spPr>
          <a:xfrm flipV="1">
            <a:off x="1763688" y="4221088"/>
            <a:ext cx="936104" cy="86409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uščični konektor 39"/>
          <p:cNvCxnSpPr/>
          <p:nvPr/>
        </p:nvCxnSpPr>
        <p:spPr>
          <a:xfrm flipH="1">
            <a:off x="4499992" y="1412776"/>
            <a:ext cx="144016" cy="1008112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uščični konektor 40"/>
          <p:cNvCxnSpPr/>
          <p:nvPr/>
        </p:nvCxnSpPr>
        <p:spPr>
          <a:xfrm flipH="1" flipV="1">
            <a:off x="7092280" y="4221088"/>
            <a:ext cx="648072" cy="792088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ŽABI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204864"/>
            <a:ext cx="2088232" cy="1614900"/>
          </a:xfrm>
          <a:prstGeom prst="rect">
            <a:avLst/>
          </a:prstGeom>
          <a:noFill/>
        </p:spPr>
      </p:pic>
      <p:sp>
        <p:nvSpPr>
          <p:cNvPr id="3" name="PoljeZBesedilom 2"/>
          <p:cNvSpPr txBox="1"/>
          <p:nvPr/>
        </p:nvSpPr>
        <p:spPr>
          <a:xfrm>
            <a:off x="4989849" y="908720"/>
            <a:ext cx="41541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i="1" dirty="0" smtClean="0">
                <a:solidFill>
                  <a:srgbClr val="00B050"/>
                </a:solidFill>
              </a:rPr>
              <a:t>Jaz imam tudi dva enaka kraka.</a:t>
            </a:r>
          </a:p>
          <a:p>
            <a:r>
              <a:rPr lang="sl-SI" sz="2400" i="1" dirty="0" smtClean="0">
                <a:solidFill>
                  <a:srgbClr val="00B050"/>
                </a:solidFill>
              </a:rPr>
              <a:t>Ali sem enakokraka žabica? </a:t>
            </a:r>
            <a:endParaRPr lang="sl-SI" sz="2400" i="1" dirty="0">
              <a:solidFill>
                <a:srgbClr val="00B050"/>
              </a:solidFill>
            </a:endParaRPr>
          </a:p>
        </p:txBody>
      </p:sp>
      <p:sp>
        <p:nvSpPr>
          <p:cNvPr id="4" name="Prostoročno 3"/>
          <p:cNvSpPr/>
          <p:nvPr/>
        </p:nvSpPr>
        <p:spPr>
          <a:xfrm>
            <a:off x="4698305" y="764704"/>
            <a:ext cx="4445695" cy="1167618"/>
          </a:xfrm>
          <a:custGeom>
            <a:avLst/>
            <a:gdLst>
              <a:gd name="connsiteX0" fmla="*/ 295422 w 4445695"/>
              <a:gd name="connsiteY0" fmla="*/ 168812 h 1167618"/>
              <a:gd name="connsiteX1" fmla="*/ 393896 w 4445695"/>
              <a:gd name="connsiteY1" fmla="*/ 112541 h 1167618"/>
              <a:gd name="connsiteX2" fmla="*/ 436099 w 4445695"/>
              <a:gd name="connsiteY2" fmla="*/ 84406 h 1167618"/>
              <a:gd name="connsiteX3" fmla="*/ 506437 w 4445695"/>
              <a:gd name="connsiteY3" fmla="*/ 70338 h 1167618"/>
              <a:gd name="connsiteX4" fmla="*/ 562708 w 4445695"/>
              <a:gd name="connsiteY4" fmla="*/ 56270 h 1167618"/>
              <a:gd name="connsiteX5" fmla="*/ 647114 w 4445695"/>
              <a:gd name="connsiteY5" fmla="*/ 28135 h 1167618"/>
              <a:gd name="connsiteX6" fmla="*/ 689317 w 4445695"/>
              <a:gd name="connsiteY6" fmla="*/ 14067 h 1167618"/>
              <a:gd name="connsiteX7" fmla="*/ 1885071 w 4445695"/>
              <a:gd name="connsiteY7" fmla="*/ 14067 h 1167618"/>
              <a:gd name="connsiteX8" fmla="*/ 2504049 w 4445695"/>
              <a:gd name="connsiteY8" fmla="*/ 28135 h 1167618"/>
              <a:gd name="connsiteX9" fmla="*/ 2771336 w 4445695"/>
              <a:gd name="connsiteY9" fmla="*/ 0 h 1167618"/>
              <a:gd name="connsiteX10" fmla="*/ 3432517 w 4445695"/>
              <a:gd name="connsiteY10" fmla="*/ 14067 h 1167618"/>
              <a:gd name="connsiteX11" fmla="*/ 3573194 w 4445695"/>
              <a:gd name="connsiteY11" fmla="*/ 28135 h 1167618"/>
              <a:gd name="connsiteX12" fmla="*/ 3742006 w 4445695"/>
              <a:gd name="connsiteY12" fmla="*/ 42203 h 1167618"/>
              <a:gd name="connsiteX13" fmla="*/ 3840480 w 4445695"/>
              <a:gd name="connsiteY13" fmla="*/ 84406 h 1167618"/>
              <a:gd name="connsiteX14" fmla="*/ 4037428 w 4445695"/>
              <a:gd name="connsiteY14" fmla="*/ 112541 h 1167618"/>
              <a:gd name="connsiteX15" fmla="*/ 4093699 w 4445695"/>
              <a:gd name="connsiteY15" fmla="*/ 126609 h 1167618"/>
              <a:gd name="connsiteX16" fmla="*/ 4135902 w 4445695"/>
              <a:gd name="connsiteY16" fmla="*/ 154744 h 1167618"/>
              <a:gd name="connsiteX17" fmla="*/ 4178105 w 4445695"/>
              <a:gd name="connsiteY17" fmla="*/ 168812 h 1167618"/>
              <a:gd name="connsiteX18" fmla="*/ 4304714 w 4445695"/>
              <a:gd name="connsiteY18" fmla="*/ 239150 h 1167618"/>
              <a:gd name="connsiteX19" fmla="*/ 4375053 w 4445695"/>
              <a:gd name="connsiteY19" fmla="*/ 281353 h 1167618"/>
              <a:gd name="connsiteX20" fmla="*/ 4403188 w 4445695"/>
              <a:gd name="connsiteY20" fmla="*/ 309489 h 1167618"/>
              <a:gd name="connsiteX21" fmla="*/ 4445391 w 4445695"/>
              <a:gd name="connsiteY21" fmla="*/ 337624 h 1167618"/>
              <a:gd name="connsiteX22" fmla="*/ 4403188 w 4445695"/>
              <a:gd name="connsiteY22" fmla="*/ 618978 h 1167618"/>
              <a:gd name="connsiteX23" fmla="*/ 4360985 w 4445695"/>
              <a:gd name="connsiteY23" fmla="*/ 675249 h 1167618"/>
              <a:gd name="connsiteX24" fmla="*/ 4332849 w 4445695"/>
              <a:gd name="connsiteY24" fmla="*/ 731520 h 1167618"/>
              <a:gd name="connsiteX25" fmla="*/ 4318782 w 4445695"/>
              <a:gd name="connsiteY25" fmla="*/ 773723 h 1167618"/>
              <a:gd name="connsiteX26" fmla="*/ 4276579 w 4445695"/>
              <a:gd name="connsiteY26" fmla="*/ 787790 h 1167618"/>
              <a:gd name="connsiteX27" fmla="*/ 4178105 w 4445695"/>
              <a:gd name="connsiteY27" fmla="*/ 900332 h 1167618"/>
              <a:gd name="connsiteX28" fmla="*/ 4149969 w 4445695"/>
              <a:gd name="connsiteY28" fmla="*/ 928467 h 1167618"/>
              <a:gd name="connsiteX29" fmla="*/ 4037428 w 4445695"/>
              <a:gd name="connsiteY29" fmla="*/ 984738 h 1167618"/>
              <a:gd name="connsiteX30" fmla="*/ 3953022 w 4445695"/>
              <a:gd name="connsiteY30" fmla="*/ 1041009 h 1167618"/>
              <a:gd name="connsiteX31" fmla="*/ 3910819 w 4445695"/>
              <a:gd name="connsiteY31" fmla="*/ 1069144 h 1167618"/>
              <a:gd name="connsiteX32" fmla="*/ 3854548 w 4445695"/>
              <a:gd name="connsiteY32" fmla="*/ 1083212 h 1167618"/>
              <a:gd name="connsiteX33" fmla="*/ 3713871 w 4445695"/>
              <a:gd name="connsiteY33" fmla="*/ 1125415 h 1167618"/>
              <a:gd name="connsiteX34" fmla="*/ 3643533 w 4445695"/>
              <a:gd name="connsiteY34" fmla="*/ 1139483 h 1167618"/>
              <a:gd name="connsiteX35" fmla="*/ 3291840 w 4445695"/>
              <a:gd name="connsiteY35" fmla="*/ 1167618 h 1167618"/>
              <a:gd name="connsiteX36" fmla="*/ 3010486 w 4445695"/>
              <a:gd name="connsiteY36" fmla="*/ 1153550 h 1167618"/>
              <a:gd name="connsiteX37" fmla="*/ 2912013 w 4445695"/>
              <a:gd name="connsiteY37" fmla="*/ 1125415 h 1167618"/>
              <a:gd name="connsiteX38" fmla="*/ 2771336 w 4445695"/>
              <a:gd name="connsiteY38" fmla="*/ 1083212 h 1167618"/>
              <a:gd name="connsiteX39" fmla="*/ 2686929 w 4445695"/>
              <a:gd name="connsiteY39" fmla="*/ 1055077 h 1167618"/>
              <a:gd name="connsiteX40" fmla="*/ 2588456 w 4445695"/>
              <a:gd name="connsiteY40" fmla="*/ 1012873 h 1167618"/>
              <a:gd name="connsiteX41" fmla="*/ 2532185 w 4445695"/>
              <a:gd name="connsiteY41" fmla="*/ 984738 h 1167618"/>
              <a:gd name="connsiteX42" fmla="*/ 2475914 w 4445695"/>
              <a:gd name="connsiteY42" fmla="*/ 970670 h 1167618"/>
              <a:gd name="connsiteX43" fmla="*/ 2433711 w 4445695"/>
              <a:gd name="connsiteY43" fmla="*/ 956603 h 1167618"/>
              <a:gd name="connsiteX44" fmla="*/ 2391508 w 4445695"/>
              <a:gd name="connsiteY44" fmla="*/ 928467 h 1167618"/>
              <a:gd name="connsiteX45" fmla="*/ 2349305 w 4445695"/>
              <a:gd name="connsiteY45" fmla="*/ 914400 h 1167618"/>
              <a:gd name="connsiteX46" fmla="*/ 1871003 w 4445695"/>
              <a:gd name="connsiteY46" fmla="*/ 872197 h 1167618"/>
              <a:gd name="connsiteX47" fmla="*/ 1786597 w 4445695"/>
              <a:gd name="connsiteY47" fmla="*/ 858129 h 1167618"/>
              <a:gd name="connsiteX48" fmla="*/ 1631853 w 4445695"/>
              <a:gd name="connsiteY48" fmla="*/ 886264 h 1167618"/>
              <a:gd name="connsiteX49" fmla="*/ 1589649 w 4445695"/>
              <a:gd name="connsiteY49" fmla="*/ 900332 h 1167618"/>
              <a:gd name="connsiteX50" fmla="*/ 1519311 w 4445695"/>
              <a:gd name="connsiteY50" fmla="*/ 914400 h 1167618"/>
              <a:gd name="connsiteX51" fmla="*/ 1477108 w 4445695"/>
              <a:gd name="connsiteY51" fmla="*/ 942535 h 1167618"/>
              <a:gd name="connsiteX52" fmla="*/ 1181686 w 4445695"/>
              <a:gd name="connsiteY52" fmla="*/ 970670 h 1167618"/>
              <a:gd name="connsiteX53" fmla="*/ 1139483 w 4445695"/>
              <a:gd name="connsiteY53" fmla="*/ 984738 h 1167618"/>
              <a:gd name="connsiteX54" fmla="*/ 1069145 w 4445695"/>
              <a:gd name="connsiteY54" fmla="*/ 998806 h 1167618"/>
              <a:gd name="connsiteX55" fmla="*/ 801859 w 4445695"/>
              <a:gd name="connsiteY55" fmla="*/ 1026941 h 1167618"/>
              <a:gd name="connsiteX56" fmla="*/ 576776 w 4445695"/>
              <a:gd name="connsiteY56" fmla="*/ 1041009 h 1167618"/>
              <a:gd name="connsiteX57" fmla="*/ 56271 w 4445695"/>
              <a:gd name="connsiteY57" fmla="*/ 1026941 h 1167618"/>
              <a:gd name="connsiteX58" fmla="*/ 0 w 4445695"/>
              <a:gd name="connsiteY58" fmla="*/ 970670 h 1167618"/>
              <a:gd name="connsiteX59" fmla="*/ 14068 w 4445695"/>
              <a:gd name="connsiteY59" fmla="*/ 858129 h 1167618"/>
              <a:gd name="connsiteX60" fmla="*/ 70339 w 4445695"/>
              <a:gd name="connsiteY60" fmla="*/ 773723 h 1167618"/>
              <a:gd name="connsiteX61" fmla="*/ 98474 w 4445695"/>
              <a:gd name="connsiteY61" fmla="*/ 717452 h 1167618"/>
              <a:gd name="connsiteX62" fmla="*/ 126609 w 4445695"/>
              <a:gd name="connsiteY62" fmla="*/ 618978 h 1167618"/>
              <a:gd name="connsiteX63" fmla="*/ 140677 w 4445695"/>
              <a:gd name="connsiteY63" fmla="*/ 576775 h 1167618"/>
              <a:gd name="connsiteX64" fmla="*/ 168813 w 4445695"/>
              <a:gd name="connsiteY64" fmla="*/ 464233 h 1167618"/>
              <a:gd name="connsiteX65" fmla="*/ 196948 w 4445695"/>
              <a:gd name="connsiteY65" fmla="*/ 379827 h 1167618"/>
              <a:gd name="connsiteX66" fmla="*/ 239151 w 4445695"/>
              <a:gd name="connsiteY66" fmla="*/ 295421 h 1167618"/>
              <a:gd name="connsiteX67" fmla="*/ 323557 w 4445695"/>
              <a:gd name="connsiteY67" fmla="*/ 211015 h 1167618"/>
              <a:gd name="connsiteX68" fmla="*/ 365760 w 4445695"/>
              <a:gd name="connsiteY68" fmla="*/ 126609 h 1167618"/>
              <a:gd name="connsiteX69" fmla="*/ 436099 w 4445695"/>
              <a:gd name="connsiteY69" fmla="*/ 56270 h 1167618"/>
              <a:gd name="connsiteX70" fmla="*/ 478302 w 4445695"/>
              <a:gd name="connsiteY70" fmla="*/ 42203 h 1167618"/>
              <a:gd name="connsiteX71" fmla="*/ 506437 w 4445695"/>
              <a:gd name="connsiteY71" fmla="*/ 14067 h 1167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4445695" h="1167618">
                <a:moveTo>
                  <a:pt x="295422" y="168812"/>
                </a:moveTo>
                <a:cubicBezTo>
                  <a:pt x="398242" y="100266"/>
                  <a:pt x="268958" y="183934"/>
                  <a:pt x="393896" y="112541"/>
                </a:cubicBezTo>
                <a:cubicBezTo>
                  <a:pt x="408576" y="104153"/>
                  <a:pt x="420268" y="90343"/>
                  <a:pt x="436099" y="84406"/>
                </a:cubicBezTo>
                <a:cubicBezTo>
                  <a:pt x="458487" y="76010"/>
                  <a:pt x="483096" y="75525"/>
                  <a:pt x="506437" y="70338"/>
                </a:cubicBezTo>
                <a:cubicBezTo>
                  <a:pt x="525311" y="66144"/>
                  <a:pt x="544189" y="61826"/>
                  <a:pt x="562708" y="56270"/>
                </a:cubicBezTo>
                <a:cubicBezTo>
                  <a:pt x="591114" y="47748"/>
                  <a:pt x="618979" y="37513"/>
                  <a:pt x="647114" y="28135"/>
                </a:cubicBezTo>
                <a:lnTo>
                  <a:pt x="689317" y="14067"/>
                </a:lnTo>
                <a:cubicBezTo>
                  <a:pt x="2246803" y="51151"/>
                  <a:pt x="299997" y="14067"/>
                  <a:pt x="1885071" y="14067"/>
                </a:cubicBezTo>
                <a:cubicBezTo>
                  <a:pt x="2091450" y="14067"/>
                  <a:pt x="2297723" y="23446"/>
                  <a:pt x="2504049" y="28135"/>
                </a:cubicBezTo>
                <a:lnTo>
                  <a:pt x="2771336" y="0"/>
                </a:lnTo>
                <a:cubicBezTo>
                  <a:pt x="2991780" y="0"/>
                  <a:pt x="3212123" y="9378"/>
                  <a:pt x="3432517" y="14067"/>
                </a:cubicBezTo>
                <a:lnTo>
                  <a:pt x="3573194" y="28135"/>
                </a:lnTo>
                <a:cubicBezTo>
                  <a:pt x="3629428" y="33247"/>
                  <a:pt x="3686036" y="34740"/>
                  <a:pt x="3742006" y="42203"/>
                </a:cubicBezTo>
                <a:cubicBezTo>
                  <a:pt x="3818046" y="52341"/>
                  <a:pt x="3751229" y="64572"/>
                  <a:pt x="3840480" y="84406"/>
                </a:cubicBezTo>
                <a:cubicBezTo>
                  <a:pt x="3905217" y="98792"/>
                  <a:pt x="3973092" y="96457"/>
                  <a:pt x="4037428" y="112541"/>
                </a:cubicBezTo>
                <a:lnTo>
                  <a:pt x="4093699" y="126609"/>
                </a:lnTo>
                <a:cubicBezTo>
                  <a:pt x="4107767" y="135987"/>
                  <a:pt x="4120780" y="147183"/>
                  <a:pt x="4135902" y="154744"/>
                </a:cubicBezTo>
                <a:cubicBezTo>
                  <a:pt x="4149165" y="161376"/>
                  <a:pt x="4165142" y="161611"/>
                  <a:pt x="4178105" y="168812"/>
                </a:cubicBezTo>
                <a:cubicBezTo>
                  <a:pt x="4323216" y="249430"/>
                  <a:pt x="4209221" y="207321"/>
                  <a:pt x="4304714" y="239150"/>
                </a:cubicBezTo>
                <a:cubicBezTo>
                  <a:pt x="4376001" y="310440"/>
                  <a:pt x="4283743" y="226568"/>
                  <a:pt x="4375053" y="281353"/>
                </a:cubicBezTo>
                <a:cubicBezTo>
                  <a:pt x="4386426" y="288177"/>
                  <a:pt x="4392831" y="301203"/>
                  <a:pt x="4403188" y="309489"/>
                </a:cubicBezTo>
                <a:cubicBezTo>
                  <a:pt x="4416390" y="320051"/>
                  <a:pt x="4431323" y="328246"/>
                  <a:pt x="4445391" y="337624"/>
                </a:cubicBezTo>
                <a:cubicBezTo>
                  <a:pt x="4443504" y="364047"/>
                  <a:pt x="4445695" y="562302"/>
                  <a:pt x="4403188" y="618978"/>
                </a:cubicBezTo>
                <a:cubicBezTo>
                  <a:pt x="4389120" y="637735"/>
                  <a:pt x="4373411" y="655367"/>
                  <a:pt x="4360985" y="675249"/>
                </a:cubicBezTo>
                <a:cubicBezTo>
                  <a:pt x="4349870" y="693032"/>
                  <a:pt x="4341110" y="712245"/>
                  <a:pt x="4332849" y="731520"/>
                </a:cubicBezTo>
                <a:cubicBezTo>
                  <a:pt x="4327008" y="745150"/>
                  <a:pt x="4329267" y="763238"/>
                  <a:pt x="4318782" y="773723"/>
                </a:cubicBezTo>
                <a:cubicBezTo>
                  <a:pt x="4308297" y="784208"/>
                  <a:pt x="4290647" y="783101"/>
                  <a:pt x="4276579" y="787790"/>
                </a:cubicBezTo>
                <a:cubicBezTo>
                  <a:pt x="4184136" y="926455"/>
                  <a:pt x="4261840" y="833345"/>
                  <a:pt x="4178105" y="900332"/>
                </a:cubicBezTo>
                <a:cubicBezTo>
                  <a:pt x="4167748" y="908617"/>
                  <a:pt x="4161342" y="921643"/>
                  <a:pt x="4149969" y="928467"/>
                </a:cubicBezTo>
                <a:cubicBezTo>
                  <a:pt x="4114004" y="950046"/>
                  <a:pt x="4072325" y="961473"/>
                  <a:pt x="4037428" y="984738"/>
                </a:cubicBezTo>
                <a:lnTo>
                  <a:pt x="3953022" y="1041009"/>
                </a:lnTo>
                <a:cubicBezTo>
                  <a:pt x="3938954" y="1050387"/>
                  <a:pt x="3927221" y="1065043"/>
                  <a:pt x="3910819" y="1069144"/>
                </a:cubicBezTo>
                <a:cubicBezTo>
                  <a:pt x="3892062" y="1073833"/>
                  <a:pt x="3873067" y="1077656"/>
                  <a:pt x="3854548" y="1083212"/>
                </a:cubicBezTo>
                <a:cubicBezTo>
                  <a:pt x="3754357" y="1113269"/>
                  <a:pt x="3797247" y="1106887"/>
                  <a:pt x="3713871" y="1125415"/>
                </a:cubicBezTo>
                <a:cubicBezTo>
                  <a:pt x="3690530" y="1130602"/>
                  <a:pt x="3667325" y="1137104"/>
                  <a:pt x="3643533" y="1139483"/>
                </a:cubicBezTo>
                <a:cubicBezTo>
                  <a:pt x="3526511" y="1151185"/>
                  <a:pt x="3291840" y="1167618"/>
                  <a:pt x="3291840" y="1167618"/>
                </a:cubicBezTo>
                <a:cubicBezTo>
                  <a:pt x="3198055" y="1162929"/>
                  <a:pt x="3104063" y="1161348"/>
                  <a:pt x="3010486" y="1153550"/>
                </a:cubicBezTo>
                <a:cubicBezTo>
                  <a:pt x="2979438" y="1150963"/>
                  <a:pt x="2942179" y="1134034"/>
                  <a:pt x="2912013" y="1125415"/>
                </a:cubicBezTo>
                <a:cubicBezTo>
                  <a:pt x="2763167" y="1082887"/>
                  <a:pt x="2971953" y="1150083"/>
                  <a:pt x="2771336" y="1083212"/>
                </a:cubicBezTo>
                <a:cubicBezTo>
                  <a:pt x="2743200" y="1073834"/>
                  <a:pt x="2713455" y="1068341"/>
                  <a:pt x="2686929" y="1055077"/>
                </a:cubicBezTo>
                <a:cubicBezTo>
                  <a:pt x="2500348" y="961783"/>
                  <a:pt x="2733320" y="1074957"/>
                  <a:pt x="2588456" y="1012873"/>
                </a:cubicBezTo>
                <a:cubicBezTo>
                  <a:pt x="2569181" y="1004612"/>
                  <a:pt x="2551821" y="992101"/>
                  <a:pt x="2532185" y="984738"/>
                </a:cubicBezTo>
                <a:cubicBezTo>
                  <a:pt x="2514082" y="977949"/>
                  <a:pt x="2494504" y="975981"/>
                  <a:pt x="2475914" y="970670"/>
                </a:cubicBezTo>
                <a:cubicBezTo>
                  <a:pt x="2461656" y="966596"/>
                  <a:pt x="2447779" y="961292"/>
                  <a:pt x="2433711" y="956603"/>
                </a:cubicBezTo>
                <a:cubicBezTo>
                  <a:pt x="2419643" y="947224"/>
                  <a:pt x="2406630" y="936028"/>
                  <a:pt x="2391508" y="928467"/>
                </a:cubicBezTo>
                <a:cubicBezTo>
                  <a:pt x="2378245" y="921835"/>
                  <a:pt x="2363754" y="917734"/>
                  <a:pt x="2349305" y="914400"/>
                </a:cubicBezTo>
                <a:cubicBezTo>
                  <a:pt x="2139031" y="865875"/>
                  <a:pt x="2160176" y="884245"/>
                  <a:pt x="1871003" y="872197"/>
                </a:cubicBezTo>
                <a:cubicBezTo>
                  <a:pt x="1842868" y="867508"/>
                  <a:pt x="1815120" y="858129"/>
                  <a:pt x="1786597" y="858129"/>
                </a:cubicBezTo>
                <a:cubicBezTo>
                  <a:pt x="1746754" y="858129"/>
                  <a:pt x="1674944" y="873952"/>
                  <a:pt x="1631853" y="886264"/>
                </a:cubicBezTo>
                <a:cubicBezTo>
                  <a:pt x="1617595" y="890338"/>
                  <a:pt x="1604035" y="896735"/>
                  <a:pt x="1589649" y="900332"/>
                </a:cubicBezTo>
                <a:cubicBezTo>
                  <a:pt x="1566453" y="906131"/>
                  <a:pt x="1542757" y="909711"/>
                  <a:pt x="1519311" y="914400"/>
                </a:cubicBezTo>
                <a:cubicBezTo>
                  <a:pt x="1505243" y="923778"/>
                  <a:pt x="1493148" y="937188"/>
                  <a:pt x="1477108" y="942535"/>
                </a:cubicBezTo>
                <a:cubicBezTo>
                  <a:pt x="1419376" y="961779"/>
                  <a:pt x="1183382" y="970557"/>
                  <a:pt x="1181686" y="970670"/>
                </a:cubicBezTo>
                <a:cubicBezTo>
                  <a:pt x="1167618" y="975359"/>
                  <a:pt x="1153869" y="981141"/>
                  <a:pt x="1139483" y="984738"/>
                </a:cubicBezTo>
                <a:cubicBezTo>
                  <a:pt x="1116287" y="990537"/>
                  <a:pt x="1092730" y="994875"/>
                  <a:pt x="1069145" y="998806"/>
                </a:cubicBezTo>
                <a:cubicBezTo>
                  <a:pt x="968194" y="1015631"/>
                  <a:pt x="912742" y="1019021"/>
                  <a:pt x="801859" y="1026941"/>
                </a:cubicBezTo>
                <a:lnTo>
                  <a:pt x="576776" y="1041009"/>
                </a:lnTo>
                <a:cubicBezTo>
                  <a:pt x="403274" y="1036320"/>
                  <a:pt x="229619" y="1035609"/>
                  <a:pt x="56271" y="1026941"/>
                </a:cubicBezTo>
                <a:cubicBezTo>
                  <a:pt x="5405" y="1024398"/>
                  <a:pt x="13353" y="1010727"/>
                  <a:pt x="0" y="970670"/>
                </a:cubicBezTo>
                <a:cubicBezTo>
                  <a:pt x="4689" y="933156"/>
                  <a:pt x="1352" y="893732"/>
                  <a:pt x="14068" y="858129"/>
                </a:cubicBezTo>
                <a:cubicBezTo>
                  <a:pt x="25441" y="826284"/>
                  <a:pt x="55217" y="803968"/>
                  <a:pt x="70339" y="773723"/>
                </a:cubicBezTo>
                <a:cubicBezTo>
                  <a:pt x="79717" y="754966"/>
                  <a:pt x="90213" y="736727"/>
                  <a:pt x="98474" y="717452"/>
                </a:cubicBezTo>
                <a:cubicBezTo>
                  <a:pt x="112933" y="683715"/>
                  <a:pt x="116408" y="654682"/>
                  <a:pt x="126609" y="618978"/>
                </a:cubicBezTo>
                <a:cubicBezTo>
                  <a:pt x="130683" y="604720"/>
                  <a:pt x="136775" y="591081"/>
                  <a:pt x="140677" y="576775"/>
                </a:cubicBezTo>
                <a:cubicBezTo>
                  <a:pt x="150852" y="539469"/>
                  <a:pt x="156585" y="500917"/>
                  <a:pt x="168813" y="464233"/>
                </a:cubicBezTo>
                <a:lnTo>
                  <a:pt x="196948" y="379827"/>
                </a:lnTo>
                <a:cubicBezTo>
                  <a:pt x="209984" y="340720"/>
                  <a:pt x="210064" y="328144"/>
                  <a:pt x="239151" y="295421"/>
                </a:cubicBezTo>
                <a:cubicBezTo>
                  <a:pt x="265586" y="265682"/>
                  <a:pt x="323557" y="211015"/>
                  <a:pt x="323557" y="211015"/>
                </a:cubicBezTo>
                <a:cubicBezTo>
                  <a:pt x="336838" y="171172"/>
                  <a:pt x="336393" y="160172"/>
                  <a:pt x="365760" y="126609"/>
                </a:cubicBezTo>
                <a:cubicBezTo>
                  <a:pt x="387595" y="101655"/>
                  <a:pt x="404642" y="66755"/>
                  <a:pt x="436099" y="56270"/>
                </a:cubicBezTo>
                <a:lnTo>
                  <a:pt x="478302" y="42203"/>
                </a:lnTo>
                <a:lnTo>
                  <a:pt x="506437" y="14067"/>
                </a:lnTo>
              </a:path>
            </a:pathLst>
          </a:cu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6" name="Ukrivljen konektor 5"/>
          <p:cNvCxnSpPr/>
          <p:nvPr/>
        </p:nvCxnSpPr>
        <p:spPr>
          <a:xfrm flipV="1">
            <a:off x="5868144" y="1988840"/>
            <a:ext cx="1080120" cy="288032"/>
          </a:xfrm>
          <a:prstGeom prst="curved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oljeZBesedilom 6"/>
          <p:cNvSpPr txBox="1"/>
          <p:nvPr/>
        </p:nvSpPr>
        <p:spPr>
          <a:xfrm>
            <a:off x="0" y="260648"/>
            <a:ext cx="55159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1">
                    <a:lumMod val="75000"/>
                  </a:schemeClr>
                </a:solidFill>
              </a:rPr>
              <a:t>ENAKOKRAKI TRIKOTNIKI</a:t>
            </a:r>
            <a:endParaRPr lang="sl-SI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Enakokraki trikotnik 7"/>
          <p:cNvSpPr/>
          <p:nvPr/>
        </p:nvSpPr>
        <p:spPr>
          <a:xfrm>
            <a:off x="611560" y="1340768"/>
            <a:ext cx="1872208" cy="2808312"/>
          </a:xfrm>
          <a:prstGeom prst="triangl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Enakokraki trikotnik 8"/>
          <p:cNvSpPr/>
          <p:nvPr/>
        </p:nvSpPr>
        <p:spPr>
          <a:xfrm>
            <a:off x="4644008" y="4149080"/>
            <a:ext cx="3888432" cy="864096"/>
          </a:xfrm>
          <a:prstGeom prst="triangle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>
            <a:off x="2051720" y="2276872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467544" y="4149080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2267744" y="414908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4499992" y="501317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8172400" y="501317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1331640" y="836712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7308304" y="4005064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683568" y="2276872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1475656" y="4077072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2051720" y="1412776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a = b</a:t>
            </a:r>
            <a:endParaRPr lang="sl-SI" sz="3600" b="1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683568" y="2276872"/>
            <a:ext cx="3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5292080" y="4005064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23" name="PoljeZBesedilom 22"/>
          <p:cNvSpPr txBox="1"/>
          <p:nvPr/>
        </p:nvSpPr>
        <p:spPr>
          <a:xfrm>
            <a:off x="7164288" y="3284984"/>
            <a:ext cx="10983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b="1" dirty="0" smtClean="0"/>
              <a:t>a = b</a:t>
            </a:r>
            <a:endParaRPr lang="sl-SI" sz="3600" b="1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6372200" y="5013176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5292080" y="4005064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827584" y="4509120"/>
            <a:ext cx="1497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OSNOVNICA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7" name="PoljeZBesedilom 26"/>
          <p:cNvSpPr txBox="1"/>
          <p:nvPr/>
        </p:nvSpPr>
        <p:spPr>
          <a:xfrm>
            <a:off x="5868144" y="5445224"/>
            <a:ext cx="1497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OSNOVNICA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PoljeZBesedilom 27"/>
          <p:cNvSpPr txBox="1"/>
          <p:nvPr/>
        </p:nvSpPr>
        <p:spPr>
          <a:xfrm>
            <a:off x="251520" y="2636912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KRAK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PoljeZBesedilom 28"/>
          <p:cNvSpPr txBox="1"/>
          <p:nvPr/>
        </p:nvSpPr>
        <p:spPr>
          <a:xfrm>
            <a:off x="2195736" y="270892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KRAK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0" name="PoljeZBesedilom 29"/>
          <p:cNvSpPr txBox="1"/>
          <p:nvPr/>
        </p:nvSpPr>
        <p:spPr>
          <a:xfrm>
            <a:off x="4499992" y="4221088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KRAK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PoljeZBesedilom 30"/>
          <p:cNvSpPr txBox="1"/>
          <p:nvPr/>
        </p:nvSpPr>
        <p:spPr>
          <a:xfrm>
            <a:off x="7740352" y="4149080"/>
            <a:ext cx="7665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6">
                    <a:lumMod val="75000"/>
                  </a:schemeClr>
                </a:solidFill>
              </a:rPr>
              <a:t>KRAK</a:t>
            </a:r>
            <a:endParaRPr lang="sl-SI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510" name="AutoShape 6" descr="Enakokraki trikotni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35" name="PoljeZBesedilom 34"/>
          <p:cNvSpPr txBox="1"/>
          <p:nvPr/>
        </p:nvSpPr>
        <p:spPr>
          <a:xfrm>
            <a:off x="323528" y="4941168"/>
            <a:ext cx="30977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OSTROKOTNI ENAKOKRAKI </a:t>
            </a:r>
          </a:p>
          <a:p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         TRIKOTNIK</a:t>
            </a:r>
            <a:endParaRPr lang="sl-SI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PoljeZBesedilom 35"/>
          <p:cNvSpPr txBox="1"/>
          <p:nvPr/>
        </p:nvSpPr>
        <p:spPr>
          <a:xfrm>
            <a:off x="4932040" y="5805264"/>
            <a:ext cx="30927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TOPOKOTNI  ENAKOKRAKI </a:t>
            </a:r>
          </a:p>
          <a:p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sl-SI" sz="2000" b="1" dirty="0" smtClean="0">
                <a:solidFill>
                  <a:schemeClr val="tx2">
                    <a:lumMod val="75000"/>
                  </a:schemeClr>
                </a:solidFill>
              </a:rPr>
              <a:t>         TRIKOTNIK</a:t>
            </a:r>
            <a:endParaRPr lang="sl-SI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7" name="PoljeZBesedilom 36"/>
          <p:cNvSpPr txBox="1"/>
          <p:nvPr/>
        </p:nvSpPr>
        <p:spPr>
          <a:xfrm>
            <a:off x="1763688" y="90872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b="1" dirty="0" smtClean="0"/>
              <a:t>VRH</a:t>
            </a:r>
            <a:endParaRPr lang="sl-SI" b="1" dirty="0"/>
          </a:p>
        </p:txBody>
      </p:sp>
      <p:sp>
        <p:nvSpPr>
          <p:cNvPr id="38" name="PoljeZBesedilom 37"/>
          <p:cNvSpPr txBox="1"/>
          <p:nvPr/>
        </p:nvSpPr>
        <p:spPr>
          <a:xfrm>
            <a:off x="755576" y="3573016"/>
            <a:ext cx="396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α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39" name="PoljeZBesedilom 38"/>
          <p:cNvSpPr txBox="1"/>
          <p:nvPr/>
        </p:nvSpPr>
        <p:spPr>
          <a:xfrm>
            <a:off x="2987824" y="321297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β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0" name="PoljeZBesedilom 39"/>
          <p:cNvSpPr txBox="1"/>
          <p:nvPr/>
        </p:nvSpPr>
        <p:spPr>
          <a:xfrm>
            <a:off x="1979712" y="3573016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β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1" name="PoljeZBesedilom 40"/>
          <p:cNvSpPr txBox="1"/>
          <p:nvPr/>
        </p:nvSpPr>
        <p:spPr>
          <a:xfrm>
            <a:off x="1403648" y="1628800"/>
            <a:ext cx="35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γ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2" name="PoljeZBesedilom 41"/>
          <p:cNvSpPr txBox="1"/>
          <p:nvPr/>
        </p:nvSpPr>
        <p:spPr>
          <a:xfrm>
            <a:off x="5076056" y="4581128"/>
            <a:ext cx="396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α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4" name="PoljeZBesedilom 43"/>
          <p:cNvSpPr txBox="1"/>
          <p:nvPr/>
        </p:nvSpPr>
        <p:spPr>
          <a:xfrm>
            <a:off x="7524328" y="450912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β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5" name="PoljeZBesedilom 44"/>
          <p:cNvSpPr txBox="1"/>
          <p:nvPr/>
        </p:nvSpPr>
        <p:spPr>
          <a:xfrm>
            <a:off x="6444208" y="4149080"/>
            <a:ext cx="352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γ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46" name="PoljeZBesedilom 45"/>
          <p:cNvSpPr txBox="1"/>
          <p:nvPr/>
        </p:nvSpPr>
        <p:spPr>
          <a:xfrm>
            <a:off x="6372200" y="3645024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  <p:bldP spid="15" grpId="0"/>
      <p:bldP spid="17" grpId="0"/>
      <p:bldP spid="17" grpId="1"/>
      <p:bldP spid="18" grpId="0"/>
      <p:bldP spid="20" grpId="0"/>
      <p:bldP spid="21" grpId="0"/>
      <p:bldP spid="22" grpId="0"/>
      <p:bldP spid="22" grpId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5" grpId="0"/>
      <p:bldP spid="36" grpId="0"/>
      <p:bldP spid="37" grpId="0"/>
      <p:bldP spid="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51520" y="404664"/>
            <a:ext cx="63925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4000" b="1" dirty="0" smtClean="0">
                <a:solidFill>
                  <a:schemeClr val="accent1">
                    <a:lumMod val="50000"/>
                  </a:schemeClr>
                </a:solidFill>
              </a:rPr>
              <a:t>ENAKOSTRANIČNI TRIKOTNIK</a:t>
            </a:r>
            <a:endParaRPr lang="sl-SI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nakokraki trikotnik 2"/>
          <p:cNvSpPr/>
          <p:nvPr/>
        </p:nvSpPr>
        <p:spPr>
          <a:xfrm>
            <a:off x="2483768" y="2492896"/>
            <a:ext cx="3168352" cy="25202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2843808" y="3212976"/>
            <a:ext cx="404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b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932040" y="1268760"/>
            <a:ext cx="1606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a = b = c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6" name="PoljeZBesedilom 5"/>
          <p:cNvSpPr txBox="1"/>
          <p:nvPr/>
        </p:nvSpPr>
        <p:spPr>
          <a:xfrm>
            <a:off x="3779912" y="5085184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a</a:t>
            </a:r>
            <a:endParaRPr lang="sl-SI" sz="3200" b="1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3779912" y="5013176"/>
            <a:ext cx="356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c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8" name="PoljeZBesedilom 7"/>
          <p:cNvSpPr txBox="1"/>
          <p:nvPr/>
        </p:nvSpPr>
        <p:spPr>
          <a:xfrm>
            <a:off x="4788024" y="321297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>
                <a:solidFill>
                  <a:srgbClr val="FF0000"/>
                </a:solidFill>
              </a:rPr>
              <a:t>a</a:t>
            </a:r>
            <a:endParaRPr lang="sl-SI" sz="3200" b="1" dirty="0">
              <a:solidFill>
                <a:srgbClr val="FF0000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>
            <a:off x="3851920" y="1916832"/>
            <a:ext cx="433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C</a:t>
            </a:r>
            <a:endParaRPr lang="sl-SI" sz="3200" b="1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5580112" y="4941168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B</a:t>
            </a:r>
            <a:endParaRPr lang="sl-SI" sz="32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2339752" y="5013176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A</a:t>
            </a:r>
            <a:endParaRPr lang="sl-SI" sz="3200" b="1" dirty="0"/>
          </a:p>
        </p:txBody>
      </p:sp>
      <p:cxnSp>
        <p:nvCxnSpPr>
          <p:cNvPr id="17" name="Raven konektor 16"/>
          <p:cNvCxnSpPr/>
          <p:nvPr/>
        </p:nvCxnSpPr>
        <p:spPr>
          <a:xfrm>
            <a:off x="4067944" y="2420888"/>
            <a:ext cx="1584176" cy="25922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konektor 18"/>
          <p:cNvCxnSpPr/>
          <p:nvPr/>
        </p:nvCxnSpPr>
        <p:spPr>
          <a:xfrm>
            <a:off x="2483768" y="5013176"/>
            <a:ext cx="309580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konektor 19"/>
          <p:cNvCxnSpPr>
            <a:stCxn id="9" idx="2"/>
            <a:endCxn id="3" idx="2"/>
          </p:cNvCxnSpPr>
          <p:nvPr/>
        </p:nvCxnSpPr>
        <p:spPr>
          <a:xfrm flipH="1">
            <a:off x="2483768" y="2501607"/>
            <a:ext cx="1584718" cy="251156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oljeZBesedilom 25"/>
          <p:cNvSpPr txBox="1"/>
          <p:nvPr/>
        </p:nvSpPr>
        <p:spPr>
          <a:xfrm>
            <a:off x="4788024" y="3212976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a</a:t>
            </a:r>
            <a:endParaRPr lang="sl-SI" sz="3200" b="1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2843808" y="3212976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b="1" dirty="0" smtClean="0"/>
              <a:t>a</a:t>
            </a:r>
            <a:endParaRPr lang="sl-SI" sz="3200" b="1" dirty="0"/>
          </a:p>
        </p:txBody>
      </p:sp>
      <p:sp>
        <p:nvSpPr>
          <p:cNvPr id="28" name="PoljeZBesedilom 27"/>
          <p:cNvSpPr txBox="1"/>
          <p:nvPr/>
        </p:nvSpPr>
        <p:spPr>
          <a:xfrm>
            <a:off x="2771800" y="4509120"/>
            <a:ext cx="396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α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29" name="PoljeZBesedilom 28"/>
          <p:cNvSpPr txBox="1"/>
          <p:nvPr/>
        </p:nvSpPr>
        <p:spPr>
          <a:xfrm>
            <a:off x="4932040" y="4437112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β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30" name="PoljeZBesedilom 29"/>
          <p:cNvSpPr txBox="1"/>
          <p:nvPr/>
        </p:nvSpPr>
        <p:spPr>
          <a:xfrm>
            <a:off x="3851920" y="2780928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solidFill>
                  <a:schemeClr val="bg1"/>
                </a:solidFill>
              </a:rPr>
              <a:t>γ</a:t>
            </a:r>
            <a:endParaRPr lang="sl-SI" sz="2800" b="1" dirty="0">
              <a:solidFill>
                <a:schemeClr val="bg1"/>
              </a:solidFill>
            </a:endParaRPr>
          </a:p>
        </p:txBody>
      </p:sp>
      <p:sp>
        <p:nvSpPr>
          <p:cNvPr id="31" name="PoljeZBesedilom 30"/>
          <p:cNvSpPr txBox="1"/>
          <p:nvPr/>
        </p:nvSpPr>
        <p:spPr>
          <a:xfrm>
            <a:off x="899592" y="5733256"/>
            <a:ext cx="66592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 </a:t>
            </a:r>
            <a:r>
              <a:rPr lang="sl-SI" sz="2800" b="1" dirty="0" smtClean="0">
                <a:solidFill>
                  <a:srgbClr val="C00000"/>
                </a:solidFill>
              </a:rPr>
              <a:t>OSTROKOTNI ENAKOSTRANIČNI TRIKOTNIK</a:t>
            </a:r>
            <a:endParaRPr lang="sl-SI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ven konektor 2"/>
          <p:cNvCxnSpPr/>
          <p:nvPr/>
        </p:nvCxnSpPr>
        <p:spPr>
          <a:xfrm flipV="1">
            <a:off x="971600" y="1484784"/>
            <a:ext cx="2160240" cy="1080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aven konektor 3"/>
          <p:cNvCxnSpPr/>
          <p:nvPr/>
        </p:nvCxnSpPr>
        <p:spPr>
          <a:xfrm>
            <a:off x="3059832" y="1484784"/>
            <a:ext cx="3024336" cy="1656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aven konektor 4"/>
          <p:cNvCxnSpPr/>
          <p:nvPr/>
        </p:nvCxnSpPr>
        <p:spPr>
          <a:xfrm>
            <a:off x="971600" y="2564904"/>
            <a:ext cx="5112568" cy="5760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konektor 5"/>
          <p:cNvCxnSpPr/>
          <p:nvPr/>
        </p:nvCxnSpPr>
        <p:spPr>
          <a:xfrm flipV="1">
            <a:off x="755576" y="3789040"/>
            <a:ext cx="1296144" cy="2232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 flipV="1">
            <a:off x="755576" y="5733256"/>
            <a:ext cx="2448272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konektor 7"/>
          <p:cNvCxnSpPr/>
          <p:nvPr/>
        </p:nvCxnSpPr>
        <p:spPr>
          <a:xfrm flipH="1" flipV="1">
            <a:off x="2051720" y="3789040"/>
            <a:ext cx="1152128" cy="19442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konektor 8"/>
          <p:cNvCxnSpPr/>
          <p:nvPr/>
        </p:nvCxnSpPr>
        <p:spPr>
          <a:xfrm flipV="1">
            <a:off x="6804248" y="2564904"/>
            <a:ext cx="1368152" cy="288032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en konektor 9"/>
          <p:cNvCxnSpPr/>
          <p:nvPr/>
        </p:nvCxnSpPr>
        <p:spPr>
          <a:xfrm>
            <a:off x="6732240" y="5445224"/>
            <a:ext cx="144016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 flipV="1">
            <a:off x="8100392" y="2492896"/>
            <a:ext cx="72008" cy="295232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konektor 39"/>
          <p:cNvCxnSpPr/>
          <p:nvPr/>
        </p:nvCxnSpPr>
        <p:spPr>
          <a:xfrm>
            <a:off x="7812360" y="515719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en konektor 41"/>
          <p:cNvCxnSpPr/>
          <p:nvPr/>
        </p:nvCxnSpPr>
        <p:spPr>
          <a:xfrm>
            <a:off x="7812360" y="515719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oljeZBesedilom 58"/>
          <p:cNvSpPr txBox="1"/>
          <p:nvPr/>
        </p:nvSpPr>
        <p:spPr>
          <a:xfrm>
            <a:off x="1907704" y="5877272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60" name="PoljeZBesedilom 59"/>
          <p:cNvSpPr txBox="1"/>
          <p:nvPr/>
        </p:nvSpPr>
        <p:spPr>
          <a:xfrm>
            <a:off x="7308304" y="5445224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61" name="PoljeZBesedilom 60"/>
          <p:cNvSpPr txBox="1"/>
          <p:nvPr/>
        </p:nvSpPr>
        <p:spPr>
          <a:xfrm>
            <a:off x="8172400" y="3573016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62" name="PoljeZBesedilom 61"/>
          <p:cNvSpPr txBox="1"/>
          <p:nvPr/>
        </p:nvSpPr>
        <p:spPr>
          <a:xfrm>
            <a:off x="7092280" y="3501008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63" name="PoljeZBesedilom 62"/>
          <p:cNvSpPr txBox="1"/>
          <p:nvPr/>
        </p:nvSpPr>
        <p:spPr>
          <a:xfrm>
            <a:off x="2987824" y="2852936"/>
            <a:ext cx="335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c</a:t>
            </a:r>
            <a:endParaRPr lang="sl-SI" sz="2800" b="1" dirty="0"/>
          </a:p>
        </p:txBody>
      </p:sp>
      <p:sp>
        <p:nvSpPr>
          <p:cNvPr id="64" name="PoljeZBesedilom 63"/>
          <p:cNvSpPr txBox="1"/>
          <p:nvPr/>
        </p:nvSpPr>
        <p:spPr>
          <a:xfrm>
            <a:off x="4283968" y="1628800"/>
            <a:ext cx="362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65" name="PoljeZBesedilom 64"/>
          <p:cNvSpPr txBox="1"/>
          <p:nvPr/>
        </p:nvSpPr>
        <p:spPr>
          <a:xfrm>
            <a:off x="1763688" y="1484784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66" name="PoljeZBesedilom 65"/>
          <p:cNvSpPr txBox="1"/>
          <p:nvPr/>
        </p:nvSpPr>
        <p:spPr>
          <a:xfrm>
            <a:off x="2627784" y="429309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67" name="PoljeZBesedilom 66"/>
          <p:cNvSpPr txBox="1"/>
          <p:nvPr/>
        </p:nvSpPr>
        <p:spPr>
          <a:xfrm>
            <a:off x="971600" y="4437112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68" name="PoljeZBesedilom 67"/>
          <p:cNvSpPr txBox="1"/>
          <p:nvPr/>
        </p:nvSpPr>
        <p:spPr>
          <a:xfrm>
            <a:off x="6516216" y="5373216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69" name="PoljeZBesedilom 68"/>
          <p:cNvSpPr txBox="1"/>
          <p:nvPr/>
        </p:nvSpPr>
        <p:spPr>
          <a:xfrm>
            <a:off x="683568" y="6021288"/>
            <a:ext cx="402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70" name="PoljeZBesedilom 69"/>
          <p:cNvSpPr txBox="1"/>
          <p:nvPr/>
        </p:nvSpPr>
        <p:spPr>
          <a:xfrm>
            <a:off x="2987824" y="5733256"/>
            <a:ext cx="432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B</a:t>
            </a:r>
            <a:endParaRPr lang="sl-SI" sz="2800" b="1" dirty="0"/>
          </a:p>
        </p:txBody>
      </p:sp>
      <p:sp>
        <p:nvSpPr>
          <p:cNvPr id="71" name="PoljeZBesedilom 70"/>
          <p:cNvSpPr txBox="1"/>
          <p:nvPr/>
        </p:nvSpPr>
        <p:spPr>
          <a:xfrm>
            <a:off x="1907704" y="3284984"/>
            <a:ext cx="35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b="1" dirty="0" smtClean="0"/>
              <a:t>c</a:t>
            </a:r>
            <a:endParaRPr lang="sl-SI" sz="3200" b="1" dirty="0"/>
          </a:p>
        </p:txBody>
      </p:sp>
      <p:sp>
        <p:nvSpPr>
          <p:cNvPr id="72" name="PoljeZBesedilom 71"/>
          <p:cNvSpPr txBox="1"/>
          <p:nvPr/>
        </p:nvSpPr>
        <p:spPr>
          <a:xfrm>
            <a:off x="2915816" y="98072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73" name="PoljeZBesedilom 72"/>
          <p:cNvSpPr txBox="1"/>
          <p:nvPr/>
        </p:nvSpPr>
        <p:spPr>
          <a:xfrm>
            <a:off x="7884368" y="1988840"/>
            <a:ext cx="462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74" name="PoljeZBesedilom 73"/>
          <p:cNvSpPr txBox="1"/>
          <p:nvPr/>
        </p:nvSpPr>
        <p:spPr>
          <a:xfrm>
            <a:off x="5724128" y="3140968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75" name="PoljeZBesedilom 74"/>
          <p:cNvSpPr txBox="1"/>
          <p:nvPr/>
        </p:nvSpPr>
        <p:spPr>
          <a:xfrm>
            <a:off x="755576" y="2564904"/>
            <a:ext cx="402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76" name="PoljeZBesedilom 75"/>
          <p:cNvSpPr txBox="1"/>
          <p:nvPr/>
        </p:nvSpPr>
        <p:spPr>
          <a:xfrm>
            <a:off x="7884368" y="5517232"/>
            <a:ext cx="423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/>
              <a:t>A</a:t>
            </a:r>
            <a:endParaRPr lang="sl-SI" sz="2800" b="1" dirty="0"/>
          </a:p>
        </p:txBody>
      </p:sp>
      <p:sp>
        <p:nvSpPr>
          <p:cNvPr id="93" name="PoljeZBesedilom 92"/>
          <p:cNvSpPr txBox="1"/>
          <p:nvPr/>
        </p:nvSpPr>
        <p:spPr>
          <a:xfrm>
            <a:off x="4139952" y="1052736"/>
            <a:ext cx="34830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chemeClr val="accent1">
                    <a:lumMod val="75000"/>
                  </a:schemeClr>
                </a:solidFill>
              </a:rPr>
              <a:t>RAZNOSTRANIČNI TOPOKOTNI </a:t>
            </a:r>
          </a:p>
          <a:p>
            <a:r>
              <a:rPr lang="sl-SI" sz="20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l-SI" sz="2000" b="1" dirty="0" smtClean="0">
                <a:solidFill>
                  <a:schemeClr val="accent1">
                    <a:lumMod val="75000"/>
                  </a:schemeClr>
                </a:solidFill>
              </a:rPr>
              <a:t>                   TRIKOTNIK</a:t>
            </a:r>
            <a:endParaRPr lang="sl-SI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4" name="PoljeZBesedilom 93"/>
          <p:cNvSpPr txBox="1"/>
          <p:nvPr/>
        </p:nvSpPr>
        <p:spPr>
          <a:xfrm>
            <a:off x="2411760" y="3717032"/>
            <a:ext cx="36147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FF0000"/>
                </a:solidFill>
              </a:rPr>
              <a:t>RAZNOSTRANIČNI OSTROKOTNI </a:t>
            </a:r>
          </a:p>
          <a:p>
            <a:r>
              <a:rPr lang="sl-SI" sz="2000" b="1" dirty="0" smtClean="0">
                <a:solidFill>
                  <a:srgbClr val="FF0000"/>
                </a:solidFill>
              </a:rPr>
              <a:t> </a:t>
            </a:r>
            <a:r>
              <a:rPr lang="sl-SI" sz="2000" b="1" dirty="0" smtClean="0">
                <a:solidFill>
                  <a:srgbClr val="FF0000"/>
                </a:solidFill>
              </a:rPr>
              <a:t>                   TRIKOTNIK</a:t>
            </a:r>
            <a:endParaRPr lang="sl-SI" sz="2000" b="1" dirty="0">
              <a:solidFill>
                <a:srgbClr val="FF0000"/>
              </a:solidFill>
            </a:endParaRPr>
          </a:p>
        </p:txBody>
      </p:sp>
      <p:sp>
        <p:nvSpPr>
          <p:cNvPr id="95" name="PoljeZBesedilom 94"/>
          <p:cNvSpPr txBox="1"/>
          <p:nvPr/>
        </p:nvSpPr>
        <p:spPr>
          <a:xfrm>
            <a:off x="4932040" y="5949280"/>
            <a:ext cx="362400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000" b="1" dirty="0" smtClean="0">
                <a:solidFill>
                  <a:srgbClr val="00B050"/>
                </a:solidFill>
              </a:rPr>
              <a:t>RAZNOSTRANIČNI PRAVOKOTNI </a:t>
            </a:r>
          </a:p>
          <a:p>
            <a:r>
              <a:rPr lang="sl-SI" sz="2000" b="1" dirty="0" smtClean="0">
                <a:solidFill>
                  <a:srgbClr val="00B050"/>
                </a:solidFill>
              </a:rPr>
              <a:t> </a:t>
            </a:r>
            <a:r>
              <a:rPr lang="sl-SI" sz="2000" b="1" dirty="0" smtClean="0">
                <a:solidFill>
                  <a:srgbClr val="00B050"/>
                </a:solidFill>
              </a:rPr>
              <a:t>                   TRIKOTNIK</a:t>
            </a:r>
            <a:endParaRPr lang="sl-SI" sz="2000" b="1" dirty="0">
              <a:solidFill>
                <a:srgbClr val="00B050"/>
              </a:solidFill>
            </a:endParaRPr>
          </a:p>
        </p:txBody>
      </p:sp>
      <p:sp>
        <p:nvSpPr>
          <p:cNvPr id="96" name="PoljeZBesedilom 95"/>
          <p:cNvSpPr txBox="1"/>
          <p:nvPr/>
        </p:nvSpPr>
        <p:spPr>
          <a:xfrm>
            <a:off x="2915816" y="1556792"/>
            <a:ext cx="32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γ</a:t>
            </a:r>
            <a:endParaRPr lang="sl-SI" sz="2400" b="1" dirty="0"/>
          </a:p>
        </p:txBody>
      </p:sp>
      <p:sp>
        <p:nvSpPr>
          <p:cNvPr id="97" name="PoljeZBesedilom 96"/>
          <p:cNvSpPr txBox="1"/>
          <p:nvPr/>
        </p:nvSpPr>
        <p:spPr>
          <a:xfrm>
            <a:off x="5076056" y="2636912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β</a:t>
            </a:r>
            <a:endParaRPr lang="sl-SI" sz="2400" b="1" dirty="0"/>
          </a:p>
        </p:txBody>
      </p:sp>
      <p:sp>
        <p:nvSpPr>
          <p:cNvPr id="98" name="PoljeZBesedilom 97"/>
          <p:cNvSpPr txBox="1"/>
          <p:nvPr/>
        </p:nvSpPr>
        <p:spPr>
          <a:xfrm>
            <a:off x="7740352" y="4653136"/>
            <a:ext cx="3529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β</a:t>
            </a:r>
            <a:endParaRPr lang="sl-SI" sz="2400" b="1" dirty="0"/>
          </a:p>
        </p:txBody>
      </p:sp>
      <p:sp>
        <p:nvSpPr>
          <p:cNvPr id="99" name="PoljeZBesedilom 98"/>
          <p:cNvSpPr txBox="1"/>
          <p:nvPr/>
        </p:nvSpPr>
        <p:spPr>
          <a:xfrm>
            <a:off x="6948264" y="5013176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α</a:t>
            </a:r>
            <a:endParaRPr lang="sl-SI" sz="2400" b="1" dirty="0"/>
          </a:p>
        </p:txBody>
      </p:sp>
      <p:sp>
        <p:nvSpPr>
          <p:cNvPr id="100" name="PoljeZBesedilom 99"/>
          <p:cNvSpPr txBox="1"/>
          <p:nvPr/>
        </p:nvSpPr>
        <p:spPr>
          <a:xfrm>
            <a:off x="1403648" y="2204864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α</a:t>
            </a:r>
            <a:endParaRPr lang="sl-SI" sz="2400" b="1" dirty="0"/>
          </a:p>
        </p:txBody>
      </p:sp>
      <p:sp>
        <p:nvSpPr>
          <p:cNvPr id="101" name="PoljeZBesedilom 100"/>
          <p:cNvSpPr txBox="1"/>
          <p:nvPr/>
        </p:nvSpPr>
        <p:spPr>
          <a:xfrm>
            <a:off x="827584" y="5589240"/>
            <a:ext cx="335718" cy="462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α</a:t>
            </a:r>
            <a:endParaRPr lang="sl-SI" sz="2400" b="1" dirty="0"/>
          </a:p>
        </p:txBody>
      </p:sp>
      <p:sp>
        <p:nvSpPr>
          <p:cNvPr id="102" name="PoljeZBesedilom 101"/>
          <p:cNvSpPr txBox="1"/>
          <p:nvPr/>
        </p:nvSpPr>
        <p:spPr>
          <a:xfrm>
            <a:off x="1907704" y="3933056"/>
            <a:ext cx="32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γ</a:t>
            </a:r>
            <a:endParaRPr lang="sl-SI" sz="2400" b="1" dirty="0"/>
          </a:p>
        </p:txBody>
      </p:sp>
      <p:sp>
        <p:nvSpPr>
          <p:cNvPr id="103" name="PoljeZBesedilom 102"/>
          <p:cNvSpPr txBox="1"/>
          <p:nvPr/>
        </p:nvSpPr>
        <p:spPr>
          <a:xfrm>
            <a:off x="7812360" y="3068960"/>
            <a:ext cx="32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γ</a:t>
            </a:r>
            <a:endParaRPr lang="sl-SI" sz="2400" b="1" dirty="0"/>
          </a:p>
        </p:txBody>
      </p:sp>
      <p:sp>
        <p:nvSpPr>
          <p:cNvPr id="104" name="Prostoročno 103"/>
          <p:cNvSpPr/>
          <p:nvPr/>
        </p:nvSpPr>
        <p:spPr>
          <a:xfrm>
            <a:off x="2504049" y="1828800"/>
            <a:ext cx="1392702" cy="422031"/>
          </a:xfrm>
          <a:custGeom>
            <a:avLst/>
            <a:gdLst>
              <a:gd name="connsiteX0" fmla="*/ 0 w 1392702"/>
              <a:gd name="connsiteY0" fmla="*/ 0 h 422031"/>
              <a:gd name="connsiteX1" fmla="*/ 28136 w 1392702"/>
              <a:gd name="connsiteY1" fmla="*/ 42203 h 422031"/>
              <a:gd name="connsiteX2" fmla="*/ 42203 w 1392702"/>
              <a:gd name="connsiteY2" fmla="*/ 84406 h 422031"/>
              <a:gd name="connsiteX3" fmla="*/ 84406 w 1392702"/>
              <a:gd name="connsiteY3" fmla="*/ 112542 h 422031"/>
              <a:gd name="connsiteX4" fmla="*/ 112542 w 1392702"/>
              <a:gd name="connsiteY4" fmla="*/ 140677 h 422031"/>
              <a:gd name="connsiteX5" fmla="*/ 140677 w 1392702"/>
              <a:gd name="connsiteY5" fmla="*/ 182880 h 422031"/>
              <a:gd name="connsiteX6" fmla="*/ 225083 w 1392702"/>
              <a:gd name="connsiteY6" fmla="*/ 239151 h 422031"/>
              <a:gd name="connsiteX7" fmla="*/ 309489 w 1392702"/>
              <a:gd name="connsiteY7" fmla="*/ 281354 h 422031"/>
              <a:gd name="connsiteX8" fmla="*/ 379828 w 1392702"/>
              <a:gd name="connsiteY8" fmla="*/ 295422 h 422031"/>
              <a:gd name="connsiteX9" fmla="*/ 422031 w 1392702"/>
              <a:gd name="connsiteY9" fmla="*/ 309489 h 422031"/>
              <a:gd name="connsiteX10" fmla="*/ 562708 w 1392702"/>
              <a:gd name="connsiteY10" fmla="*/ 351692 h 422031"/>
              <a:gd name="connsiteX11" fmla="*/ 604911 w 1392702"/>
              <a:gd name="connsiteY11" fmla="*/ 365760 h 422031"/>
              <a:gd name="connsiteX12" fmla="*/ 759656 w 1392702"/>
              <a:gd name="connsiteY12" fmla="*/ 393895 h 422031"/>
              <a:gd name="connsiteX13" fmla="*/ 886265 w 1392702"/>
              <a:gd name="connsiteY13" fmla="*/ 422031 h 422031"/>
              <a:gd name="connsiteX14" fmla="*/ 1041009 w 1392702"/>
              <a:gd name="connsiteY14" fmla="*/ 407963 h 422031"/>
              <a:gd name="connsiteX15" fmla="*/ 1125416 w 1392702"/>
              <a:gd name="connsiteY15" fmla="*/ 379828 h 422031"/>
              <a:gd name="connsiteX16" fmla="*/ 1139483 w 1392702"/>
              <a:gd name="connsiteY16" fmla="*/ 337625 h 422031"/>
              <a:gd name="connsiteX17" fmla="*/ 1223889 w 1392702"/>
              <a:gd name="connsiteY17" fmla="*/ 295422 h 422031"/>
              <a:gd name="connsiteX18" fmla="*/ 1378634 w 1392702"/>
              <a:gd name="connsiteY18" fmla="*/ 168812 h 422031"/>
              <a:gd name="connsiteX19" fmla="*/ 1392702 w 1392702"/>
              <a:gd name="connsiteY19" fmla="*/ 168812 h 422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92702" h="422031">
                <a:moveTo>
                  <a:pt x="0" y="0"/>
                </a:moveTo>
                <a:cubicBezTo>
                  <a:pt x="9379" y="14068"/>
                  <a:pt x="20575" y="27081"/>
                  <a:pt x="28136" y="42203"/>
                </a:cubicBezTo>
                <a:cubicBezTo>
                  <a:pt x="34768" y="55466"/>
                  <a:pt x="32940" y="72827"/>
                  <a:pt x="42203" y="84406"/>
                </a:cubicBezTo>
                <a:cubicBezTo>
                  <a:pt x="52765" y="97609"/>
                  <a:pt x="71204" y="101980"/>
                  <a:pt x="84406" y="112542"/>
                </a:cubicBezTo>
                <a:cubicBezTo>
                  <a:pt x="94763" y="120827"/>
                  <a:pt x="104256" y="130320"/>
                  <a:pt x="112542" y="140677"/>
                </a:cubicBezTo>
                <a:cubicBezTo>
                  <a:pt x="123104" y="153879"/>
                  <a:pt x="127953" y="171747"/>
                  <a:pt x="140677" y="182880"/>
                </a:cubicBezTo>
                <a:cubicBezTo>
                  <a:pt x="166125" y="205147"/>
                  <a:pt x="196948" y="220394"/>
                  <a:pt x="225083" y="239151"/>
                </a:cubicBezTo>
                <a:cubicBezTo>
                  <a:pt x="266341" y="266657"/>
                  <a:pt x="262897" y="269706"/>
                  <a:pt x="309489" y="281354"/>
                </a:cubicBezTo>
                <a:cubicBezTo>
                  <a:pt x="332686" y="287153"/>
                  <a:pt x="356631" y="289623"/>
                  <a:pt x="379828" y="295422"/>
                </a:cubicBezTo>
                <a:cubicBezTo>
                  <a:pt x="394214" y="299018"/>
                  <a:pt x="407773" y="305415"/>
                  <a:pt x="422031" y="309489"/>
                </a:cubicBezTo>
                <a:cubicBezTo>
                  <a:pt x="570829" y="352002"/>
                  <a:pt x="362165" y="284844"/>
                  <a:pt x="562708" y="351692"/>
                </a:cubicBezTo>
                <a:cubicBezTo>
                  <a:pt x="576776" y="356381"/>
                  <a:pt x="590284" y="363322"/>
                  <a:pt x="604911" y="365760"/>
                </a:cubicBezTo>
                <a:cubicBezTo>
                  <a:pt x="853630" y="407214"/>
                  <a:pt x="543378" y="354572"/>
                  <a:pt x="759656" y="393895"/>
                </a:cubicBezTo>
                <a:cubicBezTo>
                  <a:pt x="868587" y="413700"/>
                  <a:pt x="811857" y="397228"/>
                  <a:pt x="886265" y="422031"/>
                </a:cubicBezTo>
                <a:cubicBezTo>
                  <a:pt x="937846" y="417342"/>
                  <a:pt x="990003" y="416964"/>
                  <a:pt x="1041009" y="407963"/>
                </a:cubicBezTo>
                <a:cubicBezTo>
                  <a:pt x="1070215" y="402809"/>
                  <a:pt x="1125416" y="379828"/>
                  <a:pt x="1125416" y="379828"/>
                </a:cubicBezTo>
                <a:cubicBezTo>
                  <a:pt x="1130105" y="365760"/>
                  <a:pt x="1130220" y="349204"/>
                  <a:pt x="1139483" y="337625"/>
                </a:cubicBezTo>
                <a:cubicBezTo>
                  <a:pt x="1159317" y="312832"/>
                  <a:pt x="1196086" y="304689"/>
                  <a:pt x="1223889" y="295422"/>
                </a:cubicBezTo>
                <a:cubicBezTo>
                  <a:pt x="1244924" y="274387"/>
                  <a:pt x="1341303" y="168812"/>
                  <a:pt x="1378634" y="168812"/>
                </a:cubicBezTo>
                <a:lnTo>
                  <a:pt x="1392702" y="168812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5" name="PoljeZBesedilom 104"/>
          <p:cNvSpPr txBox="1"/>
          <p:nvPr/>
        </p:nvSpPr>
        <p:spPr>
          <a:xfrm>
            <a:off x="251520" y="188640"/>
            <a:ext cx="4655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 smtClean="0">
                <a:solidFill>
                  <a:srgbClr val="0070C0"/>
                </a:solidFill>
              </a:rPr>
              <a:t>RAZNOSTRANIČNI TRIKOTNIKI</a:t>
            </a:r>
            <a:endParaRPr lang="sl-SI" sz="2800" b="1" dirty="0">
              <a:solidFill>
                <a:srgbClr val="0070C0"/>
              </a:solidFill>
            </a:endParaRPr>
          </a:p>
        </p:txBody>
      </p:sp>
      <p:sp>
        <p:nvSpPr>
          <p:cNvPr id="106" name="PoljeZBesedilom 105"/>
          <p:cNvSpPr txBox="1"/>
          <p:nvPr/>
        </p:nvSpPr>
        <p:spPr>
          <a:xfrm>
            <a:off x="2555776" y="5301208"/>
            <a:ext cx="335718" cy="462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β</a:t>
            </a:r>
            <a:endParaRPr lang="sl-SI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5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1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5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2000" fill="hold"/>
                                        <p:tgtEl>
                                          <p:spTgt spid="6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6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2" dur="2000" fill="hold"/>
                                        <p:tgtEl>
                                          <p:spTgt spid="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5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9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93" grpId="0"/>
      <p:bldP spid="94" grpId="0"/>
      <p:bldP spid="94" grpId="1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5" grpId="0"/>
      <p:bldP spid="106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324</Words>
  <Application>Microsoft Office PowerPoint</Application>
  <PresentationFormat>Diaprojekcija na zaslonu (4:3)</PresentationFormat>
  <Paragraphs>189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Irena</dc:creator>
  <cp:lastModifiedBy>Irena</cp:lastModifiedBy>
  <cp:revision>44</cp:revision>
  <dcterms:created xsi:type="dcterms:W3CDTF">2021-01-27T12:13:00Z</dcterms:created>
  <dcterms:modified xsi:type="dcterms:W3CDTF">2021-01-27T22:49:20Z</dcterms:modified>
</cp:coreProperties>
</file>