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6B1E4-18A2-4934-86D9-B0F83A27AE71}" type="datetimeFigureOut">
              <a:rPr lang="sl-SI" smtClean="0"/>
              <a:t>28.1.2021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0712-7D81-4338-95B4-31F4F1B9F1C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C0712-7D81-4338-95B4-31F4F1B9F1C0}" type="slidenum">
              <a:rPr lang="sl-SI" smtClean="0"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E917-464D-4BE6-A346-ECDC9F636214}" type="datetimeFigureOut">
              <a:rPr lang="sl-SI" smtClean="0"/>
              <a:pPr/>
              <a:t>28.1.2021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EF7E-98F1-40E7-BE26-0D6815AF981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3648" y="548680"/>
            <a:ext cx="6413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KOTI V TRIKOTNIKU</a:t>
            </a:r>
            <a:endParaRPr lang="sl-SI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26" name="AutoShape 2" descr="KOTI V TRIKOTNI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28" name="AutoShape 4" descr="KOTI V TRIKOTNI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9" name="Picture 5" descr="E:\pouk na daljavo_6\prenos.png"/>
          <p:cNvPicPr>
            <a:picLocks noChangeAspect="1" noChangeArrowheads="1"/>
          </p:cNvPicPr>
          <p:nvPr/>
        </p:nvPicPr>
        <p:blipFill>
          <a:blip r:embed="rId2" cstate="print"/>
          <a:srcRect t="13983" r="243"/>
          <a:stretch>
            <a:fillRect/>
          </a:stretch>
        </p:blipFill>
        <p:spPr bwMode="auto">
          <a:xfrm>
            <a:off x="0" y="1412776"/>
            <a:ext cx="4896544" cy="2394420"/>
          </a:xfrm>
          <a:prstGeom prst="rect">
            <a:avLst/>
          </a:prstGeom>
          <a:noFill/>
        </p:spPr>
      </p:pic>
      <p:sp>
        <p:nvSpPr>
          <p:cNvPr id="1031" name="AutoShape 7" descr="Trikotniki | Nejta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35" name="AutoShape 11" descr="Koti trikotnika – GeoGe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7" name="Picture 13" descr="Koti trikotnika – GeoGebra"/>
          <p:cNvPicPr>
            <a:picLocks noChangeAspect="1" noChangeArrowheads="1"/>
          </p:cNvPicPr>
          <p:nvPr/>
        </p:nvPicPr>
        <p:blipFill>
          <a:blip r:embed="rId3" cstate="print"/>
          <a:srcRect l="31442" t="16670" r="23850" b="30286"/>
          <a:stretch>
            <a:fillRect/>
          </a:stretch>
        </p:blipFill>
        <p:spPr bwMode="auto">
          <a:xfrm>
            <a:off x="4355976" y="4005064"/>
            <a:ext cx="3816424" cy="226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ven konektor 9"/>
          <p:cNvCxnSpPr/>
          <p:nvPr/>
        </p:nvCxnSpPr>
        <p:spPr>
          <a:xfrm flipV="1">
            <a:off x="1259632" y="764704"/>
            <a:ext cx="2664296" cy="3024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konektor 10"/>
          <p:cNvCxnSpPr/>
          <p:nvPr/>
        </p:nvCxnSpPr>
        <p:spPr>
          <a:xfrm>
            <a:off x="3851920" y="764704"/>
            <a:ext cx="4392488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flipV="1">
            <a:off x="1259632" y="2780928"/>
            <a:ext cx="7056784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1259632" y="573325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lang="sl-SI" sz="3200" b="1" dirty="0" smtClean="0">
                <a:solidFill>
                  <a:schemeClr val="accent6">
                    <a:lumMod val="75000"/>
                  </a:schemeClr>
                </a:solidFill>
              </a:rPr>
              <a:t> = 107°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1331640" y="5013176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</a:t>
            </a:r>
            <a:r>
              <a:rPr lang="sl-SI" sz="3200" b="1" dirty="0" smtClean="0">
                <a:solidFill>
                  <a:srgbClr val="FF0000"/>
                </a:solidFill>
              </a:rPr>
              <a:t> = 32°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1403648" y="4293096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3200" b="1" dirty="0" smtClean="0">
                <a:solidFill>
                  <a:schemeClr val="accent1">
                    <a:lumMod val="75000"/>
                  </a:schemeClr>
                </a:solidFill>
              </a:rPr>
              <a:t> = 41°</a:t>
            </a:r>
            <a:r>
              <a:rPr lang="sl-SI" sz="3200" b="1" dirty="0" smtClean="0"/>
              <a:t> </a:t>
            </a:r>
            <a:endParaRPr lang="sl-SI" sz="32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3707904" y="9087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sl-SI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PoljeZBesedilom 27"/>
          <p:cNvSpPr txBox="1"/>
          <p:nvPr/>
        </p:nvSpPr>
        <p:spPr>
          <a:xfrm>
            <a:off x="7164288" y="24208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β</a:t>
            </a:r>
            <a:endParaRPr lang="sl-SI" sz="3200" b="1" dirty="0">
              <a:solidFill>
                <a:srgbClr val="FF0000"/>
              </a:solidFill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1619672" y="3140968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endParaRPr lang="sl-SI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73018">
            <a:off x="-669555" y="591335"/>
            <a:ext cx="7620000" cy="3810000"/>
          </a:xfrm>
          <a:prstGeom prst="rect">
            <a:avLst/>
          </a:prstGeom>
          <a:noFill/>
        </p:spPr>
      </p:pic>
      <p:pic>
        <p:nvPicPr>
          <p:cNvPr id="43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967">
            <a:off x="-2764440" y="-5061"/>
            <a:ext cx="7620000" cy="3810000"/>
          </a:xfrm>
          <a:prstGeom prst="rect">
            <a:avLst/>
          </a:prstGeom>
          <a:noFill/>
        </p:spPr>
      </p:pic>
      <p:pic>
        <p:nvPicPr>
          <p:cNvPr id="44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9967">
            <a:off x="4150747" y="-1038209"/>
            <a:ext cx="7620000" cy="3849937"/>
          </a:xfrm>
          <a:prstGeom prst="rect">
            <a:avLst/>
          </a:prstGeom>
          <a:noFill/>
        </p:spPr>
      </p:pic>
      <p:sp>
        <p:nvSpPr>
          <p:cNvPr id="45" name="Prostoročno 44"/>
          <p:cNvSpPr/>
          <p:nvPr/>
        </p:nvSpPr>
        <p:spPr>
          <a:xfrm>
            <a:off x="2351314" y="2583543"/>
            <a:ext cx="391886" cy="1030514"/>
          </a:xfrm>
          <a:custGeom>
            <a:avLst/>
            <a:gdLst>
              <a:gd name="connsiteX0" fmla="*/ 0 w 391886"/>
              <a:gd name="connsiteY0" fmla="*/ 0 h 1030514"/>
              <a:gd name="connsiteX1" fmla="*/ 87086 w 391886"/>
              <a:gd name="connsiteY1" fmla="*/ 58057 h 1030514"/>
              <a:gd name="connsiteX2" fmla="*/ 217715 w 391886"/>
              <a:gd name="connsiteY2" fmla="*/ 174171 h 1030514"/>
              <a:gd name="connsiteX3" fmla="*/ 261257 w 391886"/>
              <a:gd name="connsiteY3" fmla="*/ 188686 h 1030514"/>
              <a:gd name="connsiteX4" fmla="*/ 275772 w 391886"/>
              <a:gd name="connsiteY4" fmla="*/ 232228 h 1030514"/>
              <a:gd name="connsiteX5" fmla="*/ 304800 w 391886"/>
              <a:gd name="connsiteY5" fmla="*/ 275771 h 1030514"/>
              <a:gd name="connsiteX6" fmla="*/ 333829 w 391886"/>
              <a:gd name="connsiteY6" fmla="*/ 362857 h 1030514"/>
              <a:gd name="connsiteX7" fmla="*/ 348343 w 391886"/>
              <a:gd name="connsiteY7" fmla="*/ 406400 h 1030514"/>
              <a:gd name="connsiteX8" fmla="*/ 377372 w 391886"/>
              <a:gd name="connsiteY8" fmla="*/ 624114 h 1030514"/>
              <a:gd name="connsiteX9" fmla="*/ 391886 w 391886"/>
              <a:gd name="connsiteY9" fmla="*/ 667657 h 1030514"/>
              <a:gd name="connsiteX10" fmla="*/ 377372 w 391886"/>
              <a:gd name="connsiteY10" fmla="*/ 856343 h 1030514"/>
              <a:gd name="connsiteX11" fmla="*/ 348343 w 391886"/>
              <a:gd name="connsiteY11" fmla="*/ 943428 h 1030514"/>
              <a:gd name="connsiteX12" fmla="*/ 304800 w 391886"/>
              <a:gd name="connsiteY12" fmla="*/ 972457 h 1030514"/>
              <a:gd name="connsiteX13" fmla="*/ 290286 w 391886"/>
              <a:gd name="connsiteY13" fmla="*/ 1030514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1886" h="1030514">
                <a:moveTo>
                  <a:pt x="0" y="0"/>
                </a:moveTo>
                <a:cubicBezTo>
                  <a:pt x="29029" y="19352"/>
                  <a:pt x="62416" y="33387"/>
                  <a:pt x="87086" y="58057"/>
                </a:cubicBezTo>
                <a:cubicBezTo>
                  <a:pt x="125559" y="96530"/>
                  <a:pt x="165911" y="148269"/>
                  <a:pt x="217715" y="174171"/>
                </a:cubicBezTo>
                <a:cubicBezTo>
                  <a:pt x="231399" y="181013"/>
                  <a:pt x="246743" y="183848"/>
                  <a:pt x="261257" y="188686"/>
                </a:cubicBezTo>
                <a:cubicBezTo>
                  <a:pt x="266095" y="203200"/>
                  <a:pt x="268930" y="218544"/>
                  <a:pt x="275772" y="232228"/>
                </a:cubicBezTo>
                <a:cubicBezTo>
                  <a:pt x="283573" y="247830"/>
                  <a:pt x="297715" y="259831"/>
                  <a:pt x="304800" y="275771"/>
                </a:cubicBezTo>
                <a:cubicBezTo>
                  <a:pt x="317227" y="303733"/>
                  <a:pt x="324153" y="333828"/>
                  <a:pt x="333829" y="362857"/>
                </a:cubicBezTo>
                <a:lnTo>
                  <a:pt x="348343" y="406400"/>
                </a:lnTo>
                <a:cubicBezTo>
                  <a:pt x="357413" y="497102"/>
                  <a:pt x="357328" y="543941"/>
                  <a:pt x="377372" y="624114"/>
                </a:cubicBezTo>
                <a:cubicBezTo>
                  <a:pt x="381083" y="638957"/>
                  <a:pt x="387048" y="653143"/>
                  <a:pt x="391886" y="667657"/>
                </a:cubicBezTo>
                <a:cubicBezTo>
                  <a:pt x="387048" y="730552"/>
                  <a:pt x="387210" y="794034"/>
                  <a:pt x="377372" y="856343"/>
                </a:cubicBezTo>
                <a:cubicBezTo>
                  <a:pt x="372600" y="886567"/>
                  <a:pt x="373803" y="926455"/>
                  <a:pt x="348343" y="943428"/>
                </a:cubicBezTo>
                <a:lnTo>
                  <a:pt x="304800" y="972457"/>
                </a:lnTo>
                <a:cubicBezTo>
                  <a:pt x="288756" y="1020590"/>
                  <a:pt x="290286" y="1000701"/>
                  <a:pt x="290286" y="1030514"/>
                </a:cubicBezTo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Prostoročno 45"/>
          <p:cNvSpPr/>
          <p:nvPr/>
        </p:nvSpPr>
        <p:spPr>
          <a:xfrm>
            <a:off x="5843424" y="2017486"/>
            <a:ext cx="658976" cy="1158629"/>
          </a:xfrm>
          <a:custGeom>
            <a:avLst/>
            <a:gdLst>
              <a:gd name="connsiteX0" fmla="*/ 658976 w 658976"/>
              <a:gd name="connsiteY0" fmla="*/ 0 h 1158629"/>
              <a:gd name="connsiteX1" fmla="*/ 542862 w 658976"/>
              <a:gd name="connsiteY1" fmla="*/ 14514 h 1158629"/>
              <a:gd name="connsiteX2" fmla="*/ 499319 w 658976"/>
              <a:gd name="connsiteY2" fmla="*/ 29028 h 1158629"/>
              <a:gd name="connsiteX3" fmla="*/ 368690 w 658976"/>
              <a:gd name="connsiteY3" fmla="*/ 58057 h 1158629"/>
              <a:gd name="connsiteX4" fmla="*/ 325147 w 658976"/>
              <a:gd name="connsiteY4" fmla="*/ 87085 h 1158629"/>
              <a:gd name="connsiteX5" fmla="*/ 281605 w 658976"/>
              <a:gd name="connsiteY5" fmla="*/ 101600 h 1158629"/>
              <a:gd name="connsiteX6" fmla="*/ 194519 w 658976"/>
              <a:gd name="connsiteY6" fmla="*/ 159657 h 1158629"/>
              <a:gd name="connsiteX7" fmla="*/ 150976 w 658976"/>
              <a:gd name="connsiteY7" fmla="*/ 188685 h 1158629"/>
              <a:gd name="connsiteX8" fmla="*/ 107433 w 658976"/>
              <a:gd name="connsiteY8" fmla="*/ 275771 h 1158629"/>
              <a:gd name="connsiteX9" fmla="*/ 78405 w 658976"/>
              <a:gd name="connsiteY9" fmla="*/ 319314 h 1158629"/>
              <a:gd name="connsiteX10" fmla="*/ 49376 w 658976"/>
              <a:gd name="connsiteY10" fmla="*/ 406400 h 1158629"/>
              <a:gd name="connsiteX11" fmla="*/ 20347 w 658976"/>
              <a:gd name="connsiteY11" fmla="*/ 493485 h 1158629"/>
              <a:gd name="connsiteX12" fmla="*/ 5833 w 658976"/>
              <a:gd name="connsiteY12" fmla="*/ 537028 h 1158629"/>
              <a:gd name="connsiteX13" fmla="*/ 34862 w 658976"/>
              <a:gd name="connsiteY13" fmla="*/ 957943 h 1158629"/>
              <a:gd name="connsiteX14" fmla="*/ 63890 w 658976"/>
              <a:gd name="connsiteY14" fmla="*/ 1045028 h 1158629"/>
              <a:gd name="connsiteX15" fmla="*/ 92919 w 658976"/>
              <a:gd name="connsiteY15" fmla="*/ 1088571 h 1158629"/>
              <a:gd name="connsiteX16" fmla="*/ 150976 w 658976"/>
              <a:gd name="connsiteY16" fmla="*/ 1146628 h 11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8976" h="1158629">
                <a:moveTo>
                  <a:pt x="658976" y="0"/>
                </a:moveTo>
                <a:cubicBezTo>
                  <a:pt x="620271" y="4838"/>
                  <a:pt x="581239" y="7537"/>
                  <a:pt x="542862" y="14514"/>
                </a:cubicBezTo>
                <a:cubicBezTo>
                  <a:pt x="527809" y="17251"/>
                  <a:pt x="514254" y="25709"/>
                  <a:pt x="499319" y="29028"/>
                </a:cubicBezTo>
                <a:cubicBezTo>
                  <a:pt x="459186" y="37947"/>
                  <a:pt x="407897" y="38454"/>
                  <a:pt x="368690" y="58057"/>
                </a:cubicBezTo>
                <a:cubicBezTo>
                  <a:pt x="353088" y="65858"/>
                  <a:pt x="340749" y="79284"/>
                  <a:pt x="325147" y="87085"/>
                </a:cubicBezTo>
                <a:cubicBezTo>
                  <a:pt x="311463" y="93927"/>
                  <a:pt x="294979" y="94170"/>
                  <a:pt x="281605" y="101600"/>
                </a:cubicBezTo>
                <a:cubicBezTo>
                  <a:pt x="251107" y="118543"/>
                  <a:pt x="223548" y="140305"/>
                  <a:pt x="194519" y="159657"/>
                </a:cubicBezTo>
                <a:lnTo>
                  <a:pt x="150976" y="188685"/>
                </a:lnTo>
                <a:cubicBezTo>
                  <a:pt x="67789" y="313464"/>
                  <a:pt x="167519" y="155595"/>
                  <a:pt x="107433" y="275771"/>
                </a:cubicBezTo>
                <a:cubicBezTo>
                  <a:pt x="99632" y="291373"/>
                  <a:pt x="85490" y="303374"/>
                  <a:pt x="78405" y="319314"/>
                </a:cubicBezTo>
                <a:cubicBezTo>
                  <a:pt x="65978" y="347276"/>
                  <a:pt x="59052" y="377371"/>
                  <a:pt x="49376" y="406400"/>
                </a:cubicBezTo>
                <a:lnTo>
                  <a:pt x="20347" y="493485"/>
                </a:lnTo>
                <a:lnTo>
                  <a:pt x="5833" y="537028"/>
                </a:lnTo>
                <a:cubicBezTo>
                  <a:pt x="9851" y="633471"/>
                  <a:pt x="0" y="830118"/>
                  <a:pt x="34862" y="957943"/>
                </a:cubicBezTo>
                <a:cubicBezTo>
                  <a:pt x="42913" y="987463"/>
                  <a:pt x="46917" y="1019569"/>
                  <a:pt x="63890" y="1045028"/>
                </a:cubicBezTo>
                <a:cubicBezTo>
                  <a:pt x="73566" y="1059542"/>
                  <a:pt x="80584" y="1076236"/>
                  <a:pt x="92919" y="1088571"/>
                </a:cubicBezTo>
                <a:cubicBezTo>
                  <a:pt x="162977" y="1158629"/>
                  <a:pt x="117799" y="1080274"/>
                  <a:pt x="150976" y="1146628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Prostoročno 46"/>
          <p:cNvSpPr/>
          <p:nvPr/>
        </p:nvSpPr>
        <p:spPr>
          <a:xfrm>
            <a:off x="3222171" y="1277257"/>
            <a:ext cx="1712686" cy="513566"/>
          </a:xfrm>
          <a:custGeom>
            <a:avLst/>
            <a:gdLst>
              <a:gd name="connsiteX0" fmla="*/ 0 w 1712686"/>
              <a:gd name="connsiteY0" fmla="*/ 290286 h 513566"/>
              <a:gd name="connsiteX1" fmla="*/ 14515 w 1712686"/>
              <a:gd name="connsiteY1" fmla="*/ 333829 h 513566"/>
              <a:gd name="connsiteX2" fmla="*/ 101600 w 1712686"/>
              <a:gd name="connsiteY2" fmla="*/ 362857 h 513566"/>
              <a:gd name="connsiteX3" fmla="*/ 188686 w 1712686"/>
              <a:gd name="connsiteY3" fmla="*/ 420914 h 513566"/>
              <a:gd name="connsiteX4" fmla="*/ 290286 w 1712686"/>
              <a:gd name="connsiteY4" fmla="*/ 449943 h 513566"/>
              <a:gd name="connsiteX5" fmla="*/ 333829 w 1712686"/>
              <a:gd name="connsiteY5" fmla="*/ 464457 h 513566"/>
              <a:gd name="connsiteX6" fmla="*/ 493486 w 1712686"/>
              <a:gd name="connsiteY6" fmla="*/ 508000 h 513566"/>
              <a:gd name="connsiteX7" fmla="*/ 1088572 w 1712686"/>
              <a:gd name="connsiteY7" fmla="*/ 478972 h 513566"/>
              <a:gd name="connsiteX8" fmla="*/ 1219200 w 1712686"/>
              <a:gd name="connsiteY8" fmla="*/ 449943 h 513566"/>
              <a:gd name="connsiteX9" fmla="*/ 1277258 w 1712686"/>
              <a:gd name="connsiteY9" fmla="*/ 435429 h 513566"/>
              <a:gd name="connsiteX10" fmla="*/ 1364343 w 1712686"/>
              <a:gd name="connsiteY10" fmla="*/ 406400 h 513566"/>
              <a:gd name="connsiteX11" fmla="*/ 1436915 w 1712686"/>
              <a:gd name="connsiteY11" fmla="*/ 333829 h 513566"/>
              <a:gd name="connsiteX12" fmla="*/ 1509486 w 1712686"/>
              <a:gd name="connsiteY12" fmla="*/ 261257 h 513566"/>
              <a:gd name="connsiteX13" fmla="*/ 1538515 w 1712686"/>
              <a:gd name="connsiteY13" fmla="*/ 217714 h 513566"/>
              <a:gd name="connsiteX14" fmla="*/ 1625600 w 1712686"/>
              <a:gd name="connsiteY14" fmla="*/ 159657 h 513566"/>
              <a:gd name="connsiteX15" fmla="*/ 1640115 w 1712686"/>
              <a:gd name="connsiteY15" fmla="*/ 116114 h 513566"/>
              <a:gd name="connsiteX16" fmla="*/ 1698172 w 1712686"/>
              <a:gd name="connsiteY16" fmla="*/ 29029 h 513566"/>
              <a:gd name="connsiteX17" fmla="*/ 1712686 w 1712686"/>
              <a:gd name="connsiteY17" fmla="*/ 0 h 5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2686" h="513566">
                <a:moveTo>
                  <a:pt x="0" y="290286"/>
                </a:moveTo>
                <a:cubicBezTo>
                  <a:pt x="4838" y="304800"/>
                  <a:pt x="2065" y="324936"/>
                  <a:pt x="14515" y="333829"/>
                </a:cubicBezTo>
                <a:cubicBezTo>
                  <a:pt x="39414" y="351614"/>
                  <a:pt x="101600" y="362857"/>
                  <a:pt x="101600" y="362857"/>
                </a:cubicBezTo>
                <a:cubicBezTo>
                  <a:pt x="130629" y="382209"/>
                  <a:pt x="155588" y="409881"/>
                  <a:pt x="188686" y="420914"/>
                </a:cubicBezTo>
                <a:cubicBezTo>
                  <a:pt x="293067" y="455709"/>
                  <a:pt x="162738" y="413501"/>
                  <a:pt x="290286" y="449943"/>
                </a:cubicBezTo>
                <a:cubicBezTo>
                  <a:pt x="304997" y="454146"/>
                  <a:pt x="319069" y="460431"/>
                  <a:pt x="333829" y="464457"/>
                </a:cubicBezTo>
                <a:cubicBezTo>
                  <a:pt x="513895" y="513566"/>
                  <a:pt x="393262" y="474593"/>
                  <a:pt x="493486" y="508000"/>
                </a:cubicBezTo>
                <a:cubicBezTo>
                  <a:pt x="720062" y="500448"/>
                  <a:pt x="880793" y="503417"/>
                  <a:pt x="1088572" y="478972"/>
                </a:cubicBezTo>
                <a:cubicBezTo>
                  <a:pt x="1199896" y="465875"/>
                  <a:pt x="1142984" y="471719"/>
                  <a:pt x="1219200" y="449943"/>
                </a:cubicBezTo>
                <a:cubicBezTo>
                  <a:pt x="1238381" y="444463"/>
                  <a:pt x="1258151" y="441161"/>
                  <a:pt x="1277258" y="435429"/>
                </a:cubicBezTo>
                <a:cubicBezTo>
                  <a:pt x="1306566" y="426637"/>
                  <a:pt x="1364343" y="406400"/>
                  <a:pt x="1364343" y="406400"/>
                </a:cubicBezTo>
                <a:cubicBezTo>
                  <a:pt x="1441757" y="290281"/>
                  <a:pt x="1340149" y="430595"/>
                  <a:pt x="1436915" y="333829"/>
                </a:cubicBezTo>
                <a:cubicBezTo>
                  <a:pt x="1533681" y="237063"/>
                  <a:pt x="1393367" y="338671"/>
                  <a:pt x="1509486" y="261257"/>
                </a:cubicBezTo>
                <a:cubicBezTo>
                  <a:pt x="1519162" y="246743"/>
                  <a:pt x="1525387" y="229201"/>
                  <a:pt x="1538515" y="217714"/>
                </a:cubicBezTo>
                <a:cubicBezTo>
                  <a:pt x="1564771" y="194740"/>
                  <a:pt x="1625600" y="159657"/>
                  <a:pt x="1625600" y="159657"/>
                </a:cubicBezTo>
                <a:cubicBezTo>
                  <a:pt x="1630438" y="145143"/>
                  <a:pt x="1632685" y="129488"/>
                  <a:pt x="1640115" y="116114"/>
                </a:cubicBezTo>
                <a:cubicBezTo>
                  <a:pt x="1657058" y="85617"/>
                  <a:pt x="1682570" y="60234"/>
                  <a:pt x="1698172" y="29029"/>
                </a:cubicBezTo>
                <a:lnTo>
                  <a:pt x="1712686" y="0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PoljeZBesedilom 47"/>
          <p:cNvSpPr txBox="1"/>
          <p:nvPr/>
        </p:nvSpPr>
        <p:spPr>
          <a:xfrm>
            <a:off x="3779912" y="4365104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β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γ</a:t>
            </a:r>
            <a:r>
              <a:rPr lang="sl-SI" sz="3200" b="1" dirty="0" smtClean="0"/>
              <a:t> = </a:t>
            </a:r>
            <a:endParaRPr lang="sl-SI" sz="3200" b="1" dirty="0"/>
          </a:p>
        </p:txBody>
      </p:sp>
      <p:sp>
        <p:nvSpPr>
          <p:cNvPr id="50" name="PoljeZBesedilom 49"/>
          <p:cNvSpPr txBox="1"/>
          <p:nvPr/>
        </p:nvSpPr>
        <p:spPr>
          <a:xfrm>
            <a:off x="3779912" y="5085184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 = 41° + 32° + 107° =</a:t>
            </a:r>
            <a:endParaRPr lang="sl-SI" sz="3200" b="1" dirty="0"/>
          </a:p>
        </p:txBody>
      </p:sp>
      <p:sp>
        <p:nvSpPr>
          <p:cNvPr id="51" name="PoljeZBesedilom 50"/>
          <p:cNvSpPr txBox="1"/>
          <p:nvPr/>
        </p:nvSpPr>
        <p:spPr>
          <a:xfrm>
            <a:off x="3491880" y="5733256"/>
            <a:ext cx="134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 = 180°</a:t>
            </a:r>
            <a:endParaRPr lang="sl-SI" sz="3200" b="1" dirty="0"/>
          </a:p>
        </p:txBody>
      </p:sp>
      <p:sp>
        <p:nvSpPr>
          <p:cNvPr id="52" name="PoljeZBesedilom 51"/>
          <p:cNvSpPr txBox="1"/>
          <p:nvPr/>
        </p:nvSpPr>
        <p:spPr>
          <a:xfrm>
            <a:off x="1115616" y="378904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53" name="PoljeZBesedilom 52"/>
          <p:cNvSpPr txBox="1"/>
          <p:nvPr/>
        </p:nvSpPr>
        <p:spPr>
          <a:xfrm>
            <a:off x="7956376" y="285293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B</a:t>
            </a:r>
            <a:endParaRPr lang="sl-SI" sz="2800" b="1" dirty="0"/>
          </a:p>
        </p:txBody>
      </p:sp>
      <p:sp>
        <p:nvSpPr>
          <p:cNvPr id="54" name="PoljeZBesedilom 53"/>
          <p:cNvSpPr txBox="1"/>
          <p:nvPr/>
        </p:nvSpPr>
        <p:spPr>
          <a:xfrm>
            <a:off x="3779912" y="26064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C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5" grpId="0" animBg="1"/>
      <p:bldP spid="46" grpId="0" animBg="1"/>
      <p:bldP spid="47" grpId="0" animBg="1"/>
      <p:bldP spid="48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konektor 2"/>
          <p:cNvCxnSpPr/>
          <p:nvPr/>
        </p:nvCxnSpPr>
        <p:spPr>
          <a:xfrm flipV="1">
            <a:off x="1979712" y="836712"/>
            <a:ext cx="1274827" cy="4680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ven konektor 3"/>
          <p:cNvCxnSpPr/>
          <p:nvPr/>
        </p:nvCxnSpPr>
        <p:spPr>
          <a:xfrm flipH="1" flipV="1">
            <a:off x="3275856" y="836712"/>
            <a:ext cx="1656184" cy="46805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6"/>
          <p:cNvCxnSpPr>
            <a:stCxn id="11" idx="0"/>
          </p:cNvCxnSpPr>
          <p:nvPr/>
        </p:nvCxnSpPr>
        <p:spPr>
          <a:xfrm flipH="1">
            <a:off x="1979712" y="5517232"/>
            <a:ext cx="2937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3059832" y="332656"/>
            <a:ext cx="4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C</a:t>
            </a:r>
            <a:endParaRPr lang="sl-SI" sz="28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716016" y="5517232"/>
            <a:ext cx="40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B</a:t>
            </a:r>
            <a:endParaRPr lang="sl-SI" sz="28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691680" y="5517232"/>
            <a:ext cx="47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932040" y="548680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β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γ</a:t>
            </a:r>
            <a:r>
              <a:rPr lang="sl-SI" sz="3200" b="1" dirty="0" smtClean="0"/>
              <a:t> = </a:t>
            </a:r>
            <a:endParaRPr lang="sl-SI" sz="32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3131840" y="1196752"/>
            <a:ext cx="377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γ</a:t>
            </a:r>
            <a:endParaRPr lang="sl-SI" sz="3200" b="1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283968" y="4797152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β</a:t>
            </a:r>
            <a:endParaRPr lang="sl-SI" sz="32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051720" y="4797152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  <a:endParaRPr lang="sl-SI" sz="32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6444208" y="4149080"/>
            <a:ext cx="49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endParaRPr lang="sl-SI" sz="3200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6516216" y="4725144"/>
            <a:ext cx="49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</a:t>
            </a:r>
            <a:endParaRPr lang="sl-SI" sz="3200" b="1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251520" y="26064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sl-SI" sz="3200" b="1" dirty="0" smtClean="0"/>
              <a:t>=75°</a:t>
            </a:r>
            <a:endParaRPr lang="sl-SI" sz="3200" b="1" dirty="0"/>
          </a:p>
        </p:txBody>
      </p:sp>
      <p:pic>
        <p:nvPicPr>
          <p:cNvPr id="22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620000" cy="3672408"/>
          </a:xfrm>
          <a:prstGeom prst="rect">
            <a:avLst/>
          </a:prstGeom>
          <a:noFill/>
        </p:spPr>
      </p:pic>
      <p:sp>
        <p:nvSpPr>
          <p:cNvPr id="23" name="Prostoročno 22"/>
          <p:cNvSpPr/>
          <p:nvPr/>
        </p:nvSpPr>
        <p:spPr>
          <a:xfrm>
            <a:off x="3860800" y="4267200"/>
            <a:ext cx="638629" cy="1168906"/>
          </a:xfrm>
          <a:custGeom>
            <a:avLst/>
            <a:gdLst>
              <a:gd name="connsiteX0" fmla="*/ 0 w 638629"/>
              <a:gd name="connsiteY0" fmla="*/ 1161143 h 1168906"/>
              <a:gd name="connsiteX1" fmla="*/ 29029 w 638629"/>
              <a:gd name="connsiteY1" fmla="*/ 972457 h 1168906"/>
              <a:gd name="connsiteX2" fmla="*/ 43543 w 638629"/>
              <a:gd name="connsiteY2" fmla="*/ 914400 h 1168906"/>
              <a:gd name="connsiteX3" fmla="*/ 58057 w 638629"/>
              <a:gd name="connsiteY3" fmla="*/ 841829 h 1168906"/>
              <a:gd name="connsiteX4" fmla="*/ 72571 w 638629"/>
              <a:gd name="connsiteY4" fmla="*/ 798286 h 1168906"/>
              <a:gd name="connsiteX5" fmla="*/ 87086 w 638629"/>
              <a:gd name="connsiteY5" fmla="*/ 725714 h 1168906"/>
              <a:gd name="connsiteX6" fmla="*/ 116114 w 638629"/>
              <a:gd name="connsiteY6" fmla="*/ 638629 h 1168906"/>
              <a:gd name="connsiteX7" fmla="*/ 159657 w 638629"/>
              <a:gd name="connsiteY7" fmla="*/ 478971 h 1168906"/>
              <a:gd name="connsiteX8" fmla="*/ 217714 w 638629"/>
              <a:gd name="connsiteY8" fmla="*/ 391886 h 1168906"/>
              <a:gd name="connsiteX9" fmla="*/ 290286 w 638629"/>
              <a:gd name="connsiteY9" fmla="*/ 290286 h 1168906"/>
              <a:gd name="connsiteX10" fmla="*/ 377371 w 638629"/>
              <a:gd name="connsiteY10" fmla="*/ 232229 h 1168906"/>
              <a:gd name="connsiteX11" fmla="*/ 449943 w 638629"/>
              <a:gd name="connsiteY11" fmla="*/ 159657 h 1168906"/>
              <a:gd name="connsiteX12" fmla="*/ 478971 w 638629"/>
              <a:gd name="connsiteY12" fmla="*/ 116114 h 1168906"/>
              <a:gd name="connsiteX13" fmla="*/ 522514 w 638629"/>
              <a:gd name="connsiteY13" fmla="*/ 101600 h 1168906"/>
              <a:gd name="connsiteX14" fmla="*/ 566057 w 638629"/>
              <a:gd name="connsiteY14" fmla="*/ 72571 h 1168906"/>
              <a:gd name="connsiteX15" fmla="*/ 580571 w 638629"/>
              <a:gd name="connsiteY15" fmla="*/ 29029 h 1168906"/>
              <a:gd name="connsiteX16" fmla="*/ 624114 w 638629"/>
              <a:gd name="connsiteY16" fmla="*/ 14514 h 1168906"/>
              <a:gd name="connsiteX17" fmla="*/ 638629 w 638629"/>
              <a:gd name="connsiteY17" fmla="*/ 0 h 116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8629" h="1168906">
                <a:moveTo>
                  <a:pt x="0" y="1161143"/>
                </a:moveTo>
                <a:cubicBezTo>
                  <a:pt x="33674" y="1060119"/>
                  <a:pt x="965" y="1168906"/>
                  <a:pt x="29029" y="972457"/>
                </a:cubicBezTo>
                <a:cubicBezTo>
                  <a:pt x="31850" y="952710"/>
                  <a:pt x="39216" y="933873"/>
                  <a:pt x="43543" y="914400"/>
                </a:cubicBezTo>
                <a:cubicBezTo>
                  <a:pt x="48894" y="890318"/>
                  <a:pt x="52074" y="865762"/>
                  <a:pt x="58057" y="841829"/>
                </a:cubicBezTo>
                <a:cubicBezTo>
                  <a:pt x="61768" y="826986"/>
                  <a:pt x="68860" y="813129"/>
                  <a:pt x="72571" y="798286"/>
                </a:cubicBezTo>
                <a:cubicBezTo>
                  <a:pt x="78554" y="774353"/>
                  <a:pt x="80595" y="749515"/>
                  <a:pt x="87086" y="725714"/>
                </a:cubicBezTo>
                <a:cubicBezTo>
                  <a:pt x="95137" y="696194"/>
                  <a:pt x="110113" y="668633"/>
                  <a:pt x="116114" y="638629"/>
                </a:cubicBezTo>
                <a:cubicBezTo>
                  <a:pt x="123903" y="599684"/>
                  <a:pt x="138614" y="510536"/>
                  <a:pt x="159657" y="478971"/>
                </a:cubicBezTo>
                <a:cubicBezTo>
                  <a:pt x="179009" y="449943"/>
                  <a:pt x="206681" y="424983"/>
                  <a:pt x="217714" y="391886"/>
                </a:cubicBezTo>
                <a:cubicBezTo>
                  <a:pt x="251581" y="290286"/>
                  <a:pt x="217714" y="314476"/>
                  <a:pt x="290286" y="290286"/>
                </a:cubicBezTo>
                <a:cubicBezTo>
                  <a:pt x="319314" y="270934"/>
                  <a:pt x="358019" y="261257"/>
                  <a:pt x="377371" y="232229"/>
                </a:cubicBezTo>
                <a:cubicBezTo>
                  <a:pt x="416076" y="174172"/>
                  <a:pt x="391886" y="198362"/>
                  <a:pt x="449943" y="159657"/>
                </a:cubicBezTo>
                <a:cubicBezTo>
                  <a:pt x="459619" y="145143"/>
                  <a:pt x="465350" y="127011"/>
                  <a:pt x="478971" y="116114"/>
                </a:cubicBezTo>
                <a:cubicBezTo>
                  <a:pt x="490918" y="106557"/>
                  <a:pt x="508830" y="108442"/>
                  <a:pt x="522514" y="101600"/>
                </a:cubicBezTo>
                <a:cubicBezTo>
                  <a:pt x="538116" y="93799"/>
                  <a:pt x="551543" y="82247"/>
                  <a:pt x="566057" y="72571"/>
                </a:cubicBezTo>
                <a:cubicBezTo>
                  <a:pt x="570895" y="58057"/>
                  <a:pt x="569753" y="39847"/>
                  <a:pt x="580571" y="29029"/>
                </a:cubicBezTo>
                <a:cubicBezTo>
                  <a:pt x="591389" y="18211"/>
                  <a:pt x="610430" y="21356"/>
                  <a:pt x="624114" y="14514"/>
                </a:cubicBezTo>
                <a:cubicBezTo>
                  <a:pt x="630234" y="11454"/>
                  <a:pt x="633791" y="4838"/>
                  <a:pt x="638629" y="0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ostoročno 23"/>
          <p:cNvSpPr/>
          <p:nvPr/>
        </p:nvSpPr>
        <p:spPr>
          <a:xfrm>
            <a:off x="2293257" y="4093029"/>
            <a:ext cx="931621" cy="1378857"/>
          </a:xfrm>
          <a:custGeom>
            <a:avLst/>
            <a:gdLst>
              <a:gd name="connsiteX0" fmla="*/ 0 w 931621"/>
              <a:gd name="connsiteY0" fmla="*/ 0 h 1378857"/>
              <a:gd name="connsiteX1" fmla="*/ 58057 w 931621"/>
              <a:gd name="connsiteY1" fmla="*/ 14514 h 1378857"/>
              <a:gd name="connsiteX2" fmla="*/ 145143 w 931621"/>
              <a:gd name="connsiteY2" fmla="*/ 43542 h 1378857"/>
              <a:gd name="connsiteX3" fmla="*/ 188686 w 931621"/>
              <a:gd name="connsiteY3" fmla="*/ 72571 h 1378857"/>
              <a:gd name="connsiteX4" fmla="*/ 275772 w 931621"/>
              <a:gd name="connsiteY4" fmla="*/ 101600 h 1378857"/>
              <a:gd name="connsiteX5" fmla="*/ 362857 w 931621"/>
              <a:gd name="connsiteY5" fmla="*/ 159657 h 1378857"/>
              <a:gd name="connsiteX6" fmla="*/ 449943 w 931621"/>
              <a:gd name="connsiteY6" fmla="*/ 217714 h 1378857"/>
              <a:gd name="connsiteX7" fmla="*/ 522514 w 931621"/>
              <a:gd name="connsiteY7" fmla="*/ 290285 h 1378857"/>
              <a:gd name="connsiteX8" fmla="*/ 609600 w 931621"/>
              <a:gd name="connsiteY8" fmla="*/ 362857 h 1378857"/>
              <a:gd name="connsiteX9" fmla="*/ 682172 w 931621"/>
              <a:gd name="connsiteY9" fmla="*/ 435428 h 1378857"/>
              <a:gd name="connsiteX10" fmla="*/ 725714 w 931621"/>
              <a:gd name="connsiteY10" fmla="*/ 522514 h 1378857"/>
              <a:gd name="connsiteX11" fmla="*/ 783772 w 931621"/>
              <a:gd name="connsiteY11" fmla="*/ 609600 h 1378857"/>
              <a:gd name="connsiteX12" fmla="*/ 812800 w 931621"/>
              <a:gd name="connsiteY12" fmla="*/ 653142 h 1378857"/>
              <a:gd name="connsiteX13" fmla="*/ 870857 w 931621"/>
              <a:gd name="connsiteY13" fmla="*/ 827314 h 1378857"/>
              <a:gd name="connsiteX14" fmla="*/ 885372 w 931621"/>
              <a:gd name="connsiteY14" fmla="*/ 870857 h 1378857"/>
              <a:gd name="connsiteX15" fmla="*/ 899886 w 931621"/>
              <a:gd name="connsiteY15" fmla="*/ 914400 h 1378857"/>
              <a:gd name="connsiteX16" fmla="*/ 928914 w 931621"/>
              <a:gd name="connsiteY16" fmla="*/ 1175657 h 1378857"/>
              <a:gd name="connsiteX17" fmla="*/ 928914 w 931621"/>
              <a:gd name="connsiteY17" fmla="*/ 1378857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1621" h="1378857">
                <a:moveTo>
                  <a:pt x="0" y="0"/>
                </a:moveTo>
                <a:cubicBezTo>
                  <a:pt x="19352" y="4838"/>
                  <a:pt x="38950" y="8782"/>
                  <a:pt x="58057" y="14514"/>
                </a:cubicBezTo>
                <a:cubicBezTo>
                  <a:pt x="87365" y="23306"/>
                  <a:pt x="145143" y="43542"/>
                  <a:pt x="145143" y="43542"/>
                </a:cubicBezTo>
                <a:cubicBezTo>
                  <a:pt x="159657" y="53218"/>
                  <a:pt x="172745" y="65486"/>
                  <a:pt x="188686" y="72571"/>
                </a:cubicBezTo>
                <a:cubicBezTo>
                  <a:pt x="216648" y="84999"/>
                  <a:pt x="275772" y="101600"/>
                  <a:pt x="275772" y="101600"/>
                </a:cubicBezTo>
                <a:cubicBezTo>
                  <a:pt x="372401" y="198229"/>
                  <a:pt x="268335" y="107145"/>
                  <a:pt x="362857" y="159657"/>
                </a:cubicBezTo>
                <a:cubicBezTo>
                  <a:pt x="393355" y="176600"/>
                  <a:pt x="449943" y="217714"/>
                  <a:pt x="449943" y="217714"/>
                </a:cubicBezTo>
                <a:cubicBezTo>
                  <a:pt x="503163" y="297543"/>
                  <a:pt x="449943" y="229809"/>
                  <a:pt x="522514" y="290285"/>
                </a:cubicBezTo>
                <a:cubicBezTo>
                  <a:pt x="634271" y="383416"/>
                  <a:pt x="501490" y="290783"/>
                  <a:pt x="609600" y="362857"/>
                </a:cubicBezTo>
                <a:cubicBezTo>
                  <a:pt x="687014" y="478976"/>
                  <a:pt x="585406" y="338662"/>
                  <a:pt x="682172" y="435428"/>
                </a:cubicBezTo>
                <a:cubicBezTo>
                  <a:pt x="730497" y="483753"/>
                  <a:pt x="696202" y="469393"/>
                  <a:pt x="725714" y="522514"/>
                </a:cubicBezTo>
                <a:cubicBezTo>
                  <a:pt x="742657" y="553012"/>
                  <a:pt x="764419" y="580571"/>
                  <a:pt x="783772" y="609600"/>
                </a:cubicBezTo>
                <a:lnTo>
                  <a:pt x="812800" y="653142"/>
                </a:lnTo>
                <a:lnTo>
                  <a:pt x="870857" y="827314"/>
                </a:lnTo>
                <a:lnTo>
                  <a:pt x="885372" y="870857"/>
                </a:lnTo>
                <a:lnTo>
                  <a:pt x="899886" y="914400"/>
                </a:lnTo>
                <a:cubicBezTo>
                  <a:pt x="913188" y="1007517"/>
                  <a:pt x="925000" y="1077815"/>
                  <a:pt x="928914" y="1175657"/>
                </a:cubicBezTo>
                <a:cubicBezTo>
                  <a:pt x="931621" y="1243336"/>
                  <a:pt x="928914" y="1311124"/>
                  <a:pt x="928914" y="1378857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1844824"/>
            <a:ext cx="7620000" cy="3672408"/>
          </a:xfrm>
          <a:prstGeom prst="rect">
            <a:avLst/>
          </a:prstGeom>
          <a:noFill/>
        </p:spPr>
      </p:pic>
      <p:pic>
        <p:nvPicPr>
          <p:cNvPr id="31" name="Picture 2" descr="Vzporedn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82384">
            <a:off x="1255371" y="-544411"/>
            <a:ext cx="7620000" cy="3672408"/>
          </a:xfrm>
          <a:prstGeom prst="rect">
            <a:avLst/>
          </a:prstGeom>
          <a:noFill/>
        </p:spPr>
      </p:pic>
      <p:sp>
        <p:nvSpPr>
          <p:cNvPr id="32" name="Prostoročno 31"/>
          <p:cNvSpPr/>
          <p:nvPr/>
        </p:nvSpPr>
        <p:spPr>
          <a:xfrm>
            <a:off x="2873829" y="2322286"/>
            <a:ext cx="986971" cy="275771"/>
          </a:xfrm>
          <a:custGeom>
            <a:avLst/>
            <a:gdLst>
              <a:gd name="connsiteX0" fmla="*/ 0 w 986971"/>
              <a:gd name="connsiteY0" fmla="*/ 0 h 275771"/>
              <a:gd name="connsiteX1" fmla="*/ 29028 w 986971"/>
              <a:gd name="connsiteY1" fmla="*/ 87085 h 275771"/>
              <a:gd name="connsiteX2" fmla="*/ 116114 w 986971"/>
              <a:gd name="connsiteY2" fmla="*/ 145143 h 275771"/>
              <a:gd name="connsiteX3" fmla="*/ 159657 w 986971"/>
              <a:gd name="connsiteY3" fmla="*/ 159657 h 275771"/>
              <a:gd name="connsiteX4" fmla="*/ 203200 w 986971"/>
              <a:gd name="connsiteY4" fmla="*/ 188685 h 275771"/>
              <a:gd name="connsiteX5" fmla="*/ 290285 w 986971"/>
              <a:gd name="connsiteY5" fmla="*/ 217714 h 275771"/>
              <a:gd name="connsiteX6" fmla="*/ 420914 w 986971"/>
              <a:gd name="connsiteY6" fmla="*/ 261257 h 275771"/>
              <a:gd name="connsiteX7" fmla="*/ 464457 w 986971"/>
              <a:gd name="connsiteY7" fmla="*/ 275771 h 275771"/>
              <a:gd name="connsiteX8" fmla="*/ 740228 w 986971"/>
              <a:gd name="connsiteY8" fmla="*/ 261257 h 275771"/>
              <a:gd name="connsiteX9" fmla="*/ 827314 w 986971"/>
              <a:gd name="connsiteY9" fmla="*/ 232228 h 275771"/>
              <a:gd name="connsiteX10" fmla="*/ 870857 w 986971"/>
              <a:gd name="connsiteY10" fmla="*/ 188685 h 275771"/>
              <a:gd name="connsiteX11" fmla="*/ 986971 w 986971"/>
              <a:gd name="connsiteY11" fmla="*/ 116114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6971" h="275771">
                <a:moveTo>
                  <a:pt x="0" y="0"/>
                </a:moveTo>
                <a:cubicBezTo>
                  <a:pt x="9676" y="29028"/>
                  <a:pt x="3569" y="70112"/>
                  <a:pt x="29028" y="87085"/>
                </a:cubicBezTo>
                <a:cubicBezTo>
                  <a:pt x="58057" y="106438"/>
                  <a:pt x="83016" y="134111"/>
                  <a:pt x="116114" y="145143"/>
                </a:cubicBezTo>
                <a:cubicBezTo>
                  <a:pt x="130628" y="149981"/>
                  <a:pt x="145973" y="152815"/>
                  <a:pt x="159657" y="159657"/>
                </a:cubicBezTo>
                <a:cubicBezTo>
                  <a:pt x="175259" y="167458"/>
                  <a:pt x="187260" y="181600"/>
                  <a:pt x="203200" y="188685"/>
                </a:cubicBezTo>
                <a:cubicBezTo>
                  <a:pt x="231161" y="201112"/>
                  <a:pt x="261257" y="208038"/>
                  <a:pt x="290285" y="217714"/>
                </a:cubicBezTo>
                <a:lnTo>
                  <a:pt x="420914" y="261257"/>
                </a:lnTo>
                <a:lnTo>
                  <a:pt x="464457" y="275771"/>
                </a:lnTo>
                <a:cubicBezTo>
                  <a:pt x="556381" y="270933"/>
                  <a:pt x="648833" y="272224"/>
                  <a:pt x="740228" y="261257"/>
                </a:cubicBezTo>
                <a:cubicBezTo>
                  <a:pt x="770609" y="257611"/>
                  <a:pt x="827314" y="232228"/>
                  <a:pt x="827314" y="232228"/>
                </a:cubicBezTo>
                <a:cubicBezTo>
                  <a:pt x="841828" y="217714"/>
                  <a:pt x="854654" y="201287"/>
                  <a:pt x="870857" y="188685"/>
                </a:cubicBezTo>
                <a:cubicBezTo>
                  <a:pt x="928512" y="143842"/>
                  <a:pt x="938655" y="140271"/>
                  <a:pt x="986971" y="116114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oljeZBesedilom 32"/>
          <p:cNvSpPr txBox="1"/>
          <p:nvPr/>
        </p:nvSpPr>
        <p:spPr>
          <a:xfrm>
            <a:off x="251520" y="8367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β</a:t>
            </a:r>
            <a:r>
              <a:rPr lang="sl-SI" sz="3200" b="1" dirty="0" smtClean="0"/>
              <a:t>=71°</a:t>
            </a:r>
            <a:endParaRPr lang="sl-SI" sz="3200" b="1" dirty="0"/>
          </a:p>
        </p:txBody>
      </p:sp>
      <p:sp>
        <p:nvSpPr>
          <p:cNvPr id="34" name="PoljeZBesedilom 33"/>
          <p:cNvSpPr txBox="1"/>
          <p:nvPr/>
        </p:nvSpPr>
        <p:spPr>
          <a:xfrm>
            <a:off x="251520" y="141277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γ</a:t>
            </a:r>
            <a:r>
              <a:rPr lang="sl-SI" sz="3200" b="1" dirty="0" smtClean="0"/>
              <a:t>=35°</a:t>
            </a:r>
            <a:endParaRPr lang="sl-SI" sz="3200" b="1" dirty="0"/>
          </a:p>
        </p:txBody>
      </p:sp>
      <p:sp>
        <p:nvSpPr>
          <p:cNvPr id="35" name="PoljeZBesedilom 34"/>
          <p:cNvSpPr txBox="1"/>
          <p:nvPr/>
        </p:nvSpPr>
        <p:spPr>
          <a:xfrm>
            <a:off x="7740352" y="76470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+ 71°</a:t>
            </a:r>
            <a:endParaRPr lang="sl-SI" sz="2800" b="1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7812360" y="119675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+35°</a:t>
            </a:r>
            <a:endParaRPr lang="sl-SI" sz="2800" b="1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7740352" y="332656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   75°</a:t>
            </a:r>
            <a:endParaRPr lang="sl-SI" sz="2800" b="1" dirty="0"/>
          </a:p>
        </p:txBody>
      </p:sp>
      <p:cxnSp>
        <p:nvCxnSpPr>
          <p:cNvPr id="39" name="Raven konektor 38"/>
          <p:cNvCxnSpPr/>
          <p:nvPr/>
        </p:nvCxnSpPr>
        <p:spPr>
          <a:xfrm>
            <a:off x="7740352" y="1700808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jeZBesedilom 39"/>
          <p:cNvSpPr txBox="1"/>
          <p:nvPr/>
        </p:nvSpPr>
        <p:spPr>
          <a:xfrm>
            <a:off x="7740352" y="1772816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/>
              <a:t>181°</a:t>
            </a:r>
            <a:endParaRPr lang="sl-SI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  <p:bldP spid="24" grpId="0" animBg="1"/>
      <p:bldP spid="32" grpId="0" animBg="1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450" t="26203" r="33042" b="35407"/>
          <a:stretch>
            <a:fillRect/>
          </a:stretch>
        </p:blipFill>
        <p:spPr bwMode="auto">
          <a:xfrm>
            <a:off x="395536" y="0"/>
            <a:ext cx="5400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Škarje za športne trakove - Semos"/>
          <p:cNvPicPr>
            <a:picLocks noChangeAspect="1" noChangeArrowheads="1"/>
          </p:cNvPicPr>
          <p:nvPr/>
        </p:nvPicPr>
        <p:blipFill>
          <a:blip r:embed="rId3" cstate="print"/>
          <a:srcRect l="9023" t="22557" r="3006" b="21051"/>
          <a:stretch>
            <a:fillRect/>
          </a:stretch>
        </p:blipFill>
        <p:spPr bwMode="auto">
          <a:xfrm rot="20828375">
            <a:off x="5921626" y="1345109"/>
            <a:ext cx="2134317" cy="1368152"/>
          </a:xfrm>
          <a:prstGeom prst="rect">
            <a:avLst/>
          </a:prstGeom>
          <a:noFill/>
        </p:spPr>
      </p:pic>
      <p:sp>
        <p:nvSpPr>
          <p:cNvPr id="5" name="Prostoročno 4"/>
          <p:cNvSpPr/>
          <p:nvPr/>
        </p:nvSpPr>
        <p:spPr>
          <a:xfrm>
            <a:off x="3203848" y="836712"/>
            <a:ext cx="362043" cy="1223890"/>
          </a:xfrm>
          <a:custGeom>
            <a:avLst/>
            <a:gdLst>
              <a:gd name="connsiteX0" fmla="*/ 105508 w 362043"/>
              <a:gd name="connsiteY0" fmla="*/ 1223890 h 1223890"/>
              <a:gd name="connsiteX1" fmla="*/ 91441 w 362043"/>
              <a:gd name="connsiteY1" fmla="*/ 829994 h 1223890"/>
              <a:gd name="connsiteX2" fmla="*/ 77373 w 362043"/>
              <a:gd name="connsiteY2" fmla="*/ 787791 h 1223890"/>
              <a:gd name="connsiteX3" fmla="*/ 49237 w 362043"/>
              <a:gd name="connsiteY3" fmla="*/ 759656 h 1223890"/>
              <a:gd name="connsiteX4" fmla="*/ 35170 w 362043"/>
              <a:gd name="connsiteY4" fmla="*/ 633046 h 1223890"/>
              <a:gd name="connsiteX5" fmla="*/ 77373 w 362043"/>
              <a:gd name="connsiteY5" fmla="*/ 618979 h 1223890"/>
              <a:gd name="connsiteX6" fmla="*/ 105508 w 362043"/>
              <a:gd name="connsiteY6" fmla="*/ 534573 h 1223890"/>
              <a:gd name="connsiteX7" fmla="*/ 119576 w 362043"/>
              <a:gd name="connsiteY7" fmla="*/ 492370 h 1223890"/>
              <a:gd name="connsiteX8" fmla="*/ 133644 w 362043"/>
              <a:gd name="connsiteY8" fmla="*/ 225083 h 1223890"/>
              <a:gd name="connsiteX9" fmla="*/ 147711 w 362043"/>
              <a:gd name="connsiteY9" fmla="*/ 98474 h 1223890"/>
              <a:gd name="connsiteX10" fmla="*/ 302456 w 362043"/>
              <a:gd name="connsiteY10" fmla="*/ 84406 h 1223890"/>
              <a:gd name="connsiteX11" fmla="*/ 330591 w 362043"/>
              <a:gd name="connsiteY11" fmla="*/ 42203 h 1223890"/>
              <a:gd name="connsiteX12" fmla="*/ 358727 w 362043"/>
              <a:gd name="connsiteY12" fmla="*/ 0 h 122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043" h="1223890">
                <a:moveTo>
                  <a:pt x="105508" y="1223890"/>
                </a:moveTo>
                <a:cubicBezTo>
                  <a:pt x="100819" y="1092591"/>
                  <a:pt x="99900" y="961104"/>
                  <a:pt x="91441" y="829994"/>
                </a:cubicBezTo>
                <a:cubicBezTo>
                  <a:pt x="90486" y="815196"/>
                  <a:pt x="85002" y="800506"/>
                  <a:pt x="77373" y="787791"/>
                </a:cubicBezTo>
                <a:cubicBezTo>
                  <a:pt x="70549" y="776418"/>
                  <a:pt x="58616" y="769034"/>
                  <a:pt x="49237" y="759656"/>
                </a:cubicBezTo>
                <a:cubicBezTo>
                  <a:pt x="39858" y="731520"/>
                  <a:pt x="0" y="668216"/>
                  <a:pt x="35170" y="633046"/>
                </a:cubicBezTo>
                <a:cubicBezTo>
                  <a:pt x="45655" y="622561"/>
                  <a:pt x="63305" y="623668"/>
                  <a:pt x="77373" y="618979"/>
                </a:cubicBezTo>
                <a:lnTo>
                  <a:pt x="105508" y="534573"/>
                </a:lnTo>
                <a:lnTo>
                  <a:pt x="119576" y="492370"/>
                </a:lnTo>
                <a:cubicBezTo>
                  <a:pt x="124265" y="403274"/>
                  <a:pt x="127288" y="314075"/>
                  <a:pt x="133644" y="225083"/>
                </a:cubicBezTo>
                <a:cubicBezTo>
                  <a:pt x="136669" y="182728"/>
                  <a:pt x="115090" y="125658"/>
                  <a:pt x="147711" y="98474"/>
                </a:cubicBezTo>
                <a:cubicBezTo>
                  <a:pt x="187501" y="65316"/>
                  <a:pt x="250874" y="89095"/>
                  <a:pt x="302456" y="84406"/>
                </a:cubicBezTo>
                <a:cubicBezTo>
                  <a:pt x="311834" y="70338"/>
                  <a:pt x="320029" y="55405"/>
                  <a:pt x="330591" y="42203"/>
                </a:cubicBezTo>
                <a:cubicBezTo>
                  <a:pt x="362043" y="2889"/>
                  <a:pt x="358727" y="30111"/>
                  <a:pt x="35872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ostoročno 6"/>
          <p:cNvSpPr/>
          <p:nvPr/>
        </p:nvSpPr>
        <p:spPr>
          <a:xfrm>
            <a:off x="1619672" y="1196752"/>
            <a:ext cx="1674055" cy="726349"/>
          </a:xfrm>
          <a:custGeom>
            <a:avLst/>
            <a:gdLst>
              <a:gd name="connsiteX0" fmla="*/ 0 w 1674055"/>
              <a:gd name="connsiteY0" fmla="*/ 0 h 726349"/>
              <a:gd name="connsiteX1" fmla="*/ 56270 w 1674055"/>
              <a:gd name="connsiteY1" fmla="*/ 126609 h 726349"/>
              <a:gd name="connsiteX2" fmla="*/ 98473 w 1674055"/>
              <a:gd name="connsiteY2" fmla="*/ 154745 h 726349"/>
              <a:gd name="connsiteX3" fmla="*/ 168812 w 1674055"/>
              <a:gd name="connsiteY3" fmla="*/ 225083 h 726349"/>
              <a:gd name="connsiteX4" fmla="*/ 379827 w 1674055"/>
              <a:gd name="connsiteY4" fmla="*/ 295421 h 726349"/>
              <a:gd name="connsiteX5" fmla="*/ 464233 w 1674055"/>
              <a:gd name="connsiteY5" fmla="*/ 323557 h 726349"/>
              <a:gd name="connsiteX6" fmla="*/ 506436 w 1674055"/>
              <a:gd name="connsiteY6" fmla="*/ 337625 h 726349"/>
              <a:gd name="connsiteX7" fmla="*/ 562707 w 1674055"/>
              <a:gd name="connsiteY7" fmla="*/ 351692 h 726349"/>
              <a:gd name="connsiteX8" fmla="*/ 647113 w 1674055"/>
              <a:gd name="connsiteY8" fmla="*/ 407963 h 726349"/>
              <a:gd name="connsiteX9" fmla="*/ 675249 w 1674055"/>
              <a:gd name="connsiteY9" fmla="*/ 436098 h 726349"/>
              <a:gd name="connsiteX10" fmla="*/ 717452 w 1674055"/>
              <a:gd name="connsiteY10" fmla="*/ 450166 h 726349"/>
              <a:gd name="connsiteX11" fmla="*/ 844061 w 1674055"/>
              <a:gd name="connsiteY11" fmla="*/ 506437 h 726349"/>
              <a:gd name="connsiteX12" fmla="*/ 1083212 w 1674055"/>
              <a:gd name="connsiteY12" fmla="*/ 520505 h 726349"/>
              <a:gd name="connsiteX13" fmla="*/ 1209821 w 1674055"/>
              <a:gd name="connsiteY13" fmla="*/ 562708 h 726349"/>
              <a:gd name="connsiteX14" fmla="*/ 1252024 w 1674055"/>
              <a:gd name="connsiteY14" fmla="*/ 576775 h 726349"/>
              <a:gd name="connsiteX15" fmla="*/ 1294227 w 1674055"/>
              <a:gd name="connsiteY15" fmla="*/ 590843 h 726349"/>
              <a:gd name="connsiteX16" fmla="*/ 1392701 w 1674055"/>
              <a:gd name="connsiteY16" fmla="*/ 618978 h 726349"/>
              <a:gd name="connsiteX17" fmla="*/ 1463040 w 1674055"/>
              <a:gd name="connsiteY17" fmla="*/ 661181 h 726349"/>
              <a:gd name="connsiteX18" fmla="*/ 1491175 w 1674055"/>
              <a:gd name="connsiteY18" fmla="*/ 689317 h 726349"/>
              <a:gd name="connsiteX19" fmla="*/ 1547446 w 1674055"/>
              <a:gd name="connsiteY19" fmla="*/ 703385 h 726349"/>
              <a:gd name="connsiteX20" fmla="*/ 1674055 w 1674055"/>
              <a:gd name="connsiteY20" fmla="*/ 717452 h 72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4055" h="726349">
                <a:moveTo>
                  <a:pt x="0" y="0"/>
                </a:moveTo>
                <a:cubicBezTo>
                  <a:pt x="13929" y="41789"/>
                  <a:pt x="22831" y="93169"/>
                  <a:pt x="56270" y="126609"/>
                </a:cubicBezTo>
                <a:cubicBezTo>
                  <a:pt x="68225" y="138564"/>
                  <a:pt x="85749" y="143611"/>
                  <a:pt x="98473" y="154745"/>
                </a:cubicBezTo>
                <a:cubicBezTo>
                  <a:pt x="123427" y="176580"/>
                  <a:pt x="137356" y="214598"/>
                  <a:pt x="168812" y="225083"/>
                </a:cubicBezTo>
                <a:lnTo>
                  <a:pt x="379827" y="295421"/>
                </a:lnTo>
                <a:lnTo>
                  <a:pt x="464233" y="323557"/>
                </a:lnTo>
                <a:cubicBezTo>
                  <a:pt x="478301" y="328246"/>
                  <a:pt x="492050" y="334029"/>
                  <a:pt x="506436" y="337625"/>
                </a:cubicBezTo>
                <a:lnTo>
                  <a:pt x="562707" y="351692"/>
                </a:lnTo>
                <a:cubicBezTo>
                  <a:pt x="627216" y="416201"/>
                  <a:pt x="544916" y="339832"/>
                  <a:pt x="647113" y="407963"/>
                </a:cubicBezTo>
                <a:cubicBezTo>
                  <a:pt x="658149" y="415320"/>
                  <a:pt x="663876" y="429274"/>
                  <a:pt x="675249" y="436098"/>
                </a:cubicBezTo>
                <a:cubicBezTo>
                  <a:pt x="687965" y="443727"/>
                  <a:pt x="704189" y="443534"/>
                  <a:pt x="717452" y="450166"/>
                </a:cubicBezTo>
                <a:cubicBezTo>
                  <a:pt x="773965" y="478423"/>
                  <a:pt x="761800" y="501598"/>
                  <a:pt x="844061" y="506437"/>
                </a:cubicBezTo>
                <a:lnTo>
                  <a:pt x="1083212" y="520505"/>
                </a:lnTo>
                <a:lnTo>
                  <a:pt x="1209821" y="562708"/>
                </a:lnTo>
                <a:lnTo>
                  <a:pt x="1252024" y="576775"/>
                </a:lnTo>
                <a:cubicBezTo>
                  <a:pt x="1266092" y="581464"/>
                  <a:pt x="1279841" y="587246"/>
                  <a:pt x="1294227" y="590843"/>
                </a:cubicBezTo>
                <a:cubicBezTo>
                  <a:pt x="1364884" y="608508"/>
                  <a:pt x="1332156" y="598797"/>
                  <a:pt x="1392701" y="618978"/>
                </a:cubicBezTo>
                <a:cubicBezTo>
                  <a:pt x="1463988" y="690268"/>
                  <a:pt x="1371730" y="606396"/>
                  <a:pt x="1463040" y="661181"/>
                </a:cubicBezTo>
                <a:cubicBezTo>
                  <a:pt x="1474413" y="668005"/>
                  <a:pt x="1479312" y="683385"/>
                  <a:pt x="1491175" y="689317"/>
                </a:cubicBezTo>
                <a:cubicBezTo>
                  <a:pt x="1508468" y="697964"/>
                  <a:pt x="1528856" y="698074"/>
                  <a:pt x="1547446" y="703385"/>
                </a:cubicBezTo>
                <a:cubicBezTo>
                  <a:pt x="1627821" y="726349"/>
                  <a:pt x="1553039" y="717452"/>
                  <a:pt x="1674055" y="717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 l="23989" t="52757" r="39005" b="22438"/>
          <a:stretch>
            <a:fillRect/>
          </a:stretch>
        </p:blipFill>
        <p:spPr bwMode="auto">
          <a:xfrm>
            <a:off x="1259632" y="3429000"/>
            <a:ext cx="4248472" cy="1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uščica dol 11"/>
          <p:cNvSpPr/>
          <p:nvPr/>
        </p:nvSpPr>
        <p:spPr>
          <a:xfrm>
            <a:off x="3203848" y="2564904"/>
            <a:ext cx="864096" cy="72008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konektor 13"/>
          <p:cNvCxnSpPr/>
          <p:nvPr/>
        </p:nvCxnSpPr>
        <p:spPr>
          <a:xfrm>
            <a:off x="683568" y="4941168"/>
            <a:ext cx="5472608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ročno 15"/>
          <p:cNvSpPr/>
          <p:nvPr/>
        </p:nvSpPr>
        <p:spPr>
          <a:xfrm>
            <a:off x="1907704" y="4221088"/>
            <a:ext cx="2808313" cy="806798"/>
          </a:xfrm>
          <a:custGeom>
            <a:avLst/>
            <a:gdLst>
              <a:gd name="connsiteX0" fmla="*/ 0 w 4501661"/>
              <a:gd name="connsiteY0" fmla="*/ 1434905 h 1505243"/>
              <a:gd name="connsiteX1" fmla="*/ 14067 w 4501661"/>
              <a:gd name="connsiteY1" fmla="*/ 1280160 h 1505243"/>
              <a:gd name="connsiteX2" fmla="*/ 42203 w 4501661"/>
              <a:gd name="connsiteY2" fmla="*/ 1195754 h 1505243"/>
              <a:gd name="connsiteX3" fmla="*/ 70338 w 4501661"/>
              <a:gd name="connsiteY3" fmla="*/ 1111348 h 1505243"/>
              <a:gd name="connsiteX4" fmla="*/ 84406 w 4501661"/>
              <a:gd name="connsiteY4" fmla="*/ 1069145 h 1505243"/>
              <a:gd name="connsiteX5" fmla="*/ 140677 w 4501661"/>
              <a:gd name="connsiteY5" fmla="*/ 984739 h 1505243"/>
              <a:gd name="connsiteX6" fmla="*/ 154744 w 4501661"/>
              <a:gd name="connsiteY6" fmla="*/ 928468 h 1505243"/>
              <a:gd name="connsiteX7" fmla="*/ 211015 w 4501661"/>
              <a:gd name="connsiteY7" fmla="*/ 844062 h 1505243"/>
              <a:gd name="connsiteX8" fmla="*/ 239150 w 4501661"/>
              <a:gd name="connsiteY8" fmla="*/ 801859 h 1505243"/>
              <a:gd name="connsiteX9" fmla="*/ 281354 w 4501661"/>
              <a:gd name="connsiteY9" fmla="*/ 731520 h 1505243"/>
              <a:gd name="connsiteX10" fmla="*/ 365760 w 4501661"/>
              <a:gd name="connsiteY10" fmla="*/ 618979 h 1505243"/>
              <a:gd name="connsiteX11" fmla="*/ 393895 w 4501661"/>
              <a:gd name="connsiteY11" fmla="*/ 562708 h 1505243"/>
              <a:gd name="connsiteX12" fmla="*/ 407963 w 4501661"/>
              <a:gd name="connsiteY12" fmla="*/ 520505 h 1505243"/>
              <a:gd name="connsiteX13" fmla="*/ 478301 w 4501661"/>
              <a:gd name="connsiteY13" fmla="*/ 450166 h 1505243"/>
              <a:gd name="connsiteX14" fmla="*/ 534572 w 4501661"/>
              <a:gd name="connsiteY14" fmla="*/ 379828 h 1505243"/>
              <a:gd name="connsiteX15" fmla="*/ 604910 w 4501661"/>
              <a:gd name="connsiteY15" fmla="*/ 323557 h 1505243"/>
              <a:gd name="connsiteX16" fmla="*/ 661181 w 4501661"/>
              <a:gd name="connsiteY16" fmla="*/ 267286 h 1505243"/>
              <a:gd name="connsiteX17" fmla="*/ 689317 w 4501661"/>
              <a:gd name="connsiteY17" fmla="*/ 239151 h 1505243"/>
              <a:gd name="connsiteX18" fmla="*/ 731520 w 4501661"/>
              <a:gd name="connsiteY18" fmla="*/ 211015 h 1505243"/>
              <a:gd name="connsiteX19" fmla="*/ 815926 w 4501661"/>
              <a:gd name="connsiteY19" fmla="*/ 154745 h 1505243"/>
              <a:gd name="connsiteX20" fmla="*/ 844061 w 4501661"/>
              <a:gd name="connsiteY20" fmla="*/ 126609 h 1505243"/>
              <a:gd name="connsiteX21" fmla="*/ 928467 w 4501661"/>
              <a:gd name="connsiteY21" fmla="*/ 98474 h 1505243"/>
              <a:gd name="connsiteX22" fmla="*/ 956603 w 4501661"/>
              <a:gd name="connsiteY22" fmla="*/ 70339 h 1505243"/>
              <a:gd name="connsiteX23" fmla="*/ 1069144 w 4501661"/>
              <a:gd name="connsiteY23" fmla="*/ 28135 h 1505243"/>
              <a:gd name="connsiteX24" fmla="*/ 1181686 w 4501661"/>
              <a:gd name="connsiteY24" fmla="*/ 14068 h 1505243"/>
              <a:gd name="connsiteX25" fmla="*/ 1448972 w 4501661"/>
              <a:gd name="connsiteY25" fmla="*/ 0 h 1505243"/>
              <a:gd name="connsiteX26" fmla="*/ 2264898 w 4501661"/>
              <a:gd name="connsiteY26" fmla="*/ 14068 h 1505243"/>
              <a:gd name="connsiteX27" fmla="*/ 2447778 w 4501661"/>
              <a:gd name="connsiteY27" fmla="*/ 56271 h 1505243"/>
              <a:gd name="connsiteX28" fmla="*/ 2489981 w 4501661"/>
              <a:gd name="connsiteY28" fmla="*/ 70339 h 1505243"/>
              <a:gd name="connsiteX29" fmla="*/ 2813538 w 4501661"/>
              <a:gd name="connsiteY29" fmla="*/ 84406 h 1505243"/>
              <a:gd name="connsiteX30" fmla="*/ 2968283 w 4501661"/>
              <a:gd name="connsiteY30" fmla="*/ 112542 h 1505243"/>
              <a:gd name="connsiteX31" fmla="*/ 3066757 w 4501661"/>
              <a:gd name="connsiteY31" fmla="*/ 140677 h 1505243"/>
              <a:gd name="connsiteX32" fmla="*/ 3137095 w 4501661"/>
              <a:gd name="connsiteY32" fmla="*/ 196948 h 1505243"/>
              <a:gd name="connsiteX33" fmla="*/ 3235569 w 4501661"/>
              <a:gd name="connsiteY33" fmla="*/ 225083 h 1505243"/>
              <a:gd name="connsiteX34" fmla="*/ 3263704 w 4501661"/>
              <a:gd name="connsiteY34" fmla="*/ 253219 h 1505243"/>
              <a:gd name="connsiteX35" fmla="*/ 3348110 w 4501661"/>
              <a:gd name="connsiteY35" fmla="*/ 281354 h 1505243"/>
              <a:gd name="connsiteX36" fmla="*/ 3460652 w 4501661"/>
              <a:gd name="connsiteY36" fmla="*/ 365760 h 1505243"/>
              <a:gd name="connsiteX37" fmla="*/ 3502855 w 4501661"/>
              <a:gd name="connsiteY37" fmla="*/ 393895 h 1505243"/>
              <a:gd name="connsiteX38" fmla="*/ 3530990 w 4501661"/>
              <a:gd name="connsiteY38" fmla="*/ 422031 h 1505243"/>
              <a:gd name="connsiteX39" fmla="*/ 3573194 w 4501661"/>
              <a:gd name="connsiteY39" fmla="*/ 436099 h 1505243"/>
              <a:gd name="connsiteX40" fmla="*/ 3685735 w 4501661"/>
              <a:gd name="connsiteY40" fmla="*/ 520505 h 1505243"/>
              <a:gd name="connsiteX41" fmla="*/ 3756074 w 4501661"/>
              <a:gd name="connsiteY41" fmla="*/ 576775 h 1505243"/>
              <a:gd name="connsiteX42" fmla="*/ 3770141 w 4501661"/>
              <a:gd name="connsiteY42" fmla="*/ 618979 h 1505243"/>
              <a:gd name="connsiteX43" fmla="*/ 3840480 w 4501661"/>
              <a:gd name="connsiteY43" fmla="*/ 661182 h 1505243"/>
              <a:gd name="connsiteX44" fmla="*/ 3910818 w 4501661"/>
              <a:gd name="connsiteY44" fmla="*/ 745588 h 1505243"/>
              <a:gd name="connsiteX45" fmla="*/ 3981157 w 4501661"/>
              <a:gd name="connsiteY45" fmla="*/ 815926 h 1505243"/>
              <a:gd name="connsiteX46" fmla="*/ 4037427 w 4501661"/>
              <a:gd name="connsiteY46" fmla="*/ 886265 h 1505243"/>
              <a:gd name="connsiteX47" fmla="*/ 4065563 w 4501661"/>
              <a:gd name="connsiteY47" fmla="*/ 928468 h 1505243"/>
              <a:gd name="connsiteX48" fmla="*/ 4135901 w 4501661"/>
              <a:gd name="connsiteY48" fmla="*/ 984739 h 1505243"/>
              <a:gd name="connsiteX49" fmla="*/ 4206240 w 4501661"/>
              <a:gd name="connsiteY49" fmla="*/ 1069145 h 1505243"/>
              <a:gd name="connsiteX50" fmla="*/ 4248443 w 4501661"/>
              <a:gd name="connsiteY50" fmla="*/ 1153551 h 1505243"/>
              <a:gd name="connsiteX51" fmla="*/ 4290646 w 4501661"/>
              <a:gd name="connsiteY51" fmla="*/ 1195754 h 1505243"/>
              <a:gd name="connsiteX52" fmla="*/ 4346917 w 4501661"/>
              <a:gd name="connsiteY52" fmla="*/ 1280160 h 1505243"/>
              <a:gd name="connsiteX53" fmla="*/ 4375052 w 4501661"/>
              <a:gd name="connsiteY53" fmla="*/ 1322363 h 1505243"/>
              <a:gd name="connsiteX54" fmla="*/ 4403187 w 4501661"/>
              <a:gd name="connsiteY54" fmla="*/ 1350499 h 1505243"/>
              <a:gd name="connsiteX55" fmla="*/ 4487594 w 4501661"/>
              <a:gd name="connsiteY55" fmla="*/ 1463040 h 1505243"/>
              <a:gd name="connsiteX56" fmla="*/ 4501661 w 4501661"/>
              <a:gd name="connsiteY56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01661" h="1505243">
                <a:moveTo>
                  <a:pt x="0" y="1434905"/>
                </a:moveTo>
                <a:cubicBezTo>
                  <a:pt x="4689" y="1383323"/>
                  <a:pt x="5066" y="1331166"/>
                  <a:pt x="14067" y="1280160"/>
                </a:cubicBezTo>
                <a:cubicBezTo>
                  <a:pt x="19221" y="1250954"/>
                  <a:pt x="32825" y="1223889"/>
                  <a:pt x="42203" y="1195754"/>
                </a:cubicBezTo>
                <a:lnTo>
                  <a:pt x="70338" y="1111348"/>
                </a:lnTo>
                <a:cubicBezTo>
                  <a:pt x="75027" y="1097280"/>
                  <a:pt x="76181" y="1081483"/>
                  <a:pt x="84406" y="1069145"/>
                </a:cubicBezTo>
                <a:lnTo>
                  <a:pt x="140677" y="984739"/>
                </a:lnTo>
                <a:cubicBezTo>
                  <a:pt x="145366" y="965982"/>
                  <a:pt x="146098" y="945761"/>
                  <a:pt x="154744" y="928468"/>
                </a:cubicBezTo>
                <a:cubicBezTo>
                  <a:pt x="169866" y="898223"/>
                  <a:pt x="192258" y="872197"/>
                  <a:pt x="211015" y="844062"/>
                </a:cubicBezTo>
                <a:cubicBezTo>
                  <a:pt x="220393" y="829994"/>
                  <a:pt x="233803" y="817899"/>
                  <a:pt x="239150" y="801859"/>
                </a:cubicBezTo>
                <a:cubicBezTo>
                  <a:pt x="266049" y="721161"/>
                  <a:pt x="235007" y="793316"/>
                  <a:pt x="281354" y="731520"/>
                </a:cubicBezTo>
                <a:cubicBezTo>
                  <a:pt x="376796" y="604265"/>
                  <a:pt x="301234" y="683502"/>
                  <a:pt x="365760" y="618979"/>
                </a:cubicBezTo>
                <a:cubicBezTo>
                  <a:pt x="375138" y="600222"/>
                  <a:pt x="385634" y="581983"/>
                  <a:pt x="393895" y="562708"/>
                </a:cubicBezTo>
                <a:cubicBezTo>
                  <a:pt x="399736" y="549078"/>
                  <a:pt x="399066" y="532368"/>
                  <a:pt x="407963" y="520505"/>
                </a:cubicBezTo>
                <a:cubicBezTo>
                  <a:pt x="427858" y="493979"/>
                  <a:pt x="454855" y="473612"/>
                  <a:pt x="478301" y="450166"/>
                </a:cubicBezTo>
                <a:cubicBezTo>
                  <a:pt x="546237" y="382230"/>
                  <a:pt x="463586" y="468563"/>
                  <a:pt x="534572" y="379828"/>
                </a:cubicBezTo>
                <a:cubicBezTo>
                  <a:pt x="569401" y="336290"/>
                  <a:pt x="558377" y="363442"/>
                  <a:pt x="604910" y="323557"/>
                </a:cubicBezTo>
                <a:cubicBezTo>
                  <a:pt x="625050" y="306294"/>
                  <a:pt x="642424" y="286043"/>
                  <a:pt x="661181" y="267286"/>
                </a:cubicBezTo>
                <a:cubicBezTo>
                  <a:pt x="670560" y="257908"/>
                  <a:pt x="678281" y="246508"/>
                  <a:pt x="689317" y="239151"/>
                </a:cubicBezTo>
                <a:cubicBezTo>
                  <a:pt x="703385" y="229772"/>
                  <a:pt x="718531" y="221839"/>
                  <a:pt x="731520" y="211015"/>
                </a:cubicBezTo>
                <a:cubicBezTo>
                  <a:pt x="801769" y="152473"/>
                  <a:pt x="741760" y="179466"/>
                  <a:pt x="815926" y="154745"/>
                </a:cubicBezTo>
                <a:cubicBezTo>
                  <a:pt x="825304" y="145366"/>
                  <a:pt x="832198" y="132541"/>
                  <a:pt x="844061" y="126609"/>
                </a:cubicBezTo>
                <a:cubicBezTo>
                  <a:pt x="870587" y="113346"/>
                  <a:pt x="928467" y="98474"/>
                  <a:pt x="928467" y="98474"/>
                </a:cubicBezTo>
                <a:cubicBezTo>
                  <a:pt x="937846" y="89096"/>
                  <a:pt x="945567" y="77696"/>
                  <a:pt x="956603" y="70339"/>
                </a:cubicBezTo>
                <a:cubicBezTo>
                  <a:pt x="991795" y="46878"/>
                  <a:pt x="1027905" y="35008"/>
                  <a:pt x="1069144" y="28135"/>
                </a:cubicBezTo>
                <a:cubicBezTo>
                  <a:pt x="1106436" y="21920"/>
                  <a:pt x="1143983" y="16861"/>
                  <a:pt x="1181686" y="14068"/>
                </a:cubicBezTo>
                <a:cubicBezTo>
                  <a:pt x="1270661" y="7477"/>
                  <a:pt x="1359877" y="4689"/>
                  <a:pt x="1448972" y="0"/>
                </a:cubicBezTo>
                <a:lnTo>
                  <a:pt x="2264898" y="14068"/>
                </a:lnTo>
                <a:cubicBezTo>
                  <a:pt x="2289572" y="14851"/>
                  <a:pt x="2447209" y="56081"/>
                  <a:pt x="2447778" y="56271"/>
                </a:cubicBezTo>
                <a:cubicBezTo>
                  <a:pt x="2461846" y="60960"/>
                  <a:pt x="2475196" y="69202"/>
                  <a:pt x="2489981" y="70339"/>
                </a:cubicBezTo>
                <a:cubicBezTo>
                  <a:pt x="2597617" y="78619"/>
                  <a:pt x="2705686" y="79717"/>
                  <a:pt x="2813538" y="84406"/>
                </a:cubicBezTo>
                <a:cubicBezTo>
                  <a:pt x="2999786" y="107687"/>
                  <a:pt x="2867076" y="83626"/>
                  <a:pt x="2968283" y="112542"/>
                </a:cubicBezTo>
                <a:cubicBezTo>
                  <a:pt x="2989324" y="118554"/>
                  <a:pt x="3044265" y="129431"/>
                  <a:pt x="3066757" y="140677"/>
                </a:cubicBezTo>
                <a:cubicBezTo>
                  <a:pt x="3235700" y="225148"/>
                  <a:pt x="3006238" y="118434"/>
                  <a:pt x="3137095" y="196948"/>
                </a:cubicBezTo>
                <a:cubicBezTo>
                  <a:pt x="3151507" y="205595"/>
                  <a:pt x="3225063" y="222456"/>
                  <a:pt x="3235569" y="225083"/>
                </a:cubicBezTo>
                <a:cubicBezTo>
                  <a:pt x="3244947" y="234462"/>
                  <a:pt x="3251841" y="247287"/>
                  <a:pt x="3263704" y="253219"/>
                </a:cubicBezTo>
                <a:cubicBezTo>
                  <a:pt x="3290230" y="266482"/>
                  <a:pt x="3348110" y="281354"/>
                  <a:pt x="3348110" y="281354"/>
                </a:cubicBezTo>
                <a:cubicBezTo>
                  <a:pt x="3400156" y="333399"/>
                  <a:pt x="3365211" y="302133"/>
                  <a:pt x="3460652" y="365760"/>
                </a:cubicBezTo>
                <a:cubicBezTo>
                  <a:pt x="3474720" y="375138"/>
                  <a:pt x="3490900" y="381940"/>
                  <a:pt x="3502855" y="393895"/>
                </a:cubicBezTo>
                <a:cubicBezTo>
                  <a:pt x="3512233" y="403274"/>
                  <a:pt x="3519617" y="415207"/>
                  <a:pt x="3530990" y="422031"/>
                </a:cubicBezTo>
                <a:cubicBezTo>
                  <a:pt x="3543706" y="429661"/>
                  <a:pt x="3560231" y="428897"/>
                  <a:pt x="3573194" y="436099"/>
                </a:cubicBezTo>
                <a:cubicBezTo>
                  <a:pt x="3733827" y="525338"/>
                  <a:pt x="3608120" y="458412"/>
                  <a:pt x="3685735" y="520505"/>
                </a:cubicBezTo>
                <a:cubicBezTo>
                  <a:pt x="3774478" y="591500"/>
                  <a:pt x="3688130" y="508834"/>
                  <a:pt x="3756074" y="576775"/>
                </a:cubicBezTo>
                <a:cubicBezTo>
                  <a:pt x="3760763" y="590843"/>
                  <a:pt x="3762512" y="606263"/>
                  <a:pt x="3770141" y="618979"/>
                </a:cubicBezTo>
                <a:cubicBezTo>
                  <a:pt x="3789450" y="651162"/>
                  <a:pt x="3807286" y="650117"/>
                  <a:pt x="3840480" y="661182"/>
                </a:cubicBezTo>
                <a:cubicBezTo>
                  <a:pt x="3910329" y="765957"/>
                  <a:pt x="3820560" y="637279"/>
                  <a:pt x="3910818" y="745588"/>
                </a:cubicBezTo>
                <a:cubicBezTo>
                  <a:pt x="3969433" y="815925"/>
                  <a:pt x="3903786" y="764346"/>
                  <a:pt x="3981157" y="815926"/>
                </a:cubicBezTo>
                <a:cubicBezTo>
                  <a:pt x="4067744" y="945809"/>
                  <a:pt x="3957254" y="786049"/>
                  <a:pt x="4037427" y="886265"/>
                </a:cubicBezTo>
                <a:cubicBezTo>
                  <a:pt x="4047989" y="899467"/>
                  <a:pt x="4053608" y="916513"/>
                  <a:pt x="4065563" y="928468"/>
                </a:cubicBezTo>
                <a:cubicBezTo>
                  <a:pt x="4138686" y="1001590"/>
                  <a:pt x="4080213" y="915128"/>
                  <a:pt x="4135901" y="984739"/>
                </a:cubicBezTo>
                <a:cubicBezTo>
                  <a:pt x="4214238" y="1082660"/>
                  <a:pt x="4105997" y="968902"/>
                  <a:pt x="4206240" y="1069145"/>
                </a:cubicBezTo>
                <a:cubicBezTo>
                  <a:pt x="4220339" y="1111444"/>
                  <a:pt x="4218141" y="1117189"/>
                  <a:pt x="4248443" y="1153551"/>
                </a:cubicBezTo>
                <a:cubicBezTo>
                  <a:pt x="4261179" y="1168834"/>
                  <a:pt x="4278432" y="1180050"/>
                  <a:pt x="4290646" y="1195754"/>
                </a:cubicBezTo>
                <a:cubicBezTo>
                  <a:pt x="4311406" y="1222446"/>
                  <a:pt x="4328160" y="1252025"/>
                  <a:pt x="4346917" y="1280160"/>
                </a:cubicBezTo>
                <a:cubicBezTo>
                  <a:pt x="4356295" y="1294228"/>
                  <a:pt x="4363097" y="1310408"/>
                  <a:pt x="4375052" y="1322363"/>
                </a:cubicBezTo>
                <a:cubicBezTo>
                  <a:pt x="4384430" y="1331742"/>
                  <a:pt x="4395229" y="1339888"/>
                  <a:pt x="4403187" y="1350499"/>
                </a:cubicBezTo>
                <a:cubicBezTo>
                  <a:pt x="4498622" y="1477746"/>
                  <a:pt x="4423071" y="1398520"/>
                  <a:pt x="4487594" y="1463040"/>
                </a:cubicBezTo>
                <a:lnTo>
                  <a:pt x="4501661" y="150524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3203848" y="47971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•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2771800" y="3789040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180°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4716016" y="5517232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α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β</a:t>
            </a:r>
            <a:r>
              <a:rPr lang="sl-SI" sz="3200" b="1" dirty="0" smtClean="0"/>
              <a:t> + </a:t>
            </a:r>
            <a:r>
              <a:rPr lang="el-GR" sz="3200" b="1" dirty="0" smtClean="0"/>
              <a:t>γ</a:t>
            </a:r>
            <a:r>
              <a:rPr lang="sl-SI" sz="3200" b="1" dirty="0" smtClean="0"/>
              <a:t> = 180°</a:t>
            </a:r>
            <a:endParaRPr lang="sl-SI" sz="3200" b="1" dirty="0"/>
          </a:p>
        </p:txBody>
      </p:sp>
      <p:sp>
        <p:nvSpPr>
          <p:cNvPr id="22" name="Prostoročno 21"/>
          <p:cNvSpPr/>
          <p:nvPr/>
        </p:nvSpPr>
        <p:spPr>
          <a:xfrm rot="8401338">
            <a:off x="4863937" y="3908158"/>
            <a:ext cx="557654" cy="1129916"/>
          </a:xfrm>
          <a:custGeom>
            <a:avLst/>
            <a:gdLst>
              <a:gd name="connsiteX0" fmla="*/ 105508 w 362043"/>
              <a:gd name="connsiteY0" fmla="*/ 1223890 h 1223890"/>
              <a:gd name="connsiteX1" fmla="*/ 91441 w 362043"/>
              <a:gd name="connsiteY1" fmla="*/ 829994 h 1223890"/>
              <a:gd name="connsiteX2" fmla="*/ 77373 w 362043"/>
              <a:gd name="connsiteY2" fmla="*/ 787791 h 1223890"/>
              <a:gd name="connsiteX3" fmla="*/ 49237 w 362043"/>
              <a:gd name="connsiteY3" fmla="*/ 759656 h 1223890"/>
              <a:gd name="connsiteX4" fmla="*/ 35170 w 362043"/>
              <a:gd name="connsiteY4" fmla="*/ 633046 h 1223890"/>
              <a:gd name="connsiteX5" fmla="*/ 77373 w 362043"/>
              <a:gd name="connsiteY5" fmla="*/ 618979 h 1223890"/>
              <a:gd name="connsiteX6" fmla="*/ 105508 w 362043"/>
              <a:gd name="connsiteY6" fmla="*/ 534573 h 1223890"/>
              <a:gd name="connsiteX7" fmla="*/ 119576 w 362043"/>
              <a:gd name="connsiteY7" fmla="*/ 492370 h 1223890"/>
              <a:gd name="connsiteX8" fmla="*/ 133644 w 362043"/>
              <a:gd name="connsiteY8" fmla="*/ 225083 h 1223890"/>
              <a:gd name="connsiteX9" fmla="*/ 147711 w 362043"/>
              <a:gd name="connsiteY9" fmla="*/ 98474 h 1223890"/>
              <a:gd name="connsiteX10" fmla="*/ 302456 w 362043"/>
              <a:gd name="connsiteY10" fmla="*/ 84406 h 1223890"/>
              <a:gd name="connsiteX11" fmla="*/ 330591 w 362043"/>
              <a:gd name="connsiteY11" fmla="*/ 42203 h 1223890"/>
              <a:gd name="connsiteX12" fmla="*/ 358727 w 362043"/>
              <a:gd name="connsiteY12" fmla="*/ 0 h 122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043" h="1223890">
                <a:moveTo>
                  <a:pt x="105508" y="1223890"/>
                </a:moveTo>
                <a:cubicBezTo>
                  <a:pt x="100819" y="1092591"/>
                  <a:pt x="99900" y="961104"/>
                  <a:pt x="91441" y="829994"/>
                </a:cubicBezTo>
                <a:cubicBezTo>
                  <a:pt x="90486" y="815196"/>
                  <a:pt x="85002" y="800506"/>
                  <a:pt x="77373" y="787791"/>
                </a:cubicBezTo>
                <a:cubicBezTo>
                  <a:pt x="70549" y="776418"/>
                  <a:pt x="58616" y="769034"/>
                  <a:pt x="49237" y="759656"/>
                </a:cubicBezTo>
                <a:cubicBezTo>
                  <a:pt x="39858" y="731520"/>
                  <a:pt x="0" y="668216"/>
                  <a:pt x="35170" y="633046"/>
                </a:cubicBezTo>
                <a:cubicBezTo>
                  <a:pt x="45655" y="622561"/>
                  <a:pt x="63305" y="623668"/>
                  <a:pt x="77373" y="618979"/>
                </a:cubicBezTo>
                <a:lnTo>
                  <a:pt x="105508" y="534573"/>
                </a:lnTo>
                <a:lnTo>
                  <a:pt x="119576" y="492370"/>
                </a:lnTo>
                <a:cubicBezTo>
                  <a:pt x="124265" y="403274"/>
                  <a:pt x="127288" y="314075"/>
                  <a:pt x="133644" y="225083"/>
                </a:cubicBezTo>
                <a:cubicBezTo>
                  <a:pt x="136669" y="182728"/>
                  <a:pt x="115090" y="125658"/>
                  <a:pt x="147711" y="98474"/>
                </a:cubicBezTo>
                <a:cubicBezTo>
                  <a:pt x="187501" y="65316"/>
                  <a:pt x="250874" y="89095"/>
                  <a:pt x="302456" y="84406"/>
                </a:cubicBezTo>
                <a:cubicBezTo>
                  <a:pt x="311834" y="70338"/>
                  <a:pt x="320029" y="55405"/>
                  <a:pt x="330591" y="42203"/>
                </a:cubicBezTo>
                <a:cubicBezTo>
                  <a:pt x="362043" y="2889"/>
                  <a:pt x="358727" y="30111"/>
                  <a:pt x="358727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Prostoročno 23"/>
          <p:cNvSpPr/>
          <p:nvPr/>
        </p:nvSpPr>
        <p:spPr>
          <a:xfrm rot="4627216">
            <a:off x="835929" y="3905119"/>
            <a:ext cx="1260357" cy="726349"/>
          </a:xfrm>
          <a:custGeom>
            <a:avLst/>
            <a:gdLst>
              <a:gd name="connsiteX0" fmla="*/ 0 w 1674055"/>
              <a:gd name="connsiteY0" fmla="*/ 0 h 726349"/>
              <a:gd name="connsiteX1" fmla="*/ 56270 w 1674055"/>
              <a:gd name="connsiteY1" fmla="*/ 126609 h 726349"/>
              <a:gd name="connsiteX2" fmla="*/ 98473 w 1674055"/>
              <a:gd name="connsiteY2" fmla="*/ 154745 h 726349"/>
              <a:gd name="connsiteX3" fmla="*/ 168812 w 1674055"/>
              <a:gd name="connsiteY3" fmla="*/ 225083 h 726349"/>
              <a:gd name="connsiteX4" fmla="*/ 379827 w 1674055"/>
              <a:gd name="connsiteY4" fmla="*/ 295421 h 726349"/>
              <a:gd name="connsiteX5" fmla="*/ 464233 w 1674055"/>
              <a:gd name="connsiteY5" fmla="*/ 323557 h 726349"/>
              <a:gd name="connsiteX6" fmla="*/ 506436 w 1674055"/>
              <a:gd name="connsiteY6" fmla="*/ 337625 h 726349"/>
              <a:gd name="connsiteX7" fmla="*/ 562707 w 1674055"/>
              <a:gd name="connsiteY7" fmla="*/ 351692 h 726349"/>
              <a:gd name="connsiteX8" fmla="*/ 647113 w 1674055"/>
              <a:gd name="connsiteY8" fmla="*/ 407963 h 726349"/>
              <a:gd name="connsiteX9" fmla="*/ 675249 w 1674055"/>
              <a:gd name="connsiteY9" fmla="*/ 436098 h 726349"/>
              <a:gd name="connsiteX10" fmla="*/ 717452 w 1674055"/>
              <a:gd name="connsiteY10" fmla="*/ 450166 h 726349"/>
              <a:gd name="connsiteX11" fmla="*/ 844061 w 1674055"/>
              <a:gd name="connsiteY11" fmla="*/ 506437 h 726349"/>
              <a:gd name="connsiteX12" fmla="*/ 1083212 w 1674055"/>
              <a:gd name="connsiteY12" fmla="*/ 520505 h 726349"/>
              <a:gd name="connsiteX13" fmla="*/ 1209821 w 1674055"/>
              <a:gd name="connsiteY13" fmla="*/ 562708 h 726349"/>
              <a:gd name="connsiteX14" fmla="*/ 1252024 w 1674055"/>
              <a:gd name="connsiteY14" fmla="*/ 576775 h 726349"/>
              <a:gd name="connsiteX15" fmla="*/ 1294227 w 1674055"/>
              <a:gd name="connsiteY15" fmla="*/ 590843 h 726349"/>
              <a:gd name="connsiteX16" fmla="*/ 1392701 w 1674055"/>
              <a:gd name="connsiteY16" fmla="*/ 618978 h 726349"/>
              <a:gd name="connsiteX17" fmla="*/ 1463040 w 1674055"/>
              <a:gd name="connsiteY17" fmla="*/ 661181 h 726349"/>
              <a:gd name="connsiteX18" fmla="*/ 1491175 w 1674055"/>
              <a:gd name="connsiteY18" fmla="*/ 689317 h 726349"/>
              <a:gd name="connsiteX19" fmla="*/ 1547446 w 1674055"/>
              <a:gd name="connsiteY19" fmla="*/ 703385 h 726349"/>
              <a:gd name="connsiteX20" fmla="*/ 1674055 w 1674055"/>
              <a:gd name="connsiteY20" fmla="*/ 717452 h 72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4055" h="726349">
                <a:moveTo>
                  <a:pt x="0" y="0"/>
                </a:moveTo>
                <a:cubicBezTo>
                  <a:pt x="13929" y="41789"/>
                  <a:pt x="22831" y="93169"/>
                  <a:pt x="56270" y="126609"/>
                </a:cubicBezTo>
                <a:cubicBezTo>
                  <a:pt x="68225" y="138564"/>
                  <a:pt x="85749" y="143611"/>
                  <a:pt x="98473" y="154745"/>
                </a:cubicBezTo>
                <a:cubicBezTo>
                  <a:pt x="123427" y="176580"/>
                  <a:pt x="137356" y="214598"/>
                  <a:pt x="168812" y="225083"/>
                </a:cubicBezTo>
                <a:lnTo>
                  <a:pt x="379827" y="295421"/>
                </a:lnTo>
                <a:lnTo>
                  <a:pt x="464233" y="323557"/>
                </a:lnTo>
                <a:cubicBezTo>
                  <a:pt x="478301" y="328246"/>
                  <a:pt x="492050" y="334029"/>
                  <a:pt x="506436" y="337625"/>
                </a:cubicBezTo>
                <a:lnTo>
                  <a:pt x="562707" y="351692"/>
                </a:lnTo>
                <a:cubicBezTo>
                  <a:pt x="627216" y="416201"/>
                  <a:pt x="544916" y="339832"/>
                  <a:pt x="647113" y="407963"/>
                </a:cubicBezTo>
                <a:cubicBezTo>
                  <a:pt x="658149" y="415320"/>
                  <a:pt x="663876" y="429274"/>
                  <a:pt x="675249" y="436098"/>
                </a:cubicBezTo>
                <a:cubicBezTo>
                  <a:pt x="687965" y="443727"/>
                  <a:pt x="704189" y="443534"/>
                  <a:pt x="717452" y="450166"/>
                </a:cubicBezTo>
                <a:cubicBezTo>
                  <a:pt x="773965" y="478423"/>
                  <a:pt x="761800" y="501598"/>
                  <a:pt x="844061" y="506437"/>
                </a:cubicBezTo>
                <a:lnTo>
                  <a:pt x="1083212" y="520505"/>
                </a:lnTo>
                <a:lnTo>
                  <a:pt x="1209821" y="562708"/>
                </a:lnTo>
                <a:lnTo>
                  <a:pt x="1252024" y="576775"/>
                </a:lnTo>
                <a:cubicBezTo>
                  <a:pt x="1266092" y="581464"/>
                  <a:pt x="1279841" y="587246"/>
                  <a:pt x="1294227" y="590843"/>
                </a:cubicBezTo>
                <a:cubicBezTo>
                  <a:pt x="1364884" y="608508"/>
                  <a:pt x="1332156" y="598797"/>
                  <a:pt x="1392701" y="618978"/>
                </a:cubicBezTo>
                <a:cubicBezTo>
                  <a:pt x="1463988" y="690268"/>
                  <a:pt x="1371730" y="606396"/>
                  <a:pt x="1463040" y="661181"/>
                </a:cubicBezTo>
                <a:cubicBezTo>
                  <a:pt x="1474413" y="668005"/>
                  <a:pt x="1479312" y="683385"/>
                  <a:pt x="1491175" y="689317"/>
                </a:cubicBezTo>
                <a:cubicBezTo>
                  <a:pt x="1508468" y="697964"/>
                  <a:pt x="1528856" y="698074"/>
                  <a:pt x="1547446" y="703385"/>
                </a:cubicBezTo>
                <a:cubicBezTo>
                  <a:pt x="1627821" y="726349"/>
                  <a:pt x="1553039" y="717452"/>
                  <a:pt x="1674055" y="7174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oljeZBesedilom 24"/>
          <p:cNvSpPr txBox="1"/>
          <p:nvPr/>
        </p:nvSpPr>
        <p:spPr>
          <a:xfrm>
            <a:off x="3131840" y="501317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V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6" grpId="0" animBg="1"/>
      <p:bldP spid="17" grpId="0"/>
      <p:bldP spid="18" grpId="0"/>
      <p:bldP spid="19" grpId="0"/>
      <p:bldP spid="22" grpId="0" animBg="1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oti trikotnika – GeoGebra"/>
          <p:cNvPicPr>
            <a:picLocks noChangeAspect="1" noChangeArrowheads="1"/>
          </p:cNvPicPr>
          <p:nvPr/>
        </p:nvPicPr>
        <p:blipFill>
          <a:blip r:embed="rId2" cstate="print"/>
          <a:srcRect l="26804" t="16411" r="22322" b="28887"/>
          <a:stretch>
            <a:fillRect/>
          </a:stretch>
        </p:blipFill>
        <p:spPr bwMode="auto">
          <a:xfrm>
            <a:off x="1187624" y="620688"/>
            <a:ext cx="6696744" cy="3600400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7452320" y="335699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p</a:t>
            </a:r>
            <a:endParaRPr lang="sl-SI" sz="24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236296" y="1052736"/>
            <a:ext cx="293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r</a:t>
            </a:r>
            <a:endParaRPr lang="sl-SI" sz="24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5536" y="44371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</a:t>
            </a:r>
            <a:r>
              <a:rPr lang="sl-SI" sz="2400" b="1" dirty="0" smtClean="0"/>
              <a:t>Premici p in r sta vzporedni.</a:t>
            </a:r>
            <a:endParaRPr lang="sl-SI" sz="24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283968" y="1196752"/>
            <a:ext cx="352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γ</a:t>
            </a:r>
            <a:endParaRPr lang="sl-SI" sz="28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779912" y="90872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α</a:t>
            </a:r>
            <a:endParaRPr lang="sl-SI" sz="28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771800" y="2276872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α</a:t>
            </a:r>
            <a:endParaRPr lang="sl-SI" sz="28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084168" y="299695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β</a:t>
            </a:r>
            <a:endParaRPr lang="sl-SI" sz="28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788024" y="105273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β</a:t>
            </a:r>
            <a:endParaRPr lang="sl-SI" sz="2800" b="1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395536" y="48691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dirty="0" smtClean="0"/>
              <a:t> </a:t>
            </a:r>
            <a:r>
              <a:rPr lang="sl-SI" sz="2400" b="1" dirty="0" smtClean="0"/>
              <a:t>Dobimo kote z vzporednimi kraki.</a:t>
            </a:r>
            <a:endParaRPr lang="sl-SI" sz="2400" b="1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5373216"/>
            <a:ext cx="823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/>
              <a:t> Kot </a:t>
            </a:r>
            <a:r>
              <a:rPr lang="el-GR" sz="2400" b="1" dirty="0" smtClean="0"/>
              <a:t>α</a:t>
            </a:r>
            <a:r>
              <a:rPr lang="sl-SI" sz="2400" b="1" dirty="0" smtClean="0"/>
              <a:t> je z vrhom v točki A je skladen kotu </a:t>
            </a:r>
            <a:r>
              <a:rPr lang="el-GR" sz="2400" b="1" dirty="0" smtClean="0"/>
              <a:t>α</a:t>
            </a:r>
            <a:r>
              <a:rPr lang="sl-SI" sz="2400" b="1" dirty="0" smtClean="0"/>
              <a:t> z vrhom v točki C.</a:t>
            </a:r>
            <a:endParaRPr lang="sl-SI" sz="2400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67544" y="5877272"/>
            <a:ext cx="8237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 b="1" dirty="0" smtClean="0"/>
              <a:t> Kot </a:t>
            </a:r>
            <a:r>
              <a:rPr lang="el-GR" sz="2400" b="1" dirty="0" smtClean="0"/>
              <a:t>β</a:t>
            </a:r>
            <a:r>
              <a:rPr lang="sl-SI" sz="2400" b="1" dirty="0" smtClean="0"/>
              <a:t> je z vrhom v točki B je skladen kotu </a:t>
            </a:r>
            <a:r>
              <a:rPr lang="el-GR" sz="2400" b="1" dirty="0" smtClean="0"/>
              <a:t>β</a:t>
            </a:r>
            <a:r>
              <a:rPr lang="sl-SI" sz="2400" b="1" dirty="0" smtClean="0"/>
              <a:t> z vrhom v točki C.</a:t>
            </a:r>
            <a:endParaRPr lang="sl-SI" sz="2400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331640" y="350100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α</a:t>
            </a:r>
            <a:r>
              <a:rPr lang="sl-SI" sz="3600" b="1" dirty="0" smtClean="0"/>
              <a:t> + </a:t>
            </a:r>
            <a:r>
              <a:rPr lang="el-GR" sz="3600" b="1" dirty="0" smtClean="0"/>
              <a:t>β</a:t>
            </a:r>
            <a:r>
              <a:rPr lang="sl-SI" sz="3600" b="1" dirty="0" smtClean="0"/>
              <a:t> + </a:t>
            </a:r>
            <a:r>
              <a:rPr lang="el-GR" sz="3600" b="1" dirty="0" smtClean="0"/>
              <a:t>γ</a:t>
            </a:r>
            <a:r>
              <a:rPr lang="sl-SI" sz="3600" b="1" dirty="0" smtClean="0"/>
              <a:t> = 180° </a:t>
            </a:r>
            <a:endParaRPr lang="sl-SI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OSNOVNI POJ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7412" name="AutoShape 4" descr="OSNOVNI POJ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7413" name="Picture 5" descr="E:\pouk na daljavo_6\preno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4899422" cy="2684172"/>
          </a:xfrm>
          <a:prstGeom prst="rect">
            <a:avLst/>
          </a:prstGeom>
          <a:noFill/>
        </p:spPr>
      </p:pic>
      <p:cxnSp>
        <p:nvCxnSpPr>
          <p:cNvPr id="6" name="Raven konektor 5"/>
          <p:cNvCxnSpPr/>
          <p:nvPr/>
        </p:nvCxnSpPr>
        <p:spPr>
          <a:xfrm flipH="1">
            <a:off x="1979712" y="1844824"/>
            <a:ext cx="1368152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6"/>
          <p:cNvCxnSpPr/>
          <p:nvPr/>
        </p:nvCxnSpPr>
        <p:spPr>
          <a:xfrm flipH="1">
            <a:off x="1979712" y="3861048"/>
            <a:ext cx="33843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 flipH="1" flipV="1">
            <a:off x="3275856" y="1916832"/>
            <a:ext cx="2088232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 l="23517" t="40969" r="46598" b="44266"/>
          <a:stretch>
            <a:fillRect/>
          </a:stretch>
        </p:blipFill>
        <p:spPr bwMode="auto">
          <a:xfrm>
            <a:off x="683568" y="4077072"/>
            <a:ext cx="2160240" cy="6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 l="23435" t="56891" r="47233" b="28344"/>
          <a:stretch>
            <a:fillRect/>
          </a:stretch>
        </p:blipFill>
        <p:spPr bwMode="auto">
          <a:xfrm>
            <a:off x="5220073" y="2852936"/>
            <a:ext cx="2088232" cy="59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 l="23435" t="76578" r="48340" b="14563"/>
          <a:stretch>
            <a:fillRect/>
          </a:stretch>
        </p:blipFill>
        <p:spPr bwMode="auto">
          <a:xfrm>
            <a:off x="3851920" y="1844824"/>
            <a:ext cx="2088231" cy="3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oljeZBesedilom 21"/>
          <p:cNvSpPr txBox="1"/>
          <p:nvPr/>
        </p:nvSpPr>
        <p:spPr>
          <a:xfrm>
            <a:off x="395536" y="5013176"/>
            <a:ext cx="481580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Vsota zunanjih kotov trikotnika</a:t>
            </a:r>
            <a:endParaRPr lang="sl-SI" sz="2800" b="1" dirty="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4" cstate="print"/>
          <a:srcRect l="22882" t="43109" r="37824" b="45079"/>
          <a:stretch>
            <a:fillRect/>
          </a:stretch>
        </p:blipFill>
        <p:spPr bwMode="auto">
          <a:xfrm>
            <a:off x="5220072" y="4941168"/>
            <a:ext cx="34083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jeZBesedilom 23"/>
          <p:cNvSpPr txBox="1"/>
          <p:nvPr/>
        </p:nvSpPr>
        <p:spPr>
          <a:xfrm>
            <a:off x="323528" y="5877272"/>
            <a:ext cx="492025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Vsota notranjih kotov trikotnika</a:t>
            </a:r>
            <a:endParaRPr lang="sl-SI" sz="2800" b="1" dirty="0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 cstate="print"/>
          <a:srcRect l="22882" t="57875" r="43912" b="27360"/>
          <a:stretch>
            <a:fillRect/>
          </a:stretch>
        </p:blipFill>
        <p:spPr bwMode="auto">
          <a:xfrm>
            <a:off x="5508104" y="5733256"/>
            <a:ext cx="2952328" cy="73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oljeZBesedilom 25"/>
          <p:cNvSpPr txBox="1"/>
          <p:nvPr/>
        </p:nvSpPr>
        <p:spPr>
          <a:xfrm>
            <a:off x="395536" y="332656"/>
            <a:ext cx="6680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Zunanji in notranji kot trikotnika sta sokota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467544" y="836712"/>
            <a:ext cx="6752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Skupaj merita 180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</a:rPr>
              <a:t>°</a:t>
            </a:r>
            <a:r>
              <a:rPr lang="sl-SI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l-SI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260648"/>
            <a:ext cx="789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1. VAJA: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Izračunaj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velikosti kotov . Podatke najdeš na sliki.  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Raven konektor 3"/>
          <p:cNvCxnSpPr/>
          <p:nvPr/>
        </p:nvCxnSpPr>
        <p:spPr>
          <a:xfrm flipH="1">
            <a:off x="1691680" y="1484784"/>
            <a:ext cx="504056" cy="115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4"/>
          <p:cNvCxnSpPr/>
          <p:nvPr/>
        </p:nvCxnSpPr>
        <p:spPr>
          <a:xfrm>
            <a:off x="2195736" y="1484784"/>
            <a:ext cx="1296144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/>
          <p:nvPr/>
        </p:nvCxnSpPr>
        <p:spPr>
          <a:xfrm flipH="1">
            <a:off x="1619672" y="2780928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1691680" y="2348880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53°</a:t>
            </a:r>
            <a:endParaRPr lang="sl-SI" sz="24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979712" y="1628800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65°</a:t>
            </a:r>
            <a:endParaRPr lang="sl-SI" sz="24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771800" y="234888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Raven konektor 16"/>
          <p:cNvCxnSpPr/>
          <p:nvPr/>
        </p:nvCxnSpPr>
        <p:spPr>
          <a:xfrm>
            <a:off x="683568" y="2780928"/>
            <a:ext cx="33843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 flipV="1">
            <a:off x="1547664" y="836712"/>
            <a:ext cx="947762" cy="2088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3851920" y="9807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</a:t>
            </a:r>
            <a:r>
              <a:rPr lang="sl-SI" sz="2800" dirty="0" smtClean="0"/>
              <a:t> = 53°  </a:t>
            </a:r>
            <a:endParaRPr lang="sl-SI" sz="2800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1115616" y="213285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27" name="Prostoročno 26"/>
          <p:cNvSpPr/>
          <p:nvPr/>
        </p:nvSpPr>
        <p:spPr>
          <a:xfrm>
            <a:off x="1043608" y="1988840"/>
            <a:ext cx="1008112" cy="792088"/>
          </a:xfrm>
          <a:custGeom>
            <a:avLst/>
            <a:gdLst>
              <a:gd name="connsiteX0" fmla="*/ 0 w 1113203"/>
              <a:gd name="connsiteY0" fmla="*/ 633047 h 633047"/>
              <a:gd name="connsiteX1" fmla="*/ 14068 w 1113203"/>
              <a:gd name="connsiteY1" fmla="*/ 576776 h 633047"/>
              <a:gd name="connsiteX2" fmla="*/ 56271 w 1113203"/>
              <a:gd name="connsiteY2" fmla="*/ 450167 h 633047"/>
              <a:gd name="connsiteX3" fmla="*/ 70339 w 1113203"/>
              <a:gd name="connsiteY3" fmla="*/ 407964 h 633047"/>
              <a:gd name="connsiteX4" fmla="*/ 84406 w 1113203"/>
              <a:gd name="connsiteY4" fmla="*/ 365760 h 633047"/>
              <a:gd name="connsiteX5" fmla="*/ 112542 w 1113203"/>
              <a:gd name="connsiteY5" fmla="*/ 323557 h 633047"/>
              <a:gd name="connsiteX6" fmla="*/ 154745 w 1113203"/>
              <a:gd name="connsiteY6" fmla="*/ 182880 h 633047"/>
              <a:gd name="connsiteX7" fmla="*/ 168813 w 1113203"/>
              <a:gd name="connsiteY7" fmla="*/ 140677 h 633047"/>
              <a:gd name="connsiteX8" fmla="*/ 211016 w 1113203"/>
              <a:gd name="connsiteY8" fmla="*/ 112542 h 633047"/>
              <a:gd name="connsiteX9" fmla="*/ 295422 w 1113203"/>
              <a:gd name="connsiteY9" fmla="*/ 84407 h 633047"/>
              <a:gd name="connsiteX10" fmla="*/ 379828 w 1113203"/>
              <a:gd name="connsiteY10" fmla="*/ 56271 h 633047"/>
              <a:gd name="connsiteX11" fmla="*/ 422031 w 1113203"/>
              <a:gd name="connsiteY11" fmla="*/ 42204 h 633047"/>
              <a:gd name="connsiteX12" fmla="*/ 464234 w 1113203"/>
              <a:gd name="connsiteY12" fmla="*/ 28136 h 633047"/>
              <a:gd name="connsiteX13" fmla="*/ 717453 w 1113203"/>
              <a:gd name="connsiteY13" fmla="*/ 0 h 633047"/>
              <a:gd name="connsiteX14" fmla="*/ 900333 w 1113203"/>
              <a:gd name="connsiteY14" fmla="*/ 14068 h 633047"/>
              <a:gd name="connsiteX15" fmla="*/ 1041010 w 1113203"/>
              <a:gd name="connsiteY15" fmla="*/ 42204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3203" h="633047">
                <a:moveTo>
                  <a:pt x="0" y="633047"/>
                </a:moveTo>
                <a:cubicBezTo>
                  <a:pt x="4689" y="614290"/>
                  <a:pt x="8512" y="595295"/>
                  <a:pt x="14068" y="576776"/>
                </a:cubicBezTo>
                <a:cubicBezTo>
                  <a:pt x="14078" y="576741"/>
                  <a:pt x="49231" y="471286"/>
                  <a:pt x="56271" y="450167"/>
                </a:cubicBezTo>
                <a:lnTo>
                  <a:pt x="70339" y="407964"/>
                </a:lnTo>
                <a:cubicBezTo>
                  <a:pt x="75028" y="393896"/>
                  <a:pt x="76180" y="378098"/>
                  <a:pt x="84406" y="365760"/>
                </a:cubicBezTo>
                <a:lnTo>
                  <a:pt x="112542" y="323557"/>
                </a:lnTo>
                <a:cubicBezTo>
                  <a:pt x="133802" y="238519"/>
                  <a:pt x="120498" y="285622"/>
                  <a:pt x="154745" y="182880"/>
                </a:cubicBezTo>
                <a:cubicBezTo>
                  <a:pt x="159434" y="168812"/>
                  <a:pt x="156475" y="148902"/>
                  <a:pt x="168813" y="140677"/>
                </a:cubicBezTo>
                <a:cubicBezTo>
                  <a:pt x="182881" y="131299"/>
                  <a:pt x="195566" y="119409"/>
                  <a:pt x="211016" y="112542"/>
                </a:cubicBezTo>
                <a:cubicBezTo>
                  <a:pt x="238117" y="100497"/>
                  <a:pt x="267287" y="93785"/>
                  <a:pt x="295422" y="84407"/>
                </a:cubicBezTo>
                <a:lnTo>
                  <a:pt x="379828" y="56271"/>
                </a:lnTo>
                <a:lnTo>
                  <a:pt x="422031" y="42204"/>
                </a:lnTo>
                <a:cubicBezTo>
                  <a:pt x="436099" y="37515"/>
                  <a:pt x="449457" y="29367"/>
                  <a:pt x="464234" y="28136"/>
                </a:cubicBezTo>
                <a:cubicBezTo>
                  <a:pt x="661471" y="11699"/>
                  <a:pt x="577349" y="23351"/>
                  <a:pt x="717453" y="0"/>
                </a:cubicBezTo>
                <a:cubicBezTo>
                  <a:pt x="778413" y="4689"/>
                  <a:pt x="839807" y="5421"/>
                  <a:pt x="900333" y="14068"/>
                </a:cubicBezTo>
                <a:cubicBezTo>
                  <a:pt x="1113203" y="44479"/>
                  <a:pt x="952079" y="42204"/>
                  <a:pt x="1041010" y="422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PoljeZBesedilom 27"/>
          <p:cNvSpPr txBox="1"/>
          <p:nvPr/>
        </p:nvSpPr>
        <p:spPr>
          <a:xfrm>
            <a:off x="3203848" y="206084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29" name="PoljeZBesedilom 28"/>
          <p:cNvSpPr txBox="1"/>
          <p:nvPr/>
        </p:nvSpPr>
        <p:spPr>
          <a:xfrm>
            <a:off x="2339752" y="11247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γ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3347864" y="234888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1</a:t>
            </a:r>
            <a:endParaRPr lang="sl-SI" sz="2000" b="1" dirty="0"/>
          </a:p>
        </p:txBody>
      </p:sp>
      <p:sp>
        <p:nvSpPr>
          <p:cNvPr id="32" name="PoljeZBesedilom 31"/>
          <p:cNvSpPr txBox="1"/>
          <p:nvPr/>
        </p:nvSpPr>
        <p:spPr>
          <a:xfrm>
            <a:off x="1331640" y="23488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1</a:t>
            </a:r>
            <a:endParaRPr lang="sl-SI" sz="2000" b="1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2483768" y="14847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1</a:t>
            </a:r>
            <a:endParaRPr lang="sl-SI" sz="2000" b="1" dirty="0"/>
          </a:p>
        </p:txBody>
      </p:sp>
      <p:sp>
        <p:nvSpPr>
          <p:cNvPr id="34" name="Prostoročno 33"/>
          <p:cNvSpPr/>
          <p:nvPr/>
        </p:nvSpPr>
        <p:spPr>
          <a:xfrm>
            <a:off x="2843808" y="2132856"/>
            <a:ext cx="1008112" cy="648072"/>
          </a:xfrm>
          <a:custGeom>
            <a:avLst/>
            <a:gdLst>
              <a:gd name="connsiteX0" fmla="*/ 0 w 1856936"/>
              <a:gd name="connsiteY0" fmla="*/ 35720 h 898298"/>
              <a:gd name="connsiteX1" fmla="*/ 323557 w 1856936"/>
              <a:gd name="connsiteY1" fmla="*/ 63855 h 898298"/>
              <a:gd name="connsiteX2" fmla="*/ 450167 w 1856936"/>
              <a:gd name="connsiteY2" fmla="*/ 49788 h 898298"/>
              <a:gd name="connsiteX3" fmla="*/ 618979 w 1856936"/>
              <a:gd name="connsiteY3" fmla="*/ 35720 h 898298"/>
              <a:gd name="connsiteX4" fmla="*/ 675250 w 1856936"/>
              <a:gd name="connsiteY4" fmla="*/ 21652 h 898298"/>
              <a:gd name="connsiteX5" fmla="*/ 1195754 w 1856936"/>
              <a:gd name="connsiteY5" fmla="*/ 49788 h 898298"/>
              <a:gd name="connsiteX6" fmla="*/ 1237957 w 1856936"/>
              <a:gd name="connsiteY6" fmla="*/ 77923 h 898298"/>
              <a:gd name="connsiteX7" fmla="*/ 1322364 w 1856936"/>
              <a:gd name="connsiteY7" fmla="*/ 106058 h 898298"/>
              <a:gd name="connsiteX8" fmla="*/ 1392702 w 1856936"/>
              <a:gd name="connsiteY8" fmla="*/ 162329 h 898298"/>
              <a:gd name="connsiteX9" fmla="*/ 1448973 w 1856936"/>
              <a:gd name="connsiteY9" fmla="*/ 218600 h 898298"/>
              <a:gd name="connsiteX10" fmla="*/ 1491176 w 1856936"/>
              <a:gd name="connsiteY10" fmla="*/ 246735 h 898298"/>
              <a:gd name="connsiteX11" fmla="*/ 1589650 w 1856936"/>
              <a:gd name="connsiteY11" fmla="*/ 331142 h 898298"/>
              <a:gd name="connsiteX12" fmla="*/ 1659988 w 1856936"/>
              <a:gd name="connsiteY12" fmla="*/ 415548 h 898298"/>
              <a:gd name="connsiteX13" fmla="*/ 1730327 w 1856936"/>
              <a:gd name="connsiteY13" fmla="*/ 542157 h 898298"/>
              <a:gd name="connsiteX14" fmla="*/ 1772530 w 1856936"/>
              <a:gd name="connsiteY14" fmla="*/ 626563 h 898298"/>
              <a:gd name="connsiteX15" fmla="*/ 1800665 w 1856936"/>
              <a:gd name="connsiteY15" fmla="*/ 739105 h 898298"/>
              <a:gd name="connsiteX16" fmla="*/ 1814733 w 1856936"/>
              <a:gd name="connsiteY16" fmla="*/ 809443 h 898298"/>
              <a:gd name="connsiteX17" fmla="*/ 1856936 w 1856936"/>
              <a:gd name="connsiteY17" fmla="*/ 893849 h 89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56936" h="898298">
                <a:moveTo>
                  <a:pt x="0" y="35720"/>
                </a:moveTo>
                <a:cubicBezTo>
                  <a:pt x="124272" y="77144"/>
                  <a:pt x="71816" y="63855"/>
                  <a:pt x="323557" y="63855"/>
                </a:cubicBezTo>
                <a:cubicBezTo>
                  <a:pt x="366020" y="63855"/>
                  <a:pt x="407895" y="53814"/>
                  <a:pt x="450167" y="49788"/>
                </a:cubicBezTo>
                <a:cubicBezTo>
                  <a:pt x="506378" y="44435"/>
                  <a:pt x="562708" y="40409"/>
                  <a:pt x="618979" y="35720"/>
                </a:cubicBezTo>
                <a:cubicBezTo>
                  <a:pt x="637736" y="31031"/>
                  <a:pt x="655916" y="21652"/>
                  <a:pt x="675250" y="21652"/>
                </a:cubicBezTo>
                <a:cubicBezTo>
                  <a:pt x="1100197" y="21652"/>
                  <a:pt x="996611" y="0"/>
                  <a:pt x="1195754" y="49788"/>
                </a:cubicBezTo>
                <a:cubicBezTo>
                  <a:pt x="1209822" y="59166"/>
                  <a:pt x="1222507" y="71056"/>
                  <a:pt x="1237957" y="77923"/>
                </a:cubicBezTo>
                <a:cubicBezTo>
                  <a:pt x="1265058" y="89968"/>
                  <a:pt x="1322364" y="106058"/>
                  <a:pt x="1322364" y="106058"/>
                </a:cubicBezTo>
                <a:cubicBezTo>
                  <a:pt x="1418126" y="201824"/>
                  <a:pt x="1268496" y="55867"/>
                  <a:pt x="1392702" y="162329"/>
                </a:cubicBezTo>
                <a:cubicBezTo>
                  <a:pt x="1412842" y="179592"/>
                  <a:pt x="1426902" y="203886"/>
                  <a:pt x="1448973" y="218600"/>
                </a:cubicBezTo>
                <a:cubicBezTo>
                  <a:pt x="1463041" y="227978"/>
                  <a:pt x="1478339" y="235732"/>
                  <a:pt x="1491176" y="246735"/>
                </a:cubicBezTo>
                <a:cubicBezTo>
                  <a:pt x="1610578" y="349079"/>
                  <a:pt x="1492758" y="266545"/>
                  <a:pt x="1589650" y="331142"/>
                </a:cubicBezTo>
                <a:cubicBezTo>
                  <a:pt x="1690180" y="481939"/>
                  <a:pt x="1533627" y="253085"/>
                  <a:pt x="1659988" y="415548"/>
                </a:cubicBezTo>
                <a:cubicBezTo>
                  <a:pt x="1784180" y="575223"/>
                  <a:pt x="1679387" y="440278"/>
                  <a:pt x="1730327" y="542157"/>
                </a:cubicBezTo>
                <a:cubicBezTo>
                  <a:pt x="1768740" y="618982"/>
                  <a:pt x="1751315" y="548776"/>
                  <a:pt x="1772530" y="626563"/>
                </a:cubicBezTo>
                <a:cubicBezTo>
                  <a:pt x="1782704" y="663869"/>
                  <a:pt x="1793081" y="701187"/>
                  <a:pt x="1800665" y="739105"/>
                </a:cubicBezTo>
                <a:cubicBezTo>
                  <a:pt x="1805354" y="762551"/>
                  <a:pt x="1808442" y="786375"/>
                  <a:pt x="1814733" y="809443"/>
                </a:cubicBezTo>
                <a:cubicBezTo>
                  <a:pt x="1838966" y="898298"/>
                  <a:pt x="1814062" y="893849"/>
                  <a:pt x="1856936" y="89384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rostoročno 34"/>
          <p:cNvSpPr/>
          <p:nvPr/>
        </p:nvSpPr>
        <p:spPr>
          <a:xfrm>
            <a:off x="2461846" y="970671"/>
            <a:ext cx="309954" cy="946161"/>
          </a:xfrm>
          <a:custGeom>
            <a:avLst/>
            <a:gdLst>
              <a:gd name="connsiteX0" fmla="*/ 0 w 393896"/>
              <a:gd name="connsiteY0" fmla="*/ 0 h 1045203"/>
              <a:gd name="connsiteX1" fmla="*/ 84406 w 393896"/>
              <a:gd name="connsiteY1" fmla="*/ 42203 h 1045203"/>
              <a:gd name="connsiteX2" fmla="*/ 112542 w 393896"/>
              <a:gd name="connsiteY2" fmla="*/ 70338 h 1045203"/>
              <a:gd name="connsiteX3" fmla="*/ 154745 w 393896"/>
              <a:gd name="connsiteY3" fmla="*/ 84406 h 1045203"/>
              <a:gd name="connsiteX4" fmla="*/ 168812 w 393896"/>
              <a:gd name="connsiteY4" fmla="*/ 126609 h 1045203"/>
              <a:gd name="connsiteX5" fmla="*/ 225083 w 393896"/>
              <a:gd name="connsiteY5" fmla="*/ 182880 h 1045203"/>
              <a:gd name="connsiteX6" fmla="*/ 253219 w 393896"/>
              <a:gd name="connsiteY6" fmla="*/ 211015 h 1045203"/>
              <a:gd name="connsiteX7" fmla="*/ 309489 w 393896"/>
              <a:gd name="connsiteY7" fmla="*/ 281354 h 1045203"/>
              <a:gd name="connsiteX8" fmla="*/ 337625 w 393896"/>
              <a:gd name="connsiteY8" fmla="*/ 365760 h 1045203"/>
              <a:gd name="connsiteX9" fmla="*/ 351692 w 393896"/>
              <a:gd name="connsiteY9" fmla="*/ 407963 h 1045203"/>
              <a:gd name="connsiteX10" fmla="*/ 365760 w 393896"/>
              <a:gd name="connsiteY10" fmla="*/ 478301 h 1045203"/>
              <a:gd name="connsiteX11" fmla="*/ 379828 w 393896"/>
              <a:gd name="connsiteY11" fmla="*/ 576775 h 1045203"/>
              <a:gd name="connsiteX12" fmla="*/ 393896 w 393896"/>
              <a:gd name="connsiteY12" fmla="*/ 661181 h 1045203"/>
              <a:gd name="connsiteX13" fmla="*/ 379828 w 393896"/>
              <a:gd name="connsiteY13" fmla="*/ 858129 h 1045203"/>
              <a:gd name="connsiteX14" fmla="*/ 365760 w 393896"/>
              <a:gd name="connsiteY14" fmla="*/ 900332 h 1045203"/>
              <a:gd name="connsiteX15" fmla="*/ 323557 w 393896"/>
              <a:gd name="connsiteY15" fmla="*/ 942535 h 1045203"/>
              <a:gd name="connsiteX16" fmla="*/ 295422 w 393896"/>
              <a:gd name="connsiteY16" fmla="*/ 1041009 h 1045203"/>
              <a:gd name="connsiteX17" fmla="*/ 295422 w 393896"/>
              <a:gd name="connsiteY17" fmla="*/ 1026941 h 104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3896" h="1045203">
                <a:moveTo>
                  <a:pt x="0" y="0"/>
                </a:moveTo>
                <a:cubicBezTo>
                  <a:pt x="44578" y="14859"/>
                  <a:pt x="45446" y="11035"/>
                  <a:pt x="84406" y="42203"/>
                </a:cubicBezTo>
                <a:cubicBezTo>
                  <a:pt x="94763" y="50488"/>
                  <a:pt x="101169" y="63514"/>
                  <a:pt x="112542" y="70338"/>
                </a:cubicBezTo>
                <a:cubicBezTo>
                  <a:pt x="125258" y="77967"/>
                  <a:pt x="140677" y="79717"/>
                  <a:pt x="154745" y="84406"/>
                </a:cubicBezTo>
                <a:cubicBezTo>
                  <a:pt x="159434" y="98474"/>
                  <a:pt x="160193" y="114542"/>
                  <a:pt x="168812" y="126609"/>
                </a:cubicBezTo>
                <a:cubicBezTo>
                  <a:pt x="184230" y="148194"/>
                  <a:pt x="206326" y="164123"/>
                  <a:pt x="225083" y="182880"/>
                </a:cubicBezTo>
                <a:lnTo>
                  <a:pt x="253219" y="211015"/>
                </a:lnTo>
                <a:cubicBezTo>
                  <a:pt x="276603" y="234399"/>
                  <a:pt x="295293" y="249413"/>
                  <a:pt x="309489" y="281354"/>
                </a:cubicBezTo>
                <a:cubicBezTo>
                  <a:pt x="321534" y="308455"/>
                  <a:pt x="328247" y="337625"/>
                  <a:pt x="337625" y="365760"/>
                </a:cubicBezTo>
                <a:cubicBezTo>
                  <a:pt x="342314" y="379828"/>
                  <a:pt x="348784" y="393422"/>
                  <a:pt x="351692" y="407963"/>
                </a:cubicBezTo>
                <a:cubicBezTo>
                  <a:pt x="356381" y="431409"/>
                  <a:pt x="361829" y="454716"/>
                  <a:pt x="365760" y="478301"/>
                </a:cubicBezTo>
                <a:cubicBezTo>
                  <a:pt x="371211" y="511008"/>
                  <a:pt x="374786" y="544003"/>
                  <a:pt x="379828" y="576775"/>
                </a:cubicBezTo>
                <a:cubicBezTo>
                  <a:pt x="384165" y="604967"/>
                  <a:pt x="389207" y="633046"/>
                  <a:pt x="393896" y="661181"/>
                </a:cubicBezTo>
                <a:cubicBezTo>
                  <a:pt x="389207" y="726830"/>
                  <a:pt x="387518" y="792763"/>
                  <a:pt x="379828" y="858129"/>
                </a:cubicBezTo>
                <a:cubicBezTo>
                  <a:pt x="378095" y="872856"/>
                  <a:pt x="373985" y="887994"/>
                  <a:pt x="365760" y="900332"/>
                </a:cubicBezTo>
                <a:cubicBezTo>
                  <a:pt x="354724" y="916885"/>
                  <a:pt x="337625" y="928467"/>
                  <a:pt x="323557" y="942535"/>
                </a:cubicBezTo>
                <a:cubicBezTo>
                  <a:pt x="319051" y="960560"/>
                  <a:pt x="305511" y="1020830"/>
                  <a:pt x="295422" y="1041009"/>
                </a:cubicBezTo>
                <a:cubicBezTo>
                  <a:pt x="293325" y="1045203"/>
                  <a:pt x="295422" y="1031630"/>
                  <a:pt x="295422" y="102694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PoljeZBesedilom 36"/>
          <p:cNvSpPr txBox="1"/>
          <p:nvPr/>
        </p:nvSpPr>
        <p:spPr>
          <a:xfrm>
            <a:off x="3923928" y="14127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</a:t>
            </a:r>
            <a:r>
              <a:rPr lang="sl-SI" sz="2800" dirty="0" smtClean="0"/>
              <a:t> = 65°  </a:t>
            </a:r>
            <a:endParaRPr lang="sl-SI" sz="2800" dirty="0"/>
          </a:p>
        </p:txBody>
      </p:sp>
      <p:cxnSp>
        <p:nvCxnSpPr>
          <p:cNvPr id="39" name="Raven konektor 38"/>
          <p:cNvCxnSpPr/>
          <p:nvPr/>
        </p:nvCxnSpPr>
        <p:spPr>
          <a:xfrm>
            <a:off x="3851920" y="1916832"/>
            <a:ext cx="1296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328" t="55906" r="72635" b="36219"/>
          <a:stretch>
            <a:fillRect/>
          </a:stretch>
        </p:blipFill>
        <p:spPr bwMode="auto">
          <a:xfrm>
            <a:off x="5724128" y="1412776"/>
            <a:ext cx="504056" cy="3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3244" t="68874" r="72881" b="24235"/>
          <a:stretch>
            <a:fillRect/>
          </a:stretch>
        </p:blipFill>
        <p:spPr bwMode="auto">
          <a:xfrm>
            <a:off x="5724128" y="198884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oljeZBesedilom 47"/>
          <p:cNvSpPr txBox="1"/>
          <p:nvPr/>
        </p:nvSpPr>
        <p:spPr>
          <a:xfrm>
            <a:off x="3851920" y="206084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β</a:t>
            </a:r>
            <a:r>
              <a:rPr lang="sl-SI" sz="2800" b="1" dirty="0" smtClean="0"/>
              <a:t> = </a:t>
            </a:r>
            <a:endParaRPr lang="sl-SI" sz="2800" b="1" dirty="0"/>
          </a:p>
        </p:txBody>
      </p:sp>
      <p:cxnSp>
        <p:nvCxnSpPr>
          <p:cNvPr id="49" name="Raven konektor 48"/>
          <p:cNvCxnSpPr/>
          <p:nvPr/>
        </p:nvCxnSpPr>
        <p:spPr>
          <a:xfrm>
            <a:off x="5796136" y="2564904"/>
            <a:ext cx="1296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jeZBesedilom 50"/>
          <p:cNvSpPr txBox="1"/>
          <p:nvPr/>
        </p:nvSpPr>
        <p:spPr>
          <a:xfrm>
            <a:off x="539552" y="285293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= ?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PoljeZBesedilom 52"/>
          <p:cNvSpPr txBox="1"/>
          <p:nvPr/>
        </p:nvSpPr>
        <p:spPr>
          <a:xfrm>
            <a:off x="395536" y="3356992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= 180°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PoljeZBesedilom 53"/>
          <p:cNvSpPr txBox="1"/>
          <p:nvPr/>
        </p:nvSpPr>
        <p:spPr>
          <a:xfrm>
            <a:off x="323528" y="3861048"/>
            <a:ext cx="3058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53° + 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+ 65° = 180°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4" name="PoljeZBesedilom 63"/>
          <p:cNvSpPr txBox="1"/>
          <p:nvPr/>
        </p:nvSpPr>
        <p:spPr>
          <a:xfrm>
            <a:off x="395536" y="4365104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+ 118° = 180°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PoljeZBesedilom 64"/>
          <p:cNvSpPr txBox="1"/>
          <p:nvPr/>
        </p:nvSpPr>
        <p:spPr>
          <a:xfrm>
            <a:off x="323528" y="4941168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= 180° - 118°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PoljeZBesedilom 65"/>
          <p:cNvSpPr txBox="1"/>
          <p:nvPr/>
        </p:nvSpPr>
        <p:spPr>
          <a:xfrm>
            <a:off x="323528" y="558924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 = 62°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PoljeZBesedilom 66"/>
          <p:cNvSpPr txBox="1"/>
          <p:nvPr/>
        </p:nvSpPr>
        <p:spPr>
          <a:xfrm>
            <a:off x="4427984" y="2060848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62°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3517" t="65578" r="72056" b="27531"/>
          <a:stretch>
            <a:fillRect/>
          </a:stretch>
        </p:blipFill>
        <p:spPr bwMode="auto">
          <a:xfrm>
            <a:off x="4355976" y="2996952"/>
            <a:ext cx="504056" cy="44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 l="23517" t="65578" r="72056" b="27531"/>
          <a:stretch>
            <a:fillRect/>
          </a:stretch>
        </p:blipFill>
        <p:spPr bwMode="auto">
          <a:xfrm>
            <a:off x="5724128" y="980728"/>
            <a:ext cx="567680" cy="44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2882" t="46063" r="59408" b="48031"/>
          <a:stretch>
            <a:fillRect/>
          </a:stretch>
        </p:blipFill>
        <p:spPr bwMode="auto">
          <a:xfrm>
            <a:off x="3851920" y="3501008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23989" t="54922" r="57194" b="38188"/>
          <a:stretch>
            <a:fillRect/>
          </a:stretch>
        </p:blipFill>
        <p:spPr bwMode="auto">
          <a:xfrm>
            <a:off x="3923928" y="4077072"/>
            <a:ext cx="24482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22882" t="65750" r="56641" b="27360"/>
          <a:stretch>
            <a:fillRect/>
          </a:stretch>
        </p:blipFill>
        <p:spPr bwMode="auto">
          <a:xfrm>
            <a:off x="4860032" y="4581128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22882" t="75593" r="64389" b="16532"/>
          <a:stretch>
            <a:fillRect/>
          </a:stretch>
        </p:blipFill>
        <p:spPr bwMode="auto">
          <a:xfrm>
            <a:off x="4788024" y="5157192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9"/>
          <p:cNvPicPr>
            <a:picLocks noChangeAspect="1" noChangeArrowheads="1"/>
          </p:cNvPicPr>
          <p:nvPr/>
        </p:nvPicPr>
        <p:blipFill>
          <a:blip r:embed="rId4" cstate="print"/>
          <a:srcRect l="26756" t="75593" r="64389" b="16532"/>
          <a:stretch>
            <a:fillRect/>
          </a:stretch>
        </p:blipFill>
        <p:spPr bwMode="auto">
          <a:xfrm>
            <a:off x="6084168" y="908720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PoljeZBesedilom 46"/>
          <p:cNvSpPr txBox="1"/>
          <p:nvPr/>
        </p:nvSpPr>
        <p:spPr>
          <a:xfrm>
            <a:off x="6156176" y="134076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 + </a:t>
            </a:r>
            <a:r>
              <a:rPr lang="el-GR" sz="2800" dirty="0" smtClean="0"/>
              <a:t>β</a:t>
            </a:r>
            <a:r>
              <a:rPr lang="sl-SI" sz="2800" dirty="0" smtClean="0"/>
              <a:t> = 180°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50" name="PoljeZBesedilom 49"/>
          <p:cNvSpPr txBox="1"/>
          <p:nvPr/>
        </p:nvSpPr>
        <p:spPr>
          <a:xfrm>
            <a:off x="6156176" y="1916832"/>
            <a:ext cx="16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+ </a:t>
            </a:r>
            <a:r>
              <a:rPr lang="el-GR" sz="2800" dirty="0" smtClean="0"/>
              <a:t>γ</a:t>
            </a:r>
            <a:r>
              <a:rPr lang="sl-SI" sz="2800" dirty="0" smtClean="0"/>
              <a:t> = 180°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/>
      <p:bldP spid="29" grpId="0"/>
      <p:bldP spid="31" grpId="0"/>
      <p:bldP spid="32" grpId="0"/>
      <p:bldP spid="33" grpId="0"/>
      <p:bldP spid="34" grpId="0" animBg="1"/>
      <p:bldP spid="35" grpId="0" animBg="1"/>
      <p:bldP spid="37" grpId="0"/>
      <p:bldP spid="48" grpId="0"/>
      <p:bldP spid="51" grpId="0"/>
      <p:bldP spid="53" grpId="0"/>
      <p:bldP spid="54" grpId="0"/>
      <p:bldP spid="64" grpId="0"/>
      <p:bldP spid="65" grpId="0"/>
      <p:bldP spid="66" grpId="0"/>
      <p:bldP spid="67" grpId="0"/>
      <p:bldP spid="47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6206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</a:t>
            </a:r>
            <a:r>
              <a:rPr lang="sl-SI" sz="2800" dirty="0" smtClean="0"/>
              <a:t> = 53°  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27584" y="112474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</a:t>
            </a:r>
            <a:r>
              <a:rPr lang="sl-SI" sz="2800" dirty="0" smtClean="0"/>
              <a:t> = 65°  </a:t>
            </a:r>
            <a:endParaRPr lang="sl-SI" sz="2800" dirty="0"/>
          </a:p>
        </p:txBody>
      </p:sp>
      <p:cxnSp>
        <p:nvCxnSpPr>
          <p:cNvPr id="4" name="Raven konektor 3"/>
          <p:cNvCxnSpPr/>
          <p:nvPr/>
        </p:nvCxnSpPr>
        <p:spPr>
          <a:xfrm>
            <a:off x="755576" y="1628800"/>
            <a:ext cx="12961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jeZBesedilom 4"/>
          <p:cNvSpPr txBox="1"/>
          <p:nvPr/>
        </p:nvSpPr>
        <p:spPr>
          <a:xfrm>
            <a:off x="755576" y="177281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β</a:t>
            </a:r>
            <a:r>
              <a:rPr lang="sl-SI" sz="2800" b="1" dirty="0" smtClean="0"/>
              <a:t> = </a:t>
            </a:r>
            <a:endParaRPr lang="sl-SI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331640" y="1772816"/>
            <a:ext cx="67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75000"/>
                  </a:schemeClr>
                </a:solidFill>
              </a:rPr>
              <a:t>62°</a:t>
            </a:r>
            <a:endParaRPr lang="sl-SI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3517" t="65578" r="72056" b="27531"/>
          <a:stretch>
            <a:fillRect/>
          </a:stretch>
        </p:blipFill>
        <p:spPr bwMode="auto">
          <a:xfrm>
            <a:off x="2771800" y="764704"/>
            <a:ext cx="495672" cy="3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 l="26756" t="75593" r="64389" b="16532"/>
          <a:stretch>
            <a:fillRect/>
          </a:stretch>
        </p:blipFill>
        <p:spPr bwMode="auto">
          <a:xfrm>
            <a:off x="3275856" y="692696"/>
            <a:ext cx="1008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99792" y="12687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β</a:t>
            </a:r>
            <a:r>
              <a:rPr kumimoji="0" lang="sl-SI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Cordia New" pitchFamily="34" charset="-34"/>
              </a:rPr>
              <a:t>1</a:t>
            </a: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2964" t="43922" r="59880" b="48203"/>
          <a:stretch>
            <a:fillRect/>
          </a:stretch>
        </p:blipFill>
        <p:spPr bwMode="auto">
          <a:xfrm>
            <a:off x="5292080" y="548680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2410" t="53766" r="58220" b="38359"/>
          <a:stretch>
            <a:fillRect/>
          </a:stretch>
        </p:blipFill>
        <p:spPr bwMode="auto">
          <a:xfrm>
            <a:off x="5148064" y="1196752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23435" t="63781" r="57195" b="28344"/>
          <a:stretch>
            <a:fillRect/>
          </a:stretch>
        </p:blipFill>
        <p:spPr bwMode="auto">
          <a:xfrm>
            <a:off x="6156176" y="1844824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l="23435" t="75593" r="63836" b="18501"/>
          <a:stretch>
            <a:fillRect/>
          </a:stretch>
        </p:blipFill>
        <p:spPr bwMode="auto">
          <a:xfrm>
            <a:off x="6156176" y="2564904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l="21221" t="25391" r="69924" b="67718"/>
          <a:stretch>
            <a:fillRect/>
          </a:stretch>
        </p:blipFill>
        <p:spPr bwMode="auto">
          <a:xfrm>
            <a:off x="251520" y="2420888"/>
            <a:ext cx="11521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l="22882" t="34250" r="59408" b="56891"/>
          <a:stretch>
            <a:fillRect/>
          </a:stretch>
        </p:blipFill>
        <p:spPr bwMode="auto">
          <a:xfrm>
            <a:off x="251520" y="2780928"/>
            <a:ext cx="2304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 l="22328" t="45078" r="57195" b="47047"/>
          <a:stretch>
            <a:fillRect/>
          </a:stretch>
        </p:blipFill>
        <p:spPr bwMode="auto">
          <a:xfrm>
            <a:off x="0" y="3501008"/>
            <a:ext cx="26642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 l="22882" t="55906" r="56641" b="38188"/>
          <a:stretch>
            <a:fillRect/>
          </a:stretch>
        </p:blipFill>
        <p:spPr bwMode="auto">
          <a:xfrm>
            <a:off x="0" y="4077072"/>
            <a:ext cx="26642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 l="23435" t="65750" r="63836" b="25391"/>
          <a:stretch>
            <a:fillRect/>
          </a:stretch>
        </p:blipFill>
        <p:spPr bwMode="auto">
          <a:xfrm>
            <a:off x="251520" y="4581128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 cstate="print"/>
          <a:srcRect l="26756" t="65750" r="63836" b="25391"/>
          <a:stretch>
            <a:fillRect/>
          </a:stretch>
        </p:blipFill>
        <p:spPr bwMode="auto">
          <a:xfrm>
            <a:off x="3131840" y="1268760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/>
          <a:srcRect l="28969" t="75593" r="63836" b="18501"/>
          <a:stretch>
            <a:fillRect/>
          </a:stretch>
        </p:blipFill>
        <p:spPr bwMode="auto">
          <a:xfrm>
            <a:off x="3419872" y="191683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/>
          <a:srcRect l="23435" t="75593" r="71031" b="18501"/>
          <a:stretch>
            <a:fillRect/>
          </a:stretch>
        </p:blipFill>
        <p:spPr bwMode="auto">
          <a:xfrm>
            <a:off x="2771800" y="184482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Raven konektor 26"/>
          <p:cNvCxnSpPr/>
          <p:nvPr/>
        </p:nvCxnSpPr>
        <p:spPr>
          <a:xfrm>
            <a:off x="2771800" y="3284984"/>
            <a:ext cx="0" cy="3573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 flipH="1">
            <a:off x="2771800" y="3212976"/>
            <a:ext cx="6372200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8" cstate="print"/>
          <a:srcRect l="23435" t="57875" r="63836" b="34250"/>
          <a:stretch>
            <a:fillRect/>
          </a:stretch>
        </p:blipFill>
        <p:spPr bwMode="auto">
          <a:xfrm>
            <a:off x="5076056" y="3429000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 cstate="print"/>
          <a:srcRect l="23989" t="68703" r="63282" b="23422"/>
          <a:stretch>
            <a:fillRect/>
          </a:stretch>
        </p:blipFill>
        <p:spPr bwMode="auto">
          <a:xfrm>
            <a:off x="7236296" y="4725144"/>
            <a:ext cx="16561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Raven konektor 37"/>
          <p:cNvCxnSpPr/>
          <p:nvPr/>
        </p:nvCxnSpPr>
        <p:spPr>
          <a:xfrm>
            <a:off x="4932040" y="3212976"/>
            <a:ext cx="0" cy="36450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/>
          <p:cNvCxnSpPr/>
          <p:nvPr/>
        </p:nvCxnSpPr>
        <p:spPr>
          <a:xfrm>
            <a:off x="7092280" y="3284984"/>
            <a:ext cx="0" cy="357301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l="32290" t="52953" r="50554" b="39172"/>
          <a:stretch>
            <a:fillRect/>
          </a:stretch>
        </p:blipFill>
        <p:spPr bwMode="auto">
          <a:xfrm>
            <a:off x="4995048" y="4005064"/>
            <a:ext cx="1953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32844" t="62797" r="55535" b="30313"/>
          <a:stretch>
            <a:fillRect/>
          </a:stretch>
        </p:blipFill>
        <p:spPr bwMode="auto">
          <a:xfrm>
            <a:off x="5076056" y="4581128"/>
            <a:ext cx="15121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 l="39485" t="56891" r="48340" b="36219"/>
          <a:stretch>
            <a:fillRect/>
          </a:stretch>
        </p:blipFill>
        <p:spPr bwMode="auto">
          <a:xfrm>
            <a:off x="2987825" y="5157192"/>
            <a:ext cx="18104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 l="39101" t="65179" r="52148" b="28011"/>
          <a:stretch>
            <a:fillRect/>
          </a:stretch>
        </p:blipFill>
        <p:spPr bwMode="auto">
          <a:xfrm>
            <a:off x="2915816" y="5805264"/>
            <a:ext cx="16458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 l="38931" t="50984" r="51661" b="43110"/>
          <a:stretch>
            <a:fillRect/>
          </a:stretch>
        </p:blipFill>
        <p:spPr bwMode="auto">
          <a:xfrm>
            <a:off x="2843808" y="4581128"/>
            <a:ext cx="18362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 l="38931" t="51969" r="48340" b="42125"/>
          <a:stretch>
            <a:fillRect/>
          </a:stretch>
        </p:blipFill>
        <p:spPr bwMode="auto">
          <a:xfrm>
            <a:off x="7211785" y="5301208"/>
            <a:ext cx="193221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 l="39485" t="58859" r="52214" b="35235"/>
          <a:stretch>
            <a:fillRect/>
          </a:stretch>
        </p:blipFill>
        <p:spPr bwMode="auto">
          <a:xfrm>
            <a:off x="7380312" y="5805264"/>
            <a:ext cx="1296144" cy="51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Raven konektor 46"/>
          <p:cNvCxnSpPr/>
          <p:nvPr/>
        </p:nvCxnSpPr>
        <p:spPr>
          <a:xfrm>
            <a:off x="251520" y="5157192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konektor 48"/>
          <p:cNvCxnSpPr/>
          <p:nvPr/>
        </p:nvCxnSpPr>
        <p:spPr>
          <a:xfrm>
            <a:off x="2843808" y="6309320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ven konektor 49"/>
          <p:cNvCxnSpPr/>
          <p:nvPr/>
        </p:nvCxnSpPr>
        <p:spPr>
          <a:xfrm>
            <a:off x="5868144" y="2996952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konektor 50"/>
          <p:cNvCxnSpPr/>
          <p:nvPr/>
        </p:nvCxnSpPr>
        <p:spPr>
          <a:xfrm>
            <a:off x="7092280" y="6453336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4932040" y="5085184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260648"/>
            <a:ext cx="556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VAJA: </a:t>
            </a:r>
            <a:r>
              <a:rPr lang="sl-SI" sz="2800" b="1" dirty="0" smtClean="0">
                <a:solidFill>
                  <a:schemeClr val="accent1">
                    <a:lumMod val="75000"/>
                  </a:schemeClr>
                </a:solidFill>
              </a:rPr>
              <a:t>Izračunaj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velikosti 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kotov 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γ</a:t>
            </a:r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sl-SI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Raven konektor 4"/>
          <p:cNvCxnSpPr/>
          <p:nvPr/>
        </p:nvCxnSpPr>
        <p:spPr>
          <a:xfrm>
            <a:off x="611560" y="2132856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611560" y="2276872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α</a:t>
            </a:r>
            <a:r>
              <a:rPr lang="sl-SI" sz="3600" dirty="0" smtClean="0"/>
              <a:t> = </a:t>
            </a:r>
            <a:endParaRPr lang="sl-SI" sz="36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11560" y="2852936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</a:t>
            </a:r>
            <a:r>
              <a:rPr lang="sl-SI" sz="3600" dirty="0" smtClean="0"/>
              <a:t> = </a:t>
            </a:r>
            <a:endParaRPr lang="sl-SI" sz="36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11560" y="3429000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γ</a:t>
            </a:r>
            <a:r>
              <a:rPr lang="sl-SI" sz="3600" dirty="0" smtClean="0"/>
              <a:t> = </a:t>
            </a:r>
            <a:endParaRPr lang="sl-SI" sz="3600" dirty="0"/>
          </a:p>
        </p:txBody>
      </p:sp>
      <p:sp>
        <p:nvSpPr>
          <p:cNvPr id="10" name="Enakokraki trikotnik 9"/>
          <p:cNvSpPr/>
          <p:nvPr/>
        </p:nvSpPr>
        <p:spPr>
          <a:xfrm>
            <a:off x="4860032" y="764704"/>
            <a:ext cx="1728192" cy="2016224"/>
          </a:xfrm>
          <a:prstGeom prst="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5508104" y="980728"/>
            <a:ext cx="344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γ</a:t>
            </a:r>
            <a:endParaRPr lang="sl-SI" sz="28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01216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</a:t>
            </a:r>
            <a:endParaRPr lang="sl-SI" sz="28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4932040" y="227687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</a:t>
            </a:r>
            <a:endParaRPr lang="sl-SI" sz="2800" dirty="0"/>
          </a:p>
        </p:txBody>
      </p:sp>
      <p:cxnSp>
        <p:nvCxnSpPr>
          <p:cNvPr id="15" name="Raven konektor 14"/>
          <p:cNvCxnSpPr/>
          <p:nvPr/>
        </p:nvCxnSpPr>
        <p:spPr>
          <a:xfrm>
            <a:off x="3563888" y="2780928"/>
            <a:ext cx="46085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ok 16"/>
          <p:cNvSpPr/>
          <p:nvPr/>
        </p:nvSpPr>
        <p:spPr>
          <a:xfrm>
            <a:off x="5076056" y="2060848"/>
            <a:ext cx="2232248" cy="1368152"/>
          </a:xfrm>
          <a:prstGeom prst="arc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Lok 19"/>
          <p:cNvSpPr/>
          <p:nvPr/>
        </p:nvSpPr>
        <p:spPr>
          <a:xfrm rot="17321659">
            <a:off x="3865650" y="2072885"/>
            <a:ext cx="2041854" cy="1963247"/>
          </a:xfrm>
          <a:prstGeom prst="arc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4922" r="51107" b="32281"/>
          <a:stretch>
            <a:fillRect/>
          </a:stretch>
        </p:blipFill>
        <p:spPr bwMode="auto">
          <a:xfrm>
            <a:off x="683569" y="791708"/>
            <a:ext cx="1650644" cy="13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63167" r="57644" b="32281"/>
          <a:stretch>
            <a:fillRect/>
          </a:stretch>
        </p:blipFill>
        <p:spPr bwMode="auto">
          <a:xfrm>
            <a:off x="6588224" y="2348880"/>
            <a:ext cx="3804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6296" r="57644" b="38894"/>
          <a:stretch>
            <a:fillRect/>
          </a:stretch>
        </p:blipFill>
        <p:spPr bwMode="auto">
          <a:xfrm>
            <a:off x="4427984" y="227687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6296" r="57644" b="38894"/>
          <a:stretch>
            <a:fillRect/>
          </a:stretch>
        </p:blipFill>
        <p:spPr bwMode="auto">
          <a:xfrm>
            <a:off x="5076056" y="3212976"/>
            <a:ext cx="493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PoljeZBesedilom 27"/>
          <p:cNvSpPr txBox="1"/>
          <p:nvPr/>
        </p:nvSpPr>
        <p:spPr>
          <a:xfrm>
            <a:off x="3491880" y="31409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α</a:t>
            </a:r>
            <a:r>
              <a:rPr lang="sl-SI" sz="3600" dirty="0" smtClean="0"/>
              <a:t> </a:t>
            </a:r>
            <a:r>
              <a:rPr lang="sl-SI" sz="2800" dirty="0" smtClean="0"/>
              <a:t>= 180°-  </a:t>
            </a:r>
            <a:endParaRPr lang="sl-SI" sz="2800" dirty="0"/>
          </a:p>
        </p:txBody>
      </p:sp>
      <p:sp>
        <p:nvSpPr>
          <p:cNvPr id="30" name="PoljeZBesedilom 29"/>
          <p:cNvSpPr txBox="1"/>
          <p:nvPr/>
        </p:nvSpPr>
        <p:spPr>
          <a:xfrm>
            <a:off x="5508104" y="3140969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= </a:t>
            </a:r>
            <a:r>
              <a:rPr lang="sl-SI" sz="2800" dirty="0" smtClean="0"/>
              <a:t>180° - 130° = </a:t>
            </a:r>
            <a:endParaRPr lang="sl-SI" sz="2800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1331640" y="2348880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50°</a:t>
            </a:r>
            <a:endParaRPr lang="sl-SI" sz="3600" dirty="0"/>
          </a:p>
        </p:txBody>
      </p:sp>
      <p:sp>
        <p:nvSpPr>
          <p:cNvPr id="33" name="PoljeZBesedilom 32"/>
          <p:cNvSpPr txBox="1"/>
          <p:nvPr/>
        </p:nvSpPr>
        <p:spPr>
          <a:xfrm>
            <a:off x="3347864" y="40050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β</a:t>
            </a:r>
            <a:r>
              <a:rPr lang="sl-SI" sz="2800" dirty="0" smtClean="0"/>
              <a:t> = 180° -  </a:t>
            </a:r>
            <a:endParaRPr lang="sl-SI" sz="28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63167" r="57644" b="32281"/>
          <a:stretch>
            <a:fillRect/>
          </a:stretch>
        </p:blipFill>
        <p:spPr bwMode="auto">
          <a:xfrm>
            <a:off x="5004048" y="4077072"/>
            <a:ext cx="460580" cy="4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oljeZBesedilom 34"/>
          <p:cNvSpPr txBox="1"/>
          <p:nvPr/>
        </p:nvSpPr>
        <p:spPr>
          <a:xfrm>
            <a:off x="5436096" y="3933056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= </a:t>
            </a:r>
            <a:r>
              <a:rPr lang="sl-SI" sz="2800" dirty="0" smtClean="0"/>
              <a:t>180° - 150° = </a:t>
            </a:r>
            <a:endParaRPr lang="sl-SI" sz="2800" dirty="0"/>
          </a:p>
        </p:txBody>
      </p:sp>
      <p:sp>
        <p:nvSpPr>
          <p:cNvPr id="36" name="PoljeZBesedilom 35"/>
          <p:cNvSpPr txBox="1"/>
          <p:nvPr/>
        </p:nvSpPr>
        <p:spPr>
          <a:xfrm>
            <a:off x="1331640" y="2924944"/>
            <a:ext cx="80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30°</a:t>
            </a:r>
            <a:endParaRPr lang="sl-SI" sz="3600" dirty="0"/>
          </a:p>
        </p:txBody>
      </p:sp>
      <p:sp>
        <p:nvSpPr>
          <p:cNvPr id="37" name="PoljeZBesedilom 36"/>
          <p:cNvSpPr txBox="1"/>
          <p:nvPr/>
        </p:nvSpPr>
        <p:spPr>
          <a:xfrm>
            <a:off x="2771800" y="4653136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γ</a:t>
            </a:r>
            <a:r>
              <a:rPr lang="sl-SI" sz="2800" dirty="0" smtClean="0"/>
              <a:t> = 180° – ( 50° + 30°) = </a:t>
            </a:r>
            <a:endParaRPr lang="sl-SI" sz="2800" dirty="0"/>
          </a:p>
        </p:txBody>
      </p:sp>
      <p:sp>
        <p:nvSpPr>
          <p:cNvPr id="38" name="PoljeZBesedilom 37"/>
          <p:cNvSpPr txBox="1"/>
          <p:nvPr/>
        </p:nvSpPr>
        <p:spPr>
          <a:xfrm>
            <a:off x="6300192" y="4653136"/>
            <a:ext cx="238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180° – 80= </a:t>
            </a:r>
            <a:endParaRPr lang="sl-SI" sz="2800" dirty="0"/>
          </a:p>
        </p:txBody>
      </p:sp>
      <p:sp>
        <p:nvSpPr>
          <p:cNvPr id="39" name="PoljeZBesedilom 38"/>
          <p:cNvSpPr txBox="1"/>
          <p:nvPr/>
        </p:nvSpPr>
        <p:spPr>
          <a:xfrm>
            <a:off x="1331640" y="34290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/>
              <a:t>100°</a:t>
            </a:r>
            <a:endParaRPr lang="sl-SI" sz="3600" dirty="0"/>
          </a:p>
        </p:txBody>
      </p:sp>
      <p:sp>
        <p:nvSpPr>
          <p:cNvPr id="40" name="PoljeZBesedilom 39"/>
          <p:cNvSpPr txBox="1"/>
          <p:nvPr/>
        </p:nvSpPr>
        <p:spPr>
          <a:xfrm>
            <a:off x="611560" y="5229200"/>
            <a:ext cx="124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PREIZKUSI: </a:t>
            </a:r>
            <a:endParaRPr lang="sl-SI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56296" r="57644" b="38894"/>
          <a:stretch>
            <a:fillRect/>
          </a:stretch>
        </p:blipFill>
        <p:spPr bwMode="auto">
          <a:xfrm>
            <a:off x="539552" y="6093296"/>
            <a:ext cx="504056" cy="4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PoljeZBesedilom 41"/>
          <p:cNvSpPr txBox="1"/>
          <p:nvPr/>
        </p:nvSpPr>
        <p:spPr>
          <a:xfrm>
            <a:off x="97160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= </a:t>
            </a:r>
            <a:r>
              <a:rPr lang="el-GR" sz="2400" dirty="0" smtClean="0"/>
              <a:t>β</a:t>
            </a:r>
            <a:r>
              <a:rPr lang="sl-SI" sz="2400" dirty="0" smtClean="0"/>
              <a:t> + </a:t>
            </a:r>
            <a:r>
              <a:rPr lang="el-GR" sz="2400" dirty="0" smtClean="0"/>
              <a:t>γ</a:t>
            </a:r>
            <a:r>
              <a:rPr lang="sl-SI" sz="2400" dirty="0" smtClean="0"/>
              <a:t> = 30° + 100° = 130°</a:t>
            </a:r>
            <a:endParaRPr lang="sl-SI" sz="24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 l="40038" t="63167" r="57644" b="32281"/>
          <a:stretch>
            <a:fillRect/>
          </a:stretch>
        </p:blipFill>
        <p:spPr bwMode="auto">
          <a:xfrm>
            <a:off x="5076056" y="6165304"/>
            <a:ext cx="432048" cy="40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oljeZBesedilom 43"/>
          <p:cNvSpPr txBox="1"/>
          <p:nvPr/>
        </p:nvSpPr>
        <p:spPr>
          <a:xfrm>
            <a:off x="5436096" y="609329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= </a:t>
            </a:r>
            <a:r>
              <a:rPr lang="el-GR" sz="2400" dirty="0" smtClean="0"/>
              <a:t>α</a:t>
            </a:r>
            <a:r>
              <a:rPr lang="sl-SI" sz="2400" dirty="0" smtClean="0"/>
              <a:t> + </a:t>
            </a:r>
            <a:r>
              <a:rPr lang="el-GR" sz="2400" dirty="0" smtClean="0"/>
              <a:t>γ</a:t>
            </a:r>
            <a:r>
              <a:rPr lang="sl-SI" sz="2400" dirty="0" smtClean="0"/>
              <a:t> = 50° + 100° = 150°</a:t>
            </a:r>
            <a:endParaRPr lang="sl-SI" sz="2400" dirty="0"/>
          </a:p>
        </p:txBody>
      </p:sp>
      <p:sp>
        <p:nvSpPr>
          <p:cNvPr id="45" name="PoljeZBesedilom 44"/>
          <p:cNvSpPr txBox="1"/>
          <p:nvPr/>
        </p:nvSpPr>
        <p:spPr>
          <a:xfrm>
            <a:off x="467544" y="5589240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50° + 30° + 100° = 180°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7" grpId="0" animBg="1"/>
      <p:bldP spid="20" grpId="0" animBg="1"/>
      <p:bldP spid="28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385</Words>
  <Application>Microsoft Office PowerPoint</Application>
  <PresentationFormat>Diaprojekcija na zaslonu (4:3)</PresentationFormat>
  <Paragraphs>97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Irena</dc:creator>
  <cp:lastModifiedBy>Irena</cp:lastModifiedBy>
  <cp:revision>76</cp:revision>
  <dcterms:created xsi:type="dcterms:W3CDTF">2021-01-27T22:49:25Z</dcterms:created>
  <dcterms:modified xsi:type="dcterms:W3CDTF">2021-01-28T19:41:08Z</dcterms:modified>
</cp:coreProperties>
</file>