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1476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A1F8-EC8C-4D45-8902-1F95F5FE599B}" type="datetimeFigureOut">
              <a:rPr lang="sl-SI" smtClean="0"/>
              <a:pPr/>
              <a:t>7.3.2022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B5E04-7343-4D0D-95E5-ADFC5B4F03A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16032" y="548680"/>
            <a:ext cx="55079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ENAKOKRAKI TRIKOTNIK</a:t>
            </a:r>
          </a:p>
          <a:p>
            <a:pPr algn="ctr"/>
            <a:endParaRPr lang="sl-SI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31" name="AutoShape 7" descr="Rezultat iskanja slik za enakokraki trikot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l="23435" t="27360" r="58302" b="36219"/>
          <a:stretch>
            <a:fillRect/>
          </a:stretch>
        </p:blipFill>
        <p:spPr bwMode="auto">
          <a:xfrm>
            <a:off x="467544" y="1340768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nakokraki trikotnik 8"/>
          <p:cNvSpPr/>
          <p:nvPr/>
        </p:nvSpPr>
        <p:spPr>
          <a:xfrm>
            <a:off x="4499992" y="1772816"/>
            <a:ext cx="2016224" cy="3672408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4572000" y="4869160"/>
            <a:ext cx="3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α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4644008" y="306896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220072" y="5445224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c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012160" y="27089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krak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355976" y="2708920"/>
            <a:ext cx="71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krak</a:t>
            </a:r>
          </a:p>
        </p:txBody>
      </p:sp>
      <p:pic>
        <p:nvPicPr>
          <p:cNvPr id="3076" name="Picture 4" descr="Rezultat iskanja slik za enakokraki trikotn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2824534" cy="2880320"/>
          </a:xfrm>
          <a:prstGeom prst="rect">
            <a:avLst/>
          </a:prstGeom>
          <a:noFill/>
        </p:spPr>
      </p:pic>
      <p:sp>
        <p:nvSpPr>
          <p:cNvPr id="16" name="PoljeZBesedilom 15"/>
          <p:cNvSpPr txBox="1"/>
          <p:nvPr/>
        </p:nvSpPr>
        <p:spPr>
          <a:xfrm>
            <a:off x="4716016" y="5805264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osnovnica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6228184" y="5445224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B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4427984" y="544522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5292080" y="134076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2411760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6012160" y="4869160"/>
            <a:ext cx="3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β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5364088" y="2132856"/>
            <a:ext cx="3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</a:rPr>
              <a:t>γ</a:t>
            </a:r>
            <a:endParaRPr lang="sl-SI" sz="2800" b="1" dirty="0">
              <a:solidFill>
                <a:srgbClr val="00B050"/>
              </a:solidFill>
            </a:endParaRPr>
          </a:p>
        </p:txBody>
      </p:sp>
      <p:cxnSp>
        <p:nvCxnSpPr>
          <p:cNvPr id="26" name="Raven puščični konektor 25"/>
          <p:cNvCxnSpPr/>
          <p:nvPr/>
        </p:nvCxnSpPr>
        <p:spPr>
          <a:xfrm flipH="1">
            <a:off x="5940152" y="1988840"/>
            <a:ext cx="717520" cy="2616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/>
          <p:cNvSpPr txBox="1"/>
          <p:nvPr/>
        </p:nvSpPr>
        <p:spPr>
          <a:xfrm>
            <a:off x="5868144" y="1556792"/>
            <a:ext cx="2982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Kot ob vrhu trikotnika</a:t>
            </a:r>
          </a:p>
        </p:txBody>
      </p:sp>
      <p:cxnSp>
        <p:nvCxnSpPr>
          <p:cNvPr id="28" name="Raven puščični konektor 27"/>
          <p:cNvCxnSpPr/>
          <p:nvPr/>
        </p:nvCxnSpPr>
        <p:spPr>
          <a:xfrm flipV="1">
            <a:off x="6300192" y="4725144"/>
            <a:ext cx="864096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konektor 28"/>
          <p:cNvCxnSpPr/>
          <p:nvPr/>
        </p:nvCxnSpPr>
        <p:spPr>
          <a:xfrm flipH="1" flipV="1">
            <a:off x="3563888" y="4725144"/>
            <a:ext cx="108012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jeZBesedilom 36"/>
          <p:cNvSpPr txBox="1"/>
          <p:nvPr/>
        </p:nvSpPr>
        <p:spPr>
          <a:xfrm>
            <a:off x="6588224" y="4293097"/>
            <a:ext cx="229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Kot ob osnovnici</a:t>
            </a:r>
          </a:p>
        </p:txBody>
      </p:sp>
      <p:sp>
        <p:nvSpPr>
          <p:cNvPr id="38" name="PoljeZBesedilom 37"/>
          <p:cNvSpPr txBox="1"/>
          <p:nvPr/>
        </p:nvSpPr>
        <p:spPr>
          <a:xfrm>
            <a:off x="2411760" y="4149080"/>
            <a:ext cx="229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Kot ob osnovnici</a:t>
            </a:r>
          </a:p>
        </p:txBody>
      </p:sp>
      <p:sp>
        <p:nvSpPr>
          <p:cNvPr id="39" name="PoljeZBesedilom 38"/>
          <p:cNvSpPr txBox="1"/>
          <p:nvPr/>
        </p:nvSpPr>
        <p:spPr>
          <a:xfrm>
            <a:off x="6372200" y="20608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Kot med krakoma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7544" y="332656"/>
            <a:ext cx="799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Vzemi bel list papirja in nariši trikotnik po navodilih: </a:t>
            </a:r>
          </a:p>
        </p:txBody>
      </p:sp>
      <p:cxnSp>
        <p:nvCxnSpPr>
          <p:cNvPr id="9" name="Raven konektor 8"/>
          <p:cNvCxnSpPr/>
          <p:nvPr/>
        </p:nvCxnSpPr>
        <p:spPr>
          <a:xfrm>
            <a:off x="6228184" y="4005064"/>
            <a:ext cx="2016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Rezultat iskanja slik za šestičo n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1800200" cy="1800201"/>
          </a:xfrm>
          <a:prstGeom prst="rect">
            <a:avLst/>
          </a:prstGeom>
          <a:noFill/>
        </p:spPr>
      </p:pic>
      <p:sp>
        <p:nvSpPr>
          <p:cNvPr id="16" name="PoljeZBesedilom 15"/>
          <p:cNvSpPr txBox="1"/>
          <p:nvPr/>
        </p:nvSpPr>
        <p:spPr>
          <a:xfrm>
            <a:off x="395536" y="908720"/>
            <a:ext cx="4348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1. Nariši daljico dolgo 6 cm. 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395536" y="1484784"/>
            <a:ext cx="480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2. V šestilo vzemi razdaljo 9cm.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467544" y="2060848"/>
            <a:ext cx="4919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3. Šestilo zapiči v začetek daljice.</a:t>
            </a:r>
          </a:p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   in nariši lok.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467544" y="2996952"/>
            <a:ext cx="4686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4. Šestilo zapiči v konec daljice</a:t>
            </a:r>
          </a:p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   in nariši lok.</a:t>
            </a:r>
          </a:p>
        </p:txBody>
      </p:sp>
      <p:sp>
        <p:nvSpPr>
          <p:cNvPr id="22" name="Lok 21"/>
          <p:cNvSpPr/>
          <p:nvPr/>
        </p:nvSpPr>
        <p:spPr>
          <a:xfrm>
            <a:off x="6228184" y="1124744"/>
            <a:ext cx="1008112" cy="4320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Lok 22"/>
          <p:cNvSpPr/>
          <p:nvPr/>
        </p:nvSpPr>
        <p:spPr>
          <a:xfrm rot="18443431">
            <a:off x="6389920" y="1295382"/>
            <a:ext cx="1080120" cy="2160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oljeZBesedilom 26"/>
          <p:cNvSpPr txBox="1"/>
          <p:nvPr/>
        </p:nvSpPr>
        <p:spPr>
          <a:xfrm>
            <a:off x="395536" y="3933056"/>
            <a:ext cx="5260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6. Nariši daljici do presečišča lokov.</a:t>
            </a:r>
          </a:p>
        </p:txBody>
      </p:sp>
      <p:cxnSp>
        <p:nvCxnSpPr>
          <p:cNvPr id="29" name="Raven konektor 28"/>
          <p:cNvCxnSpPr/>
          <p:nvPr/>
        </p:nvCxnSpPr>
        <p:spPr>
          <a:xfrm>
            <a:off x="7020272" y="1196752"/>
            <a:ext cx="1224136" cy="280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konektor 29"/>
          <p:cNvCxnSpPr/>
          <p:nvPr/>
        </p:nvCxnSpPr>
        <p:spPr>
          <a:xfrm flipH="1">
            <a:off x="6228184" y="1196752"/>
            <a:ext cx="792088" cy="280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jeZBesedilom 33"/>
          <p:cNvSpPr txBox="1"/>
          <p:nvPr/>
        </p:nvSpPr>
        <p:spPr>
          <a:xfrm>
            <a:off x="395536" y="4437112"/>
            <a:ext cx="6969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7. V notranjosti trikotnika označi a, </a:t>
            </a:r>
            <a:r>
              <a:rPr lang="sl-SI" sz="28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, c,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5" name="PoljeZBesedilom 34"/>
          <p:cNvSpPr txBox="1"/>
          <p:nvPr/>
        </p:nvSpPr>
        <p:spPr>
          <a:xfrm>
            <a:off x="7020272" y="3429000"/>
            <a:ext cx="35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/>
              <a:t>c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7380312" y="25649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a</a:t>
            </a:r>
          </a:p>
        </p:txBody>
      </p:sp>
      <p:sp>
        <p:nvSpPr>
          <p:cNvPr id="37" name="PoljeZBesedilom 36"/>
          <p:cNvSpPr txBox="1"/>
          <p:nvPr/>
        </p:nvSpPr>
        <p:spPr>
          <a:xfrm>
            <a:off x="6588224" y="2564904"/>
            <a:ext cx="38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a</a:t>
            </a:r>
          </a:p>
        </p:txBody>
      </p:sp>
      <p:sp>
        <p:nvSpPr>
          <p:cNvPr id="38" name="PoljeZBesedilom 37"/>
          <p:cNvSpPr txBox="1"/>
          <p:nvPr/>
        </p:nvSpPr>
        <p:spPr>
          <a:xfrm>
            <a:off x="6876256" y="1628800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/>
              <a:t>γ</a:t>
            </a:r>
            <a:endParaRPr lang="sl-SI" sz="3200" b="1" dirty="0"/>
          </a:p>
        </p:txBody>
      </p:sp>
      <p:sp>
        <p:nvSpPr>
          <p:cNvPr id="39" name="PoljeZBesedilom 38"/>
          <p:cNvSpPr txBox="1"/>
          <p:nvPr/>
        </p:nvSpPr>
        <p:spPr>
          <a:xfrm>
            <a:off x="6300192" y="3429000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/>
              <a:t>α</a:t>
            </a:r>
            <a:endParaRPr lang="sl-SI" sz="3200" b="1" dirty="0"/>
          </a:p>
        </p:txBody>
      </p:sp>
      <p:sp>
        <p:nvSpPr>
          <p:cNvPr id="40" name="PoljeZBesedilom 39"/>
          <p:cNvSpPr txBox="1"/>
          <p:nvPr/>
        </p:nvSpPr>
        <p:spPr>
          <a:xfrm>
            <a:off x="7668344" y="3429000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/>
              <a:t>β</a:t>
            </a:r>
            <a:endParaRPr lang="sl-SI" sz="3200" b="1" dirty="0"/>
          </a:p>
        </p:txBody>
      </p:sp>
      <p:pic>
        <p:nvPicPr>
          <p:cNvPr id="4108" name="Picture 12" descr="Rezultat iskanja slik za škarje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77072"/>
            <a:ext cx="1187624" cy="1187624"/>
          </a:xfrm>
          <a:prstGeom prst="rect">
            <a:avLst/>
          </a:prstGeom>
          <a:noFill/>
        </p:spPr>
      </p:pic>
      <p:sp>
        <p:nvSpPr>
          <p:cNvPr id="43" name="PoljeZBesedilom 42"/>
          <p:cNvSpPr txBox="1"/>
          <p:nvPr/>
        </p:nvSpPr>
        <p:spPr>
          <a:xfrm>
            <a:off x="467544" y="5013176"/>
            <a:ext cx="517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8. Izreži  trikotnik in ga prepogni. </a:t>
            </a:r>
          </a:p>
        </p:txBody>
      </p:sp>
      <p:pic>
        <p:nvPicPr>
          <p:cNvPr id="44" name="Picture 8" descr="Rezultat iskanja slik za šestičo n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28163">
            <a:off x="7894055" y="2358566"/>
            <a:ext cx="1800200" cy="1800201"/>
          </a:xfrm>
          <a:prstGeom prst="rect">
            <a:avLst/>
          </a:prstGeom>
          <a:noFill/>
        </p:spPr>
      </p:pic>
      <p:sp>
        <p:nvSpPr>
          <p:cNvPr id="46" name="PoljeZBesedilom 45"/>
          <p:cNvSpPr txBox="1"/>
          <p:nvPr/>
        </p:nvSpPr>
        <p:spPr>
          <a:xfrm>
            <a:off x="539552" y="5661248"/>
            <a:ext cx="83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9. Po pregibu nariši črto in pobarvaj polovico  trikotnika. </a:t>
            </a:r>
          </a:p>
        </p:txBody>
      </p:sp>
      <p:cxnSp>
        <p:nvCxnSpPr>
          <p:cNvPr id="26" name="Raven konektor 25"/>
          <p:cNvCxnSpPr>
            <a:endCxn id="35" idx="2"/>
          </p:cNvCxnSpPr>
          <p:nvPr/>
        </p:nvCxnSpPr>
        <p:spPr>
          <a:xfrm>
            <a:off x="7020272" y="1268760"/>
            <a:ext cx="178094" cy="27450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 animBg="1"/>
      <p:bldP spid="23" grpId="0" animBg="1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9156" r="62647" b="34422"/>
          <a:stretch>
            <a:fillRect/>
          </a:stretch>
        </p:blipFill>
        <p:spPr bwMode="auto">
          <a:xfrm>
            <a:off x="323528" y="404664"/>
            <a:ext cx="168438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251520" y="2852936"/>
            <a:ext cx="679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i="1" dirty="0"/>
              <a:t> Zapis v brezčrtni zvezek</a:t>
            </a:r>
            <a:r>
              <a:rPr lang="sl-SI" sz="2400" dirty="0"/>
              <a:t>:   </a:t>
            </a:r>
            <a:r>
              <a:rPr lang="sl-SI" sz="2400" b="1" dirty="0">
                <a:solidFill>
                  <a:srgbClr val="C00000"/>
                </a:solidFill>
              </a:rPr>
              <a:t>ENAKOKRAKI TRIKOTNIK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123728" y="5486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l-SI" sz="2400" dirty="0"/>
              <a:t>  Izrezani enakokraki trikotnik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788024" y="3356992"/>
            <a:ext cx="3834511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i="1" dirty="0"/>
              <a:t> Nariši enakokraki trikotnik 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323528" y="3356992"/>
            <a:ext cx="377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ENAKOKRAKI TRIKOTNIK ABC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611560" y="3861048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c =  4 cm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539552" y="42930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 a =  6 cm</a:t>
            </a:r>
          </a:p>
        </p:txBody>
      </p:sp>
      <p:cxnSp>
        <p:nvCxnSpPr>
          <p:cNvPr id="12" name="Raven konektor 11"/>
          <p:cNvCxnSpPr/>
          <p:nvPr/>
        </p:nvCxnSpPr>
        <p:spPr>
          <a:xfrm>
            <a:off x="611560" y="4725144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395536" y="4797152"/>
            <a:ext cx="692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skica</a:t>
            </a:r>
          </a:p>
        </p:txBody>
      </p:sp>
      <p:sp>
        <p:nvSpPr>
          <p:cNvPr id="14" name="Prostoročno 13"/>
          <p:cNvSpPr/>
          <p:nvPr/>
        </p:nvSpPr>
        <p:spPr>
          <a:xfrm>
            <a:off x="2195736" y="4121834"/>
            <a:ext cx="702208" cy="1899454"/>
          </a:xfrm>
          <a:custGeom>
            <a:avLst/>
            <a:gdLst>
              <a:gd name="connsiteX0" fmla="*/ 745588 w 745588"/>
              <a:gd name="connsiteY0" fmla="*/ 0 h 1610727"/>
              <a:gd name="connsiteX1" fmla="*/ 689317 w 745588"/>
              <a:gd name="connsiteY1" fmla="*/ 84406 h 1610727"/>
              <a:gd name="connsiteX2" fmla="*/ 661181 w 745588"/>
              <a:gd name="connsiteY2" fmla="*/ 168812 h 1610727"/>
              <a:gd name="connsiteX3" fmla="*/ 604911 w 745588"/>
              <a:gd name="connsiteY3" fmla="*/ 239151 h 1610727"/>
              <a:gd name="connsiteX4" fmla="*/ 576775 w 745588"/>
              <a:gd name="connsiteY4" fmla="*/ 323557 h 1610727"/>
              <a:gd name="connsiteX5" fmla="*/ 562708 w 745588"/>
              <a:gd name="connsiteY5" fmla="*/ 365760 h 1610727"/>
              <a:gd name="connsiteX6" fmla="*/ 534572 w 745588"/>
              <a:gd name="connsiteY6" fmla="*/ 393895 h 1610727"/>
              <a:gd name="connsiteX7" fmla="*/ 478301 w 745588"/>
              <a:gd name="connsiteY7" fmla="*/ 520504 h 1610727"/>
              <a:gd name="connsiteX8" fmla="*/ 464234 w 745588"/>
              <a:gd name="connsiteY8" fmla="*/ 562708 h 1610727"/>
              <a:gd name="connsiteX9" fmla="*/ 436098 w 745588"/>
              <a:gd name="connsiteY9" fmla="*/ 590843 h 1610727"/>
              <a:gd name="connsiteX10" fmla="*/ 407963 w 745588"/>
              <a:gd name="connsiteY10" fmla="*/ 675249 h 1610727"/>
              <a:gd name="connsiteX11" fmla="*/ 379828 w 745588"/>
              <a:gd name="connsiteY11" fmla="*/ 717452 h 1610727"/>
              <a:gd name="connsiteX12" fmla="*/ 351692 w 745588"/>
              <a:gd name="connsiteY12" fmla="*/ 801858 h 1610727"/>
              <a:gd name="connsiteX13" fmla="*/ 337625 w 745588"/>
              <a:gd name="connsiteY13" fmla="*/ 844061 h 1610727"/>
              <a:gd name="connsiteX14" fmla="*/ 309489 w 745588"/>
              <a:gd name="connsiteY14" fmla="*/ 886264 h 1610727"/>
              <a:gd name="connsiteX15" fmla="*/ 281354 w 745588"/>
              <a:gd name="connsiteY15" fmla="*/ 970671 h 1610727"/>
              <a:gd name="connsiteX16" fmla="*/ 267286 w 745588"/>
              <a:gd name="connsiteY16" fmla="*/ 1026941 h 1610727"/>
              <a:gd name="connsiteX17" fmla="*/ 239151 w 745588"/>
              <a:gd name="connsiteY17" fmla="*/ 1111348 h 1610727"/>
              <a:gd name="connsiteX18" fmla="*/ 211015 w 745588"/>
              <a:gd name="connsiteY18" fmla="*/ 1195754 h 1610727"/>
              <a:gd name="connsiteX19" fmla="*/ 182880 w 745588"/>
              <a:gd name="connsiteY19" fmla="*/ 1280160 h 1610727"/>
              <a:gd name="connsiteX20" fmla="*/ 168812 w 745588"/>
              <a:gd name="connsiteY20" fmla="*/ 1322363 h 1610727"/>
              <a:gd name="connsiteX21" fmla="*/ 140677 w 745588"/>
              <a:gd name="connsiteY21" fmla="*/ 1364566 h 1610727"/>
              <a:gd name="connsiteX22" fmla="*/ 126609 w 745588"/>
              <a:gd name="connsiteY22" fmla="*/ 1406769 h 1610727"/>
              <a:gd name="connsiteX23" fmla="*/ 70338 w 745588"/>
              <a:gd name="connsiteY23" fmla="*/ 1491175 h 1610727"/>
              <a:gd name="connsiteX24" fmla="*/ 28135 w 745588"/>
              <a:gd name="connsiteY24" fmla="*/ 1561514 h 1610727"/>
              <a:gd name="connsiteX25" fmla="*/ 0 w 745588"/>
              <a:gd name="connsiteY25" fmla="*/ 1603717 h 161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5588" h="1610727">
                <a:moveTo>
                  <a:pt x="745588" y="0"/>
                </a:moveTo>
                <a:cubicBezTo>
                  <a:pt x="726831" y="28135"/>
                  <a:pt x="700010" y="52327"/>
                  <a:pt x="689317" y="84406"/>
                </a:cubicBezTo>
                <a:cubicBezTo>
                  <a:pt x="679938" y="112541"/>
                  <a:pt x="682152" y="147841"/>
                  <a:pt x="661181" y="168812"/>
                </a:cubicBezTo>
                <a:cubicBezTo>
                  <a:pt x="637797" y="192197"/>
                  <a:pt x="619108" y="207208"/>
                  <a:pt x="604911" y="239151"/>
                </a:cubicBezTo>
                <a:cubicBezTo>
                  <a:pt x="592866" y="266252"/>
                  <a:pt x="586153" y="295422"/>
                  <a:pt x="576775" y="323557"/>
                </a:cubicBezTo>
                <a:cubicBezTo>
                  <a:pt x="572086" y="337625"/>
                  <a:pt x="573194" y="355275"/>
                  <a:pt x="562708" y="365760"/>
                </a:cubicBezTo>
                <a:lnTo>
                  <a:pt x="534572" y="393895"/>
                </a:lnTo>
                <a:cubicBezTo>
                  <a:pt x="501090" y="494341"/>
                  <a:pt x="522888" y="453625"/>
                  <a:pt x="478301" y="520504"/>
                </a:cubicBezTo>
                <a:cubicBezTo>
                  <a:pt x="473612" y="534572"/>
                  <a:pt x="471863" y="549992"/>
                  <a:pt x="464234" y="562708"/>
                </a:cubicBezTo>
                <a:cubicBezTo>
                  <a:pt x="457410" y="574081"/>
                  <a:pt x="442030" y="578980"/>
                  <a:pt x="436098" y="590843"/>
                </a:cubicBezTo>
                <a:cubicBezTo>
                  <a:pt x="422835" y="617369"/>
                  <a:pt x="424414" y="650573"/>
                  <a:pt x="407963" y="675249"/>
                </a:cubicBezTo>
                <a:cubicBezTo>
                  <a:pt x="398585" y="689317"/>
                  <a:pt x="386695" y="702002"/>
                  <a:pt x="379828" y="717452"/>
                </a:cubicBezTo>
                <a:cubicBezTo>
                  <a:pt x="367783" y="744553"/>
                  <a:pt x="361070" y="773723"/>
                  <a:pt x="351692" y="801858"/>
                </a:cubicBezTo>
                <a:cubicBezTo>
                  <a:pt x="347003" y="815926"/>
                  <a:pt x="345851" y="831723"/>
                  <a:pt x="337625" y="844061"/>
                </a:cubicBezTo>
                <a:lnTo>
                  <a:pt x="309489" y="886264"/>
                </a:lnTo>
                <a:cubicBezTo>
                  <a:pt x="300111" y="914400"/>
                  <a:pt x="288547" y="941899"/>
                  <a:pt x="281354" y="970671"/>
                </a:cubicBezTo>
                <a:cubicBezTo>
                  <a:pt x="276665" y="989428"/>
                  <a:pt x="272842" y="1008422"/>
                  <a:pt x="267286" y="1026941"/>
                </a:cubicBezTo>
                <a:cubicBezTo>
                  <a:pt x="258764" y="1055348"/>
                  <a:pt x="248529" y="1083212"/>
                  <a:pt x="239151" y="1111348"/>
                </a:cubicBezTo>
                <a:lnTo>
                  <a:pt x="211015" y="1195754"/>
                </a:lnTo>
                <a:lnTo>
                  <a:pt x="182880" y="1280160"/>
                </a:lnTo>
                <a:cubicBezTo>
                  <a:pt x="178191" y="1294228"/>
                  <a:pt x="177037" y="1310025"/>
                  <a:pt x="168812" y="1322363"/>
                </a:cubicBezTo>
                <a:cubicBezTo>
                  <a:pt x="159434" y="1336431"/>
                  <a:pt x="148238" y="1349444"/>
                  <a:pt x="140677" y="1364566"/>
                </a:cubicBezTo>
                <a:cubicBezTo>
                  <a:pt x="134045" y="1377829"/>
                  <a:pt x="133810" y="1393806"/>
                  <a:pt x="126609" y="1406769"/>
                </a:cubicBezTo>
                <a:cubicBezTo>
                  <a:pt x="110187" y="1436328"/>
                  <a:pt x="70338" y="1491175"/>
                  <a:pt x="70338" y="1491175"/>
                </a:cubicBezTo>
                <a:cubicBezTo>
                  <a:pt x="30489" y="1610727"/>
                  <a:pt x="86066" y="1464962"/>
                  <a:pt x="28135" y="1561514"/>
                </a:cubicBezTo>
                <a:cubicBezTo>
                  <a:pt x="144" y="1608166"/>
                  <a:pt x="32831" y="1603717"/>
                  <a:pt x="0" y="160371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ostoročno 14"/>
          <p:cNvSpPr/>
          <p:nvPr/>
        </p:nvSpPr>
        <p:spPr>
          <a:xfrm flipH="1">
            <a:off x="2915816" y="4149080"/>
            <a:ext cx="792088" cy="1800200"/>
          </a:xfrm>
          <a:custGeom>
            <a:avLst/>
            <a:gdLst>
              <a:gd name="connsiteX0" fmla="*/ 745588 w 745588"/>
              <a:gd name="connsiteY0" fmla="*/ 0 h 1610727"/>
              <a:gd name="connsiteX1" fmla="*/ 689317 w 745588"/>
              <a:gd name="connsiteY1" fmla="*/ 84406 h 1610727"/>
              <a:gd name="connsiteX2" fmla="*/ 661181 w 745588"/>
              <a:gd name="connsiteY2" fmla="*/ 168812 h 1610727"/>
              <a:gd name="connsiteX3" fmla="*/ 604911 w 745588"/>
              <a:gd name="connsiteY3" fmla="*/ 239151 h 1610727"/>
              <a:gd name="connsiteX4" fmla="*/ 576775 w 745588"/>
              <a:gd name="connsiteY4" fmla="*/ 323557 h 1610727"/>
              <a:gd name="connsiteX5" fmla="*/ 562708 w 745588"/>
              <a:gd name="connsiteY5" fmla="*/ 365760 h 1610727"/>
              <a:gd name="connsiteX6" fmla="*/ 534572 w 745588"/>
              <a:gd name="connsiteY6" fmla="*/ 393895 h 1610727"/>
              <a:gd name="connsiteX7" fmla="*/ 478301 w 745588"/>
              <a:gd name="connsiteY7" fmla="*/ 520504 h 1610727"/>
              <a:gd name="connsiteX8" fmla="*/ 464234 w 745588"/>
              <a:gd name="connsiteY8" fmla="*/ 562708 h 1610727"/>
              <a:gd name="connsiteX9" fmla="*/ 436098 w 745588"/>
              <a:gd name="connsiteY9" fmla="*/ 590843 h 1610727"/>
              <a:gd name="connsiteX10" fmla="*/ 407963 w 745588"/>
              <a:gd name="connsiteY10" fmla="*/ 675249 h 1610727"/>
              <a:gd name="connsiteX11" fmla="*/ 379828 w 745588"/>
              <a:gd name="connsiteY11" fmla="*/ 717452 h 1610727"/>
              <a:gd name="connsiteX12" fmla="*/ 351692 w 745588"/>
              <a:gd name="connsiteY12" fmla="*/ 801858 h 1610727"/>
              <a:gd name="connsiteX13" fmla="*/ 337625 w 745588"/>
              <a:gd name="connsiteY13" fmla="*/ 844061 h 1610727"/>
              <a:gd name="connsiteX14" fmla="*/ 309489 w 745588"/>
              <a:gd name="connsiteY14" fmla="*/ 886264 h 1610727"/>
              <a:gd name="connsiteX15" fmla="*/ 281354 w 745588"/>
              <a:gd name="connsiteY15" fmla="*/ 970671 h 1610727"/>
              <a:gd name="connsiteX16" fmla="*/ 267286 w 745588"/>
              <a:gd name="connsiteY16" fmla="*/ 1026941 h 1610727"/>
              <a:gd name="connsiteX17" fmla="*/ 239151 w 745588"/>
              <a:gd name="connsiteY17" fmla="*/ 1111348 h 1610727"/>
              <a:gd name="connsiteX18" fmla="*/ 211015 w 745588"/>
              <a:gd name="connsiteY18" fmla="*/ 1195754 h 1610727"/>
              <a:gd name="connsiteX19" fmla="*/ 182880 w 745588"/>
              <a:gd name="connsiteY19" fmla="*/ 1280160 h 1610727"/>
              <a:gd name="connsiteX20" fmla="*/ 168812 w 745588"/>
              <a:gd name="connsiteY20" fmla="*/ 1322363 h 1610727"/>
              <a:gd name="connsiteX21" fmla="*/ 140677 w 745588"/>
              <a:gd name="connsiteY21" fmla="*/ 1364566 h 1610727"/>
              <a:gd name="connsiteX22" fmla="*/ 126609 w 745588"/>
              <a:gd name="connsiteY22" fmla="*/ 1406769 h 1610727"/>
              <a:gd name="connsiteX23" fmla="*/ 70338 w 745588"/>
              <a:gd name="connsiteY23" fmla="*/ 1491175 h 1610727"/>
              <a:gd name="connsiteX24" fmla="*/ 28135 w 745588"/>
              <a:gd name="connsiteY24" fmla="*/ 1561514 h 1610727"/>
              <a:gd name="connsiteX25" fmla="*/ 0 w 745588"/>
              <a:gd name="connsiteY25" fmla="*/ 1603717 h 161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5588" h="1610727">
                <a:moveTo>
                  <a:pt x="745588" y="0"/>
                </a:moveTo>
                <a:cubicBezTo>
                  <a:pt x="726831" y="28135"/>
                  <a:pt x="700010" y="52327"/>
                  <a:pt x="689317" y="84406"/>
                </a:cubicBezTo>
                <a:cubicBezTo>
                  <a:pt x="679938" y="112541"/>
                  <a:pt x="682152" y="147841"/>
                  <a:pt x="661181" y="168812"/>
                </a:cubicBezTo>
                <a:cubicBezTo>
                  <a:pt x="637797" y="192197"/>
                  <a:pt x="619108" y="207208"/>
                  <a:pt x="604911" y="239151"/>
                </a:cubicBezTo>
                <a:cubicBezTo>
                  <a:pt x="592866" y="266252"/>
                  <a:pt x="586153" y="295422"/>
                  <a:pt x="576775" y="323557"/>
                </a:cubicBezTo>
                <a:cubicBezTo>
                  <a:pt x="572086" y="337625"/>
                  <a:pt x="573194" y="355275"/>
                  <a:pt x="562708" y="365760"/>
                </a:cubicBezTo>
                <a:lnTo>
                  <a:pt x="534572" y="393895"/>
                </a:lnTo>
                <a:cubicBezTo>
                  <a:pt x="501090" y="494341"/>
                  <a:pt x="522888" y="453625"/>
                  <a:pt x="478301" y="520504"/>
                </a:cubicBezTo>
                <a:cubicBezTo>
                  <a:pt x="473612" y="534572"/>
                  <a:pt x="471863" y="549992"/>
                  <a:pt x="464234" y="562708"/>
                </a:cubicBezTo>
                <a:cubicBezTo>
                  <a:pt x="457410" y="574081"/>
                  <a:pt x="442030" y="578980"/>
                  <a:pt x="436098" y="590843"/>
                </a:cubicBezTo>
                <a:cubicBezTo>
                  <a:pt x="422835" y="617369"/>
                  <a:pt x="424414" y="650573"/>
                  <a:pt x="407963" y="675249"/>
                </a:cubicBezTo>
                <a:cubicBezTo>
                  <a:pt x="398585" y="689317"/>
                  <a:pt x="386695" y="702002"/>
                  <a:pt x="379828" y="717452"/>
                </a:cubicBezTo>
                <a:cubicBezTo>
                  <a:pt x="367783" y="744553"/>
                  <a:pt x="361070" y="773723"/>
                  <a:pt x="351692" y="801858"/>
                </a:cubicBezTo>
                <a:cubicBezTo>
                  <a:pt x="347003" y="815926"/>
                  <a:pt x="345851" y="831723"/>
                  <a:pt x="337625" y="844061"/>
                </a:cubicBezTo>
                <a:lnTo>
                  <a:pt x="309489" y="886264"/>
                </a:lnTo>
                <a:cubicBezTo>
                  <a:pt x="300111" y="914400"/>
                  <a:pt x="288547" y="941899"/>
                  <a:pt x="281354" y="970671"/>
                </a:cubicBezTo>
                <a:cubicBezTo>
                  <a:pt x="276665" y="989428"/>
                  <a:pt x="272842" y="1008422"/>
                  <a:pt x="267286" y="1026941"/>
                </a:cubicBezTo>
                <a:cubicBezTo>
                  <a:pt x="258764" y="1055348"/>
                  <a:pt x="248529" y="1083212"/>
                  <a:pt x="239151" y="1111348"/>
                </a:cubicBezTo>
                <a:lnTo>
                  <a:pt x="211015" y="1195754"/>
                </a:lnTo>
                <a:lnTo>
                  <a:pt x="182880" y="1280160"/>
                </a:lnTo>
                <a:cubicBezTo>
                  <a:pt x="178191" y="1294228"/>
                  <a:pt x="177037" y="1310025"/>
                  <a:pt x="168812" y="1322363"/>
                </a:cubicBezTo>
                <a:cubicBezTo>
                  <a:pt x="159434" y="1336431"/>
                  <a:pt x="148238" y="1349444"/>
                  <a:pt x="140677" y="1364566"/>
                </a:cubicBezTo>
                <a:cubicBezTo>
                  <a:pt x="134045" y="1377829"/>
                  <a:pt x="133810" y="1393806"/>
                  <a:pt x="126609" y="1406769"/>
                </a:cubicBezTo>
                <a:cubicBezTo>
                  <a:pt x="110187" y="1436328"/>
                  <a:pt x="70338" y="1491175"/>
                  <a:pt x="70338" y="1491175"/>
                </a:cubicBezTo>
                <a:cubicBezTo>
                  <a:pt x="30489" y="1610727"/>
                  <a:pt x="86066" y="1464962"/>
                  <a:pt x="28135" y="1561514"/>
                </a:cubicBezTo>
                <a:cubicBezTo>
                  <a:pt x="144" y="1608166"/>
                  <a:pt x="32831" y="1603717"/>
                  <a:pt x="0" y="160371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ostoročno 15"/>
          <p:cNvSpPr/>
          <p:nvPr/>
        </p:nvSpPr>
        <p:spPr>
          <a:xfrm flipH="1" flipV="1">
            <a:off x="2123728" y="5949280"/>
            <a:ext cx="1584176" cy="72008"/>
          </a:xfrm>
          <a:custGeom>
            <a:avLst/>
            <a:gdLst>
              <a:gd name="connsiteX0" fmla="*/ 745588 w 745588"/>
              <a:gd name="connsiteY0" fmla="*/ 0 h 1610727"/>
              <a:gd name="connsiteX1" fmla="*/ 689317 w 745588"/>
              <a:gd name="connsiteY1" fmla="*/ 84406 h 1610727"/>
              <a:gd name="connsiteX2" fmla="*/ 661181 w 745588"/>
              <a:gd name="connsiteY2" fmla="*/ 168812 h 1610727"/>
              <a:gd name="connsiteX3" fmla="*/ 604911 w 745588"/>
              <a:gd name="connsiteY3" fmla="*/ 239151 h 1610727"/>
              <a:gd name="connsiteX4" fmla="*/ 576775 w 745588"/>
              <a:gd name="connsiteY4" fmla="*/ 323557 h 1610727"/>
              <a:gd name="connsiteX5" fmla="*/ 562708 w 745588"/>
              <a:gd name="connsiteY5" fmla="*/ 365760 h 1610727"/>
              <a:gd name="connsiteX6" fmla="*/ 534572 w 745588"/>
              <a:gd name="connsiteY6" fmla="*/ 393895 h 1610727"/>
              <a:gd name="connsiteX7" fmla="*/ 478301 w 745588"/>
              <a:gd name="connsiteY7" fmla="*/ 520504 h 1610727"/>
              <a:gd name="connsiteX8" fmla="*/ 464234 w 745588"/>
              <a:gd name="connsiteY8" fmla="*/ 562708 h 1610727"/>
              <a:gd name="connsiteX9" fmla="*/ 436098 w 745588"/>
              <a:gd name="connsiteY9" fmla="*/ 590843 h 1610727"/>
              <a:gd name="connsiteX10" fmla="*/ 407963 w 745588"/>
              <a:gd name="connsiteY10" fmla="*/ 675249 h 1610727"/>
              <a:gd name="connsiteX11" fmla="*/ 379828 w 745588"/>
              <a:gd name="connsiteY11" fmla="*/ 717452 h 1610727"/>
              <a:gd name="connsiteX12" fmla="*/ 351692 w 745588"/>
              <a:gd name="connsiteY12" fmla="*/ 801858 h 1610727"/>
              <a:gd name="connsiteX13" fmla="*/ 337625 w 745588"/>
              <a:gd name="connsiteY13" fmla="*/ 844061 h 1610727"/>
              <a:gd name="connsiteX14" fmla="*/ 309489 w 745588"/>
              <a:gd name="connsiteY14" fmla="*/ 886264 h 1610727"/>
              <a:gd name="connsiteX15" fmla="*/ 281354 w 745588"/>
              <a:gd name="connsiteY15" fmla="*/ 970671 h 1610727"/>
              <a:gd name="connsiteX16" fmla="*/ 267286 w 745588"/>
              <a:gd name="connsiteY16" fmla="*/ 1026941 h 1610727"/>
              <a:gd name="connsiteX17" fmla="*/ 239151 w 745588"/>
              <a:gd name="connsiteY17" fmla="*/ 1111348 h 1610727"/>
              <a:gd name="connsiteX18" fmla="*/ 211015 w 745588"/>
              <a:gd name="connsiteY18" fmla="*/ 1195754 h 1610727"/>
              <a:gd name="connsiteX19" fmla="*/ 182880 w 745588"/>
              <a:gd name="connsiteY19" fmla="*/ 1280160 h 1610727"/>
              <a:gd name="connsiteX20" fmla="*/ 168812 w 745588"/>
              <a:gd name="connsiteY20" fmla="*/ 1322363 h 1610727"/>
              <a:gd name="connsiteX21" fmla="*/ 140677 w 745588"/>
              <a:gd name="connsiteY21" fmla="*/ 1364566 h 1610727"/>
              <a:gd name="connsiteX22" fmla="*/ 126609 w 745588"/>
              <a:gd name="connsiteY22" fmla="*/ 1406769 h 1610727"/>
              <a:gd name="connsiteX23" fmla="*/ 70338 w 745588"/>
              <a:gd name="connsiteY23" fmla="*/ 1491175 h 1610727"/>
              <a:gd name="connsiteX24" fmla="*/ 28135 w 745588"/>
              <a:gd name="connsiteY24" fmla="*/ 1561514 h 1610727"/>
              <a:gd name="connsiteX25" fmla="*/ 0 w 745588"/>
              <a:gd name="connsiteY25" fmla="*/ 1603717 h 161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5588" h="1610727">
                <a:moveTo>
                  <a:pt x="745588" y="0"/>
                </a:moveTo>
                <a:cubicBezTo>
                  <a:pt x="726831" y="28135"/>
                  <a:pt x="700010" y="52327"/>
                  <a:pt x="689317" y="84406"/>
                </a:cubicBezTo>
                <a:cubicBezTo>
                  <a:pt x="679938" y="112541"/>
                  <a:pt x="682152" y="147841"/>
                  <a:pt x="661181" y="168812"/>
                </a:cubicBezTo>
                <a:cubicBezTo>
                  <a:pt x="637797" y="192197"/>
                  <a:pt x="619108" y="207208"/>
                  <a:pt x="604911" y="239151"/>
                </a:cubicBezTo>
                <a:cubicBezTo>
                  <a:pt x="592866" y="266252"/>
                  <a:pt x="586153" y="295422"/>
                  <a:pt x="576775" y="323557"/>
                </a:cubicBezTo>
                <a:cubicBezTo>
                  <a:pt x="572086" y="337625"/>
                  <a:pt x="573194" y="355275"/>
                  <a:pt x="562708" y="365760"/>
                </a:cubicBezTo>
                <a:lnTo>
                  <a:pt x="534572" y="393895"/>
                </a:lnTo>
                <a:cubicBezTo>
                  <a:pt x="501090" y="494341"/>
                  <a:pt x="522888" y="453625"/>
                  <a:pt x="478301" y="520504"/>
                </a:cubicBezTo>
                <a:cubicBezTo>
                  <a:pt x="473612" y="534572"/>
                  <a:pt x="471863" y="549992"/>
                  <a:pt x="464234" y="562708"/>
                </a:cubicBezTo>
                <a:cubicBezTo>
                  <a:pt x="457410" y="574081"/>
                  <a:pt x="442030" y="578980"/>
                  <a:pt x="436098" y="590843"/>
                </a:cubicBezTo>
                <a:cubicBezTo>
                  <a:pt x="422835" y="617369"/>
                  <a:pt x="424414" y="650573"/>
                  <a:pt x="407963" y="675249"/>
                </a:cubicBezTo>
                <a:cubicBezTo>
                  <a:pt x="398585" y="689317"/>
                  <a:pt x="386695" y="702002"/>
                  <a:pt x="379828" y="717452"/>
                </a:cubicBezTo>
                <a:cubicBezTo>
                  <a:pt x="367783" y="744553"/>
                  <a:pt x="361070" y="773723"/>
                  <a:pt x="351692" y="801858"/>
                </a:cubicBezTo>
                <a:cubicBezTo>
                  <a:pt x="347003" y="815926"/>
                  <a:pt x="345851" y="831723"/>
                  <a:pt x="337625" y="844061"/>
                </a:cubicBezTo>
                <a:lnTo>
                  <a:pt x="309489" y="886264"/>
                </a:lnTo>
                <a:cubicBezTo>
                  <a:pt x="300111" y="914400"/>
                  <a:pt x="288547" y="941899"/>
                  <a:pt x="281354" y="970671"/>
                </a:cubicBezTo>
                <a:cubicBezTo>
                  <a:pt x="276665" y="989428"/>
                  <a:pt x="272842" y="1008422"/>
                  <a:pt x="267286" y="1026941"/>
                </a:cubicBezTo>
                <a:cubicBezTo>
                  <a:pt x="258764" y="1055348"/>
                  <a:pt x="248529" y="1083212"/>
                  <a:pt x="239151" y="1111348"/>
                </a:cubicBezTo>
                <a:lnTo>
                  <a:pt x="211015" y="1195754"/>
                </a:lnTo>
                <a:lnTo>
                  <a:pt x="182880" y="1280160"/>
                </a:lnTo>
                <a:cubicBezTo>
                  <a:pt x="178191" y="1294228"/>
                  <a:pt x="177037" y="1310025"/>
                  <a:pt x="168812" y="1322363"/>
                </a:cubicBezTo>
                <a:cubicBezTo>
                  <a:pt x="159434" y="1336431"/>
                  <a:pt x="148238" y="1349444"/>
                  <a:pt x="140677" y="1364566"/>
                </a:cubicBezTo>
                <a:cubicBezTo>
                  <a:pt x="134045" y="1377829"/>
                  <a:pt x="133810" y="1393806"/>
                  <a:pt x="126609" y="1406769"/>
                </a:cubicBezTo>
                <a:cubicBezTo>
                  <a:pt x="110187" y="1436328"/>
                  <a:pt x="70338" y="1491175"/>
                  <a:pt x="70338" y="1491175"/>
                </a:cubicBezTo>
                <a:cubicBezTo>
                  <a:pt x="30489" y="1610727"/>
                  <a:pt x="86066" y="1464962"/>
                  <a:pt x="28135" y="1561514"/>
                </a:cubicBezTo>
                <a:cubicBezTo>
                  <a:pt x="144" y="1608166"/>
                  <a:pt x="32831" y="1603717"/>
                  <a:pt x="0" y="160371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2843808" y="6021288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3347864" y="458112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19" name="PoljeZBesedilom 18"/>
          <p:cNvSpPr txBox="1"/>
          <p:nvPr/>
        </p:nvSpPr>
        <p:spPr>
          <a:xfrm flipH="1">
            <a:off x="2123728" y="46531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2699792" y="364502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3563888" y="59492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2051720" y="602128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23" name="Prostoročno 22"/>
          <p:cNvSpPr/>
          <p:nvPr/>
        </p:nvSpPr>
        <p:spPr>
          <a:xfrm>
            <a:off x="3347864" y="4653136"/>
            <a:ext cx="379827" cy="489893"/>
          </a:xfrm>
          <a:custGeom>
            <a:avLst/>
            <a:gdLst>
              <a:gd name="connsiteX0" fmla="*/ 140677 w 379827"/>
              <a:gd name="connsiteY0" fmla="*/ 25463 h 489893"/>
              <a:gd name="connsiteX1" fmla="*/ 28135 w 379827"/>
              <a:gd name="connsiteY1" fmla="*/ 25463 h 489893"/>
              <a:gd name="connsiteX2" fmla="*/ 0 w 379827"/>
              <a:gd name="connsiteY2" fmla="*/ 53599 h 489893"/>
              <a:gd name="connsiteX3" fmla="*/ 42203 w 379827"/>
              <a:gd name="connsiteY3" fmla="*/ 306817 h 489893"/>
              <a:gd name="connsiteX4" fmla="*/ 70338 w 379827"/>
              <a:gd name="connsiteY4" fmla="*/ 334953 h 489893"/>
              <a:gd name="connsiteX5" fmla="*/ 112541 w 379827"/>
              <a:gd name="connsiteY5" fmla="*/ 419359 h 489893"/>
              <a:gd name="connsiteX6" fmla="*/ 154744 w 379827"/>
              <a:gd name="connsiteY6" fmla="*/ 433427 h 489893"/>
              <a:gd name="connsiteX7" fmla="*/ 182880 w 379827"/>
              <a:gd name="connsiteY7" fmla="*/ 461562 h 489893"/>
              <a:gd name="connsiteX8" fmla="*/ 323557 w 379827"/>
              <a:gd name="connsiteY8" fmla="*/ 461562 h 489893"/>
              <a:gd name="connsiteX9" fmla="*/ 351692 w 379827"/>
              <a:gd name="connsiteY9" fmla="*/ 419359 h 489893"/>
              <a:gd name="connsiteX10" fmla="*/ 379827 w 379827"/>
              <a:gd name="connsiteY10" fmla="*/ 320885 h 489893"/>
              <a:gd name="connsiteX11" fmla="*/ 365760 w 379827"/>
              <a:gd name="connsiteY11" fmla="*/ 180208 h 489893"/>
              <a:gd name="connsiteX12" fmla="*/ 351692 w 379827"/>
              <a:gd name="connsiteY12" fmla="*/ 138005 h 489893"/>
              <a:gd name="connsiteX13" fmla="*/ 309489 w 379827"/>
              <a:gd name="connsiteY13" fmla="*/ 95802 h 489893"/>
              <a:gd name="connsiteX14" fmla="*/ 168812 w 379827"/>
              <a:gd name="connsiteY14" fmla="*/ 53599 h 489893"/>
              <a:gd name="connsiteX15" fmla="*/ 140677 w 379827"/>
              <a:gd name="connsiteY15" fmla="*/ 25463 h 48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9827" h="489893">
                <a:moveTo>
                  <a:pt x="140677" y="25463"/>
                </a:moveTo>
                <a:cubicBezTo>
                  <a:pt x="91583" y="9099"/>
                  <a:pt x="87549" y="0"/>
                  <a:pt x="28135" y="25463"/>
                </a:cubicBezTo>
                <a:cubicBezTo>
                  <a:pt x="15944" y="30688"/>
                  <a:pt x="9378" y="44220"/>
                  <a:pt x="0" y="53599"/>
                </a:cubicBezTo>
                <a:cubicBezTo>
                  <a:pt x="610" y="60922"/>
                  <a:pt x="4572" y="269185"/>
                  <a:pt x="42203" y="306817"/>
                </a:cubicBezTo>
                <a:lnTo>
                  <a:pt x="70338" y="334953"/>
                </a:lnTo>
                <a:cubicBezTo>
                  <a:pt x="79605" y="362754"/>
                  <a:pt x="87750" y="399526"/>
                  <a:pt x="112541" y="419359"/>
                </a:cubicBezTo>
                <a:cubicBezTo>
                  <a:pt x="124120" y="428622"/>
                  <a:pt x="140676" y="428738"/>
                  <a:pt x="154744" y="433427"/>
                </a:cubicBezTo>
                <a:cubicBezTo>
                  <a:pt x="164123" y="442805"/>
                  <a:pt x="171507" y="454738"/>
                  <a:pt x="182880" y="461562"/>
                </a:cubicBezTo>
                <a:cubicBezTo>
                  <a:pt x="230099" y="489893"/>
                  <a:pt x="269526" y="469281"/>
                  <a:pt x="323557" y="461562"/>
                </a:cubicBezTo>
                <a:cubicBezTo>
                  <a:pt x="332935" y="447494"/>
                  <a:pt x="344131" y="434481"/>
                  <a:pt x="351692" y="419359"/>
                </a:cubicBezTo>
                <a:cubicBezTo>
                  <a:pt x="361785" y="399173"/>
                  <a:pt x="375319" y="338920"/>
                  <a:pt x="379827" y="320885"/>
                </a:cubicBezTo>
                <a:cubicBezTo>
                  <a:pt x="375138" y="273993"/>
                  <a:pt x="372926" y="226786"/>
                  <a:pt x="365760" y="180208"/>
                </a:cubicBezTo>
                <a:cubicBezTo>
                  <a:pt x="363505" y="165552"/>
                  <a:pt x="359917" y="150343"/>
                  <a:pt x="351692" y="138005"/>
                </a:cubicBezTo>
                <a:cubicBezTo>
                  <a:pt x="340656" y="121452"/>
                  <a:pt x="326762" y="105673"/>
                  <a:pt x="309489" y="95802"/>
                </a:cubicBezTo>
                <a:cubicBezTo>
                  <a:pt x="171896" y="17177"/>
                  <a:pt x="352168" y="175839"/>
                  <a:pt x="168812" y="53599"/>
                </a:cubicBezTo>
                <a:lnTo>
                  <a:pt x="140677" y="2546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ostoročno 25"/>
          <p:cNvSpPr/>
          <p:nvPr/>
        </p:nvSpPr>
        <p:spPr>
          <a:xfrm>
            <a:off x="2123728" y="4725144"/>
            <a:ext cx="379827" cy="504056"/>
          </a:xfrm>
          <a:custGeom>
            <a:avLst/>
            <a:gdLst>
              <a:gd name="connsiteX0" fmla="*/ 140677 w 379827"/>
              <a:gd name="connsiteY0" fmla="*/ 25463 h 489893"/>
              <a:gd name="connsiteX1" fmla="*/ 28135 w 379827"/>
              <a:gd name="connsiteY1" fmla="*/ 25463 h 489893"/>
              <a:gd name="connsiteX2" fmla="*/ 0 w 379827"/>
              <a:gd name="connsiteY2" fmla="*/ 53599 h 489893"/>
              <a:gd name="connsiteX3" fmla="*/ 42203 w 379827"/>
              <a:gd name="connsiteY3" fmla="*/ 306817 h 489893"/>
              <a:gd name="connsiteX4" fmla="*/ 70338 w 379827"/>
              <a:gd name="connsiteY4" fmla="*/ 334953 h 489893"/>
              <a:gd name="connsiteX5" fmla="*/ 112541 w 379827"/>
              <a:gd name="connsiteY5" fmla="*/ 419359 h 489893"/>
              <a:gd name="connsiteX6" fmla="*/ 154744 w 379827"/>
              <a:gd name="connsiteY6" fmla="*/ 433427 h 489893"/>
              <a:gd name="connsiteX7" fmla="*/ 182880 w 379827"/>
              <a:gd name="connsiteY7" fmla="*/ 461562 h 489893"/>
              <a:gd name="connsiteX8" fmla="*/ 323557 w 379827"/>
              <a:gd name="connsiteY8" fmla="*/ 461562 h 489893"/>
              <a:gd name="connsiteX9" fmla="*/ 351692 w 379827"/>
              <a:gd name="connsiteY9" fmla="*/ 419359 h 489893"/>
              <a:gd name="connsiteX10" fmla="*/ 379827 w 379827"/>
              <a:gd name="connsiteY10" fmla="*/ 320885 h 489893"/>
              <a:gd name="connsiteX11" fmla="*/ 365760 w 379827"/>
              <a:gd name="connsiteY11" fmla="*/ 180208 h 489893"/>
              <a:gd name="connsiteX12" fmla="*/ 351692 w 379827"/>
              <a:gd name="connsiteY12" fmla="*/ 138005 h 489893"/>
              <a:gd name="connsiteX13" fmla="*/ 309489 w 379827"/>
              <a:gd name="connsiteY13" fmla="*/ 95802 h 489893"/>
              <a:gd name="connsiteX14" fmla="*/ 168812 w 379827"/>
              <a:gd name="connsiteY14" fmla="*/ 53599 h 489893"/>
              <a:gd name="connsiteX15" fmla="*/ 140677 w 379827"/>
              <a:gd name="connsiteY15" fmla="*/ 25463 h 48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9827" h="489893">
                <a:moveTo>
                  <a:pt x="140677" y="25463"/>
                </a:moveTo>
                <a:cubicBezTo>
                  <a:pt x="91583" y="9099"/>
                  <a:pt x="87549" y="0"/>
                  <a:pt x="28135" y="25463"/>
                </a:cubicBezTo>
                <a:cubicBezTo>
                  <a:pt x="15944" y="30688"/>
                  <a:pt x="9378" y="44220"/>
                  <a:pt x="0" y="53599"/>
                </a:cubicBezTo>
                <a:cubicBezTo>
                  <a:pt x="610" y="60922"/>
                  <a:pt x="4572" y="269185"/>
                  <a:pt x="42203" y="306817"/>
                </a:cubicBezTo>
                <a:lnTo>
                  <a:pt x="70338" y="334953"/>
                </a:lnTo>
                <a:cubicBezTo>
                  <a:pt x="79605" y="362754"/>
                  <a:pt x="87750" y="399526"/>
                  <a:pt x="112541" y="419359"/>
                </a:cubicBezTo>
                <a:cubicBezTo>
                  <a:pt x="124120" y="428622"/>
                  <a:pt x="140676" y="428738"/>
                  <a:pt x="154744" y="433427"/>
                </a:cubicBezTo>
                <a:cubicBezTo>
                  <a:pt x="164123" y="442805"/>
                  <a:pt x="171507" y="454738"/>
                  <a:pt x="182880" y="461562"/>
                </a:cubicBezTo>
                <a:cubicBezTo>
                  <a:pt x="230099" y="489893"/>
                  <a:pt x="269526" y="469281"/>
                  <a:pt x="323557" y="461562"/>
                </a:cubicBezTo>
                <a:cubicBezTo>
                  <a:pt x="332935" y="447494"/>
                  <a:pt x="344131" y="434481"/>
                  <a:pt x="351692" y="419359"/>
                </a:cubicBezTo>
                <a:cubicBezTo>
                  <a:pt x="361785" y="399173"/>
                  <a:pt x="375319" y="338920"/>
                  <a:pt x="379827" y="320885"/>
                </a:cubicBezTo>
                <a:cubicBezTo>
                  <a:pt x="375138" y="273993"/>
                  <a:pt x="372926" y="226786"/>
                  <a:pt x="365760" y="180208"/>
                </a:cubicBezTo>
                <a:cubicBezTo>
                  <a:pt x="363505" y="165552"/>
                  <a:pt x="359917" y="150343"/>
                  <a:pt x="351692" y="138005"/>
                </a:cubicBezTo>
                <a:cubicBezTo>
                  <a:pt x="340656" y="121452"/>
                  <a:pt x="326762" y="105673"/>
                  <a:pt x="309489" y="95802"/>
                </a:cubicBezTo>
                <a:cubicBezTo>
                  <a:pt x="171896" y="17177"/>
                  <a:pt x="352168" y="175839"/>
                  <a:pt x="168812" y="53599"/>
                </a:cubicBezTo>
                <a:lnTo>
                  <a:pt x="140677" y="2546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ostoročno 26"/>
          <p:cNvSpPr/>
          <p:nvPr/>
        </p:nvSpPr>
        <p:spPr>
          <a:xfrm>
            <a:off x="2915816" y="6093296"/>
            <a:ext cx="307819" cy="476672"/>
          </a:xfrm>
          <a:custGeom>
            <a:avLst/>
            <a:gdLst>
              <a:gd name="connsiteX0" fmla="*/ 140677 w 379827"/>
              <a:gd name="connsiteY0" fmla="*/ 25463 h 489893"/>
              <a:gd name="connsiteX1" fmla="*/ 28135 w 379827"/>
              <a:gd name="connsiteY1" fmla="*/ 25463 h 489893"/>
              <a:gd name="connsiteX2" fmla="*/ 0 w 379827"/>
              <a:gd name="connsiteY2" fmla="*/ 53599 h 489893"/>
              <a:gd name="connsiteX3" fmla="*/ 42203 w 379827"/>
              <a:gd name="connsiteY3" fmla="*/ 306817 h 489893"/>
              <a:gd name="connsiteX4" fmla="*/ 70338 w 379827"/>
              <a:gd name="connsiteY4" fmla="*/ 334953 h 489893"/>
              <a:gd name="connsiteX5" fmla="*/ 112541 w 379827"/>
              <a:gd name="connsiteY5" fmla="*/ 419359 h 489893"/>
              <a:gd name="connsiteX6" fmla="*/ 154744 w 379827"/>
              <a:gd name="connsiteY6" fmla="*/ 433427 h 489893"/>
              <a:gd name="connsiteX7" fmla="*/ 182880 w 379827"/>
              <a:gd name="connsiteY7" fmla="*/ 461562 h 489893"/>
              <a:gd name="connsiteX8" fmla="*/ 323557 w 379827"/>
              <a:gd name="connsiteY8" fmla="*/ 461562 h 489893"/>
              <a:gd name="connsiteX9" fmla="*/ 351692 w 379827"/>
              <a:gd name="connsiteY9" fmla="*/ 419359 h 489893"/>
              <a:gd name="connsiteX10" fmla="*/ 379827 w 379827"/>
              <a:gd name="connsiteY10" fmla="*/ 320885 h 489893"/>
              <a:gd name="connsiteX11" fmla="*/ 365760 w 379827"/>
              <a:gd name="connsiteY11" fmla="*/ 180208 h 489893"/>
              <a:gd name="connsiteX12" fmla="*/ 351692 w 379827"/>
              <a:gd name="connsiteY12" fmla="*/ 138005 h 489893"/>
              <a:gd name="connsiteX13" fmla="*/ 309489 w 379827"/>
              <a:gd name="connsiteY13" fmla="*/ 95802 h 489893"/>
              <a:gd name="connsiteX14" fmla="*/ 168812 w 379827"/>
              <a:gd name="connsiteY14" fmla="*/ 53599 h 489893"/>
              <a:gd name="connsiteX15" fmla="*/ 140677 w 379827"/>
              <a:gd name="connsiteY15" fmla="*/ 25463 h 48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9827" h="489893">
                <a:moveTo>
                  <a:pt x="140677" y="25463"/>
                </a:moveTo>
                <a:cubicBezTo>
                  <a:pt x="91583" y="9099"/>
                  <a:pt x="87549" y="0"/>
                  <a:pt x="28135" y="25463"/>
                </a:cubicBezTo>
                <a:cubicBezTo>
                  <a:pt x="15944" y="30688"/>
                  <a:pt x="9378" y="44220"/>
                  <a:pt x="0" y="53599"/>
                </a:cubicBezTo>
                <a:cubicBezTo>
                  <a:pt x="610" y="60922"/>
                  <a:pt x="4572" y="269185"/>
                  <a:pt x="42203" y="306817"/>
                </a:cubicBezTo>
                <a:lnTo>
                  <a:pt x="70338" y="334953"/>
                </a:lnTo>
                <a:cubicBezTo>
                  <a:pt x="79605" y="362754"/>
                  <a:pt x="87750" y="399526"/>
                  <a:pt x="112541" y="419359"/>
                </a:cubicBezTo>
                <a:cubicBezTo>
                  <a:pt x="124120" y="428622"/>
                  <a:pt x="140676" y="428738"/>
                  <a:pt x="154744" y="433427"/>
                </a:cubicBezTo>
                <a:cubicBezTo>
                  <a:pt x="164123" y="442805"/>
                  <a:pt x="171507" y="454738"/>
                  <a:pt x="182880" y="461562"/>
                </a:cubicBezTo>
                <a:cubicBezTo>
                  <a:pt x="230099" y="489893"/>
                  <a:pt x="269526" y="469281"/>
                  <a:pt x="323557" y="461562"/>
                </a:cubicBezTo>
                <a:cubicBezTo>
                  <a:pt x="332935" y="447494"/>
                  <a:pt x="344131" y="434481"/>
                  <a:pt x="351692" y="419359"/>
                </a:cubicBezTo>
                <a:cubicBezTo>
                  <a:pt x="361785" y="399173"/>
                  <a:pt x="375319" y="338920"/>
                  <a:pt x="379827" y="320885"/>
                </a:cubicBezTo>
                <a:cubicBezTo>
                  <a:pt x="375138" y="273993"/>
                  <a:pt x="372926" y="226786"/>
                  <a:pt x="365760" y="180208"/>
                </a:cubicBezTo>
                <a:cubicBezTo>
                  <a:pt x="363505" y="165552"/>
                  <a:pt x="359917" y="150343"/>
                  <a:pt x="351692" y="138005"/>
                </a:cubicBezTo>
                <a:cubicBezTo>
                  <a:pt x="340656" y="121452"/>
                  <a:pt x="326762" y="105673"/>
                  <a:pt x="309489" y="95802"/>
                </a:cubicBezTo>
                <a:cubicBezTo>
                  <a:pt x="171896" y="17177"/>
                  <a:pt x="352168" y="175839"/>
                  <a:pt x="168812" y="53599"/>
                </a:cubicBezTo>
                <a:lnTo>
                  <a:pt x="140677" y="2546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/>
          <p:cNvSpPr txBox="1"/>
          <p:nvPr/>
        </p:nvSpPr>
        <p:spPr>
          <a:xfrm>
            <a:off x="2771800" y="4365104"/>
            <a:ext cx="34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γ</a:t>
            </a:r>
            <a:endParaRPr lang="sl-SI" sz="2800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3275856" y="5445224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β</a:t>
            </a:r>
            <a:endParaRPr lang="sl-SI" sz="2800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2339752" y="5517232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</a:t>
            </a:r>
            <a:endParaRPr lang="sl-SI" sz="2800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5004048" y="59492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•</a:t>
            </a:r>
          </a:p>
        </p:txBody>
      </p:sp>
      <p:sp>
        <p:nvSpPr>
          <p:cNvPr id="32" name="PoljeZBesedilom 31"/>
          <p:cNvSpPr txBox="1"/>
          <p:nvPr/>
        </p:nvSpPr>
        <p:spPr>
          <a:xfrm>
            <a:off x="6444208" y="59492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•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4932040" y="616530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34" name="PoljeZBesedilom 33"/>
          <p:cNvSpPr txBox="1"/>
          <p:nvPr/>
        </p:nvSpPr>
        <p:spPr>
          <a:xfrm>
            <a:off x="6372200" y="616530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cxnSp>
        <p:nvCxnSpPr>
          <p:cNvPr id="36" name="Raven konektor 35"/>
          <p:cNvCxnSpPr/>
          <p:nvPr/>
        </p:nvCxnSpPr>
        <p:spPr>
          <a:xfrm>
            <a:off x="5148064" y="609329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ok 36"/>
          <p:cNvSpPr/>
          <p:nvPr/>
        </p:nvSpPr>
        <p:spPr>
          <a:xfrm>
            <a:off x="5076056" y="4005064"/>
            <a:ext cx="864096" cy="64807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Lok 37"/>
          <p:cNvSpPr/>
          <p:nvPr/>
        </p:nvSpPr>
        <p:spPr>
          <a:xfrm rot="18223823">
            <a:off x="5351434" y="4198333"/>
            <a:ext cx="757781" cy="54794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26" name="AutoShape 2" descr="Rezultat iskanja slik za geotrikotnik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cxnSp>
        <p:nvCxnSpPr>
          <p:cNvPr id="44" name="Raven konektor 43"/>
          <p:cNvCxnSpPr/>
          <p:nvPr/>
        </p:nvCxnSpPr>
        <p:spPr>
          <a:xfrm flipV="1">
            <a:off x="5148064" y="4149080"/>
            <a:ext cx="648072" cy="2016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konektor 44"/>
          <p:cNvCxnSpPr/>
          <p:nvPr/>
        </p:nvCxnSpPr>
        <p:spPr>
          <a:xfrm>
            <a:off x="5796136" y="4077072"/>
            <a:ext cx="792088" cy="2088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jeZBesedilom 59"/>
          <p:cNvSpPr txBox="1"/>
          <p:nvPr/>
        </p:nvSpPr>
        <p:spPr>
          <a:xfrm>
            <a:off x="5652120" y="364502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61" name="PoljeZBesedilom 60"/>
          <p:cNvSpPr txBox="1"/>
          <p:nvPr/>
        </p:nvSpPr>
        <p:spPr>
          <a:xfrm>
            <a:off x="6228184" y="472514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62" name="PoljeZBesedilom 61"/>
          <p:cNvSpPr txBox="1"/>
          <p:nvPr/>
        </p:nvSpPr>
        <p:spPr>
          <a:xfrm>
            <a:off x="5148064" y="472514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63" name="PoljeZBesedilom 62"/>
          <p:cNvSpPr txBox="1"/>
          <p:nvPr/>
        </p:nvSpPr>
        <p:spPr>
          <a:xfrm>
            <a:off x="5652120" y="6165304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pic>
        <p:nvPicPr>
          <p:cNvPr id="1030" name="Picture 6" descr="Rezultat iskanja slik za šestilo"/>
          <p:cNvPicPr>
            <a:picLocks noChangeAspect="1" noChangeArrowheads="1"/>
          </p:cNvPicPr>
          <p:nvPr/>
        </p:nvPicPr>
        <p:blipFill>
          <a:blip r:embed="rId3" cstate="print"/>
          <a:srcRect l="36566" t="7692" r="33161" b="8407"/>
          <a:stretch>
            <a:fillRect/>
          </a:stretch>
        </p:blipFill>
        <p:spPr bwMode="auto">
          <a:xfrm rot="1631666">
            <a:off x="7940346" y="3914248"/>
            <a:ext cx="819438" cy="1122455"/>
          </a:xfrm>
          <a:prstGeom prst="rect">
            <a:avLst/>
          </a:prstGeom>
          <a:noFill/>
        </p:spPr>
      </p:pic>
      <p:sp>
        <p:nvSpPr>
          <p:cNvPr id="65" name="PoljeZBesedilom 64"/>
          <p:cNvSpPr txBox="1"/>
          <p:nvPr/>
        </p:nvSpPr>
        <p:spPr>
          <a:xfrm rot="1854644">
            <a:off x="7660364" y="488966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 </a:t>
            </a:r>
            <a:r>
              <a:rPr lang="sl-SI" sz="2400" dirty="0"/>
              <a:t>6cm</a:t>
            </a:r>
          </a:p>
        </p:txBody>
      </p:sp>
      <p:sp>
        <p:nvSpPr>
          <p:cNvPr id="66" name="PoljeZBesedilom 65"/>
          <p:cNvSpPr txBox="1"/>
          <p:nvPr/>
        </p:nvSpPr>
        <p:spPr>
          <a:xfrm>
            <a:off x="3347864" y="4077072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 =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 animBg="1"/>
      <p:bldP spid="38" grpId="0" animBg="1"/>
      <p:bldP spid="60" grpId="0"/>
      <p:bldP spid="61" grpId="0"/>
      <p:bldP spid="62" grpId="0"/>
      <p:bldP spid="63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59490" t="54750" r="31102" b="17688"/>
          <a:stretch>
            <a:fillRect/>
          </a:stretch>
        </p:blipFill>
        <p:spPr bwMode="auto">
          <a:xfrm>
            <a:off x="395537" y="620688"/>
            <a:ext cx="2167954" cy="357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2483768" y="404664"/>
            <a:ext cx="546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LASTNOSTI  ENAKOKRAKEGA TRIKOTNIKA</a:t>
            </a:r>
          </a:p>
        </p:txBody>
      </p:sp>
      <p:cxnSp>
        <p:nvCxnSpPr>
          <p:cNvPr id="5" name="Raven konektor 4"/>
          <p:cNvCxnSpPr/>
          <p:nvPr/>
        </p:nvCxnSpPr>
        <p:spPr>
          <a:xfrm>
            <a:off x="1403648" y="188640"/>
            <a:ext cx="0" cy="4464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1403648" y="335699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konektor 10"/>
          <p:cNvCxnSpPr/>
          <p:nvPr/>
        </p:nvCxnSpPr>
        <p:spPr>
          <a:xfrm>
            <a:off x="1619672" y="3356992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1403648" y="436510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s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151701" y="1052736"/>
            <a:ext cx="6992299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l-SI" i="1" dirty="0"/>
              <a:t> </a:t>
            </a:r>
            <a:r>
              <a:rPr lang="sl-SI" sz="2400" i="1" dirty="0">
                <a:solidFill>
                  <a:schemeClr val="accent1">
                    <a:lumMod val="75000"/>
                  </a:schemeClr>
                </a:solidFill>
              </a:rPr>
              <a:t>nariši pravokotnico na stranico c, ki gre skozi oglišče C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1043608" y="46531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simetrala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2555776" y="1772816"/>
            <a:ext cx="617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sl-SI" sz="2400" b="1" dirty="0">
                <a:solidFill>
                  <a:srgbClr val="00B050"/>
                </a:solidFill>
              </a:rPr>
              <a:t>. Enakokraki trikotnik ima dve skladni stranici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683568" y="306896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α</a:t>
            </a:r>
            <a:endParaRPr lang="sl-SI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187624" y="141277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γ</a:t>
            </a:r>
            <a:endParaRPr lang="sl-SI" sz="32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1835696" y="306896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β</a:t>
            </a:r>
            <a:endParaRPr lang="sl-SI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2555776" y="3140968"/>
            <a:ext cx="602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. Simetrala  razpolavlja kot med krakoma (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γ</a:t>
            </a:r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sl-SI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2627784" y="2276872"/>
            <a:ext cx="581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2. Je osno simetričen lik, ima eno simetralo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2555776" y="2708920"/>
            <a:ext cx="546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sl-SI" sz="2400" b="1" dirty="0">
                <a:solidFill>
                  <a:schemeClr val="accent4">
                    <a:lumMod val="75000"/>
                  </a:schemeClr>
                </a:solidFill>
              </a:rPr>
              <a:t>Kota ob osnovnici sta skladna.     </a:t>
            </a:r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α</a:t>
            </a:r>
            <a:r>
              <a:rPr lang="sl-SI" sz="2400" b="1" dirty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β</a:t>
            </a:r>
            <a:r>
              <a:rPr lang="sl-SI" sz="24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sl-SI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2555776" y="3645024"/>
            <a:ext cx="613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5. Simetrala  razpolovi  stranico c (osnovnico ). </a:t>
            </a:r>
            <a:endParaRPr lang="sl-SI" sz="2400" dirty="0">
              <a:solidFill>
                <a:srgbClr val="C0000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l="19008" t="44094" r="78778" b="42125"/>
          <a:stretch>
            <a:fillRect/>
          </a:stretch>
        </p:blipFill>
        <p:spPr bwMode="auto">
          <a:xfrm>
            <a:off x="899592" y="3645024"/>
            <a:ext cx="216024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 l="19008" t="44094" r="78778" b="42125"/>
          <a:stretch>
            <a:fillRect/>
          </a:stretch>
        </p:blipFill>
        <p:spPr bwMode="auto">
          <a:xfrm>
            <a:off x="1619672" y="3645024"/>
            <a:ext cx="216024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Raven konektor 36"/>
          <p:cNvCxnSpPr/>
          <p:nvPr/>
        </p:nvCxnSpPr>
        <p:spPr>
          <a:xfrm>
            <a:off x="1403648" y="357301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 l="18454" t="44094" r="78225" b="43109"/>
          <a:stretch>
            <a:fillRect/>
          </a:stretch>
        </p:blipFill>
        <p:spPr bwMode="auto">
          <a:xfrm>
            <a:off x="1475656" y="2060848"/>
            <a:ext cx="288032" cy="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Prostoročno 40"/>
          <p:cNvSpPr/>
          <p:nvPr/>
        </p:nvSpPr>
        <p:spPr>
          <a:xfrm>
            <a:off x="1403648" y="1844824"/>
            <a:ext cx="316727" cy="188721"/>
          </a:xfrm>
          <a:custGeom>
            <a:avLst/>
            <a:gdLst>
              <a:gd name="connsiteX0" fmla="*/ 0 w 316727"/>
              <a:gd name="connsiteY0" fmla="*/ 0 h 188721"/>
              <a:gd name="connsiteX1" fmla="*/ 28135 w 316727"/>
              <a:gd name="connsiteY1" fmla="*/ 84406 h 188721"/>
              <a:gd name="connsiteX2" fmla="*/ 42203 w 316727"/>
              <a:gd name="connsiteY2" fmla="*/ 126609 h 188721"/>
              <a:gd name="connsiteX3" fmla="*/ 84406 w 316727"/>
              <a:gd name="connsiteY3" fmla="*/ 154744 h 188721"/>
              <a:gd name="connsiteX4" fmla="*/ 168812 w 316727"/>
              <a:gd name="connsiteY4" fmla="*/ 182880 h 188721"/>
              <a:gd name="connsiteX5" fmla="*/ 267286 w 316727"/>
              <a:gd name="connsiteY5" fmla="*/ 140677 h 188721"/>
              <a:gd name="connsiteX6" fmla="*/ 309489 w 316727"/>
              <a:gd name="connsiteY6" fmla="*/ 112541 h 188721"/>
              <a:gd name="connsiteX7" fmla="*/ 309489 w 316727"/>
              <a:gd name="connsiteY7" fmla="*/ 70338 h 18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727" h="188721">
                <a:moveTo>
                  <a:pt x="0" y="0"/>
                </a:moveTo>
                <a:lnTo>
                  <a:pt x="28135" y="84406"/>
                </a:lnTo>
                <a:cubicBezTo>
                  <a:pt x="32824" y="98474"/>
                  <a:pt x="29865" y="118384"/>
                  <a:pt x="42203" y="126609"/>
                </a:cubicBezTo>
                <a:cubicBezTo>
                  <a:pt x="56271" y="135987"/>
                  <a:pt x="68956" y="147877"/>
                  <a:pt x="84406" y="154744"/>
                </a:cubicBezTo>
                <a:cubicBezTo>
                  <a:pt x="111507" y="166789"/>
                  <a:pt x="168812" y="182880"/>
                  <a:pt x="168812" y="182880"/>
                </a:cubicBezTo>
                <a:cubicBezTo>
                  <a:pt x="279219" y="160798"/>
                  <a:pt x="207230" y="188721"/>
                  <a:pt x="267286" y="140677"/>
                </a:cubicBezTo>
                <a:cubicBezTo>
                  <a:pt x="280488" y="130115"/>
                  <a:pt x="300790" y="127039"/>
                  <a:pt x="309489" y="112541"/>
                </a:cubicBezTo>
                <a:cubicBezTo>
                  <a:pt x="316727" y="100478"/>
                  <a:pt x="309489" y="84406"/>
                  <a:pt x="309489" y="70338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3" name="Raven konektor 42"/>
          <p:cNvCxnSpPr/>
          <p:nvPr/>
        </p:nvCxnSpPr>
        <p:spPr>
          <a:xfrm flipH="1">
            <a:off x="611560" y="1196752"/>
            <a:ext cx="792088" cy="23042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konektor 43"/>
          <p:cNvCxnSpPr/>
          <p:nvPr/>
        </p:nvCxnSpPr>
        <p:spPr>
          <a:xfrm>
            <a:off x="1403648" y="1196752"/>
            <a:ext cx="936104" cy="23762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/>
          <a:srcRect l="18454" t="44094" r="78225" b="43109"/>
          <a:stretch>
            <a:fillRect/>
          </a:stretch>
        </p:blipFill>
        <p:spPr bwMode="auto">
          <a:xfrm>
            <a:off x="1043608" y="2132856"/>
            <a:ext cx="288032" cy="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0" grpId="0"/>
      <p:bldP spid="23" grpId="0"/>
      <p:bldP spid="24" grpId="0"/>
      <p:bldP spid="25" grpId="0"/>
      <p:bldP spid="26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Načrtovanje  enokrakih trikotnikov: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323528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1.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b="1" dirty="0"/>
              <a:t>Enakokraki trikotnik ABC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1484784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c = 7 cm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11560" y="1916832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sl-SI" sz="2400" dirty="0"/>
              <a:t> = 50° </a:t>
            </a:r>
          </a:p>
        </p:txBody>
      </p:sp>
      <p:cxnSp>
        <p:nvCxnSpPr>
          <p:cNvPr id="7" name="Raven konektor 6"/>
          <p:cNvCxnSpPr/>
          <p:nvPr/>
        </p:nvCxnSpPr>
        <p:spPr>
          <a:xfrm>
            <a:off x="539552" y="2420888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39552" y="2492896"/>
            <a:ext cx="789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skica</a:t>
            </a:r>
          </a:p>
        </p:txBody>
      </p:sp>
      <p:sp>
        <p:nvSpPr>
          <p:cNvPr id="12" name="Prostoročno 11"/>
          <p:cNvSpPr/>
          <p:nvPr/>
        </p:nvSpPr>
        <p:spPr>
          <a:xfrm>
            <a:off x="1115616" y="3094892"/>
            <a:ext cx="614710" cy="2134308"/>
          </a:xfrm>
          <a:custGeom>
            <a:avLst/>
            <a:gdLst>
              <a:gd name="connsiteX0" fmla="*/ 675249 w 675249"/>
              <a:gd name="connsiteY0" fmla="*/ 0 h 1674056"/>
              <a:gd name="connsiteX1" fmla="*/ 562708 w 675249"/>
              <a:gd name="connsiteY1" fmla="*/ 337625 h 1674056"/>
              <a:gd name="connsiteX2" fmla="*/ 548640 w 675249"/>
              <a:gd name="connsiteY2" fmla="*/ 379828 h 1674056"/>
              <a:gd name="connsiteX3" fmla="*/ 534572 w 675249"/>
              <a:gd name="connsiteY3" fmla="*/ 422031 h 1674056"/>
              <a:gd name="connsiteX4" fmla="*/ 506437 w 675249"/>
              <a:gd name="connsiteY4" fmla="*/ 464234 h 1674056"/>
              <a:gd name="connsiteX5" fmla="*/ 464234 w 675249"/>
              <a:gd name="connsiteY5" fmla="*/ 534573 h 1674056"/>
              <a:gd name="connsiteX6" fmla="*/ 407963 w 675249"/>
              <a:gd name="connsiteY6" fmla="*/ 703385 h 1674056"/>
              <a:gd name="connsiteX7" fmla="*/ 393895 w 675249"/>
              <a:gd name="connsiteY7" fmla="*/ 745588 h 1674056"/>
              <a:gd name="connsiteX8" fmla="*/ 365760 w 675249"/>
              <a:gd name="connsiteY8" fmla="*/ 787791 h 1674056"/>
              <a:gd name="connsiteX9" fmla="*/ 351692 w 675249"/>
              <a:gd name="connsiteY9" fmla="*/ 844062 h 1674056"/>
              <a:gd name="connsiteX10" fmla="*/ 323557 w 675249"/>
              <a:gd name="connsiteY10" fmla="*/ 928468 h 1674056"/>
              <a:gd name="connsiteX11" fmla="*/ 309489 w 675249"/>
              <a:gd name="connsiteY11" fmla="*/ 984739 h 1674056"/>
              <a:gd name="connsiteX12" fmla="*/ 281354 w 675249"/>
              <a:gd name="connsiteY12" fmla="*/ 1069145 h 1674056"/>
              <a:gd name="connsiteX13" fmla="*/ 225083 w 675249"/>
              <a:gd name="connsiteY13" fmla="*/ 1153551 h 1674056"/>
              <a:gd name="connsiteX14" fmla="*/ 168812 w 675249"/>
              <a:gd name="connsiteY14" fmla="*/ 1280160 h 1674056"/>
              <a:gd name="connsiteX15" fmla="*/ 112541 w 675249"/>
              <a:gd name="connsiteY15" fmla="*/ 1406770 h 1674056"/>
              <a:gd name="connsiteX16" fmla="*/ 98474 w 675249"/>
              <a:gd name="connsiteY16" fmla="*/ 1448973 h 1674056"/>
              <a:gd name="connsiteX17" fmla="*/ 70338 w 675249"/>
              <a:gd name="connsiteY17" fmla="*/ 1477108 h 1674056"/>
              <a:gd name="connsiteX18" fmla="*/ 42203 w 675249"/>
              <a:gd name="connsiteY18" fmla="*/ 1561514 h 1674056"/>
              <a:gd name="connsiteX19" fmla="*/ 28135 w 675249"/>
              <a:gd name="connsiteY19" fmla="*/ 1603717 h 1674056"/>
              <a:gd name="connsiteX20" fmla="*/ 14068 w 675249"/>
              <a:gd name="connsiteY20" fmla="*/ 1645920 h 1674056"/>
              <a:gd name="connsiteX21" fmla="*/ 0 w 675249"/>
              <a:gd name="connsiteY21" fmla="*/ 1674056 h 167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5249" h="1674056">
                <a:moveTo>
                  <a:pt x="675249" y="0"/>
                </a:moveTo>
                <a:lnTo>
                  <a:pt x="562708" y="337625"/>
                </a:lnTo>
                <a:lnTo>
                  <a:pt x="548640" y="379828"/>
                </a:lnTo>
                <a:cubicBezTo>
                  <a:pt x="543951" y="393896"/>
                  <a:pt x="542797" y="409693"/>
                  <a:pt x="534572" y="422031"/>
                </a:cubicBezTo>
                <a:cubicBezTo>
                  <a:pt x="525194" y="436099"/>
                  <a:pt x="513998" y="449112"/>
                  <a:pt x="506437" y="464234"/>
                </a:cubicBezTo>
                <a:cubicBezTo>
                  <a:pt x="469913" y="537282"/>
                  <a:pt x="519188" y="479617"/>
                  <a:pt x="464234" y="534573"/>
                </a:cubicBezTo>
                <a:lnTo>
                  <a:pt x="407963" y="703385"/>
                </a:lnTo>
                <a:cubicBezTo>
                  <a:pt x="403274" y="717453"/>
                  <a:pt x="402120" y="733250"/>
                  <a:pt x="393895" y="745588"/>
                </a:cubicBezTo>
                <a:lnTo>
                  <a:pt x="365760" y="787791"/>
                </a:lnTo>
                <a:cubicBezTo>
                  <a:pt x="361071" y="806548"/>
                  <a:pt x="357248" y="825543"/>
                  <a:pt x="351692" y="844062"/>
                </a:cubicBezTo>
                <a:cubicBezTo>
                  <a:pt x="343170" y="872468"/>
                  <a:pt x="330750" y="899696"/>
                  <a:pt x="323557" y="928468"/>
                </a:cubicBezTo>
                <a:cubicBezTo>
                  <a:pt x="318868" y="947225"/>
                  <a:pt x="315045" y="966220"/>
                  <a:pt x="309489" y="984739"/>
                </a:cubicBezTo>
                <a:cubicBezTo>
                  <a:pt x="300967" y="1013145"/>
                  <a:pt x="297805" y="1044469"/>
                  <a:pt x="281354" y="1069145"/>
                </a:cubicBezTo>
                <a:cubicBezTo>
                  <a:pt x="262597" y="1097280"/>
                  <a:pt x="235776" y="1121472"/>
                  <a:pt x="225083" y="1153551"/>
                </a:cubicBezTo>
                <a:cubicBezTo>
                  <a:pt x="191601" y="1253997"/>
                  <a:pt x="213399" y="1213281"/>
                  <a:pt x="168812" y="1280160"/>
                </a:cubicBezTo>
                <a:cubicBezTo>
                  <a:pt x="135330" y="1380606"/>
                  <a:pt x="157128" y="1339890"/>
                  <a:pt x="112541" y="1406770"/>
                </a:cubicBezTo>
                <a:cubicBezTo>
                  <a:pt x="107852" y="1420838"/>
                  <a:pt x="106103" y="1436258"/>
                  <a:pt x="98474" y="1448973"/>
                </a:cubicBezTo>
                <a:cubicBezTo>
                  <a:pt x="91650" y="1460346"/>
                  <a:pt x="76270" y="1465245"/>
                  <a:pt x="70338" y="1477108"/>
                </a:cubicBezTo>
                <a:cubicBezTo>
                  <a:pt x="57075" y="1503634"/>
                  <a:pt x="51581" y="1533379"/>
                  <a:pt x="42203" y="1561514"/>
                </a:cubicBezTo>
                <a:lnTo>
                  <a:pt x="28135" y="1603717"/>
                </a:lnTo>
                <a:cubicBezTo>
                  <a:pt x="23446" y="1617785"/>
                  <a:pt x="20700" y="1632657"/>
                  <a:pt x="14068" y="1645920"/>
                </a:cubicBezTo>
                <a:lnTo>
                  <a:pt x="0" y="167405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 12"/>
          <p:cNvSpPr/>
          <p:nvPr/>
        </p:nvSpPr>
        <p:spPr>
          <a:xfrm flipH="1">
            <a:off x="1691681" y="3140968"/>
            <a:ext cx="792087" cy="2160240"/>
          </a:xfrm>
          <a:custGeom>
            <a:avLst/>
            <a:gdLst>
              <a:gd name="connsiteX0" fmla="*/ 675249 w 675249"/>
              <a:gd name="connsiteY0" fmla="*/ 0 h 1674056"/>
              <a:gd name="connsiteX1" fmla="*/ 562708 w 675249"/>
              <a:gd name="connsiteY1" fmla="*/ 337625 h 1674056"/>
              <a:gd name="connsiteX2" fmla="*/ 548640 w 675249"/>
              <a:gd name="connsiteY2" fmla="*/ 379828 h 1674056"/>
              <a:gd name="connsiteX3" fmla="*/ 534572 w 675249"/>
              <a:gd name="connsiteY3" fmla="*/ 422031 h 1674056"/>
              <a:gd name="connsiteX4" fmla="*/ 506437 w 675249"/>
              <a:gd name="connsiteY4" fmla="*/ 464234 h 1674056"/>
              <a:gd name="connsiteX5" fmla="*/ 464234 w 675249"/>
              <a:gd name="connsiteY5" fmla="*/ 534573 h 1674056"/>
              <a:gd name="connsiteX6" fmla="*/ 407963 w 675249"/>
              <a:gd name="connsiteY6" fmla="*/ 703385 h 1674056"/>
              <a:gd name="connsiteX7" fmla="*/ 393895 w 675249"/>
              <a:gd name="connsiteY7" fmla="*/ 745588 h 1674056"/>
              <a:gd name="connsiteX8" fmla="*/ 365760 w 675249"/>
              <a:gd name="connsiteY8" fmla="*/ 787791 h 1674056"/>
              <a:gd name="connsiteX9" fmla="*/ 351692 w 675249"/>
              <a:gd name="connsiteY9" fmla="*/ 844062 h 1674056"/>
              <a:gd name="connsiteX10" fmla="*/ 323557 w 675249"/>
              <a:gd name="connsiteY10" fmla="*/ 928468 h 1674056"/>
              <a:gd name="connsiteX11" fmla="*/ 309489 w 675249"/>
              <a:gd name="connsiteY11" fmla="*/ 984739 h 1674056"/>
              <a:gd name="connsiteX12" fmla="*/ 281354 w 675249"/>
              <a:gd name="connsiteY12" fmla="*/ 1069145 h 1674056"/>
              <a:gd name="connsiteX13" fmla="*/ 225083 w 675249"/>
              <a:gd name="connsiteY13" fmla="*/ 1153551 h 1674056"/>
              <a:gd name="connsiteX14" fmla="*/ 168812 w 675249"/>
              <a:gd name="connsiteY14" fmla="*/ 1280160 h 1674056"/>
              <a:gd name="connsiteX15" fmla="*/ 112541 w 675249"/>
              <a:gd name="connsiteY15" fmla="*/ 1406770 h 1674056"/>
              <a:gd name="connsiteX16" fmla="*/ 98474 w 675249"/>
              <a:gd name="connsiteY16" fmla="*/ 1448973 h 1674056"/>
              <a:gd name="connsiteX17" fmla="*/ 70338 w 675249"/>
              <a:gd name="connsiteY17" fmla="*/ 1477108 h 1674056"/>
              <a:gd name="connsiteX18" fmla="*/ 42203 w 675249"/>
              <a:gd name="connsiteY18" fmla="*/ 1561514 h 1674056"/>
              <a:gd name="connsiteX19" fmla="*/ 28135 w 675249"/>
              <a:gd name="connsiteY19" fmla="*/ 1603717 h 1674056"/>
              <a:gd name="connsiteX20" fmla="*/ 14068 w 675249"/>
              <a:gd name="connsiteY20" fmla="*/ 1645920 h 1674056"/>
              <a:gd name="connsiteX21" fmla="*/ 0 w 675249"/>
              <a:gd name="connsiteY21" fmla="*/ 1674056 h 167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5249" h="1674056">
                <a:moveTo>
                  <a:pt x="675249" y="0"/>
                </a:moveTo>
                <a:lnTo>
                  <a:pt x="562708" y="337625"/>
                </a:lnTo>
                <a:lnTo>
                  <a:pt x="548640" y="379828"/>
                </a:lnTo>
                <a:cubicBezTo>
                  <a:pt x="543951" y="393896"/>
                  <a:pt x="542797" y="409693"/>
                  <a:pt x="534572" y="422031"/>
                </a:cubicBezTo>
                <a:cubicBezTo>
                  <a:pt x="525194" y="436099"/>
                  <a:pt x="513998" y="449112"/>
                  <a:pt x="506437" y="464234"/>
                </a:cubicBezTo>
                <a:cubicBezTo>
                  <a:pt x="469913" y="537282"/>
                  <a:pt x="519188" y="479617"/>
                  <a:pt x="464234" y="534573"/>
                </a:cubicBezTo>
                <a:lnTo>
                  <a:pt x="407963" y="703385"/>
                </a:lnTo>
                <a:cubicBezTo>
                  <a:pt x="403274" y="717453"/>
                  <a:pt x="402120" y="733250"/>
                  <a:pt x="393895" y="745588"/>
                </a:cubicBezTo>
                <a:lnTo>
                  <a:pt x="365760" y="787791"/>
                </a:lnTo>
                <a:cubicBezTo>
                  <a:pt x="361071" y="806548"/>
                  <a:pt x="357248" y="825543"/>
                  <a:pt x="351692" y="844062"/>
                </a:cubicBezTo>
                <a:cubicBezTo>
                  <a:pt x="343170" y="872468"/>
                  <a:pt x="330750" y="899696"/>
                  <a:pt x="323557" y="928468"/>
                </a:cubicBezTo>
                <a:cubicBezTo>
                  <a:pt x="318868" y="947225"/>
                  <a:pt x="315045" y="966220"/>
                  <a:pt x="309489" y="984739"/>
                </a:cubicBezTo>
                <a:cubicBezTo>
                  <a:pt x="300967" y="1013145"/>
                  <a:pt x="297805" y="1044469"/>
                  <a:pt x="281354" y="1069145"/>
                </a:cubicBezTo>
                <a:cubicBezTo>
                  <a:pt x="262597" y="1097280"/>
                  <a:pt x="235776" y="1121472"/>
                  <a:pt x="225083" y="1153551"/>
                </a:cubicBezTo>
                <a:cubicBezTo>
                  <a:pt x="191601" y="1253997"/>
                  <a:pt x="213399" y="1213281"/>
                  <a:pt x="168812" y="1280160"/>
                </a:cubicBezTo>
                <a:cubicBezTo>
                  <a:pt x="135330" y="1380606"/>
                  <a:pt x="157128" y="1339890"/>
                  <a:pt x="112541" y="1406770"/>
                </a:cubicBezTo>
                <a:cubicBezTo>
                  <a:pt x="107852" y="1420838"/>
                  <a:pt x="106103" y="1436258"/>
                  <a:pt x="98474" y="1448973"/>
                </a:cubicBezTo>
                <a:cubicBezTo>
                  <a:pt x="91650" y="1460346"/>
                  <a:pt x="76270" y="1465245"/>
                  <a:pt x="70338" y="1477108"/>
                </a:cubicBezTo>
                <a:cubicBezTo>
                  <a:pt x="57075" y="1503634"/>
                  <a:pt x="51581" y="1533379"/>
                  <a:pt x="42203" y="1561514"/>
                </a:cubicBezTo>
                <a:lnTo>
                  <a:pt x="28135" y="1603717"/>
                </a:lnTo>
                <a:cubicBezTo>
                  <a:pt x="23446" y="1617785"/>
                  <a:pt x="20700" y="1632657"/>
                  <a:pt x="14068" y="1645920"/>
                </a:cubicBezTo>
                <a:lnTo>
                  <a:pt x="0" y="167405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 13"/>
          <p:cNvSpPr/>
          <p:nvPr/>
        </p:nvSpPr>
        <p:spPr>
          <a:xfrm flipH="1">
            <a:off x="1115616" y="5229200"/>
            <a:ext cx="1368151" cy="45719"/>
          </a:xfrm>
          <a:custGeom>
            <a:avLst/>
            <a:gdLst>
              <a:gd name="connsiteX0" fmla="*/ 675249 w 675249"/>
              <a:gd name="connsiteY0" fmla="*/ 0 h 1674056"/>
              <a:gd name="connsiteX1" fmla="*/ 562708 w 675249"/>
              <a:gd name="connsiteY1" fmla="*/ 337625 h 1674056"/>
              <a:gd name="connsiteX2" fmla="*/ 548640 w 675249"/>
              <a:gd name="connsiteY2" fmla="*/ 379828 h 1674056"/>
              <a:gd name="connsiteX3" fmla="*/ 534572 w 675249"/>
              <a:gd name="connsiteY3" fmla="*/ 422031 h 1674056"/>
              <a:gd name="connsiteX4" fmla="*/ 506437 w 675249"/>
              <a:gd name="connsiteY4" fmla="*/ 464234 h 1674056"/>
              <a:gd name="connsiteX5" fmla="*/ 464234 w 675249"/>
              <a:gd name="connsiteY5" fmla="*/ 534573 h 1674056"/>
              <a:gd name="connsiteX6" fmla="*/ 407963 w 675249"/>
              <a:gd name="connsiteY6" fmla="*/ 703385 h 1674056"/>
              <a:gd name="connsiteX7" fmla="*/ 393895 w 675249"/>
              <a:gd name="connsiteY7" fmla="*/ 745588 h 1674056"/>
              <a:gd name="connsiteX8" fmla="*/ 365760 w 675249"/>
              <a:gd name="connsiteY8" fmla="*/ 787791 h 1674056"/>
              <a:gd name="connsiteX9" fmla="*/ 351692 w 675249"/>
              <a:gd name="connsiteY9" fmla="*/ 844062 h 1674056"/>
              <a:gd name="connsiteX10" fmla="*/ 323557 w 675249"/>
              <a:gd name="connsiteY10" fmla="*/ 928468 h 1674056"/>
              <a:gd name="connsiteX11" fmla="*/ 309489 w 675249"/>
              <a:gd name="connsiteY11" fmla="*/ 984739 h 1674056"/>
              <a:gd name="connsiteX12" fmla="*/ 281354 w 675249"/>
              <a:gd name="connsiteY12" fmla="*/ 1069145 h 1674056"/>
              <a:gd name="connsiteX13" fmla="*/ 225083 w 675249"/>
              <a:gd name="connsiteY13" fmla="*/ 1153551 h 1674056"/>
              <a:gd name="connsiteX14" fmla="*/ 168812 w 675249"/>
              <a:gd name="connsiteY14" fmla="*/ 1280160 h 1674056"/>
              <a:gd name="connsiteX15" fmla="*/ 112541 w 675249"/>
              <a:gd name="connsiteY15" fmla="*/ 1406770 h 1674056"/>
              <a:gd name="connsiteX16" fmla="*/ 98474 w 675249"/>
              <a:gd name="connsiteY16" fmla="*/ 1448973 h 1674056"/>
              <a:gd name="connsiteX17" fmla="*/ 70338 w 675249"/>
              <a:gd name="connsiteY17" fmla="*/ 1477108 h 1674056"/>
              <a:gd name="connsiteX18" fmla="*/ 42203 w 675249"/>
              <a:gd name="connsiteY18" fmla="*/ 1561514 h 1674056"/>
              <a:gd name="connsiteX19" fmla="*/ 28135 w 675249"/>
              <a:gd name="connsiteY19" fmla="*/ 1603717 h 1674056"/>
              <a:gd name="connsiteX20" fmla="*/ 14068 w 675249"/>
              <a:gd name="connsiteY20" fmla="*/ 1645920 h 1674056"/>
              <a:gd name="connsiteX21" fmla="*/ 0 w 675249"/>
              <a:gd name="connsiteY21" fmla="*/ 1674056 h 167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5249" h="1674056">
                <a:moveTo>
                  <a:pt x="675249" y="0"/>
                </a:moveTo>
                <a:lnTo>
                  <a:pt x="562708" y="337625"/>
                </a:lnTo>
                <a:lnTo>
                  <a:pt x="548640" y="379828"/>
                </a:lnTo>
                <a:cubicBezTo>
                  <a:pt x="543951" y="393896"/>
                  <a:pt x="542797" y="409693"/>
                  <a:pt x="534572" y="422031"/>
                </a:cubicBezTo>
                <a:cubicBezTo>
                  <a:pt x="525194" y="436099"/>
                  <a:pt x="513998" y="449112"/>
                  <a:pt x="506437" y="464234"/>
                </a:cubicBezTo>
                <a:cubicBezTo>
                  <a:pt x="469913" y="537282"/>
                  <a:pt x="519188" y="479617"/>
                  <a:pt x="464234" y="534573"/>
                </a:cubicBezTo>
                <a:lnTo>
                  <a:pt x="407963" y="703385"/>
                </a:lnTo>
                <a:cubicBezTo>
                  <a:pt x="403274" y="717453"/>
                  <a:pt x="402120" y="733250"/>
                  <a:pt x="393895" y="745588"/>
                </a:cubicBezTo>
                <a:lnTo>
                  <a:pt x="365760" y="787791"/>
                </a:lnTo>
                <a:cubicBezTo>
                  <a:pt x="361071" y="806548"/>
                  <a:pt x="357248" y="825543"/>
                  <a:pt x="351692" y="844062"/>
                </a:cubicBezTo>
                <a:cubicBezTo>
                  <a:pt x="343170" y="872468"/>
                  <a:pt x="330750" y="899696"/>
                  <a:pt x="323557" y="928468"/>
                </a:cubicBezTo>
                <a:cubicBezTo>
                  <a:pt x="318868" y="947225"/>
                  <a:pt x="315045" y="966220"/>
                  <a:pt x="309489" y="984739"/>
                </a:cubicBezTo>
                <a:cubicBezTo>
                  <a:pt x="300967" y="1013145"/>
                  <a:pt x="297805" y="1044469"/>
                  <a:pt x="281354" y="1069145"/>
                </a:cubicBezTo>
                <a:cubicBezTo>
                  <a:pt x="262597" y="1097280"/>
                  <a:pt x="235776" y="1121472"/>
                  <a:pt x="225083" y="1153551"/>
                </a:cubicBezTo>
                <a:cubicBezTo>
                  <a:pt x="191601" y="1253997"/>
                  <a:pt x="213399" y="1213281"/>
                  <a:pt x="168812" y="1280160"/>
                </a:cubicBezTo>
                <a:cubicBezTo>
                  <a:pt x="135330" y="1380606"/>
                  <a:pt x="157128" y="1339890"/>
                  <a:pt x="112541" y="1406770"/>
                </a:cubicBezTo>
                <a:cubicBezTo>
                  <a:pt x="107852" y="1420838"/>
                  <a:pt x="106103" y="1436258"/>
                  <a:pt x="98474" y="1448973"/>
                </a:cubicBezTo>
                <a:cubicBezTo>
                  <a:pt x="91650" y="1460346"/>
                  <a:pt x="76270" y="1465245"/>
                  <a:pt x="70338" y="1477108"/>
                </a:cubicBezTo>
                <a:cubicBezTo>
                  <a:pt x="57075" y="1503634"/>
                  <a:pt x="51581" y="1533379"/>
                  <a:pt x="42203" y="1561514"/>
                </a:cubicBezTo>
                <a:lnTo>
                  <a:pt x="28135" y="1603717"/>
                </a:lnTo>
                <a:cubicBezTo>
                  <a:pt x="23446" y="1617785"/>
                  <a:pt x="20700" y="1632657"/>
                  <a:pt x="14068" y="1645920"/>
                </a:cubicBezTo>
                <a:lnTo>
                  <a:pt x="0" y="167405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/>
          <p:cNvSpPr txBox="1"/>
          <p:nvPr/>
        </p:nvSpPr>
        <p:spPr>
          <a:xfrm>
            <a:off x="1547664" y="530120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c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2051720" y="37890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 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1043608" y="3861048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 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1475656" y="270892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C 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2339752" y="5301208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B 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1043608" y="522920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 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1187624" y="4797152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sl-SI" sz="2400" dirty="0"/>
              <a:t> 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1907704" y="4797152"/>
            <a:ext cx="42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</a:t>
            </a:r>
            <a:r>
              <a:rPr lang="sl-SI" sz="2400" dirty="0"/>
              <a:t> 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1547664" y="3573016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γ</a:t>
            </a:r>
            <a:r>
              <a:rPr lang="sl-SI" sz="2400" dirty="0"/>
              <a:t> </a:t>
            </a:r>
          </a:p>
        </p:txBody>
      </p:sp>
      <p:sp>
        <p:nvSpPr>
          <p:cNvPr id="24" name="Prostoročno 23"/>
          <p:cNvSpPr/>
          <p:nvPr/>
        </p:nvSpPr>
        <p:spPr>
          <a:xfrm>
            <a:off x="1547664" y="5373216"/>
            <a:ext cx="386716" cy="543950"/>
          </a:xfrm>
          <a:custGeom>
            <a:avLst/>
            <a:gdLst>
              <a:gd name="connsiteX0" fmla="*/ 186091 w 386716"/>
              <a:gd name="connsiteY0" fmla="*/ 9378 h 543950"/>
              <a:gd name="connsiteX1" fmla="*/ 101685 w 386716"/>
              <a:gd name="connsiteY1" fmla="*/ 23445 h 543950"/>
              <a:gd name="connsiteX2" fmla="*/ 73549 w 386716"/>
              <a:gd name="connsiteY2" fmla="*/ 51581 h 543950"/>
              <a:gd name="connsiteX3" fmla="*/ 31346 w 386716"/>
              <a:gd name="connsiteY3" fmla="*/ 79716 h 543950"/>
              <a:gd name="connsiteX4" fmla="*/ 3211 w 386716"/>
              <a:gd name="connsiteY4" fmla="*/ 192258 h 543950"/>
              <a:gd name="connsiteX5" fmla="*/ 31346 w 386716"/>
              <a:gd name="connsiteY5" fmla="*/ 403273 h 543950"/>
              <a:gd name="connsiteX6" fmla="*/ 59482 w 386716"/>
              <a:gd name="connsiteY6" fmla="*/ 445476 h 543950"/>
              <a:gd name="connsiteX7" fmla="*/ 101685 w 386716"/>
              <a:gd name="connsiteY7" fmla="*/ 515815 h 543950"/>
              <a:gd name="connsiteX8" fmla="*/ 214226 w 386716"/>
              <a:gd name="connsiteY8" fmla="*/ 543950 h 543950"/>
              <a:gd name="connsiteX9" fmla="*/ 270497 w 386716"/>
              <a:gd name="connsiteY9" fmla="*/ 529882 h 543950"/>
              <a:gd name="connsiteX10" fmla="*/ 354903 w 386716"/>
              <a:gd name="connsiteY10" fmla="*/ 473612 h 543950"/>
              <a:gd name="connsiteX11" fmla="*/ 383038 w 386716"/>
              <a:gd name="connsiteY11" fmla="*/ 389205 h 543950"/>
              <a:gd name="connsiteX12" fmla="*/ 354903 w 386716"/>
              <a:gd name="connsiteY12" fmla="*/ 234461 h 543950"/>
              <a:gd name="connsiteX13" fmla="*/ 326768 w 386716"/>
              <a:gd name="connsiteY13" fmla="*/ 206325 h 543950"/>
              <a:gd name="connsiteX14" fmla="*/ 256429 w 386716"/>
              <a:gd name="connsiteY14" fmla="*/ 93784 h 543950"/>
              <a:gd name="connsiteX15" fmla="*/ 214226 w 386716"/>
              <a:gd name="connsiteY15" fmla="*/ 79716 h 543950"/>
              <a:gd name="connsiteX16" fmla="*/ 186091 w 386716"/>
              <a:gd name="connsiteY16" fmla="*/ 9378 h 5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716" h="543950">
                <a:moveTo>
                  <a:pt x="186091" y="9378"/>
                </a:moveTo>
                <a:cubicBezTo>
                  <a:pt x="167334" y="0"/>
                  <a:pt x="128392" y="13430"/>
                  <a:pt x="101685" y="23445"/>
                </a:cubicBezTo>
                <a:cubicBezTo>
                  <a:pt x="89266" y="28102"/>
                  <a:pt x="83906" y="43295"/>
                  <a:pt x="73549" y="51581"/>
                </a:cubicBezTo>
                <a:cubicBezTo>
                  <a:pt x="60347" y="62143"/>
                  <a:pt x="45414" y="70338"/>
                  <a:pt x="31346" y="79716"/>
                </a:cubicBezTo>
                <a:cubicBezTo>
                  <a:pt x="21968" y="117230"/>
                  <a:pt x="0" y="153723"/>
                  <a:pt x="3211" y="192258"/>
                </a:cubicBezTo>
                <a:cubicBezTo>
                  <a:pt x="6354" y="229976"/>
                  <a:pt x="2614" y="345810"/>
                  <a:pt x="31346" y="403273"/>
                </a:cubicBezTo>
                <a:cubicBezTo>
                  <a:pt x="38907" y="418395"/>
                  <a:pt x="50103" y="431408"/>
                  <a:pt x="59482" y="445476"/>
                </a:cubicBezTo>
                <a:cubicBezTo>
                  <a:pt x="67779" y="470369"/>
                  <a:pt x="71976" y="503931"/>
                  <a:pt x="101685" y="515815"/>
                </a:cubicBezTo>
                <a:cubicBezTo>
                  <a:pt x="137587" y="530176"/>
                  <a:pt x="214226" y="543950"/>
                  <a:pt x="214226" y="543950"/>
                </a:cubicBezTo>
                <a:cubicBezTo>
                  <a:pt x="232983" y="539261"/>
                  <a:pt x="253204" y="538529"/>
                  <a:pt x="270497" y="529882"/>
                </a:cubicBezTo>
                <a:cubicBezTo>
                  <a:pt x="300742" y="514760"/>
                  <a:pt x="354903" y="473612"/>
                  <a:pt x="354903" y="473612"/>
                </a:cubicBezTo>
                <a:cubicBezTo>
                  <a:pt x="364281" y="445476"/>
                  <a:pt x="386716" y="418634"/>
                  <a:pt x="383038" y="389205"/>
                </a:cubicBezTo>
                <a:cubicBezTo>
                  <a:pt x="381098" y="373683"/>
                  <a:pt x="375448" y="268704"/>
                  <a:pt x="354903" y="234461"/>
                </a:cubicBezTo>
                <a:cubicBezTo>
                  <a:pt x="348079" y="223088"/>
                  <a:pt x="336146" y="215704"/>
                  <a:pt x="326768" y="206325"/>
                </a:cubicBezTo>
                <a:cubicBezTo>
                  <a:pt x="301106" y="129341"/>
                  <a:pt x="318850" y="124994"/>
                  <a:pt x="256429" y="93784"/>
                </a:cubicBezTo>
                <a:cubicBezTo>
                  <a:pt x="243166" y="87152"/>
                  <a:pt x="228294" y="84405"/>
                  <a:pt x="214226" y="79716"/>
                </a:cubicBezTo>
                <a:cubicBezTo>
                  <a:pt x="182412" y="31995"/>
                  <a:pt x="204848" y="18757"/>
                  <a:pt x="186091" y="937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rostoročno 24"/>
          <p:cNvSpPr/>
          <p:nvPr/>
        </p:nvSpPr>
        <p:spPr>
          <a:xfrm>
            <a:off x="1907704" y="4725144"/>
            <a:ext cx="386716" cy="543950"/>
          </a:xfrm>
          <a:custGeom>
            <a:avLst/>
            <a:gdLst>
              <a:gd name="connsiteX0" fmla="*/ 186091 w 386716"/>
              <a:gd name="connsiteY0" fmla="*/ 9378 h 543950"/>
              <a:gd name="connsiteX1" fmla="*/ 101685 w 386716"/>
              <a:gd name="connsiteY1" fmla="*/ 23445 h 543950"/>
              <a:gd name="connsiteX2" fmla="*/ 73549 w 386716"/>
              <a:gd name="connsiteY2" fmla="*/ 51581 h 543950"/>
              <a:gd name="connsiteX3" fmla="*/ 31346 w 386716"/>
              <a:gd name="connsiteY3" fmla="*/ 79716 h 543950"/>
              <a:gd name="connsiteX4" fmla="*/ 3211 w 386716"/>
              <a:gd name="connsiteY4" fmla="*/ 192258 h 543950"/>
              <a:gd name="connsiteX5" fmla="*/ 31346 w 386716"/>
              <a:gd name="connsiteY5" fmla="*/ 403273 h 543950"/>
              <a:gd name="connsiteX6" fmla="*/ 59482 w 386716"/>
              <a:gd name="connsiteY6" fmla="*/ 445476 h 543950"/>
              <a:gd name="connsiteX7" fmla="*/ 101685 w 386716"/>
              <a:gd name="connsiteY7" fmla="*/ 515815 h 543950"/>
              <a:gd name="connsiteX8" fmla="*/ 214226 w 386716"/>
              <a:gd name="connsiteY8" fmla="*/ 543950 h 543950"/>
              <a:gd name="connsiteX9" fmla="*/ 270497 w 386716"/>
              <a:gd name="connsiteY9" fmla="*/ 529882 h 543950"/>
              <a:gd name="connsiteX10" fmla="*/ 354903 w 386716"/>
              <a:gd name="connsiteY10" fmla="*/ 473612 h 543950"/>
              <a:gd name="connsiteX11" fmla="*/ 383038 w 386716"/>
              <a:gd name="connsiteY11" fmla="*/ 389205 h 543950"/>
              <a:gd name="connsiteX12" fmla="*/ 354903 w 386716"/>
              <a:gd name="connsiteY12" fmla="*/ 234461 h 543950"/>
              <a:gd name="connsiteX13" fmla="*/ 326768 w 386716"/>
              <a:gd name="connsiteY13" fmla="*/ 206325 h 543950"/>
              <a:gd name="connsiteX14" fmla="*/ 256429 w 386716"/>
              <a:gd name="connsiteY14" fmla="*/ 93784 h 543950"/>
              <a:gd name="connsiteX15" fmla="*/ 214226 w 386716"/>
              <a:gd name="connsiteY15" fmla="*/ 79716 h 543950"/>
              <a:gd name="connsiteX16" fmla="*/ 186091 w 386716"/>
              <a:gd name="connsiteY16" fmla="*/ 9378 h 5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716" h="543950">
                <a:moveTo>
                  <a:pt x="186091" y="9378"/>
                </a:moveTo>
                <a:cubicBezTo>
                  <a:pt x="167334" y="0"/>
                  <a:pt x="128392" y="13430"/>
                  <a:pt x="101685" y="23445"/>
                </a:cubicBezTo>
                <a:cubicBezTo>
                  <a:pt x="89266" y="28102"/>
                  <a:pt x="83906" y="43295"/>
                  <a:pt x="73549" y="51581"/>
                </a:cubicBezTo>
                <a:cubicBezTo>
                  <a:pt x="60347" y="62143"/>
                  <a:pt x="45414" y="70338"/>
                  <a:pt x="31346" y="79716"/>
                </a:cubicBezTo>
                <a:cubicBezTo>
                  <a:pt x="21968" y="117230"/>
                  <a:pt x="0" y="153723"/>
                  <a:pt x="3211" y="192258"/>
                </a:cubicBezTo>
                <a:cubicBezTo>
                  <a:pt x="6354" y="229976"/>
                  <a:pt x="2614" y="345810"/>
                  <a:pt x="31346" y="403273"/>
                </a:cubicBezTo>
                <a:cubicBezTo>
                  <a:pt x="38907" y="418395"/>
                  <a:pt x="50103" y="431408"/>
                  <a:pt x="59482" y="445476"/>
                </a:cubicBezTo>
                <a:cubicBezTo>
                  <a:pt x="67779" y="470369"/>
                  <a:pt x="71976" y="503931"/>
                  <a:pt x="101685" y="515815"/>
                </a:cubicBezTo>
                <a:cubicBezTo>
                  <a:pt x="137587" y="530176"/>
                  <a:pt x="214226" y="543950"/>
                  <a:pt x="214226" y="543950"/>
                </a:cubicBezTo>
                <a:cubicBezTo>
                  <a:pt x="232983" y="539261"/>
                  <a:pt x="253204" y="538529"/>
                  <a:pt x="270497" y="529882"/>
                </a:cubicBezTo>
                <a:cubicBezTo>
                  <a:pt x="300742" y="514760"/>
                  <a:pt x="354903" y="473612"/>
                  <a:pt x="354903" y="473612"/>
                </a:cubicBezTo>
                <a:cubicBezTo>
                  <a:pt x="364281" y="445476"/>
                  <a:pt x="386716" y="418634"/>
                  <a:pt x="383038" y="389205"/>
                </a:cubicBezTo>
                <a:cubicBezTo>
                  <a:pt x="381098" y="373683"/>
                  <a:pt x="375448" y="268704"/>
                  <a:pt x="354903" y="234461"/>
                </a:cubicBezTo>
                <a:cubicBezTo>
                  <a:pt x="348079" y="223088"/>
                  <a:pt x="336146" y="215704"/>
                  <a:pt x="326768" y="206325"/>
                </a:cubicBezTo>
                <a:cubicBezTo>
                  <a:pt x="301106" y="129341"/>
                  <a:pt x="318850" y="124994"/>
                  <a:pt x="256429" y="93784"/>
                </a:cubicBezTo>
                <a:cubicBezTo>
                  <a:pt x="243166" y="87152"/>
                  <a:pt x="228294" y="84405"/>
                  <a:pt x="214226" y="79716"/>
                </a:cubicBezTo>
                <a:cubicBezTo>
                  <a:pt x="182412" y="31995"/>
                  <a:pt x="204848" y="18757"/>
                  <a:pt x="186091" y="937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ostoročno 25"/>
          <p:cNvSpPr/>
          <p:nvPr/>
        </p:nvSpPr>
        <p:spPr>
          <a:xfrm>
            <a:off x="1259632" y="4725144"/>
            <a:ext cx="386716" cy="543950"/>
          </a:xfrm>
          <a:custGeom>
            <a:avLst/>
            <a:gdLst>
              <a:gd name="connsiteX0" fmla="*/ 186091 w 386716"/>
              <a:gd name="connsiteY0" fmla="*/ 9378 h 543950"/>
              <a:gd name="connsiteX1" fmla="*/ 101685 w 386716"/>
              <a:gd name="connsiteY1" fmla="*/ 23445 h 543950"/>
              <a:gd name="connsiteX2" fmla="*/ 73549 w 386716"/>
              <a:gd name="connsiteY2" fmla="*/ 51581 h 543950"/>
              <a:gd name="connsiteX3" fmla="*/ 31346 w 386716"/>
              <a:gd name="connsiteY3" fmla="*/ 79716 h 543950"/>
              <a:gd name="connsiteX4" fmla="*/ 3211 w 386716"/>
              <a:gd name="connsiteY4" fmla="*/ 192258 h 543950"/>
              <a:gd name="connsiteX5" fmla="*/ 31346 w 386716"/>
              <a:gd name="connsiteY5" fmla="*/ 403273 h 543950"/>
              <a:gd name="connsiteX6" fmla="*/ 59482 w 386716"/>
              <a:gd name="connsiteY6" fmla="*/ 445476 h 543950"/>
              <a:gd name="connsiteX7" fmla="*/ 101685 w 386716"/>
              <a:gd name="connsiteY7" fmla="*/ 515815 h 543950"/>
              <a:gd name="connsiteX8" fmla="*/ 214226 w 386716"/>
              <a:gd name="connsiteY8" fmla="*/ 543950 h 543950"/>
              <a:gd name="connsiteX9" fmla="*/ 270497 w 386716"/>
              <a:gd name="connsiteY9" fmla="*/ 529882 h 543950"/>
              <a:gd name="connsiteX10" fmla="*/ 354903 w 386716"/>
              <a:gd name="connsiteY10" fmla="*/ 473612 h 543950"/>
              <a:gd name="connsiteX11" fmla="*/ 383038 w 386716"/>
              <a:gd name="connsiteY11" fmla="*/ 389205 h 543950"/>
              <a:gd name="connsiteX12" fmla="*/ 354903 w 386716"/>
              <a:gd name="connsiteY12" fmla="*/ 234461 h 543950"/>
              <a:gd name="connsiteX13" fmla="*/ 326768 w 386716"/>
              <a:gd name="connsiteY13" fmla="*/ 206325 h 543950"/>
              <a:gd name="connsiteX14" fmla="*/ 256429 w 386716"/>
              <a:gd name="connsiteY14" fmla="*/ 93784 h 543950"/>
              <a:gd name="connsiteX15" fmla="*/ 214226 w 386716"/>
              <a:gd name="connsiteY15" fmla="*/ 79716 h 543950"/>
              <a:gd name="connsiteX16" fmla="*/ 186091 w 386716"/>
              <a:gd name="connsiteY16" fmla="*/ 9378 h 5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6716" h="543950">
                <a:moveTo>
                  <a:pt x="186091" y="9378"/>
                </a:moveTo>
                <a:cubicBezTo>
                  <a:pt x="167334" y="0"/>
                  <a:pt x="128392" y="13430"/>
                  <a:pt x="101685" y="23445"/>
                </a:cubicBezTo>
                <a:cubicBezTo>
                  <a:pt x="89266" y="28102"/>
                  <a:pt x="83906" y="43295"/>
                  <a:pt x="73549" y="51581"/>
                </a:cubicBezTo>
                <a:cubicBezTo>
                  <a:pt x="60347" y="62143"/>
                  <a:pt x="45414" y="70338"/>
                  <a:pt x="31346" y="79716"/>
                </a:cubicBezTo>
                <a:cubicBezTo>
                  <a:pt x="21968" y="117230"/>
                  <a:pt x="0" y="153723"/>
                  <a:pt x="3211" y="192258"/>
                </a:cubicBezTo>
                <a:cubicBezTo>
                  <a:pt x="6354" y="229976"/>
                  <a:pt x="2614" y="345810"/>
                  <a:pt x="31346" y="403273"/>
                </a:cubicBezTo>
                <a:cubicBezTo>
                  <a:pt x="38907" y="418395"/>
                  <a:pt x="50103" y="431408"/>
                  <a:pt x="59482" y="445476"/>
                </a:cubicBezTo>
                <a:cubicBezTo>
                  <a:pt x="67779" y="470369"/>
                  <a:pt x="71976" y="503931"/>
                  <a:pt x="101685" y="515815"/>
                </a:cubicBezTo>
                <a:cubicBezTo>
                  <a:pt x="137587" y="530176"/>
                  <a:pt x="214226" y="543950"/>
                  <a:pt x="214226" y="543950"/>
                </a:cubicBezTo>
                <a:cubicBezTo>
                  <a:pt x="232983" y="539261"/>
                  <a:pt x="253204" y="538529"/>
                  <a:pt x="270497" y="529882"/>
                </a:cubicBezTo>
                <a:cubicBezTo>
                  <a:pt x="300742" y="514760"/>
                  <a:pt x="354903" y="473612"/>
                  <a:pt x="354903" y="473612"/>
                </a:cubicBezTo>
                <a:cubicBezTo>
                  <a:pt x="364281" y="445476"/>
                  <a:pt x="386716" y="418634"/>
                  <a:pt x="383038" y="389205"/>
                </a:cubicBezTo>
                <a:cubicBezTo>
                  <a:pt x="381098" y="373683"/>
                  <a:pt x="375448" y="268704"/>
                  <a:pt x="354903" y="234461"/>
                </a:cubicBezTo>
                <a:cubicBezTo>
                  <a:pt x="348079" y="223088"/>
                  <a:pt x="336146" y="215704"/>
                  <a:pt x="326768" y="206325"/>
                </a:cubicBezTo>
                <a:cubicBezTo>
                  <a:pt x="301106" y="129341"/>
                  <a:pt x="318850" y="124994"/>
                  <a:pt x="256429" y="93784"/>
                </a:cubicBezTo>
                <a:cubicBezTo>
                  <a:pt x="243166" y="87152"/>
                  <a:pt x="228294" y="84405"/>
                  <a:pt x="214226" y="79716"/>
                </a:cubicBezTo>
                <a:cubicBezTo>
                  <a:pt x="182412" y="31995"/>
                  <a:pt x="204848" y="18757"/>
                  <a:pt x="186091" y="937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oljeZBesedilom 26"/>
          <p:cNvSpPr txBox="1"/>
          <p:nvPr/>
        </p:nvSpPr>
        <p:spPr>
          <a:xfrm>
            <a:off x="4139952" y="47971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•</a:t>
            </a:r>
          </a:p>
        </p:txBody>
      </p:sp>
      <p:cxnSp>
        <p:nvCxnSpPr>
          <p:cNvPr id="29" name="Raven konektor 28"/>
          <p:cNvCxnSpPr/>
          <p:nvPr/>
        </p:nvCxnSpPr>
        <p:spPr>
          <a:xfrm>
            <a:off x="4283968" y="5013176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Rezultat iskanja slik za geotrikotnik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85184"/>
            <a:ext cx="7620000" cy="3882008"/>
          </a:xfrm>
          <a:prstGeom prst="rect">
            <a:avLst/>
          </a:prstGeom>
          <a:noFill/>
        </p:spPr>
      </p:pic>
      <p:cxnSp>
        <p:nvCxnSpPr>
          <p:cNvPr id="35" name="Raven konektor 34"/>
          <p:cNvCxnSpPr/>
          <p:nvPr/>
        </p:nvCxnSpPr>
        <p:spPr>
          <a:xfrm>
            <a:off x="7596336" y="4941168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konektor 36"/>
          <p:cNvCxnSpPr/>
          <p:nvPr/>
        </p:nvCxnSpPr>
        <p:spPr>
          <a:xfrm>
            <a:off x="4283968" y="5013176"/>
            <a:ext cx="33123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Rezultat iskanja slik za geotrikotnik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1196752"/>
            <a:ext cx="7620000" cy="3810000"/>
          </a:xfrm>
          <a:prstGeom prst="rect">
            <a:avLst/>
          </a:prstGeom>
          <a:noFill/>
        </p:spPr>
      </p:pic>
      <p:cxnSp>
        <p:nvCxnSpPr>
          <p:cNvPr id="41" name="Raven konektor 40"/>
          <p:cNvCxnSpPr/>
          <p:nvPr/>
        </p:nvCxnSpPr>
        <p:spPr>
          <a:xfrm flipH="1">
            <a:off x="6012160" y="2780928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konektor 42"/>
          <p:cNvCxnSpPr/>
          <p:nvPr/>
        </p:nvCxnSpPr>
        <p:spPr>
          <a:xfrm flipV="1">
            <a:off x="4211960" y="1268760"/>
            <a:ext cx="3168352" cy="3744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konektor 44"/>
          <p:cNvCxnSpPr/>
          <p:nvPr/>
        </p:nvCxnSpPr>
        <p:spPr>
          <a:xfrm>
            <a:off x="5652120" y="2708920"/>
            <a:ext cx="216024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konektor 48"/>
          <p:cNvCxnSpPr/>
          <p:nvPr/>
        </p:nvCxnSpPr>
        <p:spPr>
          <a:xfrm>
            <a:off x="5364088" y="2348880"/>
            <a:ext cx="2232248" cy="2664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jeZBesedilom 50"/>
          <p:cNvSpPr txBox="1"/>
          <p:nvPr/>
        </p:nvSpPr>
        <p:spPr>
          <a:xfrm>
            <a:off x="4716016" y="35010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 </a:t>
            </a:r>
          </a:p>
        </p:txBody>
      </p:sp>
      <p:sp>
        <p:nvSpPr>
          <p:cNvPr id="52" name="PoljeZBesedilom 51"/>
          <p:cNvSpPr txBox="1"/>
          <p:nvPr/>
        </p:nvSpPr>
        <p:spPr>
          <a:xfrm>
            <a:off x="6732240" y="357301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a </a:t>
            </a:r>
          </a:p>
        </p:txBody>
      </p:sp>
      <p:sp>
        <p:nvSpPr>
          <p:cNvPr id="54" name="PoljeZBesedilom 53"/>
          <p:cNvSpPr txBox="1"/>
          <p:nvPr/>
        </p:nvSpPr>
        <p:spPr>
          <a:xfrm>
            <a:off x="4499992" y="450912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sl-SI" sz="2400" dirty="0"/>
              <a:t> </a:t>
            </a:r>
          </a:p>
        </p:txBody>
      </p:sp>
      <p:sp>
        <p:nvSpPr>
          <p:cNvPr id="55" name="PoljeZBesedilom 54"/>
          <p:cNvSpPr txBox="1"/>
          <p:nvPr/>
        </p:nvSpPr>
        <p:spPr>
          <a:xfrm>
            <a:off x="6732240" y="450912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</a:t>
            </a:r>
            <a:r>
              <a:rPr lang="sl-SI" sz="2400" dirty="0"/>
              <a:t> </a:t>
            </a:r>
          </a:p>
        </p:txBody>
      </p:sp>
      <p:sp>
        <p:nvSpPr>
          <p:cNvPr id="56" name="PoljeZBesedilom 55"/>
          <p:cNvSpPr txBox="1"/>
          <p:nvPr/>
        </p:nvSpPr>
        <p:spPr>
          <a:xfrm>
            <a:off x="5652120" y="5013176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c </a:t>
            </a:r>
          </a:p>
        </p:txBody>
      </p:sp>
      <p:cxnSp>
        <p:nvCxnSpPr>
          <p:cNvPr id="58" name="Raven konektor 57"/>
          <p:cNvCxnSpPr/>
          <p:nvPr/>
        </p:nvCxnSpPr>
        <p:spPr>
          <a:xfrm flipH="1">
            <a:off x="4283968" y="3068960"/>
            <a:ext cx="1584176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konektor 60"/>
          <p:cNvCxnSpPr/>
          <p:nvPr/>
        </p:nvCxnSpPr>
        <p:spPr>
          <a:xfrm>
            <a:off x="5940152" y="2996952"/>
            <a:ext cx="1656184" cy="2016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jeZBesedilom 62"/>
          <p:cNvSpPr txBox="1"/>
          <p:nvPr/>
        </p:nvSpPr>
        <p:spPr>
          <a:xfrm>
            <a:off x="3995936" y="5085184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 </a:t>
            </a:r>
          </a:p>
        </p:txBody>
      </p:sp>
      <p:sp>
        <p:nvSpPr>
          <p:cNvPr id="64" name="PoljeZBesedilom 63"/>
          <p:cNvSpPr txBox="1"/>
          <p:nvPr/>
        </p:nvSpPr>
        <p:spPr>
          <a:xfrm>
            <a:off x="7452320" y="5085184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B </a:t>
            </a:r>
          </a:p>
        </p:txBody>
      </p:sp>
      <p:sp>
        <p:nvSpPr>
          <p:cNvPr id="65" name="PoljeZBesedilom 64"/>
          <p:cNvSpPr txBox="1"/>
          <p:nvPr/>
        </p:nvSpPr>
        <p:spPr>
          <a:xfrm>
            <a:off x="5724128" y="234888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C </a:t>
            </a:r>
          </a:p>
        </p:txBody>
      </p:sp>
      <p:sp>
        <p:nvSpPr>
          <p:cNvPr id="67" name="PoljeZBesedilom 66"/>
          <p:cNvSpPr txBox="1"/>
          <p:nvPr/>
        </p:nvSpPr>
        <p:spPr>
          <a:xfrm>
            <a:off x="5652120" y="3212976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γ</a:t>
            </a:r>
            <a:r>
              <a:rPr lang="sl-SI" sz="2400" dirty="0"/>
              <a:t> </a:t>
            </a:r>
          </a:p>
        </p:txBody>
      </p:sp>
      <p:sp>
        <p:nvSpPr>
          <p:cNvPr id="72" name="Prostoročno 71"/>
          <p:cNvSpPr/>
          <p:nvPr/>
        </p:nvSpPr>
        <p:spPr>
          <a:xfrm>
            <a:off x="5683348" y="3288524"/>
            <a:ext cx="844061" cy="1607033"/>
          </a:xfrm>
          <a:custGeom>
            <a:avLst/>
            <a:gdLst>
              <a:gd name="connsiteX0" fmla="*/ 829994 w 844061"/>
              <a:gd name="connsiteY0" fmla="*/ 1607033 h 1607033"/>
              <a:gd name="connsiteX1" fmla="*/ 844061 w 844061"/>
              <a:gd name="connsiteY1" fmla="*/ 1564830 h 1607033"/>
              <a:gd name="connsiteX2" fmla="*/ 815926 w 844061"/>
              <a:gd name="connsiteY2" fmla="*/ 1438221 h 1607033"/>
              <a:gd name="connsiteX3" fmla="*/ 801858 w 844061"/>
              <a:gd name="connsiteY3" fmla="*/ 1353814 h 1607033"/>
              <a:gd name="connsiteX4" fmla="*/ 773723 w 844061"/>
              <a:gd name="connsiteY4" fmla="*/ 1269408 h 1607033"/>
              <a:gd name="connsiteX5" fmla="*/ 759655 w 844061"/>
              <a:gd name="connsiteY5" fmla="*/ 1185002 h 1607033"/>
              <a:gd name="connsiteX6" fmla="*/ 731520 w 844061"/>
              <a:gd name="connsiteY6" fmla="*/ 1100596 h 1607033"/>
              <a:gd name="connsiteX7" fmla="*/ 703384 w 844061"/>
              <a:gd name="connsiteY7" fmla="*/ 1002122 h 1607033"/>
              <a:gd name="connsiteX8" fmla="*/ 661181 w 844061"/>
              <a:gd name="connsiteY8" fmla="*/ 819242 h 1607033"/>
              <a:gd name="connsiteX9" fmla="*/ 647114 w 844061"/>
              <a:gd name="connsiteY9" fmla="*/ 777039 h 1607033"/>
              <a:gd name="connsiteX10" fmla="*/ 618978 w 844061"/>
              <a:gd name="connsiteY10" fmla="*/ 748904 h 1607033"/>
              <a:gd name="connsiteX11" fmla="*/ 604910 w 844061"/>
              <a:gd name="connsiteY11" fmla="*/ 706701 h 1607033"/>
              <a:gd name="connsiteX12" fmla="*/ 548640 w 844061"/>
              <a:gd name="connsiteY12" fmla="*/ 636362 h 1607033"/>
              <a:gd name="connsiteX13" fmla="*/ 492369 w 844061"/>
              <a:gd name="connsiteY13" fmla="*/ 566024 h 1607033"/>
              <a:gd name="connsiteX14" fmla="*/ 436098 w 844061"/>
              <a:gd name="connsiteY14" fmla="*/ 509753 h 1607033"/>
              <a:gd name="connsiteX15" fmla="*/ 379827 w 844061"/>
              <a:gd name="connsiteY15" fmla="*/ 439414 h 1607033"/>
              <a:gd name="connsiteX16" fmla="*/ 337624 w 844061"/>
              <a:gd name="connsiteY16" fmla="*/ 411279 h 1607033"/>
              <a:gd name="connsiteX17" fmla="*/ 323557 w 844061"/>
              <a:gd name="connsiteY17" fmla="*/ 369076 h 1607033"/>
              <a:gd name="connsiteX18" fmla="*/ 267286 w 844061"/>
              <a:gd name="connsiteY18" fmla="*/ 312805 h 1607033"/>
              <a:gd name="connsiteX19" fmla="*/ 211015 w 844061"/>
              <a:gd name="connsiteY19" fmla="*/ 256534 h 1607033"/>
              <a:gd name="connsiteX20" fmla="*/ 182880 w 844061"/>
              <a:gd name="connsiteY20" fmla="*/ 214331 h 1607033"/>
              <a:gd name="connsiteX21" fmla="*/ 98474 w 844061"/>
              <a:gd name="connsiteY21" fmla="*/ 101790 h 1607033"/>
              <a:gd name="connsiteX22" fmla="*/ 84406 w 844061"/>
              <a:gd name="connsiteY22" fmla="*/ 59587 h 1607033"/>
              <a:gd name="connsiteX23" fmla="*/ 42203 w 844061"/>
              <a:gd name="connsiteY23" fmla="*/ 31451 h 1607033"/>
              <a:gd name="connsiteX24" fmla="*/ 0 w 844061"/>
              <a:gd name="connsiteY24" fmla="*/ 3316 h 16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4061" h="1607033">
                <a:moveTo>
                  <a:pt x="829994" y="1607033"/>
                </a:moveTo>
                <a:cubicBezTo>
                  <a:pt x="834683" y="1592965"/>
                  <a:pt x="844061" y="1579659"/>
                  <a:pt x="844061" y="1564830"/>
                </a:cubicBezTo>
                <a:cubicBezTo>
                  <a:pt x="844061" y="1515310"/>
                  <a:pt x="830434" y="1481743"/>
                  <a:pt x="815926" y="1438221"/>
                </a:cubicBezTo>
                <a:cubicBezTo>
                  <a:pt x="811237" y="1410085"/>
                  <a:pt x="808776" y="1381486"/>
                  <a:pt x="801858" y="1353814"/>
                </a:cubicBezTo>
                <a:cubicBezTo>
                  <a:pt x="794665" y="1325042"/>
                  <a:pt x="778599" y="1298662"/>
                  <a:pt x="773723" y="1269408"/>
                </a:cubicBezTo>
                <a:cubicBezTo>
                  <a:pt x="769034" y="1241273"/>
                  <a:pt x="766573" y="1212674"/>
                  <a:pt x="759655" y="1185002"/>
                </a:cubicBezTo>
                <a:cubicBezTo>
                  <a:pt x="752462" y="1156230"/>
                  <a:pt x="740898" y="1128731"/>
                  <a:pt x="731520" y="1100596"/>
                </a:cubicBezTo>
                <a:cubicBezTo>
                  <a:pt x="719467" y="1064436"/>
                  <a:pt x="710450" y="1040985"/>
                  <a:pt x="703384" y="1002122"/>
                </a:cubicBezTo>
                <a:cubicBezTo>
                  <a:pt x="674164" y="841408"/>
                  <a:pt x="709605" y="964514"/>
                  <a:pt x="661181" y="819242"/>
                </a:cubicBezTo>
                <a:cubicBezTo>
                  <a:pt x="656492" y="805174"/>
                  <a:pt x="657600" y="787524"/>
                  <a:pt x="647114" y="777039"/>
                </a:cubicBezTo>
                <a:lnTo>
                  <a:pt x="618978" y="748904"/>
                </a:lnTo>
                <a:cubicBezTo>
                  <a:pt x="614289" y="734836"/>
                  <a:pt x="611542" y="719964"/>
                  <a:pt x="604910" y="706701"/>
                </a:cubicBezTo>
                <a:cubicBezTo>
                  <a:pt x="587164" y="671209"/>
                  <a:pt x="574809" y="662532"/>
                  <a:pt x="548640" y="636362"/>
                </a:cubicBezTo>
                <a:cubicBezTo>
                  <a:pt x="513280" y="530283"/>
                  <a:pt x="565091" y="656926"/>
                  <a:pt x="492369" y="566024"/>
                </a:cubicBezTo>
                <a:cubicBezTo>
                  <a:pt x="437803" y="497817"/>
                  <a:pt x="528178" y="540447"/>
                  <a:pt x="436098" y="509753"/>
                </a:cubicBezTo>
                <a:cubicBezTo>
                  <a:pt x="415207" y="478416"/>
                  <a:pt x="408464" y="462323"/>
                  <a:pt x="379827" y="439414"/>
                </a:cubicBezTo>
                <a:cubicBezTo>
                  <a:pt x="366625" y="428852"/>
                  <a:pt x="351692" y="420657"/>
                  <a:pt x="337624" y="411279"/>
                </a:cubicBezTo>
                <a:cubicBezTo>
                  <a:pt x="332935" y="397211"/>
                  <a:pt x="332176" y="381143"/>
                  <a:pt x="323557" y="369076"/>
                </a:cubicBezTo>
                <a:cubicBezTo>
                  <a:pt x="308139" y="347491"/>
                  <a:pt x="267286" y="312805"/>
                  <a:pt x="267286" y="312805"/>
                </a:cubicBezTo>
                <a:cubicBezTo>
                  <a:pt x="236592" y="220725"/>
                  <a:pt x="279222" y="311100"/>
                  <a:pt x="211015" y="256534"/>
                </a:cubicBezTo>
                <a:cubicBezTo>
                  <a:pt x="197813" y="245972"/>
                  <a:pt x="193442" y="227533"/>
                  <a:pt x="182880" y="214331"/>
                </a:cubicBezTo>
                <a:cubicBezTo>
                  <a:pt x="144788" y="166717"/>
                  <a:pt x="126523" y="185936"/>
                  <a:pt x="98474" y="101790"/>
                </a:cubicBezTo>
                <a:cubicBezTo>
                  <a:pt x="93785" y="87722"/>
                  <a:pt x="93669" y="71166"/>
                  <a:pt x="84406" y="59587"/>
                </a:cubicBezTo>
                <a:cubicBezTo>
                  <a:pt x="73844" y="46385"/>
                  <a:pt x="55405" y="42013"/>
                  <a:pt x="42203" y="31451"/>
                </a:cubicBezTo>
                <a:cubicBezTo>
                  <a:pt x="2890" y="0"/>
                  <a:pt x="30110" y="3316"/>
                  <a:pt x="0" y="3316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3" name="Prostoročno 72"/>
          <p:cNvSpPr/>
          <p:nvPr/>
        </p:nvSpPr>
        <p:spPr>
          <a:xfrm>
            <a:off x="4431323" y="3249637"/>
            <a:ext cx="1702191" cy="1731087"/>
          </a:xfrm>
          <a:custGeom>
            <a:avLst/>
            <a:gdLst>
              <a:gd name="connsiteX0" fmla="*/ 1702191 w 1702191"/>
              <a:gd name="connsiteY0" fmla="*/ 14068 h 1731087"/>
              <a:gd name="connsiteX1" fmla="*/ 1659988 w 1702191"/>
              <a:gd name="connsiteY1" fmla="*/ 0 h 1731087"/>
              <a:gd name="connsiteX2" fmla="*/ 1477108 w 1702191"/>
              <a:gd name="connsiteY2" fmla="*/ 14068 h 1731087"/>
              <a:gd name="connsiteX3" fmla="*/ 1280160 w 1702191"/>
              <a:gd name="connsiteY3" fmla="*/ 70338 h 1731087"/>
              <a:gd name="connsiteX4" fmla="*/ 1195754 w 1702191"/>
              <a:gd name="connsiteY4" fmla="*/ 112541 h 1731087"/>
              <a:gd name="connsiteX5" fmla="*/ 1111348 w 1702191"/>
              <a:gd name="connsiteY5" fmla="*/ 140677 h 1731087"/>
              <a:gd name="connsiteX6" fmla="*/ 1041009 w 1702191"/>
              <a:gd name="connsiteY6" fmla="*/ 182880 h 1731087"/>
              <a:gd name="connsiteX7" fmla="*/ 956603 w 1702191"/>
              <a:gd name="connsiteY7" fmla="*/ 239151 h 1731087"/>
              <a:gd name="connsiteX8" fmla="*/ 914400 w 1702191"/>
              <a:gd name="connsiteY8" fmla="*/ 267286 h 1731087"/>
              <a:gd name="connsiteX9" fmla="*/ 886265 w 1702191"/>
              <a:gd name="connsiteY9" fmla="*/ 309489 h 1731087"/>
              <a:gd name="connsiteX10" fmla="*/ 815926 w 1702191"/>
              <a:gd name="connsiteY10" fmla="*/ 379828 h 1731087"/>
              <a:gd name="connsiteX11" fmla="*/ 759655 w 1702191"/>
              <a:gd name="connsiteY11" fmla="*/ 450166 h 1731087"/>
              <a:gd name="connsiteX12" fmla="*/ 689317 w 1702191"/>
              <a:gd name="connsiteY12" fmla="*/ 506437 h 1731087"/>
              <a:gd name="connsiteX13" fmla="*/ 633046 w 1702191"/>
              <a:gd name="connsiteY13" fmla="*/ 590843 h 1731087"/>
              <a:gd name="connsiteX14" fmla="*/ 576775 w 1702191"/>
              <a:gd name="connsiteY14" fmla="*/ 703385 h 1731087"/>
              <a:gd name="connsiteX15" fmla="*/ 562708 w 1702191"/>
              <a:gd name="connsiteY15" fmla="*/ 745588 h 1731087"/>
              <a:gd name="connsiteX16" fmla="*/ 478302 w 1702191"/>
              <a:gd name="connsiteY16" fmla="*/ 858129 h 1731087"/>
              <a:gd name="connsiteX17" fmla="*/ 436099 w 1702191"/>
              <a:gd name="connsiteY17" fmla="*/ 928468 h 1731087"/>
              <a:gd name="connsiteX18" fmla="*/ 422031 w 1702191"/>
              <a:gd name="connsiteY18" fmla="*/ 970671 h 1731087"/>
              <a:gd name="connsiteX19" fmla="*/ 337625 w 1702191"/>
              <a:gd name="connsiteY19" fmla="*/ 1083212 h 1731087"/>
              <a:gd name="connsiteX20" fmla="*/ 323557 w 1702191"/>
              <a:gd name="connsiteY20" fmla="*/ 1125415 h 1731087"/>
              <a:gd name="connsiteX21" fmla="*/ 267286 w 1702191"/>
              <a:gd name="connsiteY21" fmla="*/ 1181686 h 1731087"/>
              <a:gd name="connsiteX22" fmla="*/ 239151 w 1702191"/>
              <a:gd name="connsiteY22" fmla="*/ 1223889 h 1731087"/>
              <a:gd name="connsiteX23" fmla="*/ 211015 w 1702191"/>
              <a:gd name="connsiteY23" fmla="*/ 1252025 h 1731087"/>
              <a:gd name="connsiteX24" fmla="*/ 140677 w 1702191"/>
              <a:gd name="connsiteY24" fmla="*/ 1378634 h 1731087"/>
              <a:gd name="connsiteX25" fmla="*/ 112542 w 1702191"/>
              <a:gd name="connsiteY25" fmla="*/ 1420837 h 1731087"/>
              <a:gd name="connsiteX26" fmla="*/ 84406 w 1702191"/>
              <a:gd name="connsiteY26" fmla="*/ 1505243 h 1731087"/>
              <a:gd name="connsiteX27" fmla="*/ 28135 w 1702191"/>
              <a:gd name="connsiteY27" fmla="*/ 1631852 h 1731087"/>
              <a:gd name="connsiteX28" fmla="*/ 14068 w 1702191"/>
              <a:gd name="connsiteY28" fmla="*/ 1674055 h 1731087"/>
              <a:gd name="connsiteX29" fmla="*/ 0 w 1702191"/>
              <a:gd name="connsiteY29" fmla="*/ 1716258 h 1731087"/>
              <a:gd name="connsiteX30" fmla="*/ 0 w 1702191"/>
              <a:gd name="connsiteY30" fmla="*/ 1674055 h 173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02191" h="1731087">
                <a:moveTo>
                  <a:pt x="1702191" y="14068"/>
                </a:moveTo>
                <a:cubicBezTo>
                  <a:pt x="1688123" y="9379"/>
                  <a:pt x="1674817" y="0"/>
                  <a:pt x="1659988" y="0"/>
                </a:cubicBezTo>
                <a:cubicBezTo>
                  <a:pt x="1598848" y="0"/>
                  <a:pt x="1537634" y="5422"/>
                  <a:pt x="1477108" y="14068"/>
                </a:cubicBezTo>
                <a:cubicBezTo>
                  <a:pt x="1415283" y="22900"/>
                  <a:pt x="1340285" y="50296"/>
                  <a:pt x="1280160" y="70338"/>
                </a:cubicBezTo>
                <a:cubicBezTo>
                  <a:pt x="1126256" y="121639"/>
                  <a:pt x="1359365" y="39824"/>
                  <a:pt x="1195754" y="112541"/>
                </a:cubicBezTo>
                <a:cubicBezTo>
                  <a:pt x="1168653" y="124586"/>
                  <a:pt x="1111348" y="140677"/>
                  <a:pt x="1111348" y="140677"/>
                </a:cubicBezTo>
                <a:cubicBezTo>
                  <a:pt x="1048223" y="203799"/>
                  <a:pt x="1123190" y="137224"/>
                  <a:pt x="1041009" y="182880"/>
                </a:cubicBezTo>
                <a:cubicBezTo>
                  <a:pt x="1011450" y="199302"/>
                  <a:pt x="984738" y="220394"/>
                  <a:pt x="956603" y="239151"/>
                </a:cubicBezTo>
                <a:lnTo>
                  <a:pt x="914400" y="267286"/>
                </a:lnTo>
                <a:cubicBezTo>
                  <a:pt x="905022" y="281354"/>
                  <a:pt x="897398" y="296765"/>
                  <a:pt x="886265" y="309489"/>
                </a:cubicBezTo>
                <a:cubicBezTo>
                  <a:pt x="864430" y="334443"/>
                  <a:pt x="834319" y="352239"/>
                  <a:pt x="815926" y="379828"/>
                </a:cubicBezTo>
                <a:cubicBezTo>
                  <a:pt x="795034" y="411167"/>
                  <a:pt x="788293" y="427256"/>
                  <a:pt x="759655" y="450166"/>
                </a:cubicBezTo>
                <a:cubicBezTo>
                  <a:pt x="670936" y="521140"/>
                  <a:pt x="757241" y="438511"/>
                  <a:pt x="689317" y="506437"/>
                </a:cubicBezTo>
                <a:cubicBezTo>
                  <a:pt x="642774" y="646061"/>
                  <a:pt x="720863" y="432772"/>
                  <a:pt x="633046" y="590843"/>
                </a:cubicBezTo>
                <a:cubicBezTo>
                  <a:pt x="552222" y="736326"/>
                  <a:pt x="647570" y="632590"/>
                  <a:pt x="576775" y="703385"/>
                </a:cubicBezTo>
                <a:cubicBezTo>
                  <a:pt x="572086" y="717453"/>
                  <a:pt x="570337" y="732873"/>
                  <a:pt x="562708" y="745588"/>
                </a:cubicBezTo>
                <a:cubicBezTo>
                  <a:pt x="512712" y="828915"/>
                  <a:pt x="536702" y="682934"/>
                  <a:pt x="478302" y="858129"/>
                </a:cubicBezTo>
                <a:cubicBezTo>
                  <a:pt x="460040" y="912915"/>
                  <a:pt x="474719" y="889846"/>
                  <a:pt x="436099" y="928468"/>
                </a:cubicBezTo>
                <a:cubicBezTo>
                  <a:pt x="431410" y="942536"/>
                  <a:pt x="429660" y="957956"/>
                  <a:pt x="422031" y="970671"/>
                </a:cubicBezTo>
                <a:cubicBezTo>
                  <a:pt x="372036" y="1053993"/>
                  <a:pt x="396021" y="908029"/>
                  <a:pt x="337625" y="1083212"/>
                </a:cubicBezTo>
                <a:cubicBezTo>
                  <a:pt x="332936" y="1097280"/>
                  <a:pt x="332176" y="1113348"/>
                  <a:pt x="323557" y="1125415"/>
                </a:cubicBezTo>
                <a:cubicBezTo>
                  <a:pt x="308139" y="1147000"/>
                  <a:pt x="282000" y="1159615"/>
                  <a:pt x="267286" y="1181686"/>
                </a:cubicBezTo>
                <a:cubicBezTo>
                  <a:pt x="257908" y="1195754"/>
                  <a:pt x="249713" y="1210687"/>
                  <a:pt x="239151" y="1223889"/>
                </a:cubicBezTo>
                <a:cubicBezTo>
                  <a:pt x="230865" y="1234246"/>
                  <a:pt x="218973" y="1241414"/>
                  <a:pt x="211015" y="1252025"/>
                </a:cubicBezTo>
                <a:cubicBezTo>
                  <a:pt x="77954" y="1429441"/>
                  <a:pt x="195507" y="1268975"/>
                  <a:pt x="140677" y="1378634"/>
                </a:cubicBezTo>
                <a:cubicBezTo>
                  <a:pt x="133116" y="1393756"/>
                  <a:pt x="119409" y="1405387"/>
                  <a:pt x="112542" y="1420837"/>
                </a:cubicBezTo>
                <a:cubicBezTo>
                  <a:pt x="100497" y="1447938"/>
                  <a:pt x="100857" y="1480567"/>
                  <a:pt x="84406" y="1505243"/>
                </a:cubicBezTo>
                <a:cubicBezTo>
                  <a:pt x="39821" y="1572121"/>
                  <a:pt x="61616" y="1531409"/>
                  <a:pt x="28135" y="1631852"/>
                </a:cubicBezTo>
                <a:lnTo>
                  <a:pt x="14068" y="1674055"/>
                </a:lnTo>
                <a:cubicBezTo>
                  <a:pt x="9379" y="1688123"/>
                  <a:pt x="0" y="1731087"/>
                  <a:pt x="0" y="1716258"/>
                </a:cubicBezTo>
                <a:lnTo>
                  <a:pt x="0" y="167405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0777E-6 L 0.36285 0.0057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51" grpId="0"/>
      <p:bldP spid="52" grpId="0"/>
      <p:bldP spid="54" grpId="0"/>
      <p:bldP spid="55" grpId="0"/>
      <p:bldP spid="56" grpId="0"/>
      <p:bldP spid="63" grpId="0"/>
      <p:bldP spid="64" grpId="0"/>
      <p:bldP spid="65" grpId="0"/>
      <p:bldP spid="67" grpId="0"/>
      <p:bldP spid="72" grpId="0" animBg="1"/>
      <p:bldP spid="72" grpId="1" animBg="1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7544" y="548680"/>
            <a:ext cx="4073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2. ENAKOKRAKI TRIKOTNIK ABC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1052736"/>
            <a:ext cx="225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( gama)  </a:t>
            </a:r>
            <a:r>
              <a:rPr lang="el-GR" sz="2400" dirty="0"/>
              <a:t>γ</a:t>
            </a:r>
            <a:r>
              <a:rPr lang="sl-SI" sz="2400" dirty="0"/>
              <a:t> = 100°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1475656" y="1484784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a = 5 cm</a:t>
            </a:r>
          </a:p>
        </p:txBody>
      </p:sp>
      <p:cxnSp>
        <p:nvCxnSpPr>
          <p:cNvPr id="6" name="Raven konektor 5"/>
          <p:cNvCxnSpPr/>
          <p:nvPr/>
        </p:nvCxnSpPr>
        <p:spPr>
          <a:xfrm>
            <a:off x="1259632" y="1988840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683568" y="2132856"/>
            <a:ext cx="789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skica</a:t>
            </a:r>
          </a:p>
        </p:txBody>
      </p:sp>
      <p:sp>
        <p:nvSpPr>
          <p:cNvPr id="13" name="Prostoročno 12"/>
          <p:cNvSpPr/>
          <p:nvPr/>
        </p:nvSpPr>
        <p:spPr>
          <a:xfrm>
            <a:off x="971600" y="2852936"/>
            <a:ext cx="936104" cy="2160240"/>
          </a:xfrm>
          <a:custGeom>
            <a:avLst/>
            <a:gdLst>
              <a:gd name="connsiteX0" fmla="*/ 0 w 1181686"/>
              <a:gd name="connsiteY0" fmla="*/ 1702191 h 1707351"/>
              <a:gd name="connsiteX1" fmla="*/ 56271 w 1181686"/>
              <a:gd name="connsiteY1" fmla="*/ 1631853 h 1707351"/>
              <a:gd name="connsiteX2" fmla="*/ 112541 w 1181686"/>
              <a:gd name="connsiteY2" fmla="*/ 1561514 h 1707351"/>
              <a:gd name="connsiteX3" fmla="*/ 140677 w 1181686"/>
              <a:gd name="connsiteY3" fmla="*/ 1477108 h 1707351"/>
              <a:gd name="connsiteX4" fmla="*/ 182880 w 1181686"/>
              <a:gd name="connsiteY4" fmla="*/ 1392702 h 1707351"/>
              <a:gd name="connsiteX5" fmla="*/ 239151 w 1181686"/>
              <a:gd name="connsiteY5" fmla="*/ 1322364 h 1707351"/>
              <a:gd name="connsiteX6" fmla="*/ 281354 w 1181686"/>
              <a:gd name="connsiteY6" fmla="*/ 1252025 h 1707351"/>
              <a:gd name="connsiteX7" fmla="*/ 351692 w 1181686"/>
              <a:gd name="connsiteY7" fmla="*/ 1181687 h 1707351"/>
              <a:gd name="connsiteX8" fmla="*/ 450166 w 1181686"/>
              <a:gd name="connsiteY8" fmla="*/ 1069145 h 1707351"/>
              <a:gd name="connsiteX9" fmla="*/ 492369 w 1181686"/>
              <a:gd name="connsiteY9" fmla="*/ 1012874 h 1707351"/>
              <a:gd name="connsiteX10" fmla="*/ 548640 w 1181686"/>
              <a:gd name="connsiteY10" fmla="*/ 928468 h 1707351"/>
              <a:gd name="connsiteX11" fmla="*/ 633046 w 1181686"/>
              <a:gd name="connsiteY11" fmla="*/ 815927 h 1707351"/>
              <a:gd name="connsiteX12" fmla="*/ 689317 w 1181686"/>
              <a:gd name="connsiteY12" fmla="*/ 759656 h 1707351"/>
              <a:gd name="connsiteX13" fmla="*/ 703384 w 1181686"/>
              <a:gd name="connsiteY13" fmla="*/ 717453 h 1707351"/>
              <a:gd name="connsiteX14" fmla="*/ 731520 w 1181686"/>
              <a:gd name="connsiteY14" fmla="*/ 689317 h 1707351"/>
              <a:gd name="connsiteX15" fmla="*/ 759655 w 1181686"/>
              <a:gd name="connsiteY15" fmla="*/ 647114 h 1707351"/>
              <a:gd name="connsiteX16" fmla="*/ 815926 w 1181686"/>
              <a:gd name="connsiteY16" fmla="*/ 562708 h 1707351"/>
              <a:gd name="connsiteX17" fmla="*/ 858129 w 1181686"/>
              <a:gd name="connsiteY17" fmla="*/ 478302 h 1707351"/>
              <a:gd name="connsiteX18" fmla="*/ 914400 w 1181686"/>
              <a:gd name="connsiteY18" fmla="*/ 407964 h 1707351"/>
              <a:gd name="connsiteX19" fmla="*/ 928468 w 1181686"/>
              <a:gd name="connsiteY19" fmla="*/ 365760 h 1707351"/>
              <a:gd name="connsiteX20" fmla="*/ 984738 w 1181686"/>
              <a:gd name="connsiteY20" fmla="*/ 281354 h 1707351"/>
              <a:gd name="connsiteX21" fmla="*/ 1041009 w 1181686"/>
              <a:gd name="connsiteY21" fmla="*/ 196948 h 1707351"/>
              <a:gd name="connsiteX22" fmla="*/ 1069144 w 1181686"/>
              <a:gd name="connsiteY22" fmla="*/ 154745 h 1707351"/>
              <a:gd name="connsiteX23" fmla="*/ 1125415 w 1181686"/>
              <a:gd name="connsiteY23" fmla="*/ 98474 h 1707351"/>
              <a:gd name="connsiteX24" fmla="*/ 1139483 w 1181686"/>
              <a:gd name="connsiteY24" fmla="*/ 56271 h 1707351"/>
              <a:gd name="connsiteX25" fmla="*/ 1181686 w 1181686"/>
              <a:gd name="connsiteY25" fmla="*/ 0 h 17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686" h="1707351">
                <a:moveTo>
                  <a:pt x="0" y="1702191"/>
                </a:moveTo>
                <a:cubicBezTo>
                  <a:pt x="84053" y="1646156"/>
                  <a:pt x="10972" y="1707351"/>
                  <a:pt x="56271" y="1631853"/>
                </a:cubicBezTo>
                <a:cubicBezTo>
                  <a:pt x="106381" y="1548335"/>
                  <a:pt x="64276" y="1670110"/>
                  <a:pt x="112541" y="1561514"/>
                </a:cubicBezTo>
                <a:cubicBezTo>
                  <a:pt x="124586" y="1534413"/>
                  <a:pt x="124226" y="1501784"/>
                  <a:pt x="140677" y="1477108"/>
                </a:cubicBezTo>
                <a:cubicBezTo>
                  <a:pt x="221308" y="1356160"/>
                  <a:pt x="124637" y="1509187"/>
                  <a:pt x="182880" y="1392702"/>
                </a:cubicBezTo>
                <a:cubicBezTo>
                  <a:pt x="200627" y="1357207"/>
                  <a:pt x="212980" y="1348534"/>
                  <a:pt x="239151" y="1322364"/>
                </a:cubicBezTo>
                <a:cubicBezTo>
                  <a:pt x="263580" y="1249071"/>
                  <a:pt x="237215" y="1307198"/>
                  <a:pt x="281354" y="1252025"/>
                </a:cubicBezTo>
                <a:cubicBezTo>
                  <a:pt x="334947" y="1185035"/>
                  <a:pt x="279342" y="1229920"/>
                  <a:pt x="351692" y="1181687"/>
                </a:cubicBezTo>
                <a:cubicBezTo>
                  <a:pt x="417341" y="1083212"/>
                  <a:pt x="379827" y="1116037"/>
                  <a:pt x="450166" y="1069145"/>
                </a:cubicBezTo>
                <a:cubicBezTo>
                  <a:pt x="464234" y="1050388"/>
                  <a:pt x="478923" y="1032082"/>
                  <a:pt x="492369" y="1012874"/>
                </a:cubicBezTo>
                <a:cubicBezTo>
                  <a:pt x="511760" y="985172"/>
                  <a:pt x="528351" y="955520"/>
                  <a:pt x="548640" y="928468"/>
                </a:cubicBezTo>
                <a:cubicBezTo>
                  <a:pt x="576775" y="890954"/>
                  <a:pt x="599888" y="849085"/>
                  <a:pt x="633046" y="815927"/>
                </a:cubicBezTo>
                <a:lnTo>
                  <a:pt x="689317" y="759656"/>
                </a:lnTo>
                <a:cubicBezTo>
                  <a:pt x="694006" y="745588"/>
                  <a:pt x="695755" y="730168"/>
                  <a:pt x="703384" y="717453"/>
                </a:cubicBezTo>
                <a:cubicBezTo>
                  <a:pt x="710208" y="706080"/>
                  <a:pt x="723234" y="699674"/>
                  <a:pt x="731520" y="689317"/>
                </a:cubicBezTo>
                <a:cubicBezTo>
                  <a:pt x="742082" y="676115"/>
                  <a:pt x="752094" y="662236"/>
                  <a:pt x="759655" y="647114"/>
                </a:cubicBezTo>
                <a:cubicBezTo>
                  <a:pt x="815280" y="535863"/>
                  <a:pt x="715924" y="682712"/>
                  <a:pt x="815926" y="562708"/>
                </a:cubicBezTo>
                <a:cubicBezTo>
                  <a:pt x="866319" y="502236"/>
                  <a:pt x="826407" y="541746"/>
                  <a:pt x="858129" y="478302"/>
                </a:cubicBezTo>
                <a:cubicBezTo>
                  <a:pt x="875876" y="442807"/>
                  <a:pt x="888229" y="434134"/>
                  <a:pt x="914400" y="407964"/>
                </a:cubicBezTo>
                <a:cubicBezTo>
                  <a:pt x="919089" y="393896"/>
                  <a:pt x="921266" y="378723"/>
                  <a:pt x="928468" y="365760"/>
                </a:cubicBezTo>
                <a:cubicBezTo>
                  <a:pt x="944890" y="336201"/>
                  <a:pt x="965981" y="309489"/>
                  <a:pt x="984738" y="281354"/>
                </a:cubicBezTo>
                <a:lnTo>
                  <a:pt x="1041009" y="196948"/>
                </a:lnTo>
                <a:cubicBezTo>
                  <a:pt x="1050387" y="182880"/>
                  <a:pt x="1057189" y="166700"/>
                  <a:pt x="1069144" y="154745"/>
                </a:cubicBezTo>
                <a:lnTo>
                  <a:pt x="1125415" y="98474"/>
                </a:lnTo>
                <a:cubicBezTo>
                  <a:pt x="1130104" y="84406"/>
                  <a:pt x="1132851" y="69534"/>
                  <a:pt x="1139483" y="56271"/>
                </a:cubicBezTo>
                <a:cubicBezTo>
                  <a:pt x="1155390" y="24456"/>
                  <a:pt x="1161902" y="19784"/>
                  <a:pt x="1181686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 13"/>
          <p:cNvSpPr/>
          <p:nvPr/>
        </p:nvSpPr>
        <p:spPr>
          <a:xfrm flipH="1">
            <a:off x="1907704" y="2852936"/>
            <a:ext cx="576064" cy="2160239"/>
          </a:xfrm>
          <a:custGeom>
            <a:avLst/>
            <a:gdLst>
              <a:gd name="connsiteX0" fmla="*/ 0 w 1181686"/>
              <a:gd name="connsiteY0" fmla="*/ 1702191 h 1707351"/>
              <a:gd name="connsiteX1" fmla="*/ 56271 w 1181686"/>
              <a:gd name="connsiteY1" fmla="*/ 1631853 h 1707351"/>
              <a:gd name="connsiteX2" fmla="*/ 112541 w 1181686"/>
              <a:gd name="connsiteY2" fmla="*/ 1561514 h 1707351"/>
              <a:gd name="connsiteX3" fmla="*/ 140677 w 1181686"/>
              <a:gd name="connsiteY3" fmla="*/ 1477108 h 1707351"/>
              <a:gd name="connsiteX4" fmla="*/ 182880 w 1181686"/>
              <a:gd name="connsiteY4" fmla="*/ 1392702 h 1707351"/>
              <a:gd name="connsiteX5" fmla="*/ 239151 w 1181686"/>
              <a:gd name="connsiteY5" fmla="*/ 1322364 h 1707351"/>
              <a:gd name="connsiteX6" fmla="*/ 281354 w 1181686"/>
              <a:gd name="connsiteY6" fmla="*/ 1252025 h 1707351"/>
              <a:gd name="connsiteX7" fmla="*/ 351692 w 1181686"/>
              <a:gd name="connsiteY7" fmla="*/ 1181687 h 1707351"/>
              <a:gd name="connsiteX8" fmla="*/ 450166 w 1181686"/>
              <a:gd name="connsiteY8" fmla="*/ 1069145 h 1707351"/>
              <a:gd name="connsiteX9" fmla="*/ 492369 w 1181686"/>
              <a:gd name="connsiteY9" fmla="*/ 1012874 h 1707351"/>
              <a:gd name="connsiteX10" fmla="*/ 548640 w 1181686"/>
              <a:gd name="connsiteY10" fmla="*/ 928468 h 1707351"/>
              <a:gd name="connsiteX11" fmla="*/ 633046 w 1181686"/>
              <a:gd name="connsiteY11" fmla="*/ 815927 h 1707351"/>
              <a:gd name="connsiteX12" fmla="*/ 689317 w 1181686"/>
              <a:gd name="connsiteY12" fmla="*/ 759656 h 1707351"/>
              <a:gd name="connsiteX13" fmla="*/ 703384 w 1181686"/>
              <a:gd name="connsiteY13" fmla="*/ 717453 h 1707351"/>
              <a:gd name="connsiteX14" fmla="*/ 731520 w 1181686"/>
              <a:gd name="connsiteY14" fmla="*/ 689317 h 1707351"/>
              <a:gd name="connsiteX15" fmla="*/ 759655 w 1181686"/>
              <a:gd name="connsiteY15" fmla="*/ 647114 h 1707351"/>
              <a:gd name="connsiteX16" fmla="*/ 815926 w 1181686"/>
              <a:gd name="connsiteY16" fmla="*/ 562708 h 1707351"/>
              <a:gd name="connsiteX17" fmla="*/ 858129 w 1181686"/>
              <a:gd name="connsiteY17" fmla="*/ 478302 h 1707351"/>
              <a:gd name="connsiteX18" fmla="*/ 914400 w 1181686"/>
              <a:gd name="connsiteY18" fmla="*/ 407964 h 1707351"/>
              <a:gd name="connsiteX19" fmla="*/ 928468 w 1181686"/>
              <a:gd name="connsiteY19" fmla="*/ 365760 h 1707351"/>
              <a:gd name="connsiteX20" fmla="*/ 984738 w 1181686"/>
              <a:gd name="connsiteY20" fmla="*/ 281354 h 1707351"/>
              <a:gd name="connsiteX21" fmla="*/ 1041009 w 1181686"/>
              <a:gd name="connsiteY21" fmla="*/ 196948 h 1707351"/>
              <a:gd name="connsiteX22" fmla="*/ 1069144 w 1181686"/>
              <a:gd name="connsiteY22" fmla="*/ 154745 h 1707351"/>
              <a:gd name="connsiteX23" fmla="*/ 1125415 w 1181686"/>
              <a:gd name="connsiteY23" fmla="*/ 98474 h 1707351"/>
              <a:gd name="connsiteX24" fmla="*/ 1139483 w 1181686"/>
              <a:gd name="connsiteY24" fmla="*/ 56271 h 1707351"/>
              <a:gd name="connsiteX25" fmla="*/ 1181686 w 1181686"/>
              <a:gd name="connsiteY25" fmla="*/ 0 h 17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686" h="1707351">
                <a:moveTo>
                  <a:pt x="0" y="1702191"/>
                </a:moveTo>
                <a:cubicBezTo>
                  <a:pt x="84053" y="1646156"/>
                  <a:pt x="10972" y="1707351"/>
                  <a:pt x="56271" y="1631853"/>
                </a:cubicBezTo>
                <a:cubicBezTo>
                  <a:pt x="106381" y="1548335"/>
                  <a:pt x="64276" y="1670110"/>
                  <a:pt x="112541" y="1561514"/>
                </a:cubicBezTo>
                <a:cubicBezTo>
                  <a:pt x="124586" y="1534413"/>
                  <a:pt x="124226" y="1501784"/>
                  <a:pt x="140677" y="1477108"/>
                </a:cubicBezTo>
                <a:cubicBezTo>
                  <a:pt x="221308" y="1356160"/>
                  <a:pt x="124637" y="1509187"/>
                  <a:pt x="182880" y="1392702"/>
                </a:cubicBezTo>
                <a:cubicBezTo>
                  <a:pt x="200627" y="1357207"/>
                  <a:pt x="212980" y="1348534"/>
                  <a:pt x="239151" y="1322364"/>
                </a:cubicBezTo>
                <a:cubicBezTo>
                  <a:pt x="263580" y="1249071"/>
                  <a:pt x="237215" y="1307198"/>
                  <a:pt x="281354" y="1252025"/>
                </a:cubicBezTo>
                <a:cubicBezTo>
                  <a:pt x="334947" y="1185035"/>
                  <a:pt x="279342" y="1229920"/>
                  <a:pt x="351692" y="1181687"/>
                </a:cubicBezTo>
                <a:cubicBezTo>
                  <a:pt x="417341" y="1083212"/>
                  <a:pt x="379827" y="1116037"/>
                  <a:pt x="450166" y="1069145"/>
                </a:cubicBezTo>
                <a:cubicBezTo>
                  <a:pt x="464234" y="1050388"/>
                  <a:pt x="478923" y="1032082"/>
                  <a:pt x="492369" y="1012874"/>
                </a:cubicBezTo>
                <a:cubicBezTo>
                  <a:pt x="511760" y="985172"/>
                  <a:pt x="528351" y="955520"/>
                  <a:pt x="548640" y="928468"/>
                </a:cubicBezTo>
                <a:cubicBezTo>
                  <a:pt x="576775" y="890954"/>
                  <a:pt x="599888" y="849085"/>
                  <a:pt x="633046" y="815927"/>
                </a:cubicBezTo>
                <a:lnTo>
                  <a:pt x="689317" y="759656"/>
                </a:lnTo>
                <a:cubicBezTo>
                  <a:pt x="694006" y="745588"/>
                  <a:pt x="695755" y="730168"/>
                  <a:pt x="703384" y="717453"/>
                </a:cubicBezTo>
                <a:cubicBezTo>
                  <a:pt x="710208" y="706080"/>
                  <a:pt x="723234" y="699674"/>
                  <a:pt x="731520" y="689317"/>
                </a:cubicBezTo>
                <a:cubicBezTo>
                  <a:pt x="742082" y="676115"/>
                  <a:pt x="752094" y="662236"/>
                  <a:pt x="759655" y="647114"/>
                </a:cubicBezTo>
                <a:cubicBezTo>
                  <a:pt x="815280" y="535863"/>
                  <a:pt x="715924" y="682712"/>
                  <a:pt x="815926" y="562708"/>
                </a:cubicBezTo>
                <a:cubicBezTo>
                  <a:pt x="866319" y="502236"/>
                  <a:pt x="826407" y="541746"/>
                  <a:pt x="858129" y="478302"/>
                </a:cubicBezTo>
                <a:cubicBezTo>
                  <a:pt x="875876" y="442807"/>
                  <a:pt x="888229" y="434134"/>
                  <a:pt x="914400" y="407964"/>
                </a:cubicBezTo>
                <a:cubicBezTo>
                  <a:pt x="919089" y="393896"/>
                  <a:pt x="921266" y="378723"/>
                  <a:pt x="928468" y="365760"/>
                </a:cubicBezTo>
                <a:cubicBezTo>
                  <a:pt x="944890" y="336201"/>
                  <a:pt x="965981" y="309489"/>
                  <a:pt x="984738" y="281354"/>
                </a:cubicBezTo>
                <a:lnTo>
                  <a:pt x="1041009" y="196948"/>
                </a:lnTo>
                <a:cubicBezTo>
                  <a:pt x="1050387" y="182880"/>
                  <a:pt x="1057189" y="166700"/>
                  <a:pt x="1069144" y="154745"/>
                </a:cubicBezTo>
                <a:lnTo>
                  <a:pt x="1125415" y="98474"/>
                </a:lnTo>
                <a:cubicBezTo>
                  <a:pt x="1130104" y="84406"/>
                  <a:pt x="1132851" y="69534"/>
                  <a:pt x="1139483" y="56271"/>
                </a:cubicBezTo>
                <a:cubicBezTo>
                  <a:pt x="1155390" y="24456"/>
                  <a:pt x="1161902" y="19784"/>
                  <a:pt x="1181686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ostoročno 14"/>
          <p:cNvSpPr/>
          <p:nvPr/>
        </p:nvSpPr>
        <p:spPr>
          <a:xfrm flipH="1">
            <a:off x="971600" y="4941168"/>
            <a:ext cx="1512168" cy="45719"/>
          </a:xfrm>
          <a:custGeom>
            <a:avLst/>
            <a:gdLst>
              <a:gd name="connsiteX0" fmla="*/ 0 w 1181686"/>
              <a:gd name="connsiteY0" fmla="*/ 1702191 h 1707351"/>
              <a:gd name="connsiteX1" fmla="*/ 56271 w 1181686"/>
              <a:gd name="connsiteY1" fmla="*/ 1631853 h 1707351"/>
              <a:gd name="connsiteX2" fmla="*/ 112541 w 1181686"/>
              <a:gd name="connsiteY2" fmla="*/ 1561514 h 1707351"/>
              <a:gd name="connsiteX3" fmla="*/ 140677 w 1181686"/>
              <a:gd name="connsiteY3" fmla="*/ 1477108 h 1707351"/>
              <a:gd name="connsiteX4" fmla="*/ 182880 w 1181686"/>
              <a:gd name="connsiteY4" fmla="*/ 1392702 h 1707351"/>
              <a:gd name="connsiteX5" fmla="*/ 239151 w 1181686"/>
              <a:gd name="connsiteY5" fmla="*/ 1322364 h 1707351"/>
              <a:gd name="connsiteX6" fmla="*/ 281354 w 1181686"/>
              <a:gd name="connsiteY6" fmla="*/ 1252025 h 1707351"/>
              <a:gd name="connsiteX7" fmla="*/ 351692 w 1181686"/>
              <a:gd name="connsiteY7" fmla="*/ 1181687 h 1707351"/>
              <a:gd name="connsiteX8" fmla="*/ 450166 w 1181686"/>
              <a:gd name="connsiteY8" fmla="*/ 1069145 h 1707351"/>
              <a:gd name="connsiteX9" fmla="*/ 492369 w 1181686"/>
              <a:gd name="connsiteY9" fmla="*/ 1012874 h 1707351"/>
              <a:gd name="connsiteX10" fmla="*/ 548640 w 1181686"/>
              <a:gd name="connsiteY10" fmla="*/ 928468 h 1707351"/>
              <a:gd name="connsiteX11" fmla="*/ 633046 w 1181686"/>
              <a:gd name="connsiteY11" fmla="*/ 815927 h 1707351"/>
              <a:gd name="connsiteX12" fmla="*/ 689317 w 1181686"/>
              <a:gd name="connsiteY12" fmla="*/ 759656 h 1707351"/>
              <a:gd name="connsiteX13" fmla="*/ 703384 w 1181686"/>
              <a:gd name="connsiteY13" fmla="*/ 717453 h 1707351"/>
              <a:gd name="connsiteX14" fmla="*/ 731520 w 1181686"/>
              <a:gd name="connsiteY14" fmla="*/ 689317 h 1707351"/>
              <a:gd name="connsiteX15" fmla="*/ 759655 w 1181686"/>
              <a:gd name="connsiteY15" fmla="*/ 647114 h 1707351"/>
              <a:gd name="connsiteX16" fmla="*/ 815926 w 1181686"/>
              <a:gd name="connsiteY16" fmla="*/ 562708 h 1707351"/>
              <a:gd name="connsiteX17" fmla="*/ 858129 w 1181686"/>
              <a:gd name="connsiteY17" fmla="*/ 478302 h 1707351"/>
              <a:gd name="connsiteX18" fmla="*/ 914400 w 1181686"/>
              <a:gd name="connsiteY18" fmla="*/ 407964 h 1707351"/>
              <a:gd name="connsiteX19" fmla="*/ 928468 w 1181686"/>
              <a:gd name="connsiteY19" fmla="*/ 365760 h 1707351"/>
              <a:gd name="connsiteX20" fmla="*/ 984738 w 1181686"/>
              <a:gd name="connsiteY20" fmla="*/ 281354 h 1707351"/>
              <a:gd name="connsiteX21" fmla="*/ 1041009 w 1181686"/>
              <a:gd name="connsiteY21" fmla="*/ 196948 h 1707351"/>
              <a:gd name="connsiteX22" fmla="*/ 1069144 w 1181686"/>
              <a:gd name="connsiteY22" fmla="*/ 154745 h 1707351"/>
              <a:gd name="connsiteX23" fmla="*/ 1125415 w 1181686"/>
              <a:gd name="connsiteY23" fmla="*/ 98474 h 1707351"/>
              <a:gd name="connsiteX24" fmla="*/ 1139483 w 1181686"/>
              <a:gd name="connsiteY24" fmla="*/ 56271 h 1707351"/>
              <a:gd name="connsiteX25" fmla="*/ 1181686 w 1181686"/>
              <a:gd name="connsiteY25" fmla="*/ 0 h 17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1686" h="1707351">
                <a:moveTo>
                  <a:pt x="0" y="1702191"/>
                </a:moveTo>
                <a:cubicBezTo>
                  <a:pt x="84053" y="1646156"/>
                  <a:pt x="10972" y="1707351"/>
                  <a:pt x="56271" y="1631853"/>
                </a:cubicBezTo>
                <a:cubicBezTo>
                  <a:pt x="106381" y="1548335"/>
                  <a:pt x="64276" y="1670110"/>
                  <a:pt x="112541" y="1561514"/>
                </a:cubicBezTo>
                <a:cubicBezTo>
                  <a:pt x="124586" y="1534413"/>
                  <a:pt x="124226" y="1501784"/>
                  <a:pt x="140677" y="1477108"/>
                </a:cubicBezTo>
                <a:cubicBezTo>
                  <a:pt x="221308" y="1356160"/>
                  <a:pt x="124637" y="1509187"/>
                  <a:pt x="182880" y="1392702"/>
                </a:cubicBezTo>
                <a:cubicBezTo>
                  <a:pt x="200627" y="1357207"/>
                  <a:pt x="212980" y="1348534"/>
                  <a:pt x="239151" y="1322364"/>
                </a:cubicBezTo>
                <a:cubicBezTo>
                  <a:pt x="263580" y="1249071"/>
                  <a:pt x="237215" y="1307198"/>
                  <a:pt x="281354" y="1252025"/>
                </a:cubicBezTo>
                <a:cubicBezTo>
                  <a:pt x="334947" y="1185035"/>
                  <a:pt x="279342" y="1229920"/>
                  <a:pt x="351692" y="1181687"/>
                </a:cubicBezTo>
                <a:cubicBezTo>
                  <a:pt x="417341" y="1083212"/>
                  <a:pt x="379827" y="1116037"/>
                  <a:pt x="450166" y="1069145"/>
                </a:cubicBezTo>
                <a:cubicBezTo>
                  <a:pt x="464234" y="1050388"/>
                  <a:pt x="478923" y="1032082"/>
                  <a:pt x="492369" y="1012874"/>
                </a:cubicBezTo>
                <a:cubicBezTo>
                  <a:pt x="511760" y="985172"/>
                  <a:pt x="528351" y="955520"/>
                  <a:pt x="548640" y="928468"/>
                </a:cubicBezTo>
                <a:cubicBezTo>
                  <a:pt x="576775" y="890954"/>
                  <a:pt x="599888" y="849085"/>
                  <a:pt x="633046" y="815927"/>
                </a:cubicBezTo>
                <a:lnTo>
                  <a:pt x="689317" y="759656"/>
                </a:lnTo>
                <a:cubicBezTo>
                  <a:pt x="694006" y="745588"/>
                  <a:pt x="695755" y="730168"/>
                  <a:pt x="703384" y="717453"/>
                </a:cubicBezTo>
                <a:cubicBezTo>
                  <a:pt x="710208" y="706080"/>
                  <a:pt x="723234" y="699674"/>
                  <a:pt x="731520" y="689317"/>
                </a:cubicBezTo>
                <a:cubicBezTo>
                  <a:pt x="742082" y="676115"/>
                  <a:pt x="752094" y="662236"/>
                  <a:pt x="759655" y="647114"/>
                </a:cubicBezTo>
                <a:cubicBezTo>
                  <a:pt x="815280" y="535863"/>
                  <a:pt x="715924" y="682712"/>
                  <a:pt x="815926" y="562708"/>
                </a:cubicBezTo>
                <a:cubicBezTo>
                  <a:pt x="866319" y="502236"/>
                  <a:pt x="826407" y="541746"/>
                  <a:pt x="858129" y="478302"/>
                </a:cubicBezTo>
                <a:cubicBezTo>
                  <a:pt x="875876" y="442807"/>
                  <a:pt x="888229" y="434134"/>
                  <a:pt x="914400" y="407964"/>
                </a:cubicBezTo>
                <a:cubicBezTo>
                  <a:pt x="919089" y="393896"/>
                  <a:pt x="921266" y="378723"/>
                  <a:pt x="928468" y="365760"/>
                </a:cubicBezTo>
                <a:cubicBezTo>
                  <a:pt x="944890" y="336201"/>
                  <a:pt x="965981" y="309489"/>
                  <a:pt x="984738" y="281354"/>
                </a:cubicBezTo>
                <a:lnTo>
                  <a:pt x="1041009" y="196948"/>
                </a:lnTo>
                <a:cubicBezTo>
                  <a:pt x="1050387" y="182880"/>
                  <a:pt x="1057189" y="166700"/>
                  <a:pt x="1069144" y="154745"/>
                </a:cubicBezTo>
                <a:lnTo>
                  <a:pt x="1125415" y="98474"/>
                </a:lnTo>
                <a:cubicBezTo>
                  <a:pt x="1130104" y="84406"/>
                  <a:pt x="1132851" y="69534"/>
                  <a:pt x="1139483" y="56271"/>
                </a:cubicBezTo>
                <a:cubicBezTo>
                  <a:pt x="1155390" y="24456"/>
                  <a:pt x="1161902" y="19784"/>
                  <a:pt x="1181686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/>
          <p:cNvSpPr txBox="1"/>
          <p:nvPr/>
        </p:nvSpPr>
        <p:spPr>
          <a:xfrm>
            <a:off x="1691680" y="3212976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γ</a:t>
            </a:r>
            <a:endParaRPr lang="sl-SI" sz="28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1979712" y="4437112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</a:t>
            </a:r>
            <a:endParaRPr lang="sl-SI" sz="28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1043608" y="4437112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</a:t>
            </a:r>
            <a:endParaRPr lang="sl-SI" sz="28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1547664" y="4941168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2195736" y="34290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1115616" y="335699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1763688" y="23488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2267744" y="494116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827584" y="501317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25" name="Prostoročno 24"/>
          <p:cNvSpPr/>
          <p:nvPr/>
        </p:nvSpPr>
        <p:spPr>
          <a:xfrm>
            <a:off x="2195736" y="3429000"/>
            <a:ext cx="393896" cy="494713"/>
          </a:xfrm>
          <a:custGeom>
            <a:avLst/>
            <a:gdLst>
              <a:gd name="connsiteX0" fmla="*/ 211016 w 393896"/>
              <a:gd name="connsiteY0" fmla="*/ 2344 h 494713"/>
              <a:gd name="connsiteX1" fmla="*/ 126610 w 393896"/>
              <a:gd name="connsiteY1" fmla="*/ 30479 h 494713"/>
              <a:gd name="connsiteX2" fmla="*/ 70339 w 393896"/>
              <a:gd name="connsiteY2" fmla="*/ 100818 h 494713"/>
              <a:gd name="connsiteX3" fmla="*/ 42203 w 393896"/>
              <a:gd name="connsiteY3" fmla="*/ 128953 h 494713"/>
              <a:gd name="connsiteX4" fmla="*/ 0 w 393896"/>
              <a:gd name="connsiteY4" fmla="*/ 269630 h 494713"/>
              <a:gd name="connsiteX5" fmla="*/ 14068 w 393896"/>
              <a:gd name="connsiteY5" fmla="*/ 396239 h 494713"/>
              <a:gd name="connsiteX6" fmla="*/ 28136 w 393896"/>
              <a:gd name="connsiteY6" fmla="*/ 438442 h 494713"/>
              <a:gd name="connsiteX7" fmla="*/ 84407 w 393896"/>
              <a:gd name="connsiteY7" fmla="*/ 494713 h 494713"/>
              <a:gd name="connsiteX8" fmla="*/ 267287 w 393896"/>
              <a:gd name="connsiteY8" fmla="*/ 480646 h 494713"/>
              <a:gd name="connsiteX9" fmla="*/ 295422 w 393896"/>
              <a:gd name="connsiteY9" fmla="*/ 452510 h 494713"/>
              <a:gd name="connsiteX10" fmla="*/ 337625 w 393896"/>
              <a:gd name="connsiteY10" fmla="*/ 424375 h 494713"/>
              <a:gd name="connsiteX11" fmla="*/ 351693 w 393896"/>
              <a:gd name="connsiteY11" fmla="*/ 382172 h 494713"/>
              <a:gd name="connsiteX12" fmla="*/ 379828 w 393896"/>
              <a:gd name="connsiteY12" fmla="*/ 354036 h 494713"/>
              <a:gd name="connsiteX13" fmla="*/ 393896 w 393896"/>
              <a:gd name="connsiteY13" fmla="*/ 297766 h 494713"/>
              <a:gd name="connsiteX14" fmla="*/ 365760 w 393896"/>
              <a:gd name="connsiteY14" fmla="*/ 114886 h 494713"/>
              <a:gd name="connsiteX15" fmla="*/ 337625 w 393896"/>
              <a:gd name="connsiteY15" fmla="*/ 86750 h 494713"/>
              <a:gd name="connsiteX16" fmla="*/ 267287 w 393896"/>
              <a:gd name="connsiteY16" fmla="*/ 16412 h 494713"/>
              <a:gd name="connsiteX17" fmla="*/ 211016 w 393896"/>
              <a:gd name="connsiteY17" fmla="*/ 2344 h 4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896" h="494713">
                <a:moveTo>
                  <a:pt x="211016" y="2344"/>
                </a:moveTo>
                <a:cubicBezTo>
                  <a:pt x="187570" y="4689"/>
                  <a:pt x="147581" y="9508"/>
                  <a:pt x="126610" y="30479"/>
                </a:cubicBezTo>
                <a:cubicBezTo>
                  <a:pt x="58671" y="98418"/>
                  <a:pt x="141330" y="12081"/>
                  <a:pt x="70339" y="100818"/>
                </a:cubicBezTo>
                <a:cubicBezTo>
                  <a:pt x="62053" y="111175"/>
                  <a:pt x="51582" y="119575"/>
                  <a:pt x="42203" y="128953"/>
                </a:cubicBezTo>
                <a:cubicBezTo>
                  <a:pt x="7954" y="231701"/>
                  <a:pt x="21261" y="184587"/>
                  <a:pt x="0" y="269630"/>
                </a:cubicBezTo>
                <a:cubicBezTo>
                  <a:pt x="4689" y="311833"/>
                  <a:pt x="7087" y="354354"/>
                  <a:pt x="14068" y="396239"/>
                </a:cubicBezTo>
                <a:cubicBezTo>
                  <a:pt x="16506" y="410866"/>
                  <a:pt x="19517" y="426375"/>
                  <a:pt x="28136" y="438442"/>
                </a:cubicBezTo>
                <a:cubicBezTo>
                  <a:pt x="43554" y="460027"/>
                  <a:pt x="84407" y="494713"/>
                  <a:pt x="84407" y="494713"/>
                </a:cubicBezTo>
                <a:cubicBezTo>
                  <a:pt x="145367" y="490024"/>
                  <a:pt x="207334" y="492637"/>
                  <a:pt x="267287" y="480646"/>
                </a:cubicBezTo>
                <a:cubicBezTo>
                  <a:pt x="280293" y="478045"/>
                  <a:pt x="285065" y="460796"/>
                  <a:pt x="295422" y="452510"/>
                </a:cubicBezTo>
                <a:cubicBezTo>
                  <a:pt x="308624" y="441948"/>
                  <a:pt x="323557" y="433753"/>
                  <a:pt x="337625" y="424375"/>
                </a:cubicBezTo>
                <a:cubicBezTo>
                  <a:pt x="342314" y="410307"/>
                  <a:pt x="344064" y="394888"/>
                  <a:pt x="351693" y="382172"/>
                </a:cubicBezTo>
                <a:cubicBezTo>
                  <a:pt x="358517" y="370799"/>
                  <a:pt x="373897" y="365899"/>
                  <a:pt x="379828" y="354036"/>
                </a:cubicBezTo>
                <a:cubicBezTo>
                  <a:pt x="388474" y="336743"/>
                  <a:pt x="389207" y="316523"/>
                  <a:pt x="393896" y="297766"/>
                </a:cubicBezTo>
                <a:cubicBezTo>
                  <a:pt x="393083" y="289639"/>
                  <a:pt x="390096" y="155446"/>
                  <a:pt x="365760" y="114886"/>
                </a:cubicBezTo>
                <a:cubicBezTo>
                  <a:pt x="358936" y="103513"/>
                  <a:pt x="345910" y="97107"/>
                  <a:pt x="337625" y="86750"/>
                </a:cubicBezTo>
                <a:cubicBezTo>
                  <a:pt x="310343" y="52647"/>
                  <a:pt x="313327" y="31758"/>
                  <a:pt x="267287" y="16412"/>
                </a:cubicBezTo>
                <a:cubicBezTo>
                  <a:pt x="253941" y="11963"/>
                  <a:pt x="234462" y="0"/>
                  <a:pt x="211016" y="234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ostoročno 25"/>
          <p:cNvSpPr/>
          <p:nvPr/>
        </p:nvSpPr>
        <p:spPr>
          <a:xfrm>
            <a:off x="1115616" y="3356992"/>
            <a:ext cx="393896" cy="494713"/>
          </a:xfrm>
          <a:custGeom>
            <a:avLst/>
            <a:gdLst>
              <a:gd name="connsiteX0" fmla="*/ 211016 w 393896"/>
              <a:gd name="connsiteY0" fmla="*/ 2344 h 494713"/>
              <a:gd name="connsiteX1" fmla="*/ 126610 w 393896"/>
              <a:gd name="connsiteY1" fmla="*/ 30479 h 494713"/>
              <a:gd name="connsiteX2" fmla="*/ 70339 w 393896"/>
              <a:gd name="connsiteY2" fmla="*/ 100818 h 494713"/>
              <a:gd name="connsiteX3" fmla="*/ 42203 w 393896"/>
              <a:gd name="connsiteY3" fmla="*/ 128953 h 494713"/>
              <a:gd name="connsiteX4" fmla="*/ 0 w 393896"/>
              <a:gd name="connsiteY4" fmla="*/ 269630 h 494713"/>
              <a:gd name="connsiteX5" fmla="*/ 14068 w 393896"/>
              <a:gd name="connsiteY5" fmla="*/ 396239 h 494713"/>
              <a:gd name="connsiteX6" fmla="*/ 28136 w 393896"/>
              <a:gd name="connsiteY6" fmla="*/ 438442 h 494713"/>
              <a:gd name="connsiteX7" fmla="*/ 84407 w 393896"/>
              <a:gd name="connsiteY7" fmla="*/ 494713 h 494713"/>
              <a:gd name="connsiteX8" fmla="*/ 267287 w 393896"/>
              <a:gd name="connsiteY8" fmla="*/ 480646 h 494713"/>
              <a:gd name="connsiteX9" fmla="*/ 295422 w 393896"/>
              <a:gd name="connsiteY9" fmla="*/ 452510 h 494713"/>
              <a:gd name="connsiteX10" fmla="*/ 337625 w 393896"/>
              <a:gd name="connsiteY10" fmla="*/ 424375 h 494713"/>
              <a:gd name="connsiteX11" fmla="*/ 351693 w 393896"/>
              <a:gd name="connsiteY11" fmla="*/ 382172 h 494713"/>
              <a:gd name="connsiteX12" fmla="*/ 379828 w 393896"/>
              <a:gd name="connsiteY12" fmla="*/ 354036 h 494713"/>
              <a:gd name="connsiteX13" fmla="*/ 393896 w 393896"/>
              <a:gd name="connsiteY13" fmla="*/ 297766 h 494713"/>
              <a:gd name="connsiteX14" fmla="*/ 365760 w 393896"/>
              <a:gd name="connsiteY14" fmla="*/ 114886 h 494713"/>
              <a:gd name="connsiteX15" fmla="*/ 337625 w 393896"/>
              <a:gd name="connsiteY15" fmla="*/ 86750 h 494713"/>
              <a:gd name="connsiteX16" fmla="*/ 267287 w 393896"/>
              <a:gd name="connsiteY16" fmla="*/ 16412 h 494713"/>
              <a:gd name="connsiteX17" fmla="*/ 211016 w 393896"/>
              <a:gd name="connsiteY17" fmla="*/ 2344 h 4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896" h="494713">
                <a:moveTo>
                  <a:pt x="211016" y="2344"/>
                </a:moveTo>
                <a:cubicBezTo>
                  <a:pt x="187570" y="4689"/>
                  <a:pt x="147581" y="9508"/>
                  <a:pt x="126610" y="30479"/>
                </a:cubicBezTo>
                <a:cubicBezTo>
                  <a:pt x="58671" y="98418"/>
                  <a:pt x="141330" y="12081"/>
                  <a:pt x="70339" y="100818"/>
                </a:cubicBezTo>
                <a:cubicBezTo>
                  <a:pt x="62053" y="111175"/>
                  <a:pt x="51582" y="119575"/>
                  <a:pt x="42203" y="128953"/>
                </a:cubicBezTo>
                <a:cubicBezTo>
                  <a:pt x="7954" y="231701"/>
                  <a:pt x="21261" y="184587"/>
                  <a:pt x="0" y="269630"/>
                </a:cubicBezTo>
                <a:cubicBezTo>
                  <a:pt x="4689" y="311833"/>
                  <a:pt x="7087" y="354354"/>
                  <a:pt x="14068" y="396239"/>
                </a:cubicBezTo>
                <a:cubicBezTo>
                  <a:pt x="16506" y="410866"/>
                  <a:pt x="19517" y="426375"/>
                  <a:pt x="28136" y="438442"/>
                </a:cubicBezTo>
                <a:cubicBezTo>
                  <a:pt x="43554" y="460027"/>
                  <a:pt x="84407" y="494713"/>
                  <a:pt x="84407" y="494713"/>
                </a:cubicBezTo>
                <a:cubicBezTo>
                  <a:pt x="145367" y="490024"/>
                  <a:pt x="207334" y="492637"/>
                  <a:pt x="267287" y="480646"/>
                </a:cubicBezTo>
                <a:cubicBezTo>
                  <a:pt x="280293" y="478045"/>
                  <a:pt x="285065" y="460796"/>
                  <a:pt x="295422" y="452510"/>
                </a:cubicBezTo>
                <a:cubicBezTo>
                  <a:pt x="308624" y="441948"/>
                  <a:pt x="323557" y="433753"/>
                  <a:pt x="337625" y="424375"/>
                </a:cubicBezTo>
                <a:cubicBezTo>
                  <a:pt x="342314" y="410307"/>
                  <a:pt x="344064" y="394888"/>
                  <a:pt x="351693" y="382172"/>
                </a:cubicBezTo>
                <a:cubicBezTo>
                  <a:pt x="358517" y="370799"/>
                  <a:pt x="373897" y="365899"/>
                  <a:pt x="379828" y="354036"/>
                </a:cubicBezTo>
                <a:cubicBezTo>
                  <a:pt x="388474" y="336743"/>
                  <a:pt x="389207" y="316523"/>
                  <a:pt x="393896" y="297766"/>
                </a:cubicBezTo>
                <a:cubicBezTo>
                  <a:pt x="393083" y="289639"/>
                  <a:pt x="390096" y="155446"/>
                  <a:pt x="365760" y="114886"/>
                </a:cubicBezTo>
                <a:cubicBezTo>
                  <a:pt x="358936" y="103513"/>
                  <a:pt x="345910" y="97107"/>
                  <a:pt x="337625" y="86750"/>
                </a:cubicBezTo>
                <a:cubicBezTo>
                  <a:pt x="310343" y="52647"/>
                  <a:pt x="313327" y="31758"/>
                  <a:pt x="267287" y="16412"/>
                </a:cubicBezTo>
                <a:cubicBezTo>
                  <a:pt x="253941" y="11963"/>
                  <a:pt x="234462" y="0"/>
                  <a:pt x="211016" y="234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ostoročno 26"/>
          <p:cNvSpPr/>
          <p:nvPr/>
        </p:nvSpPr>
        <p:spPr>
          <a:xfrm>
            <a:off x="1619672" y="3284984"/>
            <a:ext cx="393896" cy="494713"/>
          </a:xfrm>
          <a:custGeom>
            <a:avLst/>
            <a:gdLst>
              <a:gd name="connsiteX0" fmla="*/ 211016 w 393896"/>
              <a:gd name="connsiteY0" fmla="*/ 2344 h 494713"/>
              <a:gd name="connsiteX1" fmla="*/ 126610 w 393896"/>
              <a:gd name="connsiteY1" fmla="*/ 30479 h 494713"/>
              <a:gd name="connsiteX2" fmla="*/ 70339 w 393896"/>
              <a:gd name="connsiteY2" fmla="*/ 100818 h 494713"/>
              <a:gd name="connsiteX3" fmla="*/ 42203 w 393896"/>
              <a:gd name="connsiteY3" fmla="*/ 128953 h 494713"/>
              <a:gd name="connsiteX4" fmla="*/ 0 w 393896"/>
              <a:gd name="connsiteY4" fmla="*/ 269630 h 494713"/>
              <a:gd name="connsiteX5" fmla="*/ 14068 w 393896"/>
              <a:gd name="connsiteY5" fmla="*/ 396239 h 494713"/>
              <a:gd name="connsiteX6" fmla="*/ 28136 w 393896"/>
              <a:gd name="connsiteY6" fmla="*/ 438442 h 494713"/>
              <a:gd name="connsiteX7" fmla="*/ 84407 w 393896"/>
              <a:gd name="connsiteY7" fmla="*/ 494713 h 494713"/>
              <a:gd name="connsiteX8" fmla="*/ 267287 w 393896"/>
              <a:gd name="connsiteY8" fmla="*/ 480646 h 494713"/>
              <a:gd name="connsiteX9" fmla="*/ 295422 w 393896"/>
              <a:gd name="connsiteY9" fmla="*/ 452510 h 494713"/>
              <a:gd name="connsiteX10" fmla="*/ 337625 w 393896"/>
              <a:gd name="connsiteY10" fmla="*/ 424375 h 494713"/>
              <a:gd name="connsiteX11" fmla="*/ 351693 w 393896"/>
              <a:gd name="connsiteY11" fmla="*/ 382172 h 494713"/>
              <a:gd name="connsiteX12" fmla="*/ 379828 w 393896"/>
              <a:gd name="connsiteY12" fmla="*/ 354036 h 494713"/>
              <a:gd name="connsiteX13" fmla="*/ 393896 w 393896"/>
              <a:gd name="connsiteY13" fmla="*/ 297766 h 494713"/>
              <a:gd name="connsiteX14" fmla="*/ 365760 w 393896"/>
              <a:gd name="connsiteY14" fmla="*/ 114886 h 494713"/>
              <a:gd name="connsiteX15" fmla="*/ 337625 w 393896"/>
              <a:gd name="connsiteY15" fmla="*/ 86750 h 494713"/>
              <a:gd name="connsiteX16" fmla="*/ 267287 w 393896"/>
              <a:gd name="connsiteY16" fmla="*/ 16412 h 494713"/>
              <a:gd name="connsiteX17" fmla="*/ 211016 w 393896"/>
              <a:gd name="connsiteY17" fmla="*/ 2344 h 4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896" h="494713">
                <a:moveTo>
                  <a:pt x="211016" y="2344"/>
                </a:moveTo>
                <a:cubicBezTo>
                  <a:pt x="187570" y="4689"/>
                  <a:pt x="147581" y="9508"/>
                  <a:pt x="126610" y="30479"/>
                </a:cubicBezTo>
                <a:cubicBezTo>
                  <a:pt x="58671" y="98418"/>
                  <a:pt x="141330" y="12081"/>
                  <a:pt x="70339" y="100818"/>
                </a:cubicBezTo>
                <a:cubicBezTo>
                  <a:pt x="62053" y="111175"/>
                  <a:pt x="51582" y="119575"/>
                  <a:pt x="42203" y="128953"/>
                </a:cubicBezTo>
                <a:cubicBezTo>
                  <a:pt x="7954" y="231701"/>
                  <a:pt x="21261" y="184587"/>
                  <a:pt x="0" y="269630"/>
                </a:cubicBezTo>
                <a:cubicBezTo>
                  <a:pt x="4689" y="311833"/>
                  <a:pt x="7087" y="354354"/>
                  <a:pt x="14068" y="396239"/>
                </a:cubicBezTo>
                <a:cubicBezTo>
                  <a:pt x="16506" y="410866"/>
                  <a:pt x="19517" y="426375"/>
                  <a:pt x="28136" y="438442"/>
                </a:cubicBezTo>
                <a:cubicBezTo>
                  <a:pt x="43554" y="460027"/>
                  <a:pt x="84407" y="494713"/>
                  <a:pt x="84407" y="494713"/>
                </a:cubicBezTo>
                <a:cubicBezTo>
                  <a:pt x="145367" y="490024"/>
                  <a:pt x="207334" y="492637"/>
                  <a:pt x="267287" y="480646"/>
                </a:cubicBezTo>
                <a:cubicBezTo>
                  <a:pt x="280293" y="478045"/>
                  <a:pt x="285065" y="460796"/>
                  <a:pt x="295422" y="452510"/>
                </a:cubicBezTo>
                <a:cubicBezTo>
                  <a:pt x="308624" y="441948"/>
                  <a:pt x="323557" y="433753"/>
                  <a:pt x="337625" y="424375"/>
                </a:cubicBezTo>
                <a:cubicBezTo>
                  <a:pt x="342314" y="410307"/>
                  <a:pt x="344064" y="394888"/>
                  <a:pt x="351693" y="382172"/>
                </a:cubicBezTo>
                <a:cubicBezTo>
                  <a:pt x="358517" y="370799"/>
                  <a:pt x="373897" y="365899"/>
                  <a:pt x="379828" y="354036"/>
                </a:cubicBezTo>
                <a:cubicBezTo>
                  <a:pt x="388474" y="336743"/>
                  <a:pt x="389207" y="316523"/>
                  <a:pt x="393896" y="297766"/>
                </a:cubicBezTo>
                <a:cubicBezTo>
                  <a:pt x="393083" y="289639"/>
                  <a:pt x="390096" y="155446"/>
                  <a:pt x="365760" y="114886"/>
                </a:cubicBezTo>
                <a:cubicBezTo>
                  <a:pt x="358936" y="103513"/>
                  <a:pt x="345910" y="97107"/>
                  <a:pt x="337625" y="86750"/>
                </a:cubicBezTo>
                <a:cubicBezTo>
                  <a:pt x="310343" y="52647"/>
                  <a:pt x="313327" y="31758"/>
                  <a:pt x="267287" y="16412"/>
                </a:cubicBezTo>
                <a:cubicBezTo>
                  <a:pt x="253941" y="11963"/>
                  <a:pt x="234462" y="0"/>
                  <a:pt x="211016" y="234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oljeZBesedilom 29"/>
          <p:cNvSpPr txBox="1"/>
          <p:nvPr/>
        </p:nvSpPr>
        <p:spPr>
          <a:xfrm>
            <a:off x="5436096" y="7647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•</a:t>
            </a:r>
          </a:p>
        </p:txBody>
      </p:sp>
      <p:cxnSp>
        <p:nvCxnSpPr>
          <p:cNvPr id="32" name="Raven konektor 31"/>
          <p:cNvCxnSpPr/>
          <p:nvPr/>
        </p:nvCxnSpPr>
        <p:spPr>
          <a:xfrm flipH="1">
            <a:off x="2915816" y="980728"/>
            <a:ext cx="2676346" cy="16468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Rezultat iskanja slik za geotrikotnik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85652">
            <a:off x="2770969" y="690371"/>
            <a:ext cx="7620000" cy="3810000"/>
          </a:xfrm>
          <a:prstGeom prst="rect">
            <a:avLst/>
          </a:prstGeom>
          <a:noFill/>
        </p:spPr>
      </p:pic>
      <p:sp>
        <p:nvSpPr>
          <p:cNvPr id="40" name="Prostoročno 39"/>
          <p:cNvSpPr/>
          <p:nvPr/>
        </p:nvSpPr>
        <p:spPr>
          <a:xfrm>
            <a:off x="3207657" y="2525486"/>
            <a:ext cx="4165600" cy="769257"/>
          </a:xfrm>
          <a:custGeom>
            <a:avLst/>
            <a:gdLst>
              <a:gd name="connsiteX0" fmla="*/ 0 w 4165600"/>
              <a:gd name="connsiteY0" fmla="*/ 0 h 769257"/>
              <a:gd name="connsiteX1" fmla="*/ 87086 w 4165600"/>
              <a:gd name="connsiteY1" fmla="*/ 58057 h 769257"/>
              <a:gd name="connsiteX2" fmla="*/ 101600 w 4165600"/>
              <a:gd name="connsiteY2" fmla="*/ 101600 h 769257"/>
              <a:gd name="connsiteX3" fmla="*/ 188686 w 4165600"/>
              <a:gd name="connsiteY3" fmla="*/ 174171 h 769257"/>
              <a:gd name="connsiteX4" fmla="*/ 232229 w 4165600"/>
              <a:gd name="connsiteY4" fmla="*/ 217714 h 769257"/>
              <a:gd name="connsiteX5" fmla="*/ 319314 w 4165600"/>
              <a:gd name="connsiteY5" fmla="*/ 246743 h 769257"/>
              <a:gd name="connsiteX6" fmla="*/ 391886 w 4165600"/>
              <a:gd name="connsiteY6" fmla="*/ 304800 h 769257"/>
              <a:gd name="connsiteX7" fmla="*/ 435429 w 4165600"/>
              <a:gd name="connsiteY7" fmla="*/ 333828 h 769257"/>
              <a:gd name="connsiteX8" fmla="*/ 522514 w 4165600"/>
              <a:gd name="connsiteY8" fmla="*/ 362857 h 769257"/>
              <a:gd name="connsiteX9" fmla="*/ 566057 w 4165600"/>
              <a:gd name="connsiteY9" fmla="*/ 377371 h 769257"/>
              <a:gd name="connsiteX10" fmla="*/ 696686 w 4165600"/>
              <a:gd name="connsiteY10" fmla="*/ 435428 h 769257"/>
              <a:gd name="connsiteX11" fmla="*/ 740229 w 4165600"/>
              <a:gd name="connsiteY11" fmla="*/ 449943 h 769257"/>
              <a:gd name="connsiteX12" fmla="*/ 899886 w 4165600"/>
              <a:gd name="connsiteY12" fmla="*/ 493485 h 769257"/>
              <a:gd name="connsiteX13" fmla="*/ 943429 w 4165600"/>
              <a:gd name="connsiteY13" fmla="*/ 508000 h 769257"/>
              <a:gd name="connsiteX14" fmla="*/ 1030514 w 4165600"/>
              <a:gd name="connsiteY14" fmla="*/ 551543 h 769257"/>
              <a:gd name="connsiteX15" fmla="*/ 1074057 w 4165600"/>
              <a:gd name="connsiteY15" fmla="*/ 580571 h 769257"/>
              <a:gd name="connsiteX16" fmla="*/ 1175657 w 4165600"/>
              <a:gd name="connsiteY16" fmla="*/ 609600 h 769257"/>
              <a:gd name="connsiteX17" fmla="*/ 1277257 w 4165600"/>
              <a:gd name="connsiteY17" fmla="*/ 638628 h 769257"/>
              <a:gd name="connsiteX18" fmla="*/ 1349829 w 4165600"/>
              <a:gd name="connsiteY18" fmla="*/ 653143 h 769257"/>
              <a:gd name="connsiteX19" fmla="*/ 1393372 w 4165600"/>
              <a:gd name="connsiteY19" fmla="*/ 667657 h 769257"/>
              <a:gd name="connsiteX20" fmla="*/ 1451429 w 4165600"/>
              <a:gd name="connsiteY20" fmla="*/ 682171 h 769257"/>
              <a:gd name="connsiteX21" fmla="*/ 1538514 w 4165600"/>
              <a:gd name="connsiteY21" fmla="*/ 711200 h 769257"/>
              <a:gd name="connsiteX22" fmla="*/ 1654629 w 4165600"/>
              <a:gd name="connsiteY22" fmla="*/ 740228 h 769257"/>
              <a:gd name="connsiteX23" fmla="*/ 2278743 w 4165600"/>
              <a:gd name="connsiteY23" fmla="*/ 769257 h 769257"/>
              <a:gd name="connsiteX24" fmla="*/ 2583543 w 4165600"/>
              <a:gd name="connsiteY24" fmla="*/ 769257 h 769257"/>
              <a:gd name="connsiteX25" fmla="*/ 2830286 w 4165600"/>
              <a:gd name="connsiteY25" fmla="*/ 740228 h 769257"/>
              <a:gd name="connsiteX26" fmla="*/ 2902857 w 4165600"/>
              <a:gd name="connsiteY26" fmla="*/ 725714 h 769257"/>
              <a:gd name="connsiteX27" fmla="*/ 3193143 w 4165600"/>
              <a:gd name="connsiteY27" fmla="*/ 711200 h 769257"/>
              <a:gd name="connsiteX28" fmla="*/ 3570514 w 4165600"/>
              <a:gd name="connsiteY28" fmla="*/ 667657 h 769257"/>
              <a:gd name="connsiteX29" fmla="*/ 3672114 w 4165600"/>
              <a:gd name="connsiteY29" fmla="*/ 638628 h 769257"/>
              <a:gd name="connsiteX30" fmla="*/ 3817257 w 4165600"/>
              <a:gd name="connsiteY30" fmla="*/ 624114 h 769257"/>
              <a:gd name="connsiteX31" fmla="*/ 3875314 w 4165600"/>
              <a:gd name="connsiteY31" fmla="*/ 609600 h 769257"/>
              <a:gd name="connsiteX32" fmla="*/ 3962400 w 4165600"/>
              <a:gd name="connsiteY32" fmla="*/ 595085 h 769257"/>
              <a:gd name="connsiteX33" fmla="*/ 4049486 w 4165600"/>
              <a:gd name="connsiteY33" fmla="*/ 566057 h 769257"/>
              <a:gd name="connsiteX34" fmla="*/ 4165600 w 4165600"/>
              <a:gd name="connsiteY34" fmla="*/ 478971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65600" h="769257">
                <a:moveTo>
                  <a:pt x="0" y="0"/>
                </a:moveTo>
                <a:cubicBezTo>
                  <a:pt x="29029" y="19352"/>
                  <a:pt x="76054" y="24959"/>
                  <a:pt x="87086" y="58057"/>
                </a:cubicBezTo>
                <a:cubicBezTo>
                  <a:pt x="91924" y="72571"/>
                  <a:pt x="93113" y="88870"/>
                  <a:pt x="101600" y="101600"/>
                </a:cubicBezTo>
                <a:cubicBezTo>
                  <a:pt x="133404" y="149306"/>
                  <a:pt x="148523" y="140702"/>
                  <a:pt x="188686" y="174171"/>
                </a:cubicBezTo>
                <a:cubicBezTo>
                  <a:pt x="204455" y="187312"/>
                  <a:pt x="214286" y="207745"/>
                  <a:pt x="232229" y="217714"/>
                </a:cubicBezTo>
                <a:cubicBezTo>
                  <a:pt x="258977" y="232574"/>
                  <a:pt x="319314" y="246743"/>
                  <a:pt x="319314" y="246743"/>
                </a:cubicBezTo>
                <a:cubicBezTo>
                  <a:pt x="368248" y="320142"/>
                  <a:pt x="321780" y="269747"/>
                  <a:pt x="391886" y="304800"/>
                </a:cubicBezTo>
                <a:cubicBezTo>
                  <a:pt x="407488" y="312601"/>
                  <a:pt x="419489" y="326743"/>
                  <a:pt x="435429" y="333828"/>
                </a:cubicBezTo>
                <a:cubicBezTo>
                  <a:pt x="463390" y="346255"/>
                  <a:pt x="493486" y="353181"/>
                  <a:pt x="522514" y="362857"/>
                </a:cubicBezTo>
                <a:lnTo>
                  <a:pt x="566057" y="377371"/>
                </a:lnTo>
                <a:cubicBezTo>
                  <a:pt x="635061" y="423374"/>
                  <a:pt x="593049" y="400882"/>
                  <a:pt x="696686" y="435428"/>
                </a:cubicBezTo>
                <a:cubicBezTo>
                  <a:pt x="711200" y="440266"/>
                  <a:pt x="725227" y="446943"/>
                  <a:pt x="740229" y="449943"/>
                </a:cubicBezTo>
                <a:cubicBezTo>
                  <a:pt x="842800" y="470457"/>
                  <a:pt x="789403" y="456657"/>
                  <a:pt x="899886" y="493485"/>
                </a:cubicBezTo>
                <a:cubicBezTo>
                  <a:pt x="914400" y="498323"/>
                  <a:pt x="930699" y="499513"/>
                  <a:pt x="943429" y="508000"/>
                </a:cubicBezTo>
                <a:cubicBezTo>
                  <a:pt x="1068218" y="591191"/>
                  <a:pt x="910331" y="491451"/>
                  <a:pt x="1030514" y="551543"/>
                </a:cubicBezTo>
                <a:cubicBezTo>
                  <a:pt x="1046116" y="559344"/>
                  <a:pt x="1058455" y="572770"/>
                  <a:pt x="1074057" y="580571"/>
                </a:cubicBezTo>
                <a:cubicBezTo>
                  <a:pt x="1097253" y="592169"/>
                  <a:pt x="1153961" y="603401"/>
                  <a:pt x="1175657" y="609600"/>
                </a:cubicBezTo>
                <a:cubicBezTo>
                  <a:pt x="1260507" y="633843"/>
                  <a:pt x="1175174" y="615943"/>
                  <a:pt x="1277257" y="638628"/>
                </a:cubicBezTo>
                <a:cubicBezTo>
                  <a:pt x="1301339" y="643980"/>
                  <a:pt x="1325896" y="647160"/>
                  <a:pt x="1349829" y="653143"/>
                </a:cubicBezTo>
                <a:cubicBezTo>
                  <a:pt x="1364672" y="656854"/>
                  <a:pt x="1378661" y="663454"/>
                  <a:pt x="1393372" y="667657"/>
                </a:cubicBezTo>
                <a:cubicBezTo>
                  <a:pt x="1412552" y="673137"/>
                  <a:pt x="1432322" y="676439"/>
                  <a:pt x="1451429" y="682171"/>
                </a:cubicBezTo>
                <a:cubicBezTo>
                  <a:pt x="1480737" y="690964"/>
                  <a:pt x="1508829" y="703779"/>
                  <a:pt x="1538514" y="711200"/>
                </a:cubicBezTo>
                <a:cubicBezTo>
                  <a:pt x="1577219" y="720876"/>
                  <a:pt x="1614767" y="738567"/>
                  <a:pt x="1654629" y="740228"/>
                </a:cubicBezTo>
                <a:cubicBezTo>
                  <a:pt x="2094943" y="758575"/>
                  <a:pt x="1886918" y="748635"/>
                  <a:pt x="2278743" y="769257"/>
                </a:cubicBezTo>
                <a:cubicBezTo>
                  <a:pt x="2544048" y="736094"/>
                  <a:pt x="2215919" y="769257"/>
                  <a:pt x="2583543" y="769257"/>
                </a:cubicBezTo>
                <a:cubicBezTo>
                  <a:pt x="2624825" y="769257"/>
                  <a:pt x="2777580" y="749012"/>
                  <a:pt x="2830286" y="740228"/>
                </a:cubicBezTo>
                <a:cubicBezTo>
                  <a:pt x="2854620" y="736172"/>
                  <a:pt x="2878266" y="727681"/>
                  <a:pt x="2902857" y="725714"/>
                </a:cubicBezTo>
                <a:cubicBezTo>
                  <a:pt x="2999431" y="717988"/>
                  <a:pt x="3096381" y="716038"/>
                  <a:pt x="3193143" y="711200"/>
                </a:cubicBezTo>
                <a:cubicBezTo>
                  <a:pt x="3414340" y="666960"/>
                  <a:pt x="3289043" y="685249"/>
                  <a:pt x="3570514" y="667657"/>
                </a:cubicBezTo>
                <a:cubicBezTo>
                  <a:pt x="3601526" y="657320"/>
                  <a:pt x="3640227" y="643183"/>
                  <a:pt x="3672114" y="638628"/>
                </a:cubicBezTo>
                <a:cubicBezTo>
                  <a:pt x="3720248" y="631752"/>
                  <a:pt x="3768876" y="628952"/>
                  <a:pt x="3817257" y="624114"/>
                </a:cubicBezTo>
                <a:cubicBezTo>
                  <a:pt x="3836609" y="619276"/>
                  <a:pt x="3855753" y="613512"/>
                  <a:pt x="3875314" y="609600"/>
                </a:cubicBezTo>
                <a:cubicBezTo>
                  <a:pt x="3904172" y="603828"/>
                  <a:pt x="3933850" y="602223"/>
                  <a:pt x="3962400" y="595085"/>
                </a:cubicBezTo>
                <a:cubicBezTo>
                  <a:pt x="3992085" y="587664"/>
                  <a:pt x="4049486" y="566057"/>
                  <a:pt x="4049486" y="566057"/>
                </a:cubicBezTo>
                <a:cubicBezTo>
                  <a:pt x="4147958" y="500409"/>
                  <a:pt x="4111903" y="532670"/>
                  <a:pt x="4165600" y="478971"/>
                </a:cubicBez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2" name="Raven konektor 41"/>
          <p:cNvCxnSpPr/>
          <p:nvPr/>
        </p:nvCxnSpPr>
        <p:spPr>
          <a:xfrm>
            <a:off x="7884368" y="3573016"/>
            <a:ext cx="144016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konektor 46"/>
          <p:cNvCxnSpPr/>
          <p:nvPr/>
        </p:nvCxnSpPr>
        <p:spPr>
          <a:xfrm>
            <a:off x="5580112" y="980728"/>
            <a:ext cx="3024336" cy="3384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 descr="Rezultat iskanja slik za šestilo"/>
          <p:cNvPicPr>
            <a:picLocks noChangeAspect="1" noChangeArrowheads="1"/>
          </p:cNvPicPr>
          <p:nvPr/>
        </p:nvPicPr>
        <p:blipFill>
          <a:blip r:embed="rId3" cstate="print"/>
          <a:srcRect l="34623" t="4623" r="30377"/>
          <a:stretch>
            <a:fillRect/>
          </a:stretch>
        </p:blipFill>
        <p:spPr bwMode="auto">
          <a:xfrm rot="1954104">
            <a:off x="5910186" y="-143732"/>
            <a:ext cx="504056" cy="1373588"/>
          </a:xfrm>
          <a:prstGeom prst="rect">
            <a:avLst/>
          </a:prstGeom>
          <a:noFill/>
        </p:spPr>
      </p:pic>
      <p:sp>
        <p:nvSpPr>
          <p:cNvPr id="49" name="PoljeZBesedilom 48"/>
          <p:cNvSpPr txBox="1"/>
          <p:nvPr/>
        </p:nvSpPr>
        <p:spPr>
          <a:xfrm rot="1783825">
            <a:off x="6003015" y="78475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5 cm</a:t>
            </a:r>
          </a:p>
        </p:txBody>
      </p:sp>
      <p:sp>
        <p:nvSpPr>
          <p:cNvPr id="50" name="Lok 49"/>
          <p:cNvSpPr/>
          <p:nvPr/>
        </p:nvSpPr>
        <p:spPr>
          <a:xfrm rot="10464174">
            <a:off x="3401464" y="1301173"/>
            <a:ext cx="720080" cy="113430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Lok 51"/>
          <p:cNvSpPr/>
          <p:nvPr/>
        </p:nvSpPr>
        <p:spPr>
          <a:xfrm rot="6675640">
            <a:off x="6376472" y="2023066"/>
            <a:ext cx="1296144" cy="432048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PoljeZBesedilom 52"/>
          <p:cNvSpPr txBox="1"/>
          <p:nvPr/>
        </p:nvSpPr>
        <p:spPr>
          <a:xfrm>
            <a:off x="5436096" y="476672"/>
            <a:ext cx="30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cxnSp>
        <p:nvCxnSpPr>
          <p:cNvPr id="55" name="Raven konektor 54"/>
          <p:cNvCxnSpPr/>
          <p:nvPr/>
        </p:nvCxnSpPr>
        <p:spPr>
          <a:xfrm>
            <a:off x="3491880" y="2276872"/>
            <a:ext cx="360040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en konektor 56"/>
          <p:cNvCxnSpPr/>
          <p:nvPr/>
        </p:nvCxnSpPr>
        <p:spPr>
          <a:xfrm>
            <a:off x="5580112" y="980728"/>
            <a:ext cx="1512168" cy="1656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konektor 58"/>
          <p:cNvCxnSpPr/>
          <p:nvPr/>
        </p:nvCxnSpPr>
        <p:spPr>
          <a:xfrm flipH="1">
            <a:off x="3491880" y="980728"/>
            <a:ext cx="2059920" cy="12769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jeZBesedilom 59"/>
          <p:cNvSpPr txBox="1"/>
          <p:nvPr/>
        </p:nvSpPr>
        <p:spPr>
          <a:xfrm>
            <a:off x="6732240" y="270892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sp>
        <p:nvSpPr>
          <p:cNvPr id="61" name="PoljeZBesedilom 60"/>
          <p:cNvSpPr txBox="1"/>
          <p:nvPr/>
        </p:nvSpPr>
        <p:spPr>
          <a:xfrm>
            <a:off x="3347864" y="2276872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62" name="PoljeZBesedilom 61"/>
          <p:cNvSpPr txBox="1"/>
          <p:nvPr/>
        </p:nvSpPr>
        <p:spPr>
          <a:xfrm>
            <a:off x="5292080" y="112474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γ</a:t>
            </a:r>
            <a:endParaRPr lang="sl-SI" sz="2800" dirty="0"/>
          </a:p>
        </p:txBody>
      </p:sp>
      <p:sp>
        <p:nvSpPr>
          <p:cNvPr id="63" name="PoljeZBesedilom 62"/>
          <p:cNvSpPr txBox="1"/>
          <p:nvPr/>
        </p:nvSpPr>
        <p:spPr>
          <a:xfrm>
            <a:off x="6372200" y="126876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64" name="PoljeZBesedilom 63"/>
          <p:cNvSpPr txBox="1"/>
          <p:nvPr/>
        </p:nvSpPr>
        <p:spPr>
          <a:xfrm>
            <a:off x="4139952" y="119675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65" name="PoljeZBesedilom 64"/>
          <p:cNvSpPr txBox="1"/>
          <p:nvPr/>
        </p:nvSpPr>
        <p:spPr>
          <a:xfrm>
            <a:off x="6372200" y="213285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</a:t>
            </a:r>
            <a:endParaRPr lang="sl-SI" sz="2800" dirty="0"/>
          </a:p>
        </p:txBody>
      </p:sp>
      <p:sp>
        <p:nvSpPr>
          <p:cNvPr id="66" name="PoljeZBesedilom 65"/>
          <p:cNvSpPr txBox="1"/>
          <p:nvPr/>
        </p:nvSpPr>
        <p:spPr>
          <a:xfrm>
            <a:off x="3923928" y="184482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</a:t>
            </a:r>
            <a:endParaRPr lang="sl-SI" sz="2800" dirty="0"/>
          </a:p>
        </p:txBody>
      </p:sp>
      <p:sp>
        <p:nvSpPr>
          <p:cNvPr id="70" name="PoljeZBesedilom 69"/>
          <p:cNvSpPr txBox="1"/>
          <p:nvPr/>
        </p:nvSpPr>
        <p:spPr>
          <a:xfrm>
            <a:off x="4932040" y="2492896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0" grpId="0"/>
      <p:bldP spid="40" grpId="0" animBg="1"/>
      <p:bldP spid="40" grpId="1" animBg="1"/>
      <p:bldP spid="49" grpId="0"/>
      <p:bldP spid="50" grpId="0" animBg="1"/>
      <p:bldP spid="52" grpId="0" animBg="1"/>
      <p:bldP spid="53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1520" y="260648"/>
            <a:ext cx="551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KOTI V ENAKOKRAKEM TRIKOTNIKU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79512" y="836712"/>
            <a:ext cx="790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Izračunaj velikosti vseh  kotov  v enakokrakem trikotniku, </a:t>
            </a:r>
          </a:p>
          <a:p>
            <a:pPr marL="457200" indent="-457200"/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      če veš, da kot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meri 62°</a:t>
            </a:r>
            <a:endParaRPr lang="sl-SI" b="1" dirty="0"/>
          </a:p>
        </p:txBody>
      </p:sp>
      <p:sp>
        <p:nvSpPr>
          <p:cNvPr id="4" name="Enakokraki trikotnik 3"/>
          <p:cNvSpPr/>
          <p:nvPr/>
        </p:nvSpPr>
        <p:spPr>
          <a:xfrm>
            <a:off x="1043608" y="1772816"/>
            <a:ext cx="1440160" cy="288032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1115616" y="414908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</a:t>
            </a:r>
            <a:endParaRPr lang="sl-SI" sz="2800" b="1" dirty="0"/>
          </a:p>
        </p:txBody>
      </p:sp>
      <p:sp>
        <p:nvSpPr>
          <p:cNvPr id="6" name="PoljeZBesedilom 5"/>
          <p:cNvSpPr txBox="1"/>
          <p:nvPr/>
        </p:nvSpPr>
        <p:spPr>
          <a:xfrm flipH="1">
            <a:off x="1547664" y="2132856"/>
            <a:ext cx="36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γ</a:t>
            </a:r>
            <a:endParaRPr lang="sl-SI" sz="28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979712" y="407707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β</a:t>
            </a:r>
            <a:endParaRPr lang="sl-SI" sz="28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547664" y="4653136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c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2195736" y="2924944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043608" y="285293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3059832" y="2420888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endParaRPr lang="sl-SI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3059832" y="1916832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 = 62°</a:t>
            </a:r>
          </a:p>
        </p:txBody>
      </p:sp>
      <p:cxnSp>
        <p:nvCxnSpPr>
          <p:cNvPr id="14" name="Raven konektor 13"/>
          <p:cNvCxnSpPr/>
          <p:nvPr/>
        </p:nvCxnSpPr>
        <p:spPr>
          <a:xfrm>
            <a:off x="2987824" y="2996952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2987824" y="3212976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2800" b="1" dirty="0"/>
              <a:t> = 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3707904" y="3212976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62°</a:t>
            </a:r>
          </a:p>
        </p:txBody>
      </p:sp>
      <p:sp>
        <p:nvSpPr>
          <p:cNvPr id="18" name="PoljeZBesedilom 17"/>
          <p:cNvSpPr txBox="1"/>
          <p:nvPr/>
        </p:nvSpPr>
        <p:spPr>
          <a:xfrm flipH="1">
            <a:off x="2987824" y="371703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 =</a:t>
            </a:r>
          </a:p>
        </p:txBody>
      </p:sp>
      <p:sp>
        <p:nvSpPr>
          <p:cNvPr id="19" name="PoljeZBesedilom 18"/>
          <p:cNvSpPr txBox="1"/>
          <p:nvPr/>
        </p:nvSpPr>
        <p:spPr>
          <a:xfrm flipH="1">
            <a:off x="5148064" y="306896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 = 180° – (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0" name="PoljeZBesedilom 19"/>
          <p:cNvSpPr txBox="1"/>
          <p:nvPr/>
        </p:nvSpPr>
        <p:spPr>
          <a:xfrm flipH="1">
            <a:off x="5076056" y="371703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 = 180° – (62° + 62°)</a:t>
            </a:r>
          </a:p>
        </p:txBody>
      </p:sp>
      <p:sp>
        <p:nvSpPr>
          <p:cNvPr id="21" name="PoljeZBesedilom 20"/>
          <p:cNvSpPr txBox="1"/>
          <p:nvPr/>
        </p:nvSpPr>
        <p:spPr>
          <a:xfrm flipH="1">
            <a:off x="5076056" y="43651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 = 180° – 124° </a:t>
            </a:r>
          </a:p>
        </p:txBody>
      </p:sp>
      <p:sp>
        <p:nvSpPr>
          <p:cNvPr id="22" name="PoljeZBesedilom 21"/>
          <p:cNvSpPr txBox="1"/>
          <p:nvPr/>
        </p:nvSpPr>
        <p:spPr>
          <a:xfrm flipH="1">
            <a:off x="5004048" y="50131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 = 56° </a:t>
            </a:r>
          </a:p>
        </p:txBody>
      </p:sp>
      <p:sp>
        <p:nvSpPr>
          <p:cNvPr id="23" name="PoljeZBesedilom 22"/>
          <p:cNvSpPr txBox="1"/>
          <p:nvPr/>
        </p:nvSpPr>
        <p:spPr>
          <a:xfrm flipH="1">
            <a:off x="3563888" y="37890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56°</a:t>
            </a:r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476672"/>
            <a:ext cx="551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KOTI V ENAKOKRAKEM TRIKOTNIKU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79512" y="1124744"/>
            <a:ext cx="8030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2.    Izračunaj velikosti vseh  kotov  v enakokrakem trikotniku, </a:t>
            </a:r>
          </a:p>
          <a:p>
            <a:pPr marL="457200" indent="-457200"/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       če veš, da kot med krakoma – kot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, meri 100°</a:t>
            </a:r>
            <a:endParaRPr lang="sl-SI" b="1" dirty="0"/>
          </a:p>
        </p:txBody>
      </p:sp>
      <p:sp>
        <p:nvSpPr>
          <p:cNvPr id="4" name="Enakokraki trikotnik 3"/>
          <p:cNvSpPr/>
          <p:nvPr/>
        </p:nvSpPr>
        <p:spPr>
          <a:xfrm>
            <a:off x="539552" y="2564904"/>
            <a:ext cx="1512168" cy="25202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1115616" y="292494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γ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547664" y="450912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β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11560" y="450912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</a:t>
            </a:r>
            <a:endParaRPr lang="sl-SI" sz="28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043608" y="5085184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c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691680" y="335699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11560" y="328498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2123728" y="2924944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4860032" y="2348880"/>
            <a:ext cx="3203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= 180° 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2051720" y="234888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= 100°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932040" y="3068960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180° – 100°  = 80°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4860032" y="4077072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80° : 2 = </a:t>
            </a:r>
          </a:p>
        </p:txBody>
      </p:sp>
      <p:cxnSp>
        <p:nvCxnSpPr>
          <p:cNvPr id="18" name="Raven konektor 17"/>
          <p:cNvCxnSpPr/>
          <p:nvPr/>
        </p:nvCxnSpPr>
        <p:spPr>
          <a:xfrm>
            <a:off x="2195736" y="3645024"/>
            <a:ext cx="16561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2195736" y="3789040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=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2267744" y="4365104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=  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2987824" y="378904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40°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2987824" y="4365104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40°</a:t>
            </a:r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6588224" y="407707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40°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475</Words>
  <Application>Microsoft Office PowerPoint</Application>
  <PresentationFormat>Diaprojekcija na zaslonu (4:3)</PresentationFormat>
  <Paragraphs>157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40</cp:revision>
  <dcterms:created xsi:type="dcterms:W3CDTF">2021-02-04T00:03:26Z</dcterms:created>
  <dcterms:modified xsi:type="dcterms:W3CDTF">2022-03-07T22:03:24Z</dcterms:modified>
</cp:coreProperties>
</file>