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A53DCBD-6E47-4FC6-928B-6D0F7F31D3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D257D65-0C48-4DF7-935E-7F8152A42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0616AF7-7ECC-4FC1-A05F-00A46773E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2D54-D043-4A8F-BDA9-DEFD57509A7C}" type="datetimeFigureOut">
              <a:rPr lang="sl-SI" smtClean="0"/>
              <a:t>5.4.2022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10C6C1F-D19C-4881-AF79-D47979BDF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349EB6D-175B-45DA-AD6D-1E49D5E53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CF145-ACCF-4C36-8F01-F50834A06C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1143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35E408-10C4-4FDF-9D36-0F7521B6D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FB4F98E8-511A-4D4D-B8E6-17D1CC56C7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120C397-6DDC-404B-9534-193EA4C43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2D54-D043-4A8F-BDA9-DEFD57509A7C}" type="datetimeFigureOut">
              <a:rPr lang="sl-SI" smtClean="0"/>
              <a:t>5.4.2022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F05247E-FAC2-49D9-96B5-240BB150B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4DC5B57-C022-483E-9580-D13C7E896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CF145-ACCF-4C36-8F01-F50834A06C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0295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EB94FF71-DBC7-4322-9B9C-7FC27787AE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7FDCC804-7804-478C-99C3-BCB2E2E8F1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628AE4D-3B50-42EB-8898-8AE1EBF82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2D54-D043-4A8F-BDA9-DEFD57509A7C}" type="datetimeFigureOut">
              <a:rPr lang="sl-SI" smtClean="0"/>
              <a:t>5.4.2022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8FEC5D3-AE83-47FC-97C3-5E4337B5A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7C605F5-D02D-4839-B9AB-0271AFDB6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CF145-ACCF-4C36-8F01-F50834A06C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69679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14DB29E-EE9C-4798-9D35-0117D1CD3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B2A6993-23B0-4960-8669-5E332BA4A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53CCE91-F1A6-4010-8DAD-469C8974C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2D54-D043-4A8F-BDA9-DEFD57509A7C}" type="datetimeFigureOut">
              <a:rPr lang="sl-SI" smtClean="0"/>
              <a:t>5.4.2022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1389525-6DAB-411F-90BE-377135731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9969E56-FC4E-4C64-BC16-EC0EBB94F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CF145-ACCF-4C36-8F01-F50834A06C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66099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A241998-2F4D-4A5D-BCED-E7ED0DAC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4468EA0-ED2B-4D45-A303-F43AE46A9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48FD7F9-23F2-47B9-B459-FF6744192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2D54-D043-4A8F-BDA9-DEFD57509A7C}" type="datetimeFigureOut">
              <a:rPr lang="sl-SI" smtClean="0"/>
              <a:t>5.4.2022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E61177F-1ABA-47DF-BB12-1C7524A11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17B16B6-DC66-4778-838E-C98E6C79B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CF145-ACCF-4C36-8F01-F50834A06C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2877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A714F45-3F6D-4383-81D0-4858291F1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ECEA9E7-7205-4F9C-9F64-945DA58BA6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42FF0E8D-A6B4-4E2D-9181-0ADB625674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76AFB52-F2D2-49C1-BC2F-2A4CDEF80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2D54-D043-4A8F-BDA9-DEFD57509A7C}" type="datetimeFigureOut">
              <a:rPr lang="sl-SI" smtClean="0"/>
              <a:t>5.4.2022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414CEC8-1EA9-4DBA-BE90-816F192EF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5BB9BE85-D4B2-490E-8FBD-1CA49823B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CF145-ACCF-4C36-8F01-F50834A06C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073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6DA54A-0750-4A60-86A1-1E66D9B65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60AFBB8-2A82-4C76-BCDA-F378317A2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E2E05677-71F5-46EB-AD62-B3D6510995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DA08AA8F-53C3-4A65-ADE2-D99BFFADC3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68D0A42F-42A3-4838-8C6F-476EF1661B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F89FEC42-6AA0-4D15-BED8-C34682008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2D54-D043-4A8F-BDA9-DEFD57509A7C}" type="datetimeFigureOut">
              <a:rPr lang="sl-SI" smtClean="0"/>
              <a:t>5.4.2022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BA4921E6-9990-40AC-9178-4E289C46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ABD267D8-5B1B-4E51-A529-D1F9AC51F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CF145-ACCF-4C36-8F01-F50834A06C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72702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F4D662-4972-41F2-8E49-FD7527126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BFBB93D9-CC9F-42A1-A1D6-1169C151A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2D54-D043-4A8F-BDA9-DEFD57509A7C}" type="datetimeFigureOut">
              <a:rPr lang="sl-SI" smtClean="0"/>
              <a:t>5.4.2022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3040200C-DEDD-46CE-AB05-44BF7901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BB0D5435-20D4-4A37-A198-17288A9E1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CF145-ACCF-4C36-8F01-F50834A06C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3492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7CCA8A58-14BE-49AF-B2E0-B7B0E77B4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2D54-D043-4A8F-BDA9-DEFD57509A7C}" type="datetimeFigureOut">
              <a:rPr lang="sl-SI" smtClean="0"/>
              <a:t>5.4.2022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D9F66971-B053-432E-AE79-1F0B25575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4794EADA-D9F9-49AD-9AE9-29C836540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CF145-ACCF-4C36-8F01-F50834A06C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01346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02C3DC9-64A6-4540-AC52-A49BAA2BF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C0BCE8A-75D9-44F3-93A9-AA35904E1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C5205F1-3E9F-4963-A130-42C4A64084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416FB587-358B-4BF8-8AD1-863747D83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2D54-D043-4A8F-BDA9-DEFD57509A7C}" type="datetimeFigureOut">
              <a:rPr lang="sl-SI" smtClean="0"/>
              <a:t>5.4.2022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2E3F0D5B-1767-4F13-A97C-337DF12A9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FD38342-70D3-4158-9886-4E6D5BBCE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CF145-ACCF-4C36-8F01-F50834A06C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9235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F566BE6-CBB5-47A4-9CB6-C44982B01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717EB2C8-9B17-4BFE-B514-645E9A73E9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914ED5B7-653E-4646-80BA-B77A6EC000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9BF7AEE-FD04-4000-82CE-B9482A88F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2D54-D043-4A8F-BDA9-DEFD57509A7C}" type="datetimeFigureOut">
              <a:rPr lang="sl-SI" smtClean="0"/>
              <a:t>5.4.2022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2573F6DB-18A4-4C17-A559-BD9C6C4EB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9B64910-9FF5-4DE9-A5C3-015501BBF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CF145-ACCF-4C36-8F01-F50834A06C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73410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D2E79CA2-726E-45FB-8969-1E7DB58EB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E96FC2D7-21BB-443F-80A1-9E7C3AF47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2270373-115E-48DF-8AED-8704367CE0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52D54-D043-4A8F-BDA9-DEFD57509A7C}" type="datetimeFigureOut">
              <a:rPr lang="sl-SI" smtClean="0"/>
              <a:t>5.4.2022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F25089D-3AAE-493F-BCE7-7C2C7AE23B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E452E8D-86D9-4210-BBE4-3E39E25A47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CF145-ACCF-4C36-8F01-F50834A06C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80290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AFF06BB-DFA0-47DC-84B2-F9E0BDBF10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45042"/>
            <a:ext cx="9144000" cy="1201875"/>
          </a:xfrm>
        </p:spPr>
        <p:txBody>
          <a:bodyPr/>
          <a:lstStyle/>
          <a:p>
            <a:r>
              <a:rPr lang="sl-SI" b="1" dirty="0">
                <a:solidFill>
                  <a:srgbClr val="FF0000"/>
                </a:solidFill>
              </a:rPr>
              <a:t>Ploščina večkotnika</a:t>
            </a:r>
          </a:p>
        </p:txBody>
      </p:sp>
      <p:pic>
        <p:nvPicPr>
          <p:cNvPr id="1030" name="Picture 6" descr="Obseg in ploščina večkotnika :: OpenProf.com">
            <a:extLst>
              <a:ext uri="{FF2B5EF4-FFF2-40B4-BE49-F238E27FC236}">
                <a16:creationId xmlns:a16="http://schemas.microsoft.com/office/drawing/2014/main" id="{41308AA6-A7CD-4A0E-9D96-1F1E230A4F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2242" y="1986982"/>
            <a:ext cx="3007208" cy="4232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5. teden ( 14.4.2020 -17.4.2020 ) MATEMATIKA 8. RAZRED Pozdravljeni ponovno  na pouku doma! Upava, da ste pridno, po svojih n">
            <a:extLst>
              <a:ext uri="{FF2B5EF4-FFF2-40B4-BE49-F238E27FC236}">
                <a16:creationId xmlns:a16="http://schemas.microsoft.com/office/drawing/2014/main" id="{32F5351A-DE85-47FC-B2B8-B0D7E1EAB8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514599"/>
            <a:ext cx="5074734" cy="3704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5716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93D6C18C-04AD-4C06-86DB-B45A757C5D8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41" t="18053" r="29946" b="40188"/>
          <a:stretch/>
        </p:blipFill>
        <p:spPr>
          <a:xfrm rot="16200000">
            <a:off x="428803" y="1621736"/>
            <a:ext cx="3552952" cy="4410558"/>
          </a:xfrm>
          <a:prstGeom prst="rect">
            <a:avLst/>
          </a:prstGeom>
        </p:spPr>
      </p:pic>
      <p:cxnSp>
        <p:nvCxnSpPr>
          <p:cNvPr id="5" name="Raven povezovalnik 4">
            <a:extLst>
              <a:ext uri="{FF2B5EF4-FFF2-40B4-BE49-F238E27FC236}">
                <a16:creationId xmlns:a16="http://schemas.microsoft.com/office/drawing/2014/main" id="{02192A89-EA94-4DD1-955B-A4CC964F49A9}"/>
              </a:ext>
            </a:extLst>
          </p:cNvPr>
          <p:cNvCxnSpPr>
            <a:cxnSpLocks/>
          </p:cNvCxnSpPr>
          <p:nvPr/>
        </p:nvCxnSpPr>
        <p:spPr>
          <a:xfrm>
            <a:off x="1040099" y="3623981"/>
            <a:ext cx="233035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364CE919-CCD1-4F95-AC29-A73A350AF5DF}"/>
              </a:ext>
            </a:extLst>
          </p:cNvPr>
          <p:cNvSpPr txBox="1"/>
          <p:nvPr/>
        </p:nvSpPr>
        <p:spPr>
          <a:xfrm>
            <a:off x="1866049" y="2350098"/>
            <a:ext cx="5437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sl-SI" sz="3200" b="1" baseline="-25000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sl-SI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13951284-A2B4-4C8A-BD17-FC4E1C56BD29}"/>
              </a:ext>
            </a:extLst>
          </p:cNvPr>
          <p:cNvSpPr txBox="1"/>
          <p:nvPr/>
        </p:nvSpPr>
        <p:spPr>
          <a:xfrm>
            <a:off x="1941390" y="4013775"/>
            <a:ext cx="5437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solidFill>
                  <a:srgbClr val="C00000"/>
                </a:solidFill>
              </a:rPr>
              <a:t>p</a:t>
            </a:r>
            <a:r>
              <a:rPr lang="sl-SI" sz="3200" b="1" baseline="-25000" dirty="0">
                <a:solidFill>
                  <a:srgbClr val="C00000"/>
                </a:solidFill>
              </a:rPr>
              <a:t>2</a:t>
            </a:r>
            <a:endParaRPr lang="sl-SI" sz="3200" b="1" dirty="0">
              <a:solidFill>
                <a:srgbClr val="C00000"/>
              </a:solidFill>
            </a:endParaRPr>
          </a:p>
        </p:txBody>
      </p:sp>
      <p:sp>
        <p:nvSpPr>
          <p:cNvPr id="9" name="Pravokotnik 8">
            <a:extLst>
              <a:ext uri="{FF2B5EF4-FFF2-40B4-BE49-F238E27FC236}">
                <a16:creationId xmlns:a16="http://schemas.microsoft.com/office/drawing/2014/main" id="{68BC4A90-2C41-4360-8B96-8C61BD3EB6DF}"/>
              </a:ext>
            </a:extLst>
          </p:cNvPr>
          <p:cNvSpPr/>
          <p:nvPr/>
        </p:nvSpPr>
        <p:spPr>
          <a:xfrm>
            <a:off x="951566" y="2220614"/>
            <a:ext cx="2362579" cy="1424417"/>
          </a:xfrm>
          <a:prstGeom prst="rect">
            <a:avLst/>
          </a:prstGeom>
          <a:solidFill>
            <a:schemeClr val="accent1">
              <a:alpha val="3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Pravokotnik 9">
            <a:extLst>
              <a:ext uri="{FF2B5EF4-FFF2-40B4-BE49-F238E27FC236}">
                <a16:creationId xmlns:a16="http://schemas.microsoft.com/office/drawing/2014/main" id="{020A344F-695E-4024-8D81-EA3EF82DE658}"/>
              </a:ext>
            </a:extLst>
          </p:cNvPr>
          <p:cNvSpPr/>
          <p:nvPr/>
        </p:nvSpPr>
        <p:spPr>
          <a:xfrm>
            <a:off x="428949" y="3673060"/>
            <a:ext cx="3550069" cy="1424417"/>
          </a:xfrm>
          <a:prstGeom prst="rect">
            <a:avLst/>
          </a:prstGeom>
          <a:solidFill>
            <a:srgbClr val="C00000">
              <a:alpha val="3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1D9E0395-A641-4FC2-AA51-F28D40465F98}"/>
              </a:ext>
            </a:extLst>
          </p:cNvPr>
          <p:cNvSpPr txBox="1"/>
          <p:nvPr/>
        </p:nvSpPr>
        <p:spPr>
          <a:xfrm>
            <a:off x="6826729" y="1752900"/>
            <a:ext cx="20297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p = </a:t>
            </a:r>
            <a:r>
              <a:rPr lang="sl-SI" sz="3200" b="1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sl-SI" sz="3200" b="1" baseline="-25000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sl-SI" sz="3200" b="1" baseline="-25000" dirty="0"/>
              <a:t> </a:t>
            </a:r>
            <a:r>
              <a:rPr lang="sl-SI" sz="3200" b="1" dirty="0"/>
              <a:t> + </a:t>
            </a:r>
            <a:r>
              <a:rPr lang="sl-SI" sz="3200" b="1" dirty="0">
                <a:solidFill>
                  <a:srgbClr val="C00000"/>
                </a:solidFill>
              </a:rPr>
              <a:t>p</a:t>
            </a:r>
            <a:r>
              <a:rPr lang="sl-SI" sz="3200" b="1" baseline="-25000" dirty="0">
                <a:solidFill>
                  <a:srgbClr val="C00000"/>
                </a:solidFill>
              </a:rPr>
              <a:t>2</a:t>
            </a:r>
            <a:r>
              <a:rPr lang="sl-SI" sz="3200" b="1" baseline="-25000" dirty="0"/>
              <a:t> </a:t>
            </a:r>
            <a:endParaRPr lang="sl-SI" sz="3200" b="1" dirty="0"/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AD2DE551-EAE7-4143-A682-66FC2525BD54}"/>
              </a:ext>
            </a:extLst>
          </p:cNvPr>
          <p:cNvSpPr txBox="1"/>
          <p:nvPr/>
        </p:nvSpPr>
        <p:spPr>
          <a:xfrm>
            <a:off x="5572910" y="2497239"/>
            <a:ext cx="16223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sl-SI" sz="2800" b="1" baseline="-25000" dirty="0">
                <a:solidFill>
                  <a:schemeClr val="accent1">
                    <a:lumMod val="75000"/>
                  </a:schemeClr>
                </a:solidFill>
              </a:rPr>
              <a:t>1 </a:t>
            </a:r>
            <a:r>
              <a:rPr lang="sl-SI" sz="2800" b="1" dirty="0">
                <a:solidFill>
                  <a:schemeClr val="accent1">
                    <a:lumMod val="75000"/>
                  </a:schemeClr>
                </a:solidFill>
              </a:rPr>
              <a:t> = 2 · 4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A4454B7F-4D18-4EF3-AD73-9A83A3E0D764}"/>
              </a:ext>
            </a:extLst>
          </p:cNvPr>
          <p:cNvSpPr txBox="1"/>
          <p:nvPr/>
        </p:nvSpPr>
        <p:spPr>
          <a:xfrm>
            <a:off x="5303663" y="815465"/>
            <a:ext cx="343587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Ploščina pravokotnika:</a:t>
            </a:r>
          </a:p>
          <a:p>
            <a:r>
              <a:rPr lang="sl-SI" sz="2800" dirty="0"/>
              <a:t>p = a · b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D84026FF-C1D6-48F7-AC33-7DE17542140C}"/>
              </a:ext>
            </a:extLst>
          </p:cNvPr>
          <p:cNvSpPr txBox="1"/>
          <p:nvPr/>
        </p:nvSpPr>
        <p:spPr>
          <a:xfrm>
            <a:off x="840315" y="242965"/>
            <a:ext cx="58153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Lik je osno someren. Podatki so v cm. 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5F4CA506-BFAD-46D8-99B2-B06DD4F2B958}"/>
              </a:ext>
            </a:extLst>
          </p:cNvPr>
          <p:cNvSpPr txBox="1"/>
          <p:nvPr/>
        </p:nvSpPr>
        <p:spPr>
          <a:xfrm>
            <a:off x="5572909" y="3167390"/>
            <a:ext cx="2326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sl-SI" sz="2800" b="1" baseline="-25000" dirty="0">
                <a:solidFill>
                  <a:schemeClr val="accent1">
                    <a:lumMod val="75000"/>
                  </a:schemeClr>
                </a:solidFill>
              </a:rPr>
              <a:t>1 </a:t>
            </a:r>
            <a:r>
              <a:rPr lang="sl-SI" sz="2800" b="1" dirty="0">
                <a:solidFill>
                  <a:schemeClr val="accent1">
                    <a:lumMod val="75000"/>
                  </a:schemeClr>
                </a:solidFill>
              </a:rPr>
              <a:t> = 8 cm²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7E5B88AB-D6AB-49C4-8FB7-C9827FE3CFD0}"/>
              </a:ext>
            </a:extLst>
          </p:cNvPr>
          <p:cNvSpPr txBox="1"/>
          <p:nvPr/>
        </p:nvSpPr>
        <p:spPr>
          <a:xfrm>
            <a:off x="596420" y="2611879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96DDBAFE-60AA-4C6D-AB00-351E30F974FC}"/>
              </a:ext>
            </a:extLst>
          </p:cNvPr>
          <p:cNvSpPr txBox="1"/>
          <p:nvPr/>
        </p:nvSpPr>
        <p:spPr>
          <a:xfrm>
            <a:off x="2016732" y="1580057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8A16DB43-4936-492A-B8D2-FEFA9A221447}"/>
              </a:ext>
            </a:extLst>
          </p:cNvPr>
          <p:cNvSpPr txBox="1"/>
          <p:nvPr/>
        </p:nvSpPr>
        <p:spPr>
          <a:xfrm>
            <a:off x="8357631" y="2519687"/>
            <a:ext cx="16223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C00000"/>
                </a:solidFill>
              </a:rPr>
              <a:t>p</a:t>
            </a:r>
            <a:r>
              <a:rPr lang="sl-SI" sz="2800" b="1" baseline="-25000" dirty="0">
                <a:solidFill>
                  <a:srgbClr val="C00000"/>
                </a:solidFill>
              </a:rPr>
              <a:t>2 </a:t>
            </a:r>
            <a:r>
              <a:rPr lang="sl-SI" sz="2800" b="1" dirty="0">
                <a:solidFill>
                  <a:srgbClr val="C00000"/>
                </a:solidFill>
              </a:rPr>
              <a:t> = 6 · 2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B2B3AE26-54D4-499B-9EE1-8C95D80ADB18}"/>
              </a:ext>
            </a:extLst>
          </p:cNvPr>
          <p:cNvSpPr txBox="1"/>
          <p:nvPr/>
        </p:nvSpPr>
        <p:spPr>
          <a:xfrm>
            <a:off x="8357631" y="3167449"/>
            <a:ext cx="2326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C00000"/>
                </a:solidFill>
              </a:rPr>
              <a:t>p</a:t>
            </a:r>
            <a:r>
              <a:rPr lang="sl-SI" sz="2800" b="1" baseline="-25000" dirty="0">
                <a:solidFill>
                  <a:srgbClr val="C00000"/>
                </a:solidFill>
              </a:rPr>
              <a:t>2 </a:t>
            </a:r>
            <a:r>
              <a:rPr lang="sl-SI" sz="2800" b="1" dirty="0">
                <a:solidFill>
                  <a:srgbClr val="C00000"/>
                </a:solidFill>
              </a:rPr>
              <a:t> = 12 cm²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3BF617E7-9C2B-4059-939E-A21BEA4E2866}"/>
              </a:ext>
            </a:extLst>
          </p:cNvPr>
          <p:cNvSpPr txBox="1"/>
          <p:nvPr/>
        </p:nvSpPr>
        <p:spPr>
          <a:xfrm>
            <a:off x="6655632" y="4218102"/>
            <a:ext cx="36679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p = </a:t>
            </a:r>
            <a:r>
              <a:rPr lang="sl-SI" sz="3200" b="1" dirty="0">
                <a:solidFill>
                  <a:schemeClr val="accent1">
                    <a:lumMod val="75000"/>
                  </a:schemeClr>
                </a:solidFill>
              </a:rPr>
              <a:t>8</a:t>
            </a:r>
            <a:r>
              <a:rPr lang="sl-SI" sz="3200" b="1" baseline="-25000" dirty="0"/>
              <a:t> </a:t>
            </a:r>
            <a:r>
              <a:rPr lang="sl-SI" sz="3200" b="1" dirty="0"/>
              <a:t> + </a:t>
            </a:r>
            <a:r>
              <a:rPr lang="sl-SI" sz="3200" b="1" dirty="0">
                <a:solidFill>
                  <a:srgbClr val="C00000"/>
                </a:solidFill>
              </a:rPr>
              <a:t>12 </a:t>
            </a:r>
            <a:r>
              <a:rPr lang="sl-SI" sz="3200" b="1" dirty="0"/>
              <a:t> = 20 </a:t>
            </a:r>
            <a:r>
              <a:rPr lang="sl-SI" sz="3200" b="1" dirty="0">
                <a:solidFill>
                  <a:srgbClr val="C00000"/>
                </a:solidFill>
              </a:rPr>
              <a:t> cm²</a:t>
            </a:r>
            <a:r>
              <a:rPr lang="sl-SI" sz="3200" b="1" baseline="-25000" dirty="0"/>
              <a:t> </a:t>
            </a:r>
            <a:endParaRPr lang="sl-SI" sz="3200" b="1" dirty="0"/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FA52899A-FF4A-4610-B367-C03BBE2AF99C}"/>
              </a:ext>
            </a:extLst>
          </p:cNvPr>
          <p:cNvSpPr txBox="1"/>
          <p:nvPr/>
        </p:nvSpPr>
        <p:spPr>
          <a:xfrm>
            <a:off x="2172996" y="4975793"/>
            <a:ext cx="468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C00000"/>
                </a:solidFill>
              </a:rPr>
              <a:t>6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15657A28-F652-446E-A61C-DB3AA1A640C7}"/>
              </a:ext>
            </a:extLst>
          </p:cNvPr>
          <p:cNvSpPr txBox="1"/>
          <p:nvPr/>
        </p:nvSpPr>
        <p:spPr>
          <a:xfrm>
            <a:off x="3604514" y="4092880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C51371A7-99B1-4A59-A4A8-45D5ACF23B5B}"/>
              </a:ext>
            </a:extLst>
          </p:cNvPr>
          <p:cNvSpPr txBox="1"/>
          <p:nvPr/>
        </p:nvSpPr>
        <p:spPr>
          <a:xfrm>
            <a:off x="5347455" y="4923334"/>
            <a:ext cx="39730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/>
              <a:t>Ploščina lika meri 20 cm².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99860AC2-B1DB-4338-AF89-3CAAD3D1FA51}"/>
              </a:ext>
            </a:extLst>
          </p:cNvPr>
          <p:cNvSpPr txBox="1"/>
          <p:nvPr/>
        </p:nvSpPr>
        <p:spPr>
          <a:xfrm>
            <a:off x="437547" y="5761702"/>
            <a:ext cx="2058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/>
              <a:t>Obseg lika = </a:t>
            </a:r>
          </a:p>
        </p:txBody>
      </p:sp>
      <p:cxnSp>
        <p:nvCxnSpPr>
          <p:cNvPr id="27" name="Raven povezovalnik 26">
            <a:extLst>
              <a:ext uri="{FF2B5EF4-FFF2-40B4-BE49-F238E27FC236}">
                <a16:creationId xmlns:a16="http://schemas.microsoft.com/office/drawing/2014/main" id="{0860C3E3-0870-4AEC-AF9F-F09B731AFA94}"/>
              </a:ext>
            </a:extLst>
          </p:cNvPr>
          <p:cNvCxnSpPr>
            <a:cxnSpLocks/>
          </p:cNvCxnSpPr>
          <p:nvPr/>
        </p:nvCxnSpPr>
        <p:spPr>
          <a:xfrm>
            <a:off x="399193" y="5097477"/>
            <a:ext cx="3579825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233757F1-B5FB-4C72-B345-2096E09748AB}"/>
              </a:ext>
            </a:extLst>
          </p:cNvPr>
          <p:cNvSpPr txBox="1"/>
          <p:nvPr/>
        </p:nvSpPr>
        <p:spPr>
          <a:xfrm>
            <a:off x="2641395" y="5767107"/>
            <a:ext cx="468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B050"/>
                </a:solidFill>
              </a:rPr>
              <a:t>6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5BA0CC02-EDA0-4DE9-A594-3788CD62FAC7}"/>
              </a:ext>
            </a:extLst>
          </p:cNvPr>
          <p:cNvSpPr txBox="1"/>
          <p:nvPr/>
        </p:nvSpPr>
        <p:spPr>
          <a:xfrm>
            <a:off x="3059107" y="5767107"/>
            <a:ext cx="1658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/>
              <a:t>+</a:t>
            </a:r>
            <a:r>
              <a:rPr lang="sl-SI" sz="3200" b="1" dirty="0">
                <a:solidFill>
                  <a:srgbClr val="00B050"/>
                </a:solidFill>
              </a:rPr>
              <a:t>  </a:t>
            </a:r>
            <a:r>
              <a:rPr lang="sl-SI" sz="3200" b="1" dirty="0"/>
              <a:t>4</a:t>
            </a:r>
            <a:r>
              <a:rPr lang="sl-SI" sz="3200" b="1" dirty="0">
                <a:solidFill>
                  <a:srgbClr val="7030A0"/>
                </a:solidFill>
              </a:rPr>
              <a:t> </a:t>
            </a:r>
            <a:r>
              <a:rPr lang="sl-SI" sz="3200" b="1" dirty="0"/>
              <a:t>·</a:t>
            </a:r>
            <a:r>
              <a:rPr lang="sl-SI" sz="3200" b="1" dirty="0">
                <a:solidFill>
                  <a:srgbClr val="7030A0"/>
                </a:solidFill>
              </a:rPr>
              <a:t> 2 </a:t>
            </a:r>
            <a:r>
              <a:rPr lang="sl-SI" sz="3200" b="1" dirty="0"/>
              <a:t>+</a:t>
            </a:r>
          </a:p>
        </p:txBody>
      </p:sp>
      <p:cxnSp>
        <p:nvCxnSpPr>
          <p:cNvPr id="32" name="Raven povezovalnik 31">
            <a:extLst>
              <a:ext uri="{FF2B5EF4-FFF2-40B4-BE49-F238E27FC236}">
                <a16:creationId xmlns:a16="http://schemas.microsoft.com/office/drawing/2014/main" id="{C34037CF-FB4F-4C93-B135-8C9CBB9D8BFC}"/>
              </a:ext>
            </a:extLst>
          </p:cNvPr>
          <p:cNvCxnSpPr>
            <a:cxnSpLocks/>
          </p:cNvCxnSpPr>
          <p:nvPr/>
        </p:nvCxnSpPr>
        <p:spPr>
          <a:xfrm flipV="1">
            <a:off x="3319209" y="2182383"/>
            <a:ext cx="0" cy="1508227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ovezovalnik 34">
            <a:extLst>
              <a:ext uri="{FF2B5EF4-FFF2-40B4-BE49-F238E27FC236}">
                <a16:creationId xmlns:a16="http://schemas.microsoft.com/office/drawing/2014/main" id="{9368B117-8970-4065-AC7A-CF03A340DBB2}"/>
              </a:ext>
            </a:extLst>
          </p:cNvPr>
          <p:cNvCxnSpPr>
            <a:cxnSpLocks/>
          </p:cNvCxnSpPr>
          <p:nvPr/>
        </p:nvCxnSpPr>
        <p:spPr>
          <a:xfrm flipV="1">
            <a:off x="442625" y="3623981"/>
            <a:ext cx="0" cy="1508227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ven povezovalnik 35">
            <a:extLst>
              <a:ext uri="{FF2B5EF4-FFF2-40B4-BE49-F238E27FC236}">
                <a16:creationId xmlns:a16="http://schemas.microsoft.com/office/drawing/2014/main" id="{B680B0A0-7D20-4231-8BDA-9F8B7FA92273}"/>
              </a:ext>
            </a:extLst>
          </p:cNvPr>
          <p:cNvCxnSpPr>
            <a:cxnSpLocks/>
          </p:cNvCxnSpPr>
          <p:nvPr/>
        </p:nvCxnSpPr>
        <p:spPr>
          <a:xfrm flipV="1">
            <a:off x="3979018" y="3623981"/>
            <a:ext cx="0" cy="1508227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ovezovalnik 36">
            <a:extLst>
              <a:ext uri="{FF2B5EF4-FFF2-40B4-BE49-F238E27FC236}">
                <a16:creationId xmlns:a16="http://schemas.microsoft.com/office/drawing/2014/main" id="{DED2E0E1-0BF7-4518-8CC2-EF78FA758FAA}"/>
              </a:ext>
            </a:extLst>
          </p:cNvPr>
          <p:cNvCxnSpPr>
            <a:cxnSpLocks/>
          </p:cNvCxnSpPr>
          <p:nvPr/>
        </p:nvCxnSpPr>
        <p:spPr>
          <a:xfrm flipV="1">
            <a:off x="989476" y="2182383"/>
            <a:ext cx="0" cy="1508227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aven povezovalnik 38">
            <a:extLst>
              <a:ext uri="{FF2B5EF4-FFF2-40B4-BE49-F238E27FC236}">
                <a16:creationId xmlns:a16="http://schemas.microsoft.com/office/drawing/2014/main" id="{7A6EFD53-9E36-4F61-BBA4-F86047A98639}"/>
              </a:ext>
            </a:extLst>
          </p:cNvPr>
          <p:cNvCxnSpPr/>
          <p:nvPr/>
        </p:nvCxnSpPr>
        <p:spPr>
          <a:xfrm>
            <a:off x="970894" y="2185879"/>
            <a:ext cx="2334047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0FC8EA5B-9A0E-4F24-AD85-BFDADCB183F8}"/>
              </a:ext>
            </a:extLst>
          </p:cNvPr>
          <p:cNvSpPr txBox="1"/>
          <p:nvPr/>
        </p:nvSpPr>
        <p:spPr>
          <a:xfrm>
            <a:off x="4635447" y="5767107"/>
            <a:ext cx="4424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2"/>
                </a:solidFill>
              </a:rPr>
              <a:t>4</a:t>
            </a:r>
            <a:endParaRPr lang="sl-SI" sz="3200" b="1" dirty="0"/>
          </a:p>
        </p:txBody>
      </p:sp>
      <p:cxnSp>
        <p:nvCxnSpPr>
          <p:cNvPr id="42" name="Raven povezovalnik 41">
            <a:extLst>
              <a:ext uri="{FF2B5EF4-FFF2-40B4-BE49-F238E27FC236}">
                <a16:creationId xmlns:a16="http://schemas.microsoft.com/office/drawing/2014/main" id="{B9B73693-C321-4A49-894F-154095ED0A77}"/>
              </a:ext>
            </a:extLst>
          </p:cNvPr>
          <p:cNvCxnSpPr/>
          <p:nvPr/>
        </p:nvCxnSpPr>
        <p:spPr>
          <a:xfrm>
            <a:off x="3337856" y="3632200"/>
            <a:ext cx="659714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aven povezovalnik 42">
            <a:extLst>
              <a:ext uri="{FF2B5EF4-FFF2-40B4-BE49-F238E27FC236}">
                <a16:creationId xmlns:a16="http://schemas.microsoft.com/office/drawing/2014/main" id="{225C1859-F803-4B8C-971A-3BC3C32520E4}"/>
              </a:ext>
            </a:extLst>
          </p:cNvPr>
          <p:cNvCxnSpPr/>
          <p:nvPr/>
        </p:nvCxnSpPr>
        <p:spPr>
          <a:xfrm>
            <a:off x="399193" y="3663499"/>
            <a:ext cx="659714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3E532FBF-7EF8-421E-ACB4-479A91D1CA33}"/>
              </a:ext>
            </a:extLst>
          </p:cNvPr>
          <p:cNvSpPr txBox="1"/>
          <p:nvPr/>
        </p:nvSpPr>
        <p:spPr>
          <a:xfrm>
            <a:off x="5077912" y="5751500"/>
            <a:ext cx="1658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B050"/>
                </a:solidFill>
              </a:rPr>
              <a:t>+  </a:t>
            </a:r>
            <a:r>
              <a:rPr lang="sl-SI" sz="3200" b="1" dirty="0"/>
              <a:t>2</a:t>
            </a:r>
            <a:r>
              <a:rPr lang="sl-SI" sz="3200" b="1" dirty="0">
                <a:solidFill>
                  <a:srgbClr val="7030A0"/>
                </a:solidFill>
              </a:rPr>
              <a:t> </a:t>
            </a:r>
            <a:r>
              <a:rPr lang="sl-SI" sz="3200" b="1" dirty="0"/>
              <a:t>·</a:t>
            </a:r>
            <a:r>
              <a:rPr lang="sl-SI" sz="3200" b="1" dirty="0">
                <a:solidFill>
                  <a:srgbClr val="7030A0"/>
                </a:solidFill>
              </a:rPr>
              <a:t> </a:t>
            </a:r>
            <a:r>
              <a:rPr lang="sl-SI" sz="3200" b="1" dirty="0">
                <a:solidFill>
                  <a:srgbClr val="C00000"/>
                </a:solidFill>
              </a:rPr>
              <a:t>1</a:t>
            </a:r>
            <a:r>
              <a:rPr lang="sl-SI" sz="3200" b="1" dirty="0">
                <a:solidFill>
                  <a:srgbClr val="7030A0"/>
                </a:solidFill>
              </a:rPr>
              <a:t> </a:t>
            </a:r>
            <a:r>
              <a:rPr lang="sl-SI" sz="3200" b="1" dirty="0"/>
              <a:t>=</a:t>
            </a:r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56E6D5E9-8463-460D-832B-D6E0E917D54F}"/>
              </a:ext>
            </a:extLst>
          </p:cNvPr>
          <p:cNvSpPr txBox="1"/>
          <p:nvPr/>
        </p:nvSpPr>
        <p:spPr>
          <a:xfrm>
            <a:off x="6634988" y="5767107"/>
            <a:ext cx="1658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/>
              <a:t>20 cm</a:t>
            </a:r>
          </a:p>
        </p:txBody>
      </p:sp>
    </p:spTree>
    <p:extLst>
      <p:ext uri="{BB962C8B-B14F-4D97-AF65-F5344CB8AC3E}">
        <p14:creationId xmlns:p14="http://schemas.microsoft.com/office/powerpoint/2010/main" val="2862034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8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 animBg="1"/>
      <p:bldP spid="9" grpId="1" animBg="1"/>
      <p:bldP spid="10" grpId="0" animBg="1"/>
      <p:bldP spid="10" grpId="1" animBg="1"/>
      <p:bldP spid="11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9" grpId="0"/>
      <p:bldP spid="30" grpId="0"/>
      <p:bldP spid="40" grpId="0"/>
      <p:bldP spid="44" grpId="0"/>
      <p:bldP spid="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FE90CCE7-F23E-4B91-8EEC-5FEE9B47F56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36" t="16501" r="49067" b="41886"/>
          <a:stretch/>
        </p:blipFill>
        <p:spPr>
          <a:xfrm rot="16200000">
            <a:off x="499194" y="478529"/>
            <a:ext cx="5841485" cy="6635162"/>
          </a:xfrm>
          <a:prstGeom prst="rect">
            <a:avLst/>
          </a:prstGeom>
        </p:spPr>
      </p:pic>
      <p:sp>
        <p:nvSpPr>
          <p:cNvPr id="4" name="PoljeZBesedilom 3">
            <a:extLst>
              <a:ext uri="{FF2B5EF4-FFF2-40B4-BE49-F238E27FC236}">
                <a16:creationId xmlns:a16="http://schemas.microsoft.com/office/drawing/2014/main" id="{3909C951-AF15-4B51-B91F-2CF20A449242}"/>
              </a:ext>
            </a:extLst>
          </p:cNvPr>
          <p:cNvSpPr txBox="1"/>
          <p:nvPr/>
        </p:nvSpPr>
        <p:spPr>
          <a:xfrm>
            <a:off x="922201" y="352147"/>
            <a:ext cx="58153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Lik je osno someren. Podatki so v cm. </a:t>
            </a:r>
          </a:p>
        </p:txBody>
      </p:sp>
      <p:cxnSp>
        <p:nvCxnSpPr>
          <p:cNvPr id="6" name="Raven povezovalnik 5">
            <a:extLst>
              <a:ext uri="{FF2B5EF4-FFF2-40B4-BE49-F238E27FC236}">
                <a16:creationId xmlns:a16="http://schemas.microsoft.com/office/drawing/2014/main" id="{95EBF616-9E4D-4D98-887D-E01CEA5B3CD9}"/>
              </a:ext>
            </a:extLst>
          </p:cNvPr>
          <p:cNvCxnSpPr>
            <a:cxnSpLocks/>
          </p:cNvCxnSpPr>
          <p:nvPr/>
        </p:nvCxnSpPr>
        <p:spPr>
          <a:xfrm>
            <a:off x="2014707" y="3766293"/>
            <a:ext cx="443910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iagram poteka: ročna operacija 6">
            <a:extLst>
              <a:ext uri="{FF2B5EF4-FFF2-40B4-BE49-F238E27FC236}">
                <a16:creationId xmlns:a16="http://schemas.microsoft.com/office/drawing/2014/main" id="{14CC9DBE-C6B2-4664-90A4-4BF34B11702C}"/>
              </a:ext>
            </a:extLst>
          </p:cNvPr>
          <p:cNvSpPr/>
          <p:nvPr/>
        </p:nvSpPr>
        <p:spPr>
          <a:xfrm rot="10800000">
            <a:off x="2064761" y="1613874"/>
            <a:ext cx="4319835" cy="2093669"/>
          </a:xfrm>
          <a:prstGeom prst="flowChartManualOperation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2D2A3E62-DED1-4899-81DF-2785DDB7FC25}"/>
              </a:ext>
            </a:extLst>
          </p:cNvPr>
          <p:cNvSpPr txBox="1"/>
          <p:nvPr/>
        </p:nvSpPr>
        <p:spPr>
          <a:xfrm>
            <a:off x="3631207" y="2028442"/>
            <a:ext cx="6030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sl-SI" sz="3200" b="1" baseline="-25000" dirty="0"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sl-SI" sz="3200" baseline="-25000" dirty="0"/>
              <a:t> </a:t>
            </a:r>
            <a:endParaRPr lang="sl-SI" sz="3200" dirty="0"/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2388D59A-EDE1-47BC-9319-8A16154CBF03}"/>
              </a:ext>
            </a:extLst>
          </p:cNvPr>
          <p:cNvSpPr txBox="1"/>
          <p:nvPr/>
        </p:nvSpPr>
        <p:spPr>
          <a:xfrm>
            <a:off x="3286539" y="2719459"/>
            <a:ext cx="15107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1">
                    <a:lumMod val="50000"/>
                  </a:schemeClr>
                </a:solidFill>
              </a:rPr>
              <a:t>TRAPEZ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0EBA9B8B-A63F-4D85-A193-305BAE89CB7C}"/>
              </a:ext>
            </a:extLst>
          </p:cNvPr>
          <p:cNvSpPr txBox="1"/>
          <p:nvPr/>
        </p:nvSpPr>
        <p:spPr>
          <a:xfrm>
            <a:off x="3932732" y="4058681"/>
            <a:ext cx="6030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solidFill>
                  <a:srgbClr val="C00000"/>
                </a:solidFill>
              </a:rPr>
              <a:t>p</a:t>
            </a:r>
            <a:r>
              <a:rPr lang="sl-SI" sz="3200" b="1" baseline="-25000" dirty="0">
                <a:solidFill>
                  <a:srgbClr val="C00000"/>
                </a:solidFill>
              </a:rPr>
              <a:t>2</a:t>
            </a:r>
            <a:r>
              <a:rPr lang="sl-SI" sz="3200" baseline="-25000" dirty="0"/>
              <a:t> </a:t>
            </a:r>
            <a:endParaRPr lang="sl-SI" sz="3200" dirty="0"/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2FDE81EC-7DA7-4B93-BD41-722F9E434408}"/>
              </a:ext>
            </a:extLst>
          </p:cNvPr>
          <p:cNvSpPr txBox="1"/>
          <p:nvPr/>
        </p:nvSpPr>
        <p:spPr>
          <a:xfrm>
            <a:off x="2937186" y="4892988"/>
            <a:ext cx="3069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C00000"/>
                </a:solidFill>
              </a:rPr>
              <a:t>PRAVOKOTNIK</a:t>
            </a:r>
          </a:p>
        </p:txBody>
      </p:sp>
      <p:sp>
        <p:nvSpPr>
          <p:cNvPr id="13" name="Pravokotnik 12">
            <a:extLst>
              <a:ext uri="{FF2B5EF4-FFF2-40B4-BE49-F238E27FC236}">
                <a16:creationId xmlns:a16="http://schemas.microsoft.com/office/drawing/2014/main" id="{8E8BD389-42D9-4DE9-87C8-3A7E95DF5686}"/>
              </a:ext>
            </a:extLst>
          </p:cNvPr>
          <p:cNvSpPr/>
          <p:nvPr/>
        </p:nvSpPr>
        <p:spPr>
          <a:xfrm>
            <a:off x="2059050" y="3751672"/>
            <a:ext cx="4439102" cy="2197011"/>
          </a:xfrm>
          <a:prstGeom prst="rect">
            <a:avLst/>
          </a:prstGeom>
          <a:solidFill>
            <a:srgbClr val="C00000">
              <a:alpha val="3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B21BA62B-A24C-4A3D-BF9E-4E1B5B508715}"/>
              </a:ext>
            </a:extLst>
          </p:cNvPr>
          <p:cNvSpPr txBox="1"/>
          <p:nvPr/>
        </p:nvSpPr>
        <p:spPr>
          <a:xfrm>
            <a:off x="7472396" y="3339078"/>
            <a:ext cx="343587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Ploščina pravokotnika:</a:t>
            </a:r>
          </a:p>
          <a:p>
            <a:r>
              <a:rPr lang="sl-SI" sz="2800" dirty="0">
                <a:solidFill>
                  <a:srgbClr val="C00000"/>
                </a:solidFill>
              </a:rPr>
              <a:t>p</a:t>
            </a:r>
            <a:r>
              <a:rPr lang="sl-SI" sz="2800" baseline="-25000" dirty="0">
                <a:solidFill>
                  <a:srgbClr val="C00000"/>
                </a:solidFill>
              </a:rPr>
              <a:t>2</a:t>
            </a:r>
            <a:r>
              <a:rPr lang="sl-SI" sz="2800" dirty="0">
                <a:solidFill>
                  <a:srgbClr val="C00000"/>
                </a:solidFill>
              </a:rPr>
              <a:t> = a · b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B86F01B0-F61D-4E83-8284-2D6023340980}"/>
              </a:ext>
            </a:extLst>
          </p:cNvPr>
          <p:cNvSpPr txBox="1"/>
          <p:nvPr/>
        </p:nvSpPr>
        <p:spPr>
          <a:xfrm>
            <a:off x="7600364" y="225275"/>
            <a:ext cx="20297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p = </a:t>
            </a:r>
            <a:r>
              <a:rPr lang="sl-SI" sz="3200" b="1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sl-SI" sz="3200" b="1" baseline="-25000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sl-SI" sz="3200" b="1" baseline="-25000" dirty="0"/>
              <a:t> </a:t>
            </a:r>
            <a:r>
              <a:rPr lang="sl-SI" sz="3200" b="1" dirty="0"/>
              <a:t> + </a:t>
            </a:r>
            <a:r>
              <a:rPr lang="sl-SI" sz="3200" b="1" dirty="0">
                <a:solidFill>
                  <a:srgbClr val="C00000"/>
                </a:solidFill>
              </a:rPr>
              <a:t>p</a:t>
            </a:r>
            <a:r>
              <a:rPr lang="sl-SI" sz="3200" b="1" baseline="-25000" dirty="0">
                <a:solidFill>
                  <a:srgbClr val="C00000"/>
                </a:solidFill>
              </a:rPr>
              <a:t>2</a:t>
            </a:r>
            <a:r>
              <a:rPr lang="sl-SI" sz="3200" b="1" baseline="-25000" dirty="0"/>
              <a:t> </a:t>
            </a:r>
            <a:endParaRPr lang="sl-SI" sz="3200" b="1" dirty="0"/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7593CF38-7B6E-44EA-B622-9CA0FA639B2B}"/>
              </a:ext>
            </a:extLst>
          </p:cNvPr>
          <p:cNvSpPr txBox="1"/>
          <p:nvPr/>
        </p:nvSpPr>
        <p:spPr>
          <a:xfrm>
            <a:off x="6797150" y="963083"/>
            <a:ext cx="28614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Ploščina trapeza:</a:t>
            </a:r>
          </a:p>
          <a:p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sl-SI" sz="2800" baseline="-25000" dirty="0"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 = s ·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F034752C-9625-4CEA-9FBE-91EBECBA4995}"/>
                  </a:ext>
                </a:extLst>
              </p:cNvPr>
              <p:cNvSpPr txBox="1"/>
              <p:nvPr/>
            </p:nvSpPr>
            <p:spPr>
              <a:xfrm>
                <a:off x="9873874" y="963083"/>
                <a:ext cx="1933730" cy="7730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200" dirty="0">
                    <a:solidFill>
                      <a:schemeClr val="accent1">
                        <a:lumMod val="50000"/>
                      </a:schemeClr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sl-SI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l-SI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sl-SI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l-SI" sz="32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F034752C-9625-4CEA-9FBE-91EBECBA49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3874" y="963083"/>
                <a:ext cx="1933730" cy="773097"/>
              </a:xfrm>
              <a:prstGeom prst="rect">
                <a:avLst/>
              </a:prstGeom>
              <a:blipFill>
                <a:blip r:embed="rId3"/>
                <a:stretch>
                  <a:fillRect l="-8202" b="-1259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79A52F58-80D9-48D3-AE26-96245E4F27FD}"/>
              </a:ext>
            </a:extLst>
          </p:cNvPr>
          <p:cNvSpPr txBox="1"/>
          <p:nvPr/>
        </p:nvSpPr>
        <p:spPr>
          <a:xfrm>
            <a:off x="4919805" y="3292912"/>
            <a:ext cx="11761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1">
                    <a:lumMod val="50000"/>
                  </a:schemeClr>
                </a:solidFill>
              </a:rPr>
              <a:t>a = 5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A0AB8720-E2C3-4D33-8178-FB6C2B3A1927}"/>
              </a:ext>
            </a:extLst>
          </p:cNvPr>
          <p:cNvSpPr txBox="1"/>
          <p:nvPr/>
        </p:nvSpPr>
        <p:spPr>
          <a:xfrm>
            <a:off x="4548919" y="963083"/>
            <a:ext cx="1112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chemeClr val="accent1">
                    <a:lumMod val="50000"/>
                  </a:schemeClr>
                </a:solidFill>
              </a:rPr>
              <a:t>c =3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C49F03E8-6298-4544-AA28-D5C45F046B50}"/>
                  </a:ext>
                </a:extLst>
              </p:cNvPr>
              <p:cNvSpPr txBox="1"/>
              <p:nvPr/>
            </p:nvSpPr>
            <p:spPr>
              <a:xfrm>
                <a:off x="10001921" y="1889212"/>
                <a:ext cx="1933730" cy="7957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200" dirty="0">
                    <a:solidFill>
                      <a:schemeClr val="accent1">
                        <a:lumMod val="50000"/>
                      </a:schemeClr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5+3</m:t>
                        </m:r>
                      </m:num>
                      <m:den>
                        <m:r>
                          <a:rPr lang="sl-SI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l-SI" sz="32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C49F03E8-6298-4544-AA28-D5C45F046B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1921" y="1889212"/>
                <a:ext cx="1933730" cy="795795"/>
              </a:xfrm>
              <a:prstGeom prst="rect">
                <a:avLst/>
              </a:prstGeom>
              <a:blipFill>
                <a:blip r:embed="rId4"/>
                <a:stretch>
                  <a:fillRect l="-8202" b="-1307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Raven povezovalnik 22">
            <a:extLst>
              <a:ext uri="{FF2B5EF4-FFF2-40B4-BE49-F238E27FC236}">
                <a16:creationId xmlns:a16="http://schemas.microsoft.com/office/drawing/2014/main" id="{063DDE60-7011-46D6-94DE-9ACA82E63DBE}"/>
              </a:ext>
            </a:extLst>
          </p:cNvPr>
          <p:cNvCxnSpPr/>
          <p:nvPr/>
        </p:nvCxnSpPr>
        <p:spPr>
          <a:xfrm>
            <a:off x="6737518" y="810050"/>
            <a:ext cx="51047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7DD57CE0-15CC-4F68-B4F5-B676505AE29D}"/>
                  </a:ext>
                </a:extLst>
              </p:cNvPr>
              <p:cNvSpPr txBox="1"/>
              <p:nvPr/>
            </p:nvSpPr>
            <p:spPr>
              <a:xfrm>
                <a:off x="9995767" y="2781014"/>
                <a:ext cx="168671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>
                    <a:solidFill>
                      <a:schemeClr val="accent1">
                        <a:lumMod val="50000"/>
                      </a:schemeClr>
                    </a:solidFill>
                  </a:rPr>
                  <a:t>s = </a:t>
                </a:r>
                <a14:m>
                  <m:oMath xmlns:m="http://schemas.openxmlformats.org/officeDocument/2006/math">
                    <m:r>
                      <a:rPr lang="sl-SI" sz="280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sl-SI" sz="28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sz="28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endParaRPr lang="sl-SI" sz="28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7DD57CE0-15CC-4F68-B4F5-B676505AE2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5767" y="2781014"/>
                <a:ext cx="1686717" cy="523220"/>
              </a:xfrm>
              <a:prstGeom prst="rect">
                <a:avLst/>
              </a:prstGeom>
              <a:blipFill>
                <a:blip r:embed="rId5"/>
                <a:stretch>
                  <a:fillRect l="-7609" t="-10465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D58560E6-36FC-41FB-B018-EA3CEBA31A1D}"/>
              </a:ext>
            </a:extLst>
          </p:cNvPr>
          <p:cNvSpPr txBox="1"/>
          <p:nvPr/>
        </p:nvSpPr>
        <p:spPr>
          <a:xfrm>
            <a:off x="1232280" y="1842296"/>
            <a:ext cx="15648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solidFill>
                  <a:schemeClr val="accent1">
                    <a:lumMod val="50000"/>
                  </a:schemeClr>
                </a:solidFill>
              </a:rPr>
              <a:t>v = 2 cm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5E5C370E-F0A2-40D7-A37B-C464DE2FAFC8}"/>
              </a:ext>
            </a:extLst>
          </p:cNvPr>
          <p:cNvSpPr txBox="1"/>
          <p:nvPr/>
        </p:nvSpPr>
        <p:spPr>
          <a:xfrm>
            <a:off x="6863671" y="2040143"/>
            <a:ext cx="1710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sl-SI" sz="2800" baseline="-25000" dirty="0"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 = 4 · 2</a:t>
            </a:r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B0D13C92-E48E-451F-9DBC-885FC8F40E26}"/>
              </a:ext>
            </a:extLst>
          </p:cNvPr>
          <p:cNvSpPr txBox="1"/>
          <p:nvPr/>
        </p:nvSpPr>
        <p:spPr>
          <a:xfrm>
            <a:off x="6944116" y="2602320"/>
            <a:ext cx="1710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sl-SI" sz="2800" baseline="-25000" dirty="0"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 = 8 cm²</a:t>
            </a:r>
          </a:p>
        </p:txBody>
      </p:sp>
      <p:cxnSp>
        <p:nvCxnSpPr>
          <p:cNvPr id="28" name="Raven povezovalnik 27">
            <a:extLst>
              <a:ext uri="{FF2B5EF4-FFF2-40B4-BE49-F238E27FC236}">
                <a16:creationId xmlns:a16="http://schemas.microsoft.com/office/drawing/2014/main" id="{6A4B4BE1-5C14-456D-81AE-5E8012EF2FC8}"/>
              </a:ext>
            </a:extLst>
          </p:cNvPr>
          <p:cNvCxnSpPr/>
          <p:nvPr/>
        </p:nvCxnSpPr>
        <p:spPr>
          <a:xfrm>
            <a:off x="6580999" y="3292912"/>
            <a:ext cx="51047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ven povezovalnik 28">
            <a:extLst>
              <a:ext uri="{FF2B5EF4-FFF2-40B4-BE49-F238E27FC236}">
                <a16:creationId xmlns:a16="http://schemas.microsoft.com/office/drawing/2014/main" id="{A299AA79-2C8D-4612-9948-D99B71A12A76}"/>
              </a:ext>
            </a:extLst>
          </p:cNvPr>
          <p:cNvCxnSpPr/>
          <p:nvPr/>
        </p:nvCxnSpPr>
        <p:spPr>
          <a:xfrm>
            <a:off x="6906437" y="4892988"/>
            <a:ext cx="51047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DBCD323F-4D8C-48FE-9624-E373A18FAE3F}"/>
              </a:ext>
            </a:extLst>
          </p:cNvPr>
          <p:cNvSpPr txBox="1"/>
          <p:nvPr/>
        </p:nvSpPr>
        <p:spPr>
          <a:xfrm>
            <a:off x="922202" y="4801343"/>
            <a:ext cx="1182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C00000"/>
                </a:solidFill>
              </a:rPr>
              <a:t>b = 2</a:t>
            </a: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1FD91C18-A162-4D9E-B45B-1E01953DE364}"/>
              </a:ext>
            </a:extLst>
          </p:cNvPr>
          <p:cNvSpPr txBox="1"/>
          <p:nvPr/>
        </p:nvSpPr>
        <p:spPr>
          <a:xfrm>
            <a:off x="4548919" y="5948683"/>
            <a:ext cx="14573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C00000"/>
                </a:solidFill>
              </a:rPr>
              <a:t>a = 5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073133CA-7365-47EA-B8DC-BB537FD6E72C}"/>
              </a:ext>
            </a:extLst>
          </p:cNvPr>
          <p:cNvSpPr txBox="1"/>
          <p:nvPr/>
        </p:nvSpPr>
        <p:spPr>
          <a:xfrm>
            <a:off x="7554088" y="4271066"/>
            <a:ext cx="1454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p</a:t>
            </a:r>
            <a:r>
              <a:rPr lang="sl-SI" sz="2800" baseline="-25000" dirty="0">
                <a:solidFill>
                  <a:srgbClr val="C00000"/>
                </a:solidFill>
              </a:rPr>
              <a:t>2</a:t>
            </a:r>
            <a:r>
              <a:rPr lang="sl-SI" sz="2800" dirty="0">
                <a:solidFill>
                  <a:srgbClr val="C00000"/>
                </a:solidFill>
              </a:rPr>
              <a:t> = 2 · 5</a:t>
            </a: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CBFA2E04-B5F9-45CD-9F51-C71AF09C9E37}"/>
              </a:ext>
            </a:extLst>
          </p:cNvPr>
          <p:cNvSpPr txBox="1"/>
          <p:nvPr/>
        </p:nvSpPr>
        <p:spPr>
          <a:xfrm>
            <a:off x="8891380" y="4242417"/>
            <a:ext cx="1534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 = 10 cm²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3F769ADC-E0C6-47C7-ACBC-7AEFC2D7B052}"/>
              </a:ext>
            </a:extLst>
          </p:cNvPr>
          <p:cNvSpPr txBox="1"/>
          <p:nvPr/>
        </p:nvSpPr>
        <p:spPr>
          <a:xfrm>
            <a:off x="7554088" y="4991691"/>
            <a:ext cx="1992799" cy="601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/>
              <a:t>p = </a:t>
            </a:r>
            <a:r>
              <a:rPr lang="sl-SI" sz="3200" b="1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sl-SI" sz="3200" b="1" baseline="-25000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sl-SI" sz="3200" b="1" baseline="-25000" dirty="0"/>
              <a:t> </a:t>
            </a:r>
            <a:r>
              <a:rPr lang="sl-SI" sz="3200" b="1" dirty="0"/>
              <a:t> + </a:t>
            </a:r>
            <a:r>
              <a:rPr lang="sl-SI" sz="3200" b="1" dirty="0">
                <a:solidFill>
                  <a:srgbClr val="C00000"/>
                </a:solidFill>
              </a:rPr>
              <a:t>p</a:t>
            </a:r>
            <a:r>
              <a:rPr lang="sl-SI" sz="3200" b="1" baseline="-25000" dirty="0">
                <a:solidFill>
                  <a:srgbClr val="C00000"/>
                </a:solidFill>
              </a:rPr>
              <a:t>2</a:t>
            </a:r>
            <a:r>
              <a:rPr lang="sl-SI" sz="3200" b="1" baseline="-25000" dirty="0"/>
              <a:t> </a:t>
            </a:r>
            <a:endParaRPr lang="sl-SI" sz="3200" b="1" dirty="0"/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214931AF-127C-46CB-9426-14CAEC9B0DA7}"/>
              </a:ext>
            </a:extLst>
          </p:cNvPr>
          <p:cNvSpPr txBox="1"/>
          <p:nvPr/>
        </p:nvSpPr>
        <p:spPr>
          <a:xfrm>
            <a:off x="7583312" y="5581261"/>
            <a:ext cx="1992799" cy="601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/>
              <a:t>p = </a:t>
            </a:r>
            <a:r>
              <a:rPr lang="sl-SI" sz="3200" b="1" dirty="0">
                <a:solidFill>
                  <a:schemeClr val="accent1">
                    <a:lumMod val="75000"/>
                  </a:schemeClr>
                </a:solidFill>
              </a:rPr>
              <a:t>8</a:t>
            </a:r>
            <a:r>
              <a:rPr lang="sl-SI" sz="3200" b="1" baseline="-25000" dirty="0"/>
              <a:t> </a:t>
            </a:r>
            <a:r>
              <a:rPr lang="sl-SI" sz="3200" b="1" dirty="0"/>
              <a:t> + </a:t>
            </a:r>
            <a:r>
              <a:rPr lang="sl-SI" sz="3200" b="1" dirty="0">
                <a:solidFill>
                  <a:srgbClr val="C00000"/>
                </a:solidFill>
              </a:rPr>
              <a:t>10</a:t>
            </a:r>
            <a:r>
              <a:rPr lang="sl-SI" sz="3200" b="1" baseline="-25000" dirty="0"/>
              <a:t> </a:t>
            </a:r>
            <a:endParaRPr lang="sl-SI" sz="3200" b="1" dirty="0"/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856D0A95-0471-4635-9BDC-9EB9052B1326}"/>
              </a:ext>
            </a:extLst>
          </p:cNvPr>
          <p:cNvSpPr txBox="1"/>
          <p:nvPr/>
        </p:nvSpPr>
        <p:spPr>
          <a:xfrm>
            <a:off x="9490667" y="5581261"/>
            <a:ext cx="14526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/>
              <a:t>= 18 cm²</a:t>
            </a:r>
          </a:p>
        </p:txBody>
      </p:sp>
      <p:sp>
        <p:nvSpPr>
          <p:cNvPr id="37" name="Pravokotnik 36">
            <a:extLst>
              <a:ext uri="{FF2B5EF4-FFF2-40B4-BE49-F238E27FC236}">
                <a16:creationId xmlns:a16="http://schemas.microsoft.com/office/drawing/2014/main" id="{65B81644-7CDD-4B87-A28D-5CD58EA3E843}"/>
              </a:ext>
            </a:extLst>
          </p:cNvPr>
          <p:cNvSpPr/>
          <p:nvPr/>
        </p:nvSpPr>
        <p:spPr>
          <a:xfrm>
            <a:off x="7640321" y="2653663"/>
            <a:ext cx="1069182" cy="471873"/>
          </a:xfrm>
          <a:prstGeom prst="rect">
            <a:avLst/>
          </a:prstGeom>
          <a:solidFill>
            <a:schemeClr val="accent1"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8" name="Pravokotnik 37">
            <a:extLst>
              <a:ext uri="{FF2B5EF4-FFF2-40B4-BE49-F238E27FC236}">
                <a16:creationId xmlns:a16="http://schemas.microsoft.com/office/drawing/2014/main" id="{245058C6-7F84-45C0-A3C8-E5D2B184BFB8}"/>
              </a:ext>
            </a:extLst>
          </p:cNvPr>
          <p:cNvSpPr/>
          <p:nvPr/>
        </p:nvSpPr>
        <p:spPr>
          <a:xfrm>
            <a:off x="9244347" y="4234401"/>
            <a:ext cx="1228783" cy="471873"/>
          </a:xfrm>
          <a:prstGeom prst="rect">
            <a:avLst/>
          </a:prstGeom>
          <a:solidFill>
            <a:srgbClr val="C0000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53C50EF5-6FE1-4ED0-B7FA-04992B52C65C}"/>
              </a:ext>
            </a:extLst>
          </p:cNvPr>
          <p:cNvSpPr txBox="1"/>
          <p:nvPr/>
        </p:nvSpPr>
        <p:spPr>
          <a:xfrm>
            <a:off x="7037029" y="6193633"/>
            <a:ext cx="37932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Ploščina lika meri 18 cm²</a:t>
            </a:r>
          </a:p>
        </p:txBody>
      </p:sp>
    </p:spTree>
    <p:extLst>
      <p:ext uri="{BB962C8B-B14F-4D97-AF65-F5344CB8AC3E}">
        <p14:creationId xmlns:p14="http://schemas.microsoft.com/office/powerpoint/2010/main" val="2078321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8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7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8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7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8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7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8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7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8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8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8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8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8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8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8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9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8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9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8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9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9" grpId="0"/>
      <p:bldP spid="9" grpId="1"/>
      <p:bldP spid="10" grpId="0"/>
      <p:bldP spid="10" grpId="1"/>
      <p:bldP spid="11" grpId="0"/>
      <p:bldP spid="11" grpId="1"/>
      <p:bldP spid="11" grpId="2"/>
      <p:bldP spid="12" grpId="0"/>
      <p:bldP spid="12" grpId="1"/>
      <p:bldP spid="13" grpId="0" animBg="1"/>
      <p:bldP spid="13" grpId="1" animBg="1"/>
      <p:bldP spid="13" grpId="2" animBg="1"/>
      <p:bldP spid="14" grpId="0"/>
      <p:bldP spid="15" grpId="0"/>
      <p:bldP spid="16" grpId="0"/>
      <p:bldP spid="17" grpId="0"/>
      <p:bldP spid="18" grpId="0"/>
      <p:bldP spid="18" grpId="1"/>
      <p:bldP spid="19" grpId="0"/>
      <p:bldP spid="20" grpId="0"/>
      <p:bldP spid="24" grpId="0"/>
      <p:bldP spid="24" grpId="1"/>
      <p:bldP spid="25" grpId="0"/>
      <p:bldP spid="26" grpId="0"/>
      <p:bldP spid="27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 animBg="1"/>
      <p:bldP spid="38" grpId="0" animBg="1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658CF156-BCCA-45B7-82A4-CC667359958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8" t="16998" r="69608" b="37507"/>
          <a:stretch/>
        </p:blipFill>
        <p:spPr>
          <a:xfrm rot="16200000">
            <a:off x="71165" y="242731"/>
            <a:ext cx="4503763" cy="4646094"/>
          </a:xfrm>
          <a:prstGeom prst="rect">
            <a:avLst/>
          </a:prstGeom>
        </p:spPr>
      </p:pic>
      <p:cxnSp>
        <p:nvCxnSpPr>
          <p:cNvPr id="5" name="Raven povezovalnik 4">
            <a:extLst>
              <a:ext uri="{FF2B5EF4-FFF2-40B4-BE49-F238E27FC236}">
                <a16:creationId xmlns:a16="http://schemas.microsoft.com/office/drawing/2014/main" id="{4F395F62-46D2-4997-BBF2-A633D116ECB2}"/>
              </a:ext>
            </a:extLst>
          </p:cNvPr>
          <p:cNvCxnSpPr/>
          <p:nvPr/>
        </p:nvCxnSpPr>
        <p:spPr>
          <a:xfrm>
            <a:off x="764275" y="1501254"/>
            <a:ext cx="3330053" cy="0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ven povezovalnik 5">
            <a:extLst>
              <a:ext uri="{FF2B5EF4-FFF2-40B4-BE49-F238E27FC236}">
                <a16:creationId xmlns:a16="http://schemas.microsoft.com/office/drawing/2014/main" id="{4BBAB13C-E582-4306-B4FF-7E6B0BAC43FA}"/>
              </a:ext>
            </a:extLst>
          </p:cNvPr>
          <p:cNvCxnSpPr/>
          <p:nvPr/>
        </p:nvCxnSpPr>
        <p:spPr>
          <a:xfrm>
            <a:off x="791571" y="2608997"/>
            <a:ext cx="3330053" cy="0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18D1B0FF-FD7A-474D-B7D5-7D9653A96B63}"/>
              </a:ext>
            </a:extLst>
          </p:cNvPr>
          <p:cNvSpPr txBox="1"/>
          <p:nvPr/>
        </p:nvSpPr>
        <p:spPr>
          <a:xfrm>
            <a:off x="1431522" y="2648805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p</a:t>
            </a:r>
            <a:r>
              <a:rPr lang="sl-SI" sz="2800" b="1" baseline="-25000" dirty="0">
                <a:solidFill>
                  <a:srgbClr val="7030A0"/>
                </a:solidFill>
              </a:rPr>
              <a:t>3</a:t>
            </a:r>
            <a:endParaRPr lang="sl-SI" sz="2800" b="1" dirty="0">
              <a:solidFill>
                <a:srgbClr val="7030A0"/>
              </a:solidFill>
            </a:endParaRP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05857CFA-6019-4031-825E-9C0BE9731A37}"/>
              </a:ext>
            </a:extLst>
          </p:cNvPr>
          <p:cNvSpPr txBox="1"/>
          <p:nvPr/>
        </p:nvSpPr>
        <p:spPr>
          <a:xfrm>
            <a:off x="1680950" y="1502421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C00000"/>
                </a:solidFill>
              </a:rPr>
              <a:t>p</a:t>
            </a:r>
            <a:r>
              <a:rPr lang="sl-SI" sz="2800" b="1" baseline="-25000" dirty="0">
                <a:solidFill>
                  <a:srgbClr val="C00000"/>
                </a:solidFill>
              </a:rPr>
              <a:t>2</a:t>
            </a:r>
            <a:endParaRPr lang="sl-SI" sz="2800" b="1" dirty="0">
              <a:solidFill>
                <a:srgbClr val="C00000"/>
              </a:solidFill>
            </a:endParaRP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FFE483F3-C906-40D1-9AED-28C19B901A91}"/>
              </a:ext>
            </a:extLst>
          </p:cNvPr>
          <p:cNvSpPr txBox="1"/>
          <p:nvPr/>
        </p:nvSpPr>
        <p:spPr>
          <a:xfrm>
            <a:off x="1680950" y="938227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sl-SI" sz="2800" b="1" baseline="-25000" dirty="0">
                <a:solidFill>
                  <a:schemeClr val="accent1">
                    <a:lumMod val="50000"/>
                  </a:schemeClr>
                </a:solidFill>
              </a:rPr>
              <a:t>1</a:t>
            </a:r>
            <a:endParaRPr lang="sl-SI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1A068AB3-43D7-4627-953A-2B1D6C797C71}"/>
              </a:ext>
            </a:extLst>
          </p:cNvPr>
          <p:cNvSpPr txBox="1"/>
          <p:nvPr/>
        </p:nvSpPr>
        <p:spPr>
          <a:xfrm>
            <a:off x="2179805" y="1000825"/>
            <a:ext cx="1310185" cy="518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2060"/>
                </a:solidFill>
              </a:rPr>
              <a:t>TRAPEZ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3784FD33-3303-4FA1-8720-80D925B4A849}"/>
              </a:ext>
            </a:extLst>
          </p:cNvPr>
          <p:cNvSpPr txBox="1"/>
          <p:nvPr/>
        </p:nvSpPr>
        <p:spPr>
          <a:xfrm>
            <a:off x="1680949" y="3133383"/>
            <a:ext cx="1310185" cy="518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TRAPEZ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6D83879A-48DC-45C2-B507-32C84A0BAFA8}"/>
              </a:ext>
            </a:extLst>
          </p:cNvPr>
          <p:cNvSpPr txBox="1"/>
          <p:nvPr/>
        </p:nvSpPr>
        <p:spPr>
          <a:xfrm>
            <a:off x="1228298" y="1961876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C00000"/>
                </a:solidFill>
              </a:rPr>
              <a:t>PRAVOKOTNIK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D3BCFEBE-3E61-4356-9D4A-E345AEFFEDC6}"/>
              </a:ext>
            </a:extLst>
          </p:cNvPr>
          <p:cNvSpPr txBox="1"/>
          <p:nvPr/>
        </p:nvSpPr>
        <p:spPr>
          <a:xfrm>
            <a:off x="1098262" y="4938775"/>
            <a:ext cx="28424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p = </a:t>
            </a:r>
            <a:r>
              <a:rPr lang="sl-SI" sz="3200" b="1" dirty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sl-SI" sz="3200" b="1" baseline="-25000" dirty="0"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sl-SI" sz="3200" b="1" baseline="-25000" dirty="0"/>
              <a:t> </a:t>
            </a:r>
            <a:r>
              <a:rPr lang="sl-SI" sz="3200" b="1" dirty="0"/>
              <a:t> + </a:t>
            </a:r>
            <a:r>
              <a:rPr lang="sl-SI" sz="3200" b="1" dirty="0">
                <a:solidFill>
                  <a:srgbClr val="C00000"/>
                </a:solidFill>
              </a:rPr>
              <a:t>p</a:t>
            </a:r>
            <a:r>
              <a:rPr lang="sl-SI" sz="3200" b="1" baseline="-25000" dirty="0">
                <a:solidFill>
                  <a:srgbClr val="C00000"/>
                </a:solidFill>
              </a:rPr>
              <a:t>2</a:t>
            </a:r>
            <a:r>
              <a:rPr lang="sl-SI" sz="3200" b="1" baseline="-25000" dirty="0"/>
              <a:t>  </a:t>
            </a:r>
            <a:r>
              <a:rPr lang="sl-SI" sz="3200" b="1" dirty="0"/>
              <a:t>+ </a:t>
            </a:r>
            <a:r>
              <a:rPr lang="sl-SI" sz="3200" b="1" dirty="0">
                <a:solidFill>
                  <a:srgbClr val="7030A0"/>
                </a:solidFill>
              </a:rPr>
              <a:t>p</a:t>
            </a:r>
            <a:r>
              <a:rPr lang="sl-SI" sz="3200" b="1" baseline="-25000" dirty="0">
                <a:solidFill>
                  <a:srgbClr val="7030A0"/>
                </a:solidFill>
              </a:rPr>
              <a:t>3</a:t>
            </a:r>
            <a:r>
              <a:rPr lang="sl-SI" sz="3200" b="1" dirty="0"/>
              <a:t> 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DF5D09AB-E3E5-45A9-AE02-1DD0808C5BBD}"/>
              </a:ext>
            </a:extLst>
          </p:cNvPr>
          <p:cNvSpPr txBox="1"/>
          <p:nvPr/>
        </p:nvSpPr>
        <p:spPr>
          <a:xfrm>
            <a:off x="5454423" y="346792"/>
            <a:ext cx="28614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Ploščina trapeza:</a:t>
            </a:r>
          </a:p>
          <a:p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sl-SI" sz="2800" baseline="-25000" dirty="0"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 = s ·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4A882AC5-C1C2-4412-91FF-96A2BEBAFC48}"/>
                  </a:ext>
                </a:extLst>
              </p:cNvPr>
              <p:cNvSpPr txBox="1"/>
              <p:nvPr/>
            </p:nvSpPr>
            <p:spPr>
              <a:xfrm>
                <a:off x="8634185" y="577477"/>
                <a:ext cx="1933730" cy="7730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200" dirty="0">
                    <a:solidFill>
                      <a:schemeClr val="accent1">
                        <a:lumMod val="50000"/>
                      </a:schemeClr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sl-SI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l-SI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sl-SI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l-SI" sz="32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4A882AC5-C1C2-4412-91FF-96A2BEBAFC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4185" y="577477"/>
                <a:ext cx="1933730" cy="773097"/>
              </a:xfrm>
              <a:prstGeom prst="rect">
                <a:avLst/>
              </a:prstGeom>
              <a:blipFill>
                <a:blip r:embed="rId3"/>
                <a:stretch>
                  <a:fillRect l="-7862" b="-1259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14354793-6D9C-4339-A43C-6BD53408005D}"/>
              </a:ext>
            </a:extLst>
          </p:cNvPr>
          <p:cNvSpPr txBox="1"/>
          <p:nvPr/>
        </p:nvSpPr>
        <p:spPr>
          <a:xfrm>
            <a:off x="2944081" y="1376706"/>
            <a:ext cx="8819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chemeClr val="accent1">
                    <a:lumMod val="50000"/>
                  </a:schemeClr>
                </a:solidFill>
              </a:rPr>
              <a:t>a = 6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E4F304EB-598B-4F82-8EF6-3D7BC320337E}"/>
              </a:ext>
            </a:extLst>
          </p:cNvPr>
          <p:cNvSpPr txBox="1"/>
          <p:nvPr/>
        </p:nvSpPr>
        <p:spPr>
          <a:xfrm>
            <a:off x="2015610" y="227391"/>
            <a:ext cx="928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chemeClr val="accent1">
                    <a:lumMod val="50000"/>
                  </a:schemeClr>
                </a:solidFill>
              </a:rPr>
              <a:t>c =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435A823C-951A-4012-A9D8-76ED77E71E0C}"/>
                  </a:ext>
                </a:extLst>
              </p:cNvPr>
              <p:cNvSpPr txBox="1"/>
              <p:nvPr/>
            </p:nvSpPr>
            <p:spPr>
              <a:xfrm>
                <a:off x="9073762" y="1431816"/>
                <a:ext cx="1933730" cy="7957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200" dirty="0">
                    <a:solidFill>
                      <a:schemeClr val="accent1">
                        <a:lumMod val="50000"/>
                      </a:schemeClr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6+2</m:t>
                        </m:r>
                      </m:num>
                      <m:den>
                        <m:r>
                          <a:rPr lang="sl-SI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l-SI" sz="32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435A823C-951A-4012-A9D8-76ED77E71E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3762" y="1431816"/>
                <a:ext cx="1933730" cy="795795"/>
              </a:xfrm>
              <a:prstGeom prst="rect">
                <a:avLst/>
              </a:prstGeom>
              <a:blipFill>
                <a:blip r:embed="rId4"/>
                <a:stretch>
                  <a:fillRect l="-7862" b="-1230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B66915D7-C777-47DE-B817-B7534C34E9D8}"/>
                  </a:ext>
                </a:extLst>
              </p:cNvPr>
              <p:cNvSpPr txBox="1"/>
              <p:nvPr/>
            </p:nvSpPr>
            <p:spPr>
              <a:xfrm>
                <a:off x="9097253" y="2217362"/>
                <a:ext cx="16397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>
                    <a:solidFill>
                      <a:schemeClr val="accent1">
                        <a:lumMod val="50000"/>
                      </a:schemeClr>
                    </a:solidFill>
                  </a:rPr>
                  <a:t>s = </a:t>
                </a:r>
                <a14:m>
                  <m:oMath xmlns:m="http://schemas.openxmlformats.org/officeDocument/2006/math">
                    <m:r>
                      <a:rPr lang="sl-SI" sz="280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sl-SI" sz="28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sz="28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endParaRPr lang="sl-SI" sz="28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B66915D7-C777-47DE-B817-B7534C34E9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7253" y="2217362"/>
                <a:ext cx="1639732" cy="523220"/>
              </a:xfrm>
              <a:prstGeom prst="rect">
                <a:avLst/>
              </a:prstGeom>
              <a:blipFill>
                <a:blip r:embed="rId5"/>
                <a:stretch>
                  <a:fillRect l="-7435" t="-11628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FDEB9AC1-BFEA-4A61-9897-AD8A0FB91AE2}"/>
              </a:ext>
            </a:extLst>
          </p:cNvPr>
          <p:cNvSpPr txBox="1"/>
          <p:nvPr/>
        </p:nvSpPr>
        <p:spPr>
          <a:xfrm>
            <a:off x="256007" y="863496"/>
            <a:ext cx="10711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solidFill>
                  <a:schemeClr val="accent1">
                    <a:lumMod val="50000"/>
                  </a:schemeClr>
                </a:solidFill>
              </a:rPr>
              <a:t>v = 1 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5843FDFE-8E27-4F35-AB87-38C47DF179C0}"/>
              </a:ext>
            </a:extLst>
          </p:cNvPr>
          <p:cNvSpPr txBox="1"/>
          <p:nvPr/>
        </p:nvSpPr>
        <p:spPr>
          <a:xfrm>
            <a:off x="5509858" y="1302368"/>
            <a:ext cx="1710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sl-SI" sz="2800" baseline="-25000" dirty="0"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 = 4 · 1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D3FB5830-5EEA-4E9C-8B23-538622653486}"/>
              </a:ext>
            </a:extLst>
          </p:cNvPr>
          <p:cNvSpPr txBox="1"/>
          <p:nvPr/>
        </p:nvSpPr>
        <p:spPr>
          <a:xfrm>
            <a:off x="5445572" y="1871018"/>
            <a:ext cx="1710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sl-SI" sz="2800" baseline="-25000" dirty="0"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 = 4 cm²</a:t>
            </a:r>
          </a:p>
        </p:txBody>
      </p:sp>
      <p:cxnSp>
        <p:nvCxnSpPr>
          <p:cNvPr id="26" name="Raven povezovalnik 25">
            <a:extLst>
              <a:ext uri="{FF2B5EF4-FFF2-40B4-BE49-F238E27FC236}">
                <a16:creationId xmlns:a16="http://schemas.microsoft.com/office/drawing/2014/main" id="{238FC1DC-7088-400C-8D8F-0517F2A64043}"/>
              </a:ext>
            </a:extLst>
          </p:cNvPr>
          <p:cNvCxnSpPr/>
          <p:nvPr/>
        </p:nvCxnSpPr>
        <p:spPr>
          <a:xfrm>
            <a:off x="5209682" y="2838302"/>
            <a:ext cx="6605516" cy="33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31DA1B39-33C5-48D7-ACAB-593B5BD385B0}"/>
              </a:ext>
            </a:extLst>
          </p:cNvPr>
          <p:cNvSpPr txBox="1"/>
          <p:nvPr/>
        </p:nvSpPr>
        <p:spPr>
          <a:xfrm>
            <a:off x="5329098" y="2927564"/>
            <a:ext cx="1891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p</a:t>
            </a:r>
            <a:r>
              <a:rPr lang="sl-SI" sz="2800" b="1" baseline="-25000" dirty="0">
                <a:solidFill>
                  <a:srgbClr val="7030A0"/>
                </a:solidFill>
              </a:rPr>
              <a:t>3</a:t>
            </a:r>
            <a:r>
              <a:rPr lang="sl-SI" sz="2800" b="1" dirty="0">
                <a:solidFill>
                  <a:srgbClr val="7030A0"/>
                </a:solidFill>
              </a:rPr>
              <a:t> = s · v</a:t>
            </a:r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44CE7B31-0F92-45CA-BFF1-8AC1149D29AF}"/>
              </a:ext>
            </a:extLst>
          </p:cNvPr>
          <p:cNvSpPr txBox="1"/>
          <p:nvPr/>
        </p:nvSpPr>
        <p:spPr>
          <a:xfrm>
            <a:off x="2944081" y="2582250"/>
            <a:ext cx="8819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a = 6</a:t>
            </a: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70C054BD-9578-4BE2-A1E2-A15007211D14}"/>
              </a:ext>
            </a:extLst>
          </p:cNvPr>
          <p:cNvSpPr txBox="1"/>
          <p:nvPr/>
        </p:nvSpPr>
        <p:spPr>
          <a:xfrm>
            <a:off x="2015610" y="4524168"/>
            <a:ext cx="928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c =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PoljeZBesedilom 29">
                <a:extLst>
                  <a:ext uri="{FF2B5EF4-FFF2-40B4-BE49-F238E27FC236}">
                    <a16:creationId xmlns:a16="http://schemas.microsoft.com/office/drawing/2014/main" id="{FDD7724B-EA6F-48EA-A8C6-9E088B5ECF65}"/>
                  </a:ext>
                </a:extLst>
              </p:cNvPr>
              <p:cNvSpPr txBox="1"/>
              <p:nvPr/>
            </p:nvSpPr>
            <p:spPr>
              <a:xfrm>
                <a:off x="8281054" y="2979250"/>
                <a:ext cx="1933730" cy="7957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200" b="1" dirty="0">
                    <a:solidFill>
                      <a:srgbClr val="7030A0"/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sl-SI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l-SI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sl-SI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sl-SI" sz="32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0" name="PoljeZBesedilom 29">
                <a:extLst>
                  <a:ext uri="{FF2B5EF4-FFF2-40B4-BE49-F238E27FC236}">
                    <a16:creationId xmlns:a16="http://schemas.microsoft.com/office/drawing/2014/main" id="{FDD7724B-EA6F-48EA-A8C6-9E088B5ECF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1054" y="2979250"/>
                <a:ext cx="1933730" cy="795795"/>
              </a:xfrm>
              <a:prstGeom prst="rect">
                <a:avLst/>
              </a:prstGeom>
              <a:blipFill>
                <a:blip r:embed="rId6"/>
                <a:stretch>
                  <a:fillRect l="-7862" b="-1384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PoljeZBesedilom 30">
                <a:extLst>
                  <a:ext uri="{FF2B5EF4-FFF2-40B4-BE49-F238E27FC236}">
                    <a16:creationId xmlns:a16="http://schemas.microsoft.com/office/drawing/2014/main" id="{60EDCAA1-50D1-44A1-B611-1BC0BA915D6E}"/>
                  </a:ext>
                </a:extLst>
              </p:cNvPr>
              <p:cNvSpPr txBox="1"/>
              <p:nvPr/>
            </p:nvSpPr>
            <p:spPr>
              <a:xfrm>
                <a:off x="8381610" y="3916780"/>
                <a:ext cx="16397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b="1" dirty="0">
                    <a:solidFill>
                      <a:srgbClr val="7030A0"/>
                    </a:solidFill>
                  </a:rPr>
                  <a:t>s = </a:t>
                </a:r>
                <a14:m>
                  <m:oMath xmlns:m="http://schemas.openxmlformats.org/officeDocument/2006/math">
                    <m:r>
                      <a:rPr lang="sl-SI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sl-SI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endParaRPr lang="sl-SI" sz="28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1" name="PoljeZBesedilom 30">
                <a:extLst>
                  <a:ext uri="{FF2B5EF4-FFF2-40B4-BE49-F238E27FC236}">
                    <a16:creationId xmlns:a16="http://schemas.microsoft.com/office/drawing/2014/main" id="{60EDCAA1-50D1-44A1-B611-1BC0BA915D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610" y="3916780"/>
                <a:ext cx="1639732" cy="523220"/>
              </a:xfrm>
              <a:prstGeom prst="rect">
                <a:avLst/>
              </a:prstGeom>
              <a:blipFill>
                <a:blip r:embed="rId7"/>
                <a:stretch>
                  <a:fillRect l="-7807" t="-11765" b="-3411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BB289FEC-3AE4-46ED-9669-31E6950E85A2}"/>
              </a:ext>
            </a:extLst>
          </p:cNvPr>
          <p:cNvSpPr txBox="1"/>
          <p:nvPr/>
        </p:nvSpPr>
        <p:spPr>
          <a:xfrm>
            <a:off x="3324765" y="3503968"/>
            <a:ext cx="10711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v = 3 </a:t>
            </a: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CB85B9BC-836B-4DAB-B274-857B67778F63}"/>
              </a:ext>
            </a:extLst>
          </p:cNvPr>
          <p:cNvSpPr txBox="1"/>
          <p:nvPr/>
        </p:nvSpPr>
        <p:spPr>
          <a:xfrm>
            <a:off x="5329098" y="3450784"/>
            <a:ext cx="1710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p</a:t>
            </a:r>
            <a:r>
              <a:rPr lang="sl-SI" sz="2800" b="1" baseline="-25000" dirty="0">
                <a:solidFill>
                  <a:srgbClr val="7030A0"/>
                </a:solidFill>
              </a:rPr>
              <a:t>3</a:t>
            </a:r>
            <a:r>
              <a:rPr lang="sl-SI" sz="2800" b="1" dirty="0">
                <a:solidFill>
                  <a:srgbClr val="7030A0"/>
                </a:solidFill>
              </a:rPr>
              <a:t> = 4 · 3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9783CA85-9013-4A3E-9A4E-2D4FE221214C}"/>
              </a:ext>
            </a:extLst>
          </p:cNvPr>
          <p:cNvSpPr txBox="1"/>
          <p:nvPr/>
        </p:nvSpPr>
        <p:spPr>
          <a:xfrm>
            <a:off x="5329098" y="3984645"/>
            <a:ext cx="19650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p</a:t>
            </a:r>
            <a:r>
              <a:rPr lang="sl-SI" sz="2800" b="1" baseline="-25000" dirty="0">
                <a:solidFill>
                  <a:srgbClr val="7030A0"/>
                </a:solidFill>
              </a:rPr>
              <a:t>3</a:t>
            </a:r>
            <a:r>
              <a:rPr lang="sl-SI" sz="2800" b="1" dirty="0">
                <a:solidFill>
                  <a:srgbClr val="7030A0"/>
                </a:solidFill>
              </a:rPr>
              <a:t>= 12 cm²</a:t>
            </a:r>
          </a:p>
        </p:txBody>
      </p:sp>
      <p:cxnSp>
        <p:nvCxnSpPr>
          <p:cNvPr id="35" name="Raven povezovalnik 34">
            <a:extLst>
              <a:ext uri="{FF2B5EF4-FFF2-40B4-BE49-F238E27FC236}">
                <a16:creationId xmlns:a16="http://schemas.microsoft.com/office/drawing/2014/main" id="{E064D4CD-4254-47CB-BA64-75CB9274BB1E}"/>
              </a:ext>
            </a:extLst>
          </p:cNvPr>
          <p:cNvCxnSpPr/>
          <p:nvPr/>
        </p:nvCxnSpPr>
        <p:spPr>
          <a:xfrm>
            <a:off x="5164976" y="4736942"/>
            <a:ext cx="6605516" cy="33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0C7EF0EE-ACAF-46D5-970B-C72F4DD88B6A}"/>
              </a:ext>
            </a:extLst>
          </p:cNvPr>
          <p:cNvSpPr txBox="1"/>
          <p:nvPr/>
        </p:nvSpPr>
        <p:spPr>
          <a:xfrm>
            <a:off x="5509858" y="4900806"/>
            <a:ext cx="30580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b="1" dirty="0">
                <a:solidFill>
                  <a:srgbClr val="C00000"/>
                </a:solidFill>
              </a:rPr>
              <a:t>Ploščina pravokotnika:</a:t>
            </a:r>
          </a:p>
          <a:p>
            <a:r>
              <a:rPr lang="sl-SI" sz="2400" b="1" dirty="0">
                <a:solidFill>
                  <a:srgbClr val="C00000"/>
                </a:solidFill>
              </a:rPr>
              <a:t>p</a:t>
            </a:r>
            <a:r>
              <a:rPr lang="sl-SI" sz="2400" b="1" baseline="-25000" dirty="0">
                <a:solidFill>
                  <a:srgbClr val="C00000"/>
                </a:solidFill>
              </a:rPr>
              <a:t>2</a:t>
            </a:r>
            <a:r>
              <a:rPr lang="sl-SI" sz="2400" b="1" dirty="0">
                <a:solidFill>
                  <a:srgbClr val="C00000"/>
                </a:solidFill>
              </a:rPr>
              <a:t> = a · b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707E9C4D-DAC8-4660-864C-0EF836523872}"/>
              </a:ext>
            </a:extLst>
          </p:cNvPr>
          <p:cNvSpPr txBox="1"/>
          <p:nvPr/>
        </p:nvSpPr>
        <p:spPr>
          <a:xfrm>
            <a:off x="4254266" y="1431816"/>
            <a:ext cx="10967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solidFill>
                  <a:srgbClr val="C00000"/>
                </a:solidFill>
              </a:rPr>
              <a:t>b = 2 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655D993D-E735-4E24-AD95-58EC632E2E95}"/>
              </a:ext>
            </a:extLst>
          </p:cNvPr>
          <p:cNvSpPr txBox="1"/>
          <p:nvPr/>
        </p:nvSpPr>
        <p:spPr>
          <a:xfrm>
            <a:off x="5584490" y="5839525"/>
            <a:ext cx="1454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C00000"/>
                </a:solidFill>
              </a:rPr>
              <a:t>p</a:t>
            </a:r>
            <a:r>
              <a:rPr lang="sl-SI" sz="2800" b="1" baseline="-25000" dirty="0">
                <a:solidFill>
                  <a:srgbClr val="C00000"/>
                </a:solidFill>
              </a:rPr>
              <a:t>2</a:t>
            </a:r>
            <a:r>
              <a:rPr lang="sl-SI" sz="2800" b="1" dirty="0">
                <a:solidFill>
                  <a:srgbClr val="C00000"/>
                </a:solidFill>
              </a:rPr>
              <a:t> = 6 · 2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7A70F8A2-9FF7-47D7-81C9-DEE15C7FD2DB}"/>
              </a:ext>
            </a:extLst>
          </p:cNvPr>
          <p:cNvSpPr txBox="1"/>
          <p:nvPr/>
        </p:nvSpPr>
        <p:spPr>
          <a:xfrm>
            <a:off x="6849061" y="5804459"/>
            <a:ext cx="1534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 = </a:t>
            </a:r>
            <a:r>
              <a:rPr lang="sl-SI" sz="2800" b="1" dirty="0">
                <a:solidFill>
                  <a:srgbClr val="C00000"/>
                </a:solidFill>
              </a:rPr>
              <a:t>12 cm²</a:t>
            </a:r>
          </a:p>
        </p:txBody>
      </p:sp>
      <p:sp>
        <p:nvSpPr>
          <p:cNvPr id="40" name="Pravokotnik 39">
            <a:extLst>
              <a:ext uri="{FF2B5EF4-FFF2-40B4-BE49-F238E27FC236}">
                <a16:creationId xmlns:a16="http://schemas.microsoft.com/office/drawing/2014/main" id="{D818E3A9-D130-4C52-9800-E9863F5EFA8D}"/>
              </a:ext>
            </a:extLst>
          </p:cNvPr>
          <p:cNvSpPr/>
          <p:nvPr/>
        </p:nvSpPr>
        <p:spPr>
          <a:xfrm>
            <a:off x="6138564" y="1922836"/>
            <a:ext cx="1280182" cy="456665"/>
          </a:xfrm>
          <a:prstGeom prst="rect">
            <a:avLst/>
          </a:prstGeom>
          <a:solidFill>
            <a:schemeClr val="accent1"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1" name="Pravokotnik 40">
            <a:extLst>
              <a:ext uri="{FF2B5EF4-FFF2-40B4-BE49-F238E27FC236}">
                <a16:creationId xmlns:a16="http://schemas.microsoft.com/office/drawing/2014/main" id="{D76E851F-4220-4671-BADC-8E32F19ABD08}"/>
              </a:ext>
            </a:extLst>
          </p:cNvPr>
          <p:cNvSpPr/>
          <p:nvPr/>
        </p:nvSpPr>
        <p:spPr>
          <a:xfrm>
            <a:off x="5994984" y="4051200"/>
            <a:ext cx="1280182" cy="456665"/>
          </a:xfrm>
          <a:prstGeom prst="rect">
            <a:avLst/>
          </a:prstGeom>
          <a:solidFill>
            <a:srgbClr val="7030A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2" name="Pravokotnik 41">
            <a:extLst>
              <a:ext uri="{FF2B5EF4-FFF2-40B4-BE49-F238E27FC236}">
                <a16:creationId xmlns:a16="http://schemas.microsoft.com/office/drawing/2014/main" id="{38CEE63A-32D2-40C0-91FD-7F60095A95B4}"/>
              </a:ext>
            </a:extLst>
          </p:cNvPr>
          <p:cNvSpPr/>
          <p:nvPr/>
        </p:nvSpPr>
        <p:spPr>
          <a:xfrm>
            <a:off x="7294127" y="5839525"/>
            <a:ext cx="1280182" cy="456665"/>
          </a:xfrm>
          <a:prstGeom prst="rect">
            <a:avLst/>
          </a:prstGeom>
          <a:solidFill>
            <a:srgbClr val="C0000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90073B96-B19F-4076-995A-BCC33F12A125}"/>
              </a:ext>
            </a:extLst>
          </p:cNvPr>
          <p:cNvSpPr txBox="1"/>
          <p:nvPr/>
        </p:nvSpPr>
        <p:spPr>
          <a:xfrm>
            <a:off x="1126977" y="5481294"/>
            <a:ext cx="2807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p = </a:t>
            </a:r>
            <a:r>
              <a:rPr lang="sl-SI" sz="3200" b="1" dirty="0">
                <a:solidFill>
                  <a:schemeClr val="accent1">
                    <a:lumMod val="50000"/>
                  </a:schemeClr>
                </a:solidFill>
              </a:rPr>
              <a:t>4</a:t>
            </a:r>
            <a:r>
              <a:rPr lang="sl-SI" sz="3200" b="1" baseline="-25000" dirty="0"/>
              <a:t> </a:t>
            </a:r>
            <a:r>
              <a:rPr lang="sl-SI" sz="3200" b="1" dirty="0"/>
              <a:t> + </a:t>
            </a:r>
            <a:r>
              <a:rPr lang="sl-SI" sz="3200" b="1" dirty="0">
                <a:solidFill>
                  <a:srgbClr val="C00000"/>
                </a:solidFill>
              </a:rPr>
              <a:t>12</a:t>
            </a:r>
            <a:r>
              <a:rPr lang="sl-SI" sz="3200" b="1" baseline="-25000" dirty="0"/>
              <a:t>  </a:t>
            </a:r>
            <a:r>
              <a:rPr lang="sl-SI" sz="3200" b="1" dirty="0"/>
              <a:t>+ </a:t>
            </a:r>
            <a:r>
              <a:rPr lang="sl-SI" sz="3200" b="1" dirty="0">
                <a:solidFill>
                  <a:srgbClr val="7030A0"/>
                </a:solidFill>
              </a:rPr>
              <a:t>12</a:t>
            </a:r>
            <a:r>
              <a:rPr lang="sl-SI" sz="3200" b="1" dirty="0"/>
              <a:t> 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83771610-D47C-43CA-9AEF-7E465CEDC799}"/>
              </a:ext>
            </a:extLst>
          </p:cNvPr>
          <p:cNvSpPr txBox="1"/>
          <p:nvPr/>
        </p:nvSpPr>
        <p:spPr>
          <a:xfrm>
            <a:off x="1098262" y="6025724"/>
            <a:ext cx="19495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p = 28 cm²</a:t>
            </a:r>
          </a:p>
        </p:txBody>
      </p:sp>
    </p:spTree>
    <p:extLst>
      <p:ext uri="{BB962C8B-B14F-4D97-AF65-F5344CB8AC3E}">
        <p14:creationId xmlns:p14="http://schemas.microsoft.com/office/powerpoint/2010/main" val="1680191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9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20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1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2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3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26" presetClass="entr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  <p:bldP spid="20" grpId="1"/>
      <p:bldP spid="21" grpId="0"/>
      <p:bldP spid="22" grpId="0"/>
      <p:bldP spid="23" grpId="0"/>
      <p:bldP spid="27" grpId="0"/>
      <p:bldP spid="28" grpId="0"/>
      <p:bldP spid="28" grpId="1"/>
      <p:bldP spid="28" grpId="2"/>
      <p:bldP spid="28" grpId="3"/>
      <p:bldP spid="29" grpId="0"/>
      <p:bldP spid="30" grpId="0"/>
      <p:bldP spid="31" grpId="0"/>
      <p:bldP spid="31" grpId="1"/>
      <p:bldP spid="32" grpId="0"/>
      <p:bldP spid="33" grpId="0"/>
      <p:bldP spid="34" grpId="0"/>
      <p:bldP spid="36" grpId="0"/>
      <p:bldP spid="37" grpId="0"/>
      <p:bldP spid="38" grpId="0"/>
      <p:bldP spid="39" grpId="0"/>
      <p:bldP spid="40" grpId="0" animBg="1"/>
      <p:bldP spid="41" grpId="0" animBg="1"/>
      <p:bldP spid="42" grpId="0" animBg="1"/>
      <p:bldP spid="43" grpId="0"/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391C204B-486B-4C37-A6DC-A4F66806C48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688" t="30886" r="30372" b="19189"/>
          <a:stretch/>
        </p:blipFill>
        <p:spPr>
          <a:xfrm rot="16200000">
            <a:off x="70953" y="-440850"/>
            <a:ext cx="4342709" cy="5555789"/>
          </a:xfrm>
          <a:prstGeom prst="rect">
            <a:avLst/>
          </a:prstGeom>
        </p:spPr>
      </p:pic>
      <p:sp>
        <p:nvSpPr>
          <p:cNvPr id="6" name="Pravokotnik 5">
            <a:extLst>
              <a:ext uri="{FF2B5EF4-FFF2-40B4-BE49-F238E27FC236}">
                <a16:creationId xmlns:a16="http://schemas.microsoft.com/office/drawing/2014/main" id="{37384557-B185-4B36-B93D-9006C7323DED}"/>
              </a:ext>
            </a:extLst>
          </p:cNvPr>
          <p:cNvSpPr/>
          <p:nvPr/>
        </p:nvSpPr>
        <p:spPr>
          <a:xfrm>
            <a:off x="702968" y="795203"/>
            <a:ext cx="3720304" cy="3113900"/>
          </a:xfrm>
          <a:prstGeom prst="rect">
            <a:avLst/>
          </a:prstGeom>
          <a:solidFill>
            <a:schemeClr val="accent1">
              <a:alpha val="2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652B641D-C2ED-4EA9-9091-B06E4341F0FA}"/>
              </a:ext>
            </a:extLst>
          </p:cNvPr>
          <p:cNvSpPr txBox="1"/>
          <p:nvPr/>
        </p:nvSpPr>
        <p:spPr>
          <a:xfrm>
            <a:off x="1450025" y="1166099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/>
              <a:t>p</a:t>
            </a:r>
            <a:r>
              <a:rPr lang="sl-SI" sz="2800" b="1" baseline="-25000" dirty="0"/>
              <a:t>1</a:t>
            </a:r>
            <a:endParaRPr lang="sl-SI" sz="2800" b="1" dirty="0"/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DBD10ACA-D199-4895-B4E8-CC65E42B50F7}"/>
              </a:ext>
            </a:extLst>
          </p:cNvPr>
          <p:cNvSpPr txBox="1"/>
          <p:nvPr/>
        </p:nvSpPr>
        <p:spPr>
          <a:xfrm>
            <a:off x="1225624" y="1767200"/>
            <a:ext cx="23477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/>
              <a:t>PRAVOKOTNIK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BD643363-ACA4-4396-96E6-5E5A6DE577C7}"/>
              </a:ext>
            </a:extLst>
          </p:cNvPr>
          <p:cNvSpPr txBox="1"/>
          <p:nvPr/>
        </p:nvSpPr>
        <p:spPr>
          <a:xfrm>
            <a:off x="6304715" y="596712"/>
            <a:ext cx="3058017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b="1" dirty="0">
                <a:solidFill>
                  <a:srgbClr val="0070C0"/>
                </a:solidFill>
              </a:rPr>
              <a:t>Ploščina pravokotnika:</a:t>
            </a:r>
          </a:p>
          <a:p>
            <a:r>
              <a:rPr lang="sl-SI" sz="2800" b="1" dirty="0">
                <a:solidFill>
                  <a:srgbClr val="0070C0"/>
                </a:solidFill>
              </a:rPr>
              <a:t>p</a:t>
            </a:r>
            <a:r>
              <a:rPr lang="sl-SI" sz="2800" b="1" baseline="-25000" dirty="0">
                <a:solidFill>
                  <a:srgbClr val="0070C0"/>
                </a:solidFill>
              </a:rPr>
              <a:t>1</a:t>
            </a:r>
            <a:r>
              <a:rPr lang="sl-SI" sz="2800" b="1" dirty="0">
                <a:solidFill>
                  <a:srgbClr val="0070C0"/>
                </a:solidFill>
              </a:rPr>
              <a:t> = a · b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39173F04-D1D3-4D79-87EC-FF5B111F7D24}"/>
              </a:ext>
            </a:extLst>
          </p:cNvPr>
          <p:cNvSpPr txBox="1"/>
          <p:nvPr/>
        </p:nvSpPr>
        <p:spPr>
          <a:xfrm>
            <a:off x="2144990" y="3860105"/>
            <a:ext cx="11168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70C0"/>
                </a:solidFill>
              </a:rPr>
              <a:t>a = 6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6A92D687-D755-4ACE-8B62-CE99AC3B8106}"/>
              </a:ext>
            </a:extLst>
          </p:cNvPr>
          <p:cNvSpPr txBox="1"/>
          <p:nvPr/>
        </p:nvSpPr>
        <p:spPr>
          <a:xfrm>
            <a:off x="4619611" y="2044656"/>
            <a:ext cx="11168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70C0"/>
                </a:solidFill>
              </a:rPr>
              <a:t>b = 5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4216129A-FC66-416A-BDF4-8622BBD7DE9A}"/>
              </a:ext>
            </a:extLst>
          </p:cNvPr>
          <p:cNvSpPr txBox="1"/>
          <p:nvPr/>
        </p:nvSpPr>
        <p:spPr>
          <a:xfrm>
            <a:off x="7833723" y="966044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= 6 · 5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0E6971BE-039D-4D5A-9C11-3D47714009D9}"/>
              </a:ext>
            </a:extLst>
          </p:cNvPr>
          <p:cNvSpPr txBox="1"/>
          <p:nvPr/>
        </p:nvSpPr>
        <p:spPr>
          <a:xfrm>
            <a:off x="8904850" y="935266"/>
            <a:ext cx="21438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70C0"/>
                </a:solidFill>
              </a:rPr>
              <a:t>= 30 cm ²</a:t>
            </a:r>
          </a:p>
        </p:txBody>
      </p:sp>
      <p:cxnSp>
        <p:nvCxnSpPr>
          <p:cNvPr id="15" name="Raven povezovalnik 14">
            <a:extLst>
              <a:ext uri="{FF2B5EF4-FFF2-40B4-BE49-F238E27FC236}">
                <a16:creationId xmlns:a16="http://schemas.microsoft.com/office/drawing/2014/main" id="{BE84623F-2D20-40FF-B4E3-8C5F5732E44C}"/>
              </a:ext>
            </a:extLst>
          </p:cNvPr>
          <p:cNvCxnSpPr/>
          <p:nvPr/>
        </p:nvCxnSpPr>
        <p:spPr>
          <a:xfrm>
            <a:off x="6114178" y="1689319"/>
            <a:ext cx="56501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rapezoid 15">
            <a:extLst>
              <a:ext uri="{FF2B5EF4-FFF2-40B4-BE49-F238E27FC236}">
                <a16:creationId xmlns:a16="http://schemas.microsoft.com/office/drawing/2014/main" id="{01E38341-131B-4A95-ADFA-DB46573CCC1D}"/>
              </a:ext>
            </a:extLst>
          </p:cNvPr>
          <p:cNvSpPr/>
          <p:nvPr/>
        </p:nvSpPr>
        <p:spPr>
          <a:xfrm>
            <a:off x="1385075" y="2075323"/>
            <a:ext cx="2347759" cy="1833780"/>
          </a:xfrm>
          <a:prstGeom prst="trapezoid">
            <a:avLst/>
          </a:prstGeom>
          <a:solidFill>
            <a:srgbClr val="C00000">
              <a:alpha val="2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540ACA0B-2140-4362-A417-4D7B83BAFC48}"/>
              </a:ext>
            </a:extLst>
          </p:cNvPr>
          <p:cNvSpPr txBox="1"/>
          <p:nvPr/>
        </p:nvSpPr>
        <p:spPr>
          <a:xfrm>
            <a:off x="1760222" y="2890890"/>
            <a:ext cx="19913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/>
              <a:t>IZREŽEMO TRAPEZ</a:t>
            </a: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F84ECA2E-0DFF-40C3-A36F-22A6AF266D10}"/>
              </a:ext>
            </a:extLst>
          </p:cNvPr>
          <p:cNvSpPr txBox="1"/>
          <p:nvPr/>
        </p:nvSpPr>
        <p:spPr>
          <a:xfrm flipH="1">
            <a:off x="2144990" y="3888178"/>
            <a:ext cx="1404731" cy="584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a = 4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F08AC308-934D-4089-A2E4-8B5648DE9710}"/>
              </a:ext>
            </a:extLst>
          </p:cNvPr>
          <p:cNvSpPr txBox="1"/>
          <p:nvPr/>
        </p:nvSpPr>
        <p:spPr>
          <a:xfrm flipH="1">
            <a:off x="2281334" y="2250425"/>
            <a:ext cx="1116824" cy="584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c = 2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7E988952-8BF7-4DA2-8A90-EB0B8DCFC753}"/>
              </a:ext>
            </a:extLst>
          </p:cNvPr>
          <p:cNvSpPr txBox="1"/>
          <p:nvPr/>
        </p:nvSpPr>
        <p:spPr>
          <a:xfrm>
            <a:off x="6095998" y="2065759"/>
            <a:ext cx="28614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Ploščina trapeza:</a:t>
            </a:r>
          </a:p>
          <a:p>
            <a:r>
              <a:rPr lang="sl-SI" sz="2800" b="1" dirty="0">
                <a:solidFill>
                  <a:srgbClr val="7030A0"/>
                </a:solidFill>
              </a:rPr>
              <a:t>p</a:t>
            </a:r>
            <a:r>
              <a:rPr lang="sl-SI" sz="2800" b="1" baseline="-25000" dirty="0">
                <a:solidFill>
                  <a:srgbClr val="7030A0"/>
                </a:solidFill>
              </a:rPr>
              <a:t>2</a:t>
            </a:r>
            <a:r>
              <a:rPr lang="sl-SI" sz="2800" b="1" dirty="0">
                <a:solidFill>
                  <a:srgbClr val="7030A0"/>
                </a:solidFill>
              </a:rPr>
              <a:t> = s · v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64DB4FEE-FE9C-461B-8F1A-8C69E96BA187}"/>
              </a:ext>
            </a:extLst>
          </p:cNvPr>
          <p:cNvSpPr txBox="1"/>
          <p:nvPr/>
        </p:nvSpPr>
        <p:spPr>
          <a:xfrm>
            <a:off x="1880158" y="1997442"/>
            <a:ext cx="8757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sz="2800" b="1" dirty="0">
              <a:solidFill>
                <a:srgbClr val="7030A0"/>
              </a:solidFill>
            </a:endParaRPr>
          </a:p>
          <a:p>
            <a:r>
              <a:rPr lang="sl-SI" sz="2800" b="1" dirty="0">
                <a:solidFill>
                  <a:srgbClr val="7030A0"/>
                </a:solidFill>
              </a:rPr>
              <a:t>p</a:t>
            </a:r>
            <a:r>
              <a:rPr lang="sl-SI" sz="2800" b="1" baseline="-25000" dirty="0">
                <a:solidFill>
                  <a:srgbClr val="7030A0"/>
                </a:solidFill>
              </a:rPr>
              <a:t>2</a:t>
            </a:r>
            <a:endParaRPr lang="sl-SI" sz="2800" b="1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AF62D95F-CA32-41A9-B878-E5D42C115807}"/>
                  </a:ext>
                </a:extLst>
              </p:cNvPr>
              <p:cNvSpPr txBox="1"/>
              <p:nvPr/>
            </p:nvSpPr>
            <p:spPr>
              <a:xfrm>
                <a:off x="8718376" y="2553651"/>
                <a:ext cx="1933730" cy="7957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200" b="1" dirty="0">
                    <a:solidFill>
                      <a:srgbClr val="7030A0"/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sl-SI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l-SI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sl-SI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sl-SI" sz="32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AF62D95F-CA32-41A9-B878-E5D42C1158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8376" y="2553651"/>
                <a:ext cx="1933730" cy="795795"/>
              </a:xfrm>
              <a:prstGeom prst="rect">
                <a:avLst/>
              </a:prstGeom>
              <a:blipFill>
                <a:blip r:embed="rId3"/>
                <a:stretch>
                  <a:fillRect l="-7886" b="-1384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C7891E02-0853-4D40-BCA3-5E3BDD8E97DC}"/>
                  </a:ext>
                </a:extLst>
              </p:cNvPr>
              <p:cNvSpPr txBox="1"/>
              <p:nvPr/>
            </p:nvSpPr>
            <p:spPr>
              <a:xfrm>
                <a:off x="8718376" y="3429000"/>
                <a:ext cx="16397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b="1" dirty="0">
                    <a:solidFill>
                      <a:srgbClr val="7030A0"/>
                    </a:solidFill>
                  </a:rPr>
                  <a:t>s = </a:t>
                </a:r>
                <a14:m>
                  <m:oMath xmlns:m="http://schemas.openxmlformats.org/officeDocument/2006/math">
                    <m:r>
                      <a:rPr lang="sl-SI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sl-SI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endParaRPr lang="sl-SI" sz="28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C7891E02-0853-4D40-BCA3-5E3BDD8E97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8376" y="3429000"/>
                <a:ext cx="1639732" cy="523220"/>
              </a:xfrm>
              <a:prstGeom prst="rect">
                <a:avLst/>
              </a:prstGeom>
              <a:blipFill>
                <a:blip r:embed="rId4"/>
                <a:stretch>
                  <a:fillRect l="-7435" t="-11765" b="-3294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oljeZBesedilom 2">
            <a:extLst>
              <a:ext uri="{FF2B5EF4-FFF2-40B4-BE49-F238E27FC236}">
                <a16:creationId xmlns:a16="http://schemas.microsoft.com/office/drawing/2014/main" id="{F8297A3F-C501-4058-982D-94BE8070D2CE}"/>
              </a:ext>
            </a:extLst>
          </p:cNvPr>
          <p:cNvSpPr txBox="1"/>
          <p:nvPr/>
        </p:nvSpPr>
        <p:spPr>
          <a:xfrm>
            <a:off x="3423074" y="2659160"/>
            <a:ext cx="9781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</a:rPr>
              <a:t>v = 3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EBACBE12-4E62-45ED-B205-FFC214396B3D}"/>
              </a:ext>
            </a:extLst>
          </p:cNvPr>
          <p:cNvSpPr txBox="1"/>
          <p:nvPr/>
        </p:nvSpPr>
        <p:spPr>
          <a:xfrm>
            <a:off x="6107174" y="3087836"/>
            <a:ext cx="1710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p</a:t>
            </a:r>
            <a:r>
              <a:rPr lang="sl-SI" sz="2800" b="1" baseline="-25000" dirty="0">
                <a:solidFill>
                  <a:srgbClr val="7030A0"/>
                </a:solidFill>
              </a:rPr>
              <a:t>2</a:t>
            </a:r>
            <a:r>
              <a:rPr lang="sl-SI" sz="2800" b="1" dirty="0">
                <a:solidFill>
                  <a:srgbClr val="7030A0"/>
                </a:solidFill>
              </a:rPr>
              <a:t> = 3 · 3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F64260BC-4531-4458-AFD5-3243DDA3EE2E}"/>
              </a:ext>
            </a:extLst>
          </p:cNvPr>
          <p:cNvSpPr txBox="1"/>
          <p:nvPr/>
        </p:nvSpPr>
        <p:spPr>
          <a:xfrm>
            <a:off x="5980011" y="3805209"/>
            <a:ext cx="19650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p</a:t>
            </a:r>
            <a:r>
              <a:rPr lang="sl-SI" sz="2800" b="1" baseline="-25000" dirty="0">
                <a:solidFill>
                  <a:srgbClr val="7030A0"/>
                </a:solidFill>
              </a:rPr>
              <a:t>2</a:t>
            </a:r>
            <a:r>
              <a:rPr lang="sl-SI" sz="2800" b="1" dirty="0">
                <a:solidFill>
                  <a:srgbClr val="7030A0"/>
                </a:solidFill>
              </a:rPr>
              <a:t>= 9 cm²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99AE7688-1006-4BFA-A5B5-08441DF292C5}"/>
              </a:ext>
            </a:extLst>
          </p:cNvPr>
          <p:cNvSpPr txBox="1"/>
          <p:nvPr/>
        </p:nvSpPr>
        <p:spPr>
          <a:xfrm>
            <a:off x="5383659" y="4679467"/>
            <a:ext cx="21852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p = </a:t>
            </a:r>
            <a:r>
              <a:rPr lang="sl-SI" sz="3200" b="1" dirty="0">
                <a:solidFill>
                  <a:srgbClr val="0070C0"/>
                </a:solidFill>
              </a:rPr>
              <a:t>p</a:t>
            </a:r>
            <a:r>
              <a:rPr lang="sl-SI" sz="3200" b="1" baseline="-25000" dirty="0">
                <a:solidFill>
                  <a:srgbClr val="0070C0"/>
                </a:solidFill>
              </a:rPr>
              <a:t>2</a:t>
            </a:r>
            <a:r>
              <a:rPr lang="sl-SI" sz="3200" b="1" baseline="-25000" dirty="0"/>
              <a:t> </a:t>
            </a:r>
            <a:r>
              <a:rPr lang="sl-SI" sz="3200" b="1" dirty="0"/>
              <a:t> – </a:t>
            </a:r>
            <a:r>
              <a:rPr lang="sl-SI" sz="3200" b="1" dirty="0">
                <a:solidFill>
                  <a:srgbClr val="7030A0"/>
                </a:solidFill>
              </a:rPr>
              <a:t>p</a:t>
            </a:r>
            <a:r>
              <a:rPr lang="sl-SI" sz="3200" b="1" baseline="-25000" dirty="0">
                <a:solidFill>
                  <a:srgbClr val="7030A0"/>
                </a:solidFill>
              </a:rPr>
              <a:t>2 </a:t>
            </a:r>
            <a:r>
              <a:rPr lang="sl-SI" sz="3200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169706E8-DB5A-4419-934A-C8A3D1D4E9C5}"/>
              </a:ext>
            </a:extLst>
          </p:cNvPr>
          <p:cNvSpPr txBox="1"/>
          <p:nvPr/>
        </p:nvSpPr>
        <p:spPr>
          <a:xfrm>
            <a:off x="5383659" y="5264242"/>
            <a:ext cx="24208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p = </a:t>
            </a:r>
            <a:r>
              <a:rPr lang="sl-SI" sz="3200" b="1" dirty="0">
                <a:solidFill>
                  <a:srgbClr val="0070C0"/>
                </a:solidFill>
              </a:rPr>
              <a:t>30</a:t>
            </a:r>
            <a:r>
              <a:rPr lang="sl-SI" sz="3200" b="1" baseline="-25000" dirty="0"/>
              <a:t> </a:t>
            </a:r>
            <a:r>
              <a:rPr lang="sl-SI" sz="3200" b="1" dirty="0"/>
              <a:t> – </a:t>
            </a:r>
            <a:r>
              <a:rPr lang="sl-SI" sz="3200" b="1" dirty="0">
                <a:solidFill>
                  <a:srgbClr val="7030A0"/>
                </a:solidFill>
              </a:rPr>
              <a:t>9 = </a:t>
            </a:r>
            <a:r>
              <a:rPr lang="sl-SI" sz="3200" b="1" baseline="-25000" dirty="0">
                <a:solidFill>
                  <a:srgbClr val="7030A0"/>
                </a:solidFill>
              </a:rPr>
              <a:t> </a:t>
            </a:r>
            <a:r>
              <a:rPr lang="sl-SI" sz="3200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D43613B7-85FF-4EBC-AF9A-07A814EB7D3E}"/>
              </a:ext>
            </a:extLst>
          </p:cNvPr>
          <p:cNvSpPr txBox="1"/>
          <p:nvPr/>
        </p:nvSpPr>
        <p:spPr>
          <a:xfrm>
            <a:off x="7600446" y="5264242"/>
            <a:ext cx="13388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21 cm²</a:t>
            </a:r>
          </a:p>
        </p:txBody>
      </p:sp>
      <p:sp>
        <p:nvSpPr>
          <p:cNvPr id="14" name="Pravokotnik 13">
            <a:extLst>
              <a:ext uri="{FF2B5EF4-FFF2-40B4-BE49-F238E27FC236}">
                <a16:creationId xmlns:a16="http://schemas.microsoft.com/office/drawing/2014/main" id="{071780AE-1D41-49B9-933D-F224B8DDC8C4}"/>
              </a:ext>
            </a:extLst>
          </p:cNvPr>
          <p:cNvSpPr/>
          <p:nvPr/>
        </p:nvSpPr>
        <p:spPr>
          <a:xfrm>
            <a:off x="7599763" y="5282241"/>
            <a:ext cx="1529906" cy="584775"/>
          </a:xfrm>
          <a:prstGeom prst="rect">
            <a:avLst/>
          </a:prstGeom>
          <a:solidFill>
            <a:schemeClr val="tx1">
              <a:lumMod val="85000"/>
              <a:lumOff val="15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8" name="Pravokotnik 27">
            <a:extLst>
              <a:ext uri="{FF2B5EF4-FFF2-40B4-BE49-F238E27FC236}">
                <a16:creationId xmlns:a16="http://schemas.microsoft.com/office/drawing/2014/main" id="{0C5789AB-3C27-4478-8802-4EF18AB696D9}"/>
              </a:ext>
            </a:extLst>
          </p:cNvPr>
          <p:cNvSpPr/>
          <p:nvPr/>
        </p:nvSpPr>
        <p:spPr>
          <a:xfrm>
            <a:off x="6591540" y="3774431"/>
            <a:ext cx="1109240" cy="584775"/>
          </a:xfrm>
          <a:prstGeom prst="rect">
            <a:avLst/>
          </a:prstGeom>
          <a:solidFill>
            <a:srgbClr val="7030A0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9" name="Pravokotnik 28">
            <a:extLst>
              <a:ext uri="{FF2B5EF4-FFF2-40B4-BE49-F238E27FC236}">
                <a16:creationId xmlns:a16="http://schemas.microsoft.com/office/drawing/2014/main" id="{2693903F-2932-429E-8F85-92D4378FC3D8}"/>
              </a:ext>
            </a:extLst>
          </p:cNvPr>
          <p:cNvSpPr/>
          <p:nvPr/>
        </p:nvSpPr>
        <p:spPr>
          <a:xfrm>
            <a:off x="9218741" y="888358"/>
            <a:ext cx="1529906" cy="584775"/>
          </a:xfrm>
          <a:prstGeom prst="rect">
            <a:avLst/>
          </a:prstGeom>
          <a:solidFill>
            <a:srgbClr val="0070C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1636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8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6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8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6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8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6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8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6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424 0.10509 L 0.03424 0.10509 C 0.0345 0.11158 0.03476 0.11829 0.03528 0.125 C 0.03554 0.12824 0.03619 0.13148 0.03645 0.13472 C 0.03789 0.15486 0.03815 0.1794 0.0388 0.19861 C 0.03841 0.21713 0.03841 0.23565 0.03763 0.25417 C 0.03724 0.26366 0.03528 0.28218 0.03528 0.28218 C 0.03658 0.39236 0.03645 0.34861 0.03645 0.41366 L 0.03763 0.41158 " pathEditMode="relative" ptsTypes="AAAAAAAAA">
                                      <p:cBhvr>
                                        <p:cTn id="18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8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/>
      <p:bldP spid="7" grpId="1"/>
      <p:bldP spid="8" grpId="0"/>
      <p:bldP spid="8" grpId="1"/>
      <p:bldP spid="9" grpId="0"/>
      <p:bldP spid="10" grpId="0"/>
      <p:bldP spid="10" grpId="1"/>
      <p:bldP spid="11" grpId="0"/>
      <p:bldP spid="11" grpId="1"/>
      <p:bldP spid="12" grpId="0"/>
      <p:bldP spid="13" grpId="0"/>
      <p:bldP spid="16" grpId="0" animBg="1"/>
      <p:bldP spid="16" grpId="1" animBg="1"/>
      <p:bldP spid="18" grpId="0"/>
      <p:bldP spid="2" grpId="0"/>
      <p:bldP spid="17" grpId="0"/>
      <p:bldP spid="19" grpId="0"/>
      <p:bldP spid="20" grpId="0"/>
      <p:bldP spid="21" grpId="0"/>
      <p:bldP spid="22" grpId="0"/>
      <p:bldP spid="22" grpId="1"/>
      <p:bldP spid="3" grpId="0"/>
      <p:bldP spid="23" grpId="0"/>
      <p:bldP spid="25" grpId="0"/>
      <p:bldP spid="26" grpId="0"/>
      <p:bldP spid="27" grpId="0"/>
      <p:bldP spid="4" grpId="0"/>
      <p:bldP spid="14" grpId="0" animBg="1"/>
      <p:bldP spid="28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1588A232-AC63-4DB7-8B8B-C073B3ECCFF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22" t="31235" r="51866" b="20185"/>
          <a:stretch/>
        </p:blipFill>
        <p:spPr>
          <a:xfrm rot="16200000">
            <a:off x="736371" y="-217756"/>
            <a:ext cx="4326339" cy="5225875"/>
          </a:xfrm>
          <a:prstGeom prst="rect">
            <a:avLst/>
          </a:prstGeom>
        </p:spPr>
      </p:pic>
      <p:sp>
        <p:nvSpPr>
          <p:cNvPr id="4" name="Pravokotnik 3">
            <a:extLst>
              <a:ext uri="{FF2B5EF4-FFF2-40B4-BE49-F238E27FC236}">
                <a16:creationId xmlns:a16="http://schemas.microsoft.com/office/drawing/2014/main" id="{E6619AE1-631E-4638-9161-D00F0B56805D}"/>
              </a:ext>
            </a:extLst>
          </p:cNvPr>
          <p:cNvSpPr/>
          <p:nvPr/>
        </p:nvSpPr>
        <p:spPr>
          <a:xfrm>
            <a:off x="1869743" y="491319"/>
            <a:ext cx="3029803" cy="3480180"/>
          </a:xfrm>
          <a:prstGeom prst="rect">
            <a:avLst/>
          </a:prstGeom>
          <a:solidFill>
            <a:schemeClr val="accent1"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1B797B42-4C57-4E7C-9E05-C6D24C45E447}"/>
              </a:ext>
            </a:extLst>
          </p:cNvPr>
          <p:cNvSpPr txBox="1"/>
          <p:nvPr/>
        </p:nvSpPr>
        <p:spPr>
          <a:xfrm>
            <a:off x="6679524" y="491319"/>
            <a:ext cx="3058017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b="1" dirty="0">
                <a:solidFill>
                  <a:srgbClr val="0070C0"/>
                </a:solidFill>
              </a:rPr>
              <a:t>Ploščina pravokotnika:</a:t>
            </a:r>
          </a:p>
          <a:p>
            <a:r>
              <a:rPr lang="sl-SI" sz="2800" b="1" dirty="0">
                <a:solidFill>
                  <a:srgbClr val="0070C0"/>
                </a:solidFill>
              </a:rPr>
              <a:t>p</a:t>
            </a:r>
            <a:r>
              <a:rPr lang="sl-SI" sz="2800" b="1" baseline="-25000" dirty="0">
                <a:solidFill>
                  <a:srgbClr val="0070C0"/>
                </a:solidFill>
              </a:rPr>
              <a:t>1</a:t>
            </a:r>
            <a:r>
              <a:rPr lang="sl-SI" sz="2800" b="1" dirty="0">
                <a:solidFill>
                  <a:srgbClr val="0070C0"/>
                </a:solidFill>
              </a:rPr>
              <a:t> = a · b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BD46D812-AD37-492B-8017-573EE073AF56}"/>
              </a:ext>
            </a:extLst>
          </p:cNvPr>
          <p:cNvSpPr txBox="1"/>
          <p:nvPr/>
        </p:nvSpPr>
        <p:spPr>
          <a:xfrm>
            <a:off x="2757587" y="4223316"/>
            <a:ext cx="10791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 </a:t>
            </a:r>
            <a:r>
              <a:rPr lang="sl-SI" sz="3200" b="1" dirty="0">
                <a:solidFill>
                  <a:srgbClr val="0070C0"/>
                </a:solidFill>
              </a:rPr>
              <a:t>a = 5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446F58F5-D529-4001-8147-10F5FD9D6565}"/>
              </a:ext>
            </a:extLst>
          </p:cNvPr>
          <p:cNvSpPr txBox="1"/>
          <p:nvPr/>
        </p:nvSpPr>
        <p:spPr>
          <a:xfrm>
            <a:off x="4935874" y="2048822"/>
            <a:ext cx="10967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 </a:t>
            </a:r>
            <a:r>
              <a:rPr lang="sl-SI" sz="3200" b="1" dirty="0">
                <a:solidFill>
                  <a:srgbClr val="0070C0"/>
                </a:solidFill>
              </a:rPr>
              <a:t>b = 6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6DCA0203-6B16-4EAC-B7EA-7F69F05E135F}"/>
              </a:ext>
            </a:extLst>
          </p:cNvPr>
          <p:cNvSpPr txBox="1"/>
          <p:nvPr/>
        </p:nvSpPr>
        <p:spPr>
          <a:xfrm>
            <a:off x="8208532" y="860651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</a:rPr>
              <a:t>= 6 · 5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E12E6542-41E3-428F-8D6D-F1079ABA1605}"/>
              </a:ext>
            </a:extLst>
          </p:cNvPr>
          <p:cNvSpPr txBox="1"/>
          <p:nvPr/>
        </p:nvSpPr>
        <p:spPr>
          <a:xfrm>
            <a:off x="9250334" y="829873"/>
            <a:ext cx="21438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0070C0"/>
                </a:solidFill>
              </a:rPr>
              <a:t>= 30 cm ²</a:t>
            </a:r>
          </a:p>
        </p:txBody>
      </p:sp>
      <p:cxnSp>
        <p:nvCxnSpPr>
          <p:cNvPr id="11" name="Raven povezovalnik 10">
            <a:extLst>
              <a:ext uri="{FF2B5EF4-FFF2-40B4-BE49-F238E27FC236}">
                <a16:creationId xmlns:a16="http://schemas.microsoft.com/office/drawing/2014/main" id="{B057384B-1F49-423B-8FC0-D85E5972CC8B}"/>
              </a:ext>
            </a:extLst>
          </p:cNvPr>
          <p:cNvCxnSpPr/>
          <p:nvPr/>
        </p:nvCxnSpPr>
        <p:spPr>
          <a:xfrm>
            <a:off x="6236946" y="1719618"/>
            <a:ext cx="56684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rapezoid 11">
            <a:extLst>
              <a:ext uri="{FF2B5EF4-FFF2-40B4-BE49-F238E27FC236}">
                <a16:creationId xmlns:a16="http://schemas.microsoft.com/office/drawing/2014/main" id="{1D3E0B87-3469-451E-AAE5-65A64A582676}"/>
              </a:ext>
            </a:extLst>
          </p:cNvPr>
          <p:cNvSpPr/>
          <p:nvPr/>
        </p:nvSpPr>
        <p:spPr>
          <a:xfrm>
            <a:off x="2508441" y="2816184"/>
            <a:ext cx="1733266" cy="1153235"/>
          </a:xfrm>
          <a:prstGeom prst="trapezoid">
            <a:avLst>
              <a:gd name="adj" fmla="val 48669"/>
            </a:avLst>
          </a:prstGeom>
          <a:solidFill>
            <a:srgbClr val="C00000">
              <a:alpha val="2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Trapezoid 12">
            <a:extLst>
              <a:ext uri="{FF2B5EF4-FFF2-40B4-BE49-F238E27FC236}">
                <a16:creationId xmlns:a16="http://schemas.microsoft.com/office/drawing/2014/main" id="{ECF498AB-657D-4147-BDD8-94F6EE351D59}"/>
              </a:ext>
            </a:extLst>
          </p:cNvPr>
          <p:cNvSpPr/>
          <p:nvPr/>
        </p:nvSpPr>
        <p:spPr>
          <a:xfrm rot="10800000">
            <a:off x="2430525" y="442884"/>
            <a:ext cx="1733266" cy="1153235"/>
          </a:xfrm>
          <a:prstGeom prst="trapezoid">
            <a:avLst>
              <a:gd name="adj" fmla="val 48669"/>
            </a:avLst>
          </a:prstGeom>
          <a:solidFill>
            <a:srgbClr val="C00000">
              <a:alpha val="2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67C7743E-D57D-4961-8A1C-F17E3E7F28FB}"/>
              </a:ext>
            </a:extLst>
          </p:cNvPr>
          <p:cNvSpPr txBox="1"/>
          <p:nvPr/>
        </p:nvSpPr>
        <p:spPr>
          <a:xfrm>
            <a:off x="6679524" y="1864157"/>
            <a:ext cx="28614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Ploščina trapeza:</a:t>
            </a:r>
          </a:p>
          <a:p>
            <a:r>
              <a:rPr lang="sl-SI" sz="2800" b="1" dirty="0">
                <a:solidFill>
                  <a:srgbClr val="7030A0"/>
                </a:solidFill>
              </a:rPr>
              <a:t>p</a:t>
            </a:r>
            <a:r>
              <a:rPr lang="sl-SI" sz="2800" b="1" baseline="-25000" dirty="0">
                <a:solidFill>
                  <a:srgbClr val="7030A0"/>
                </a:solidFill>
              </a:rPr>
              <a:t>2</a:t>
            </a:r>
            <a:r>
              <a:rPr lang="sl-SI" sz="2800" b="1" dirty="0">
                <a:solidFill>
                  <a:srgbClr val="7030A0"/>
                </a:solidFill>
              </a:rPr>
              <a:t> = s · v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B7CEEF70-C958-4C78-81C0-C3809FEC1585}"/>
              </a:ext>
            </a:extLst>
          </p:cNvPr>
          <p:cNvSpPr txBox="1"/>
          <p:nvPr/>
        </p:nvSpPr>
        <p:spPr>
          <a:xfrm>
            <a:off x="2454459" y="1711753"/>
            <a:ext cx="6062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p</a:t>
            </a:r>
            <a:r>
              <a:rPr lang="sl-SI" sz="3200" b="1" baseline="-25000" dirty="0"/>
              <a:t>1 </a:t>
            </a:r>
            <a:endParaRPr lang="sl-SI" sz="3200" b="1" dirty="0"/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C01D80F7-C570-4FE7-AA08-3C6F7BE8FB79}"/>
              </a:ext>
            </a:extLst>
          </p:cNvPr>
          <p:cNvSpPr txBox="1"/>
          <p:nvPr/>
        </p:nvSpPr>
        <p:spPr>
          <a:xfrm>
            <a:off x="3081516" y="2844225"/>
            <a:ext cx="6062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p</a:t>
            </a:r>
            <a:r>
              <a:rPr lang="sl-SI" sz="3200" b="1" baseline="-25000" dirty="0"/>
              <a:t>2 </a:t>
            </a:r>
            <a:endParaRPr lang="sl-SI" sz="3200" b="1" dirty="0"/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16E11CD3-2766-4E35-B914-C8BF942F0409}"/>
              </a:ext>
            </a:extLst>
          </p:cNvPr>
          <p:cNvSpPr txBox="1"/>
          <p:nvPr/>
        </p:nvSpPr>
        <p:spPr>
          <a:xfrm>
            <a:off x="3060715" y="645207"/>
            <a:ext cx="6062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p</a:t>
            </a:r>
            <a:r>
              <a:rPr lang="sl-SI" sz="3200" b="1" baseline="-25000" dirty="0"/>
              <a:t>2 </a:t>
            </a:r>
            <a:endParaRPr lang="sl-SI" sz="3200" b="1" dirty="0"/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452A0040-EAB0-4786-A057-7FC0528E99B4}"/>
              </a:ext>
            </a:extLst>
          </p:cNvPr>
          <p:cNvSpPr txBox="1"/>
          <p:nvPr/>
        </p:nvSpPr>
        <p:spPr>
          <a:xfrm>
            <a:off x="2924023" y="3451474"/>
            <a:ext cx="10791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 a = 3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948E7B93-F50D-4E96-A232-E85523051A1B}"/>
              </a:ext>
            </a:extLst>
          </p:cNvPr>
          <p:cNvSpPr txBox="1"/>
          <p:nvPr/>
        </p:nvSpPr>
        <p:spPr>
          <a:xfrm>
            <a:off x="2885827" y="2231409"/>
            <a:ext cx="10791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 c = 1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AC9AEEF4-90D3-487F-96C8-B9D009F83BC6}"/>
              </a:ext>
            </a:extLst>
          </p:cNvPr>
          <p:cNvSpPr txBox="1"/>
          <p:nvPr/>
        </p:nvSpPr>
        <p:spPr>
          <a:xfrm>
            <a:off x="3470460" y="3075492"/>
            <a:ext cx="10791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 v =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F193775C-03FF-4105-93DF-81032203846E}"/>
                  </a:ext>
                </a:extLst>
              </p:cNvPr>
              <p:cNvSpPr txBox="1"/>
              <p:nvPr/>
            </p:nvSpPr>
            <p:spPr>
              <a:xfrm>
                <a:off x="9089369" y="2326522"/>
                <a:ext cx="1933730" cy="7957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200" b="1" dirty="0">
                    <a:solidFill>
                      <a:srgbClr val="7030A0"/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sl-SI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l-SI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sl-SI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sl-SI" sz="32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F193775C-03FF-4105-93DF-8103220384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9369" y="2326522"/>
                <a:ext cx="1933730" cy="795795"/>
              </a:xfrm>
              <a:prstGeom prst="rect">
                <a:avLst/>
              </a:prstGeom>
              <a:blipFill>
                <a:blip r:embed="rId3"/>
                <a:stretch>
                  <a:fillRect l="-7886" b="-1384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B113B12A-96BD-4D3D-B02A-E39AA3C3250C}"/>
                  </a:ext>
                </a:extLst>
              </p:cNvPr>
              <p:cNvSpPr txBox="1"/>
              <p:nvPr/>
            </p:nvSpPr>
            <p:spPr>
              <a:xfrm>
                <a:off x="9036916" y="3212464"/>
                <a:ext cx="16397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b="1" dirty="0">
                    <a:solidFill>
                      <a:srgbClr val="7030A0"/>
                    </a:solidFill>
                  </a:rPr>
                  <a:t>s = </a:t>
                </a:r>
                <a14:m>
                  <m:oMath xmlns:m="http://schemas.openxmlformats.org/officeDocument/2006/math">
                    <m:r>
                      <a:rPr lang="sl-SI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sl-SI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endParaRPr lang="sl-SI" sz="28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B113B12A-96BD-4D3D-B02A-E39AA3C325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6916" y="3212464"/>
                <a:ext cx="1639732" cy="523220"/>
              </a:xfrm>
              <a:prstGeom prst="rect">
                <a:avLst/>
              </a:prstGeom>
              <a:blipFill>
                <a:blip r:embed="rId4"/>
                <a:stretch>
                  <a:fillRect l="-7435" t="-11628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DF3E4645-AE12-4089-9772-70FE2FB49B45}"/>
              </a:ext>
            </a:extLst>
          </p:cNvPr>
          <p:cNvSpPr txBox="1"/>
          <p:nvPr/>
        </p:nvSpPr>
        <p:spPr>
          <a:xfrm>
            <a:off x="6654299" y="2962802"/>
            <a:ext cx="1697341" cy="528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p</a:t>
            </a:r>
            <a:r>
              <a:rPr lang="sl-SI" sz="2800" b="1" baseline="-25000" dirty="0">
                <a:solidFill>
                  <a:srgbClr val="7030A0"/>
                </a:solidFill>
              </a:rPr>
              <a:t>2</a:t>
            </a:r>
            <a:r>
              <a:rPr lang="sl-SI" sz="2800" b="1" dirty="0">
                <a:solidFill>
                  <a:srgbClr val="7030A0"/>
                </a:solidFill>
              </a:rPr>
              <a:t> = 2 · 2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D54C160F-3802-4987-BB6C-3B2D412899B2}"/>
              </a:ext>
            </a:extLst>
          </p:cNvPr>
          <p:cNvSpPr txBox="1"/>
          <p:nvPr/>
        </p:nvSpPr>
        <p:spPr>
          <a:xfrm>
            <a:off x="6654299" y="3516517"/>
            <a:ext cx="19650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p</a:t>
            </a:r>
            <a:r>
              <a:rPr lang="sl-SI" sz="2800" b="1" baseline="-25000" dirty="0">
                <a:solidFill>
                  <a:srgbClr val="7030A0"/>
                </a:solidFill>
              </a:rPr>
              <a:t>2</a:t>
            </a:r>
            <a:r>
              <a:rPr lang="sl-SI" sz="2800" b="1" dirty="0">
                <a:solidFill>
                  <a:srgbClr val="7030A0"/>
                </a:solidFill>
              </a:rPr>
              <a:t>= 4 cm²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7E1070FC-B96E-4EC4-83D7-803500B68FD2}"/>
              </a:ext>
            </a:extLst>
          </p:cNvPr>
          <p:cNvSpPr txBox="1"/>
          <p:nvPr/>
        </p:nvSpPr>
        <p:spPr>
          <a:xfrm>
            <a:off x="6410362" y="4442418"/>
            <a:ext cx="26276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p = </a:t>
            </a:r>
            <a:r>
              <a:rPr lang="sl-SI" sz="3200" b="1" dirty="0">
                <a:solidFill>
                  <a:srgbClr val="0070C0"/>
                </a:solidFill>
              </a:rPr>
              <a:t>p</a:t>
            </a:r>
            <a:r>
              <a:rPr lang="sl-SI" sz="3200" b="1" baseline="-25000" dirty="0">
                <a:solidFill>
                  <a:srgbClr val="0070C0"/>
                </a:solidFill>
              </a:rPr>
              <a:t>1</a:t>
            </a:r>
            <a:r>
              <a:rPr lang="sl-SI" sz="3200" b="1" baseline="-25000" dirty="0"/>
              <a:t> </a:t>
            </a:r>
            <a:r>
              <a:rPr lang="sl-SI" sz="3200" b="1" dirty="0"/>
              <a:t> – 2 · </a:t>
            </a:r>
            <a:r>
              <a:rPr lang="sl-SI" sz="3200" b="1" dirty="0">
                <a:solidFill>
                  <a:srgbClr val="7030A0"/>
                </a:solidFill>
              </a:rPr>
              <a:t>p</a:t>
            </a:r>
            <a:r>
              <a:rPr lang="sl-SI" sz="3200" b="1" baseline="-25000" dirty="0">
                <a:solidFill>
                  <a:srgbClr val="7030A0"/>
                </a:solidFill>
              </a:rPr>
              <a:t>2 </a:t>
            </a:r>
            <a:r>
              <a:rPr lang="sl-SI" sz="3200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67038BAC-103D-4E6A-B9BE-763028AD1133}"/>
              </a:ext>
            </a:extLst>
          </p:cNvPr>
          <p:cNvSpPr txBox="1"/>
          <p:nvPr/>
        </p:nvSpPr>
        <p:spPr>
          <a:xfrm>
            <a:off x="6461727" y="5149152"/>
            <a:ext cx="28328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p = </a:t>
            </a:r>
            <a:r>
              <a:rPr lang="sl-SI" sz="3200" b="1" dirty="0">
                <a:solidFill>
                  <a:srgbClr val="0070C0"/>
                </a:solidFill>
              </a:rPr>
              <a:t>30</a:t>
            </a:r>
            <a:r>
              <a:rPr lang="sl-SI" sz="3200" b="1" baseline="-25000" dirty="0"/>
              <a:t> </a:t>
            </a:r>
            <a:r>
              <a:rPr lang="sl-SI" sz="3200" b="1" dirty="0"/>
              <a:t> – 2 · </a:t>
            </a:r>
            <a:r>
              <a:rPr lang="sl-SI" sz="3200" b="1" dirty="0">
                <a:solidFill>
                  <a:srgbClr val="7030A0"/>
                </a:solidFill>
              </a:rPr>
              <a:t>4 =</a:t>
            </a:r>
            <a:r>
              <a:rPr lang="sl-SI" sz="3200" b="1" baseline="-25000" dirty="0">
                <a:solidFill>
                  <a:srgbClr val="7030A0"/>
                </a:solidFill>
              </a:rPr>
              <a:t> </a:t>
            </a:r>
            <a:r>
              <a:rPr lang="sl-SI" sz="3200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3532F49D-A0D2-4B2D-BEC0-68143DF75F16}"/>
              </a:ext>
            </a:extLst>
          </p:cNvPr>
          <p:cNvSpPr txBox="1"/>
          <p:nvPr/>
        </p:nvSpPr>
        <p:spPr>
          <a:xfrm>
            <a:off x="9089369" y="5149151"/>
            <a:ext cx="13388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22 cm²</a:t>
            </a:r>
          </a:p>
        </p:txBody>
      </p:sp>
    </p:spTree>
    <p:extLst>
      <p:ext uri="{BB962C8B-B14F-4D97-AF65-F5344CB8AC3E}">
        <p14:creationId xmlns:p14="http://schemas.microsoft.com/office/powerpoint/2010/main" val="4220977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  <p:bldP spid="6" grpId="0"/>
      <p:bldP spid="6" grpId="1"/>
      <p:bldP spid="7" grpId="0"/>
      <p:bldP spid="7" grpId="1"/>
      <p:bldP spid="8" grpId="0"/>
      <p:bldP spid="9" grpId="0"/>
      <p:bldP spid="12" grpId="0" animBg="1"/>
      <p:bldP spid="12" grpId="1" animBg="1"/>
      <p:bldP spid="13" grpId="0" animBg="1"/>
      <p:bldP spid="13" grpId="1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440</Words>
  <Application>Microsoft Office PowerPoint</Application>
  <PresentationFormat>Širokozaslonsko</PresentationFormat>
  <Paragraphs>125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Officeova tema</vt:lpstr>
      <vt:lpstr>Ploščina večkotnika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Ploščina večkotnika</dc:title>
  <dc:creator>Irena</dc:creator>
  <cp:lastModifiedBy>Irena</cp:lastModifiedBy>
  <cp:revision>25</cp:revision>
  <dcterms:created xsi:type="dcterms:W3CDTF">2022-04-05T06:04:23Z</dcterms:created>
  <dcterms:modified xsi:type="dcterms:W3CDTF">2022-04-05T20:57:03Z</dcterms:modified>
</cp:coreProperties>
</file>