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"/>
  </p:notes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46B391-50C7-48B7-8305-D39DD990BFF6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B2D94-5746-4F22-893C-6D1AA8CEAC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5599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2601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985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3138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738786-A100-4CE3-8952-E27C4113E5F7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95F2DD-034A-4608-B81A-E42CE4F5FD3C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175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B6516D-A0F3-4E9C-8F36-9573A0E35BD8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FE3D94-5715-4017-9EFB-6992DCF09D2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7893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3A4C0D-4424-4307-9962-8771FCF5A5CE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D32D6E-D76E-46B3-8594-CD822160A909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946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D4AEC2-AE78-43D6-98E1-83E0FF45BF0D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101440-B073-4941-8F38-B8ED75A133C0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018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7B2A2D-B396-4360-8BD6-FA6FF2147915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F40656-EDC0-4C06-842B-20919E0A25E3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7383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7E6411-37AB-404B-A44D-B78679219E0A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73780D-C6C0-4D49-B074-F8EB0C76199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6946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BC1C32-1735-4299-897B-558C0411BAD4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7EC984-6286-445F-A15F-4A9D8C6C309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9325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325D6F-F0BA-4778-A5FE-8F9C1B51C328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21DDB39-F8F3-4D11-8B9B-7E0EE1C7D31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640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6239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1FFFF3-6A1D-4A77-875B-00D01687E143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81DDBB-52BD-41E1-AF81-FDB39F17692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89781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C25ECA-9A58-4F52-950F-3F29F5AAD8EC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BD8CF6F-518C-4763-B5AC-085F1A7FC393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9080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9DF310-878C-45A5-9886-2D3FFA29F5F7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8B026C-1649-49A6-A131-6C7B12DE943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700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55BC55-62D8-4445-ADB4-E87A140B36BD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12C477-A118-4E33-9F74-F7D2035640B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9335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DE1AB71-EDC1-42B0-B3D2-B4CC6BB0BDA8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6B39DD1-2D15-4D40-96B1-F870C899787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3036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244A03-CA4C-4E1C-B515-697BF6F8CDDD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67A3AA-52C2-40F8-B93A-244D6505B955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4837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C2BF7D-1D31-4845-A5D9-0B587AA04886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1DC9AF-BCBE-4FE5-96B3-5CD4EB40E8E5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3400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7824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2271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0403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112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887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073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094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891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panose="020B0A04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D7BCBC-5438-47E6-BAF0-D563E16FC904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53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8FEAC26-B96B-4CC3-A4D6-071BA78F6C0D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543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0F36F4D-3E86-4C80-9E45-FB94D61D395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94915" name="Rectangle 2"/>
          <p:cNvSpPr>
            <a:spLocks noChangeArrowheads="1"/>
          </p:cNvSpPr>
          <p:nvPr/>
        </p:nvSpPr>
        <p:spPr bwMode="auto">
          <a:xfrm>
            <a:off x="2135188" y="503239"/>
            <a:ext cx="4398962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7D"/>
                </a:solidFill>
              </a:rPr>
              <a:t>10 PARA IN PARNI PROCESI</a:t>
            </a:r>
            <a:r>
              <a:rPr lang="sl-SI" altLang="sl-SI" sz="1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94916" name="Rectangle 3"/>
          <p:cNvSpPr>
            <a:spLocks noChangeArrowheads="1"/>
          </p:cNvSpPr>
          <p:nvPr/>
        </p:nvSpPr>
        <p:spPr bwMode="auto">
          <a:xfrm>
            <a:off x="2135189" y="981076"/>
            <a:ext cx="2865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b="1">
                <a:solidFill>
                  <a:srgbClr val="008000"/>
                </a:solidFill>
              </a:rPr>
              <a:t>AGREGATNA</a:t>
            </a:r>
            <a:r>
              <a:rPr lang="sl-SI" altLang="sl-SI" sz="1800" b="1">
                <a:solidFill>
                  <a:srgbClr val="008000"/>
                </a:solidFill>
              </a:rPr>
              <a:t> STANJA</a:t>
            </a:r>
            <a:r>
              <a:rPr lang="sl-SI" altLang="sl-SI" sz="1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94917" name="Rectangle 4"/>
          <p:cNvSpPr>
            <a:spLocks noChangeArrowheads="1"/>
          </p:cNvSpPr>
          <p:nvPr/>
        </p:nvSpPr>
        <p:spPr bwMode="auto">
          <a:xfrm>
            <a:off x="1992313" y="1484314"/>
            <a:ext cx="842486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Agregatno stanje je stanje snovi, ki je določeno z značilnimi lastnostmi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in urejenostjo atomov oziroma molekul.</a:t>
            </a:r>
          </a:p>
        </p:txBody>
      </p:sp>
      <p:sp>
        <p:nvSpPr>
          <p:cNvPr id="294918" name="Rectangle 5"/>
          <p:cNvSpPr>
            <a:spLocks noChangeArrowheads="1"/>
          </p:cNvSpPr>
          <p:nvPr/>
        </p:nvSpPr>
        <p:spPr bwMode="auto">
          <a:xfrm>
            <a:off x="2208213" y="2205039"/>
            <a:ext cx="8208962" cy="2225675"/>
          </a:xfrm>
          <a:prstGeom prst="rect">
            <a:avLst/>
          </a:prstGeom>
          <a:solidFill>
            <a:srgbClr val="00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28892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28892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28892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2889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889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889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889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889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889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CCECFF"/>
                </a:solidFill>
              </a:rPr>
              <a:t>Med agregatna stanja uvrščamo: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CCECFF"/>
                </a:solidFill>
              </a:rPr>
              <a:t>trdno agregatno stanje - kjer so atomi razporejeni v kristalno in nadkristalno mrežo z urejeno zgradbo,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CCECFF"/>
                </a:solidFill>
              </a:rPr>
              <a:t>kapljevinsko agregatno stanje - razdalje med molekulami so majhne, molekule so prosto gibljive,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CCECFF"/>
                </a:solidFill>
              </a:rPr>
              <a:t>plinasto agregatno stanje - molekule se prosto in neurejeno gibljejo z drugimi molekulami.</a:t>
            </a:r>
          </a:p>
        </p:txBody>
      </p:sp>
      <p:sp>
        <p:nvSpPr>
          <p:cNvPr id="294919" name="Rectangle 6"/>
          <p:cNvSpPr>
            <a:spLocks noChangeArrowheads="1"/>
          </p:cNvSpPr>
          <p:nvPr/>
        </p:nvSpPr>
        <p:spPr bwMode="auto">
          <a:xfrm>
            <a:off x="1919288" y="4581526"/>
            <a:ext cx="8280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Med agregatnimi stanji snov prehaja s faznim prehodom. Snov, ki jo 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običajno opazujemo, je v obliki kemičnih spojin, polimerov, zlitin ali 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čistih kemičnih elementov.</a:t>
            </a:r>
          </a:p>
        </p:txBody>
      </p:sp>
    </p:spTree>
    <p:extLst>
      <p:ext uri="{BB962C8B-B14F-4D97-AF65-F5344CB8AC3E}">
        <p14:creationId xmlns:p14="http://schemas.microsoft.com/office/powerpoint/2010/main" val="43234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00DA4EC-EFCA-4A06-A615-7FE6D02046D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95939" name="Rectangle 2"/>
          <p:cNvSpPr>
            <a:spLocks noChangeArrowheads="1"/>
          </p:cNvSpPr>
          <p:nvPr/>
        </p:nvSpPr>
        <p:spPr bwMode="auto">
          <a:xfrm>
            <a:off x="2063750" y="431800"/>
            <a:ext cx="4414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8000"/>
                </a:solidFill>
              </a:rPr>
              <a:t>AGREGATNE PREOBRAZBE</a:t>
            </a:r>
            <a:r>
              <a:rPr lang="sl-SI" altLang="sl-SI" sz="1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95940" name="Rectangle 3"/>
          <p:cNvSpPr>
            <a:spLocks noChangeArrowheads="1"/>
          </p:cNvSpPr>
          <p:nvPr/>
        </p:nvSpPr>
        <p:spPr bwMode="auto">
          <a:xfrm>
            <a:off x="1847851" y="950914"/>
            <a:ext cx="8424863" cy="701675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Trdnina, tudi trdna snov, je snov v trdnem agregatnem stanju, ki zavzema stalno prostornino z določeno obliko.</a:t>
            </a:r>
          </a:p>
        </p:txBody>
      </p:sp>
      <p:sp>
        <p:nvSpPr>
          <p:cNvPr id="295941" name="Rectangle 4"/>
          <p:cNvSpPr>
            <a:spLocks noChangeArrowheads="1"/>
          </p:cNvSpPr>
          <p:nvPr/>
        </p:nvSpPr>
        <p:spPr bwMode="auto">
          <a:xfrm>
            <a:off x="1774825" y="1989139"/>
            <a:ext cx="8497888" cy="1006475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Sublimacija je fazni prehod, pri katerem snov iz trdnega neposredno preide v plinasto agregatno stanje pri tlaku, nižjem od tlaka trojne točke. Sublimacija poteka pri temperaturi sublimacije, ki je odvisna od tlaka.</a:t>
            </a:r>
          </a:p>
        </p:txBody>
      </p:sp>
      <p:sp>
        <p:nvSpPr>
          <p:cNvPr id="295942" name="Rectangle 5"/>
          <p:cNvSpPr>
            <a:spLocks noChangeArrowheads="1"/>
          </p:cNvSpPr>
          <p:nvPr/>
        </p:nvSpPr>
        <p:spPr bwMode="auto">
          <a:xfrm>
            <a:off x="1774825" y="3097214"/>
            <a:ext cx="871378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Ob sublimaciji je trdnini treba dovesti sublimacijsko toploto. Suhi led in jod sta znani snovi, ki sublimirata pri normalnem zračnem tlaku. Pri temperaturah pod lediščem sublimira tudi led. </a:t>
            </a:r>
          </a:p>
        </p:txBody>
      </p:sp>
      <p:sp>
        <p:nvSpPr>
          <p:cNvPr id="295943" name="Rectangle 6"/>
          <p:cNvSpPr>
            <a:spLocks noChangeArrowheads="1"/>
          </p:cNvSpPr>
          <p:nvPr/>
        </p:nvSpPr>
        <p:spPr bwMode="auto">
          <a:xfrm>
            <a:off x="1774825" y="4149726"/>
            <a:ext cx="8642350" cy="1006475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Plin je snov v takšnem agregatnem stanju, da zavzame obliko posode, pri čemer ne ohranja stalne prostornine in ne tvori gladine, ampak zasede ves razpoložljivi prostor v posodi.</a:t>
            </a:r>
          </a:p>
        </p:txBody>
      </p:sp>
      <p:sp>
        <p:nvSpPr>
          <p:cNvPr id="295944" name="Rectangle 7"/>
          <p:cNvSpPr>
            <a:spLocks noChangeArrowheads="1"/>
          </p:cNvSpPr>
          <p:nvPr/>
        </p:nvSpPr>
        <p:spPr bwMode="auto">
          <a:xfrm>
            <a:off x="1774826" y="5229226"/>
            <a:ext cx="88931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Pline skupaj s kapljevinami uvrščamo med tekočine. Gostota plinov je pri 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navadnih pogojih veliko manjša od gostote kapljevin ali trdnin. Stisljivost 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plinov je veliko večja od stisljivosti kapljevin.</a:t>
            </a:r>
          </a:p>
        </p:txBody>
      </p:sp>
    </p:spTree>
    <p:extLst>
      <p:ext uri="{BB962C8B-B14F-4D97-AF65-F5344CB8AC3E}">
        <p14:creationId xmlns:p14="http://schemas.microsoft.com/office/powerpoint/2010/main" val="399212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D1B0C8B-51B2-4DC0-BF71-2B3338CB57C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96963" name="Rectangle 2"/>
          <p:cNvSpPr>
            <a:spLocks noChangeArrowheads="1"/>
          </p:cNvSpPr>
          <p:nvPr/>
        </p:nvSpPr>
        <p:spPr bwMode="auto">
          <a:xfrm>
            <a:off x="1919288" y="476251"/>
            <a:ext cx="8640762" cy="1311275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Kapljevina je snov v takšnem agregatnem stanju, da zavzame obliko posode, pri čemer pa ohranja stalno prostornino in tvori gladino. Zaradi površinske napetosti kapljevine tvorijo kapljice. Kapljevine skupaj s plini uvrščamo med tekočine.</a:t>
            </a:r>
          </a:p>
        </p:txBody>
      </p:sp>
      <p:sp>
        <p:nvSpPr>
          <p:cNvPr id="296964" name="Rectangle 3"/>
          <p:cNvSpPr>
            <a:spLocks noChangeArrowheads="1"/>
          </p:cNvSpPr>
          <p:nvPr/>
        </p:nvSpPr>
        <p:spPr bwMode="auto">
          <a:xfrm>
            <a:off x="1919289" y="1989139"/>
            <a:ext cx="8569325" cy="701675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Fazni prehod ali fazna sprememba je sprememba, pri kateri termodinamični sistem preide iz ene faze v drugo</a:t>
            </a:r>
            <a:r>
              <a:rPr lang="sl-SI" altLang="sl-SI" sz="1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96965" name="Rectangle 4"/>
          <p:cNvSpPr>
            <a:spLocks noChangeArrowheads="1"/>
          </p:cNvSpPr>
          <p:nvPr/>
        </p:nvSpPr>
        <p:spPr bwMode="auto">
          <a:xfrm>
            <a:off x="2495550" y="6308726"/>
            <a:ext cx="5543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b="1" i="1">
                <a:solidFill>
                  <a:srgbClr val="000000"/>
                </a:solidFill>
              </a:rPr>
              <a:t>Fazni diagram za uparjanje pri konstantnem tlaku</a:t>
            </a:r>
          </a:p>
        </p:txBody>
      </p:sp>
      <p:grpSp>
        <p:nvGrpSpPr>
          <p:cNvPr id="296966" name="Group 5"/>
          <p:cNvGrpSpPr>
            <a:grpSpLocks noChangeAspect="1"/>
          </p:cNvGrpSpPr>
          <p:nvPr/>
        </p:nvGrpSpPr>
        <p:grpSpPr bwMode="auto">
          <a:xfrm>
            <a:off x="2063750" y="2492376"/>
            <a:ext cx="6769100" cy="4257675"/>
            <a:chOff x="2343" y="1483"/>
            <a:chExt cx="5440" cy="3744"/>
          </a:xfrm>
        </p:grpSpPr>
        <p:sp>
          <p:nvSpPr>
            <p:cNvPr id="296967" name="AutoShape 6"/>
            <p:cNvSpPr>
              <a:spLocks noChangeAspect="1" noChangeArrowheads="1"/>
            </p:cNvSpPr>
            <p:nvPr/>
          </p:nvSpPr>
          <p:spPr bwMode="auto">
            <a:xfrm>
              <a:off x="2343" y="1483"/>
              <a:ext cx="5440" cy="3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96968" name="Line 7"/>
            <p:cNvSpPr>
              <a:spLocks noChangeShapeType="1"/>
            </p:cNvSpPr>
            <p:nvPr/>
          </p:nvSpPr>
          <p:spPr bwMode="auto">
            <a:xfrm>
              <a:off x="2823" y="2059"/>
              <a:ext cx="0" cy="23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6969" name="Line 8"/>
            <p:cNvSpPr>
              <a:spLocks noChangeShapeType="1"/>
            </p:cNvSpPr>
            <p:nvPr/>
          </p:nvSpPr>
          <p:spPr bwMode="auto">
            <a:xfrm>
              <a:off x="3623" y="3211"/>
              <a:ext cx="16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6970" name="Freeform 9"/>
            <p:cNvSpPr>
              <a:spLocks/>
            </p:cNvSpPr>
            <p:nvPr/>
          </p:nvSpPr>
          <p:spPr bwMode="auto">
            <a:xfrm>
              <a:off x="3223" y="3211"/>
              <a:ext cx="400" cy="1008"/>
            </a:xfrm>
            <a:custGeom>
              <a:avLst/>
              <a:gdLst>
                <a:gd name="T0" fmla="*/ 2 w 500"/>
                <a:gd name="T1" fmla="*/ 2 h 1290"/>
                <a:gd name="T2" fmla="*/ 2 w 500"/>
                <a:gd name="T3" fmla="*/ 2 h 1290"/>
                <a:gd name="T4" fmla="*/ 2 w 500"/>
                <a:gd name="T5" fmla="*/ 2 h 1290"/>
                <a:gd name="T6" fmla="*/ 0 w 500"/>
                <a:gd name="T7" fmla="*/ 2 h 12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00" h="1290">
                  <a:moveTo>
                    <a:pt x="500" y="30"/>
                  </a:moveTo>
                  <a:cubicBezTo>
                    <a:pt x="466" y="15"/>
                    <a:pt x="433" y="0"/>
                    <a:pt x="400" y="30"/>
                  </a:cubicBezTo>
                  <a:cubicBezTo>
                    <a:pt x="367" y="60"/>
                    <a:pt x="367" y="0"/>
                    <a:pt x="300" y="210"/>
                  </a:cubicBezTo>
                  <a:cubicBezTo>
                    <a:pt x="233" y="420"/>
                    <a:pt x="116" y="855"/>
                    <a:pt x="0" y="129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6971" name="Arc 10"/>
            <p:cNvSpPr>
              <a:spLocks/>
            </p:cNvSpPr>
            <p:nvPr/>
          </p:nvSpPr>
          <p:spPr bwMode="auto">
            <a:xfrm flipV="1">
              <a:off x="5223" y="2347"/>
              <a:ext cx="720" cy="86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6972" name="Line 11"/>
            <p:cNvSpPr>
              <a:spLocks noChangeShapeType="1"/>
            </p:cNvSpPr>
            <p:nvPr/>
          </p:nvSpPr>
          <p:spPr bwMode="auto">
            <a:xfrm>
              <a:off x="5303" y="3211"/>
              <a:ext cx="0" cy="115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6973" name="AutoShape 12"/>
            <p:cNvSpPr>
              <a:spLocks noChangeArrowheads="1"/>
            </p:cNvSpPr>
            <p:nvPr/>
          </p:nvSpPr>
          <p:spPr bwMode="auto">
            <a:xfrm rot="-5400000">
              <a:off x="3007" y="3427"/>
              <a:ext cx="1152" cy="720"/>
            </a:xfrm>
            <a:prstGeom prst="flowChartDelay">
              <a:avLst/>
            </a:prstGeom>
            <a:solidFill>
              <a:srgbClr val="CCFFFF"/>
            </a:solidFill>
            <a:ln w="9525">
              <a:solidFill>
                <a:srgbClr val="99CC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96974" name="Rectangle 13"/>
            <p:cNvSpPr>
              <a:spLocks noChangeArrowheads="1"/>
            </p:cNvSpPr>
            <p:nvPr/>
          </p:nvSpPr>
          <p:spPr bwMode="auto">
            <a:xfrm>
              <a:off x="3623" y="3211"/>
              <a:ext cx="1680" cy="1152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prstDash val="dash"/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96975" name="Freeform 14"/>
            <p:cNvSpPr>
              <a:spLocks/>
            </p:cNvSpPr>
            <p:nvPr/>
          </p:nvSpPr>
          <p:spPr bwMode="auto">
            <a:xfrm>
              <a:off x="3223" y="3211"/>
              <a:ext cx="400" cy="1008"/>
            </a:xfrm>
            <a:custGeom>
              <a:avLst/>
              <a:gdLst>
                <a:gd name="T0" fmla="*/ 2 w 517"/>
                <a:gd name="T1" fmla="*/ 2 h 1290"/>
                <a:gd name="T2" fmla="*/ 2 w 517"/>
                <a:gd name="T3" fmla="*/ 2 h 1290"/>
                <a:gd name="T4" fmla="*/ 2 w 517"/>
                <a:gd name="T5" fmla="*/ 2 h 1290"/>
                <a:gd name="T6" fmla="*/ 2 w 517"/>
                <a:gd name="T7" fmla="*/ 2 h 1290"/>
                <a:gd name="T8" fmla="*/ 2 w 517"/>
                <a:gd name="T9" fmla="*/ 2 h 12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17" h="1290">
                  <a:moveTo>
                    <a:pt x="517" y="30"/>
                  </a:moveTo>
                  <a:cubicBezTo>
                    <a:pt x="450" y="15"/>
                    <a:pt x="384" y="0"/>
                    <a:pt x="317" y="30"/>
                  </a:cubicBezTo>
                  <a:cubicBezTo>
                    <a:pt x="250" y="60"/>
                    <a:pt x="167" y="120"/>
                    <a:pt x="117" y="210"/>
                  </a:cubicBezTo>
                  <a:cubicBezTo>
                    <a:pt x="67" y="300"/>
                    <a:pt x="34" y="390"/>
                    <a:pt x="17" y="570"/>
                  </a:cubicBezTo>
                  <a:cubicBezTo>
                    <a:pt x="0" y="750"/>
                    <a:pt x="8" y="1020"/>
                    <a:pt x="17" y="1290"/>
                  </a:cubicBezTo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6976" name="Line 15"/>
            <p:cNvSpPr>
              <a:spLocks noChangeShapeType="1"/>
            </p:cNvSpPr>
            <p:nvPr/>
          </p:nvSpPr>
          <p:spPr bwMode="auto">
            <a:xfrm>
              <a:off x="3623" y="3211"/>
              <a:ext cx="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6977" name="Rectangle 16"/>
            <p:cNvSpPr>
              <a:spLocks noChangeArrowheads="1"/>
            </p:cNvSpPr>
            <p:nvPr/>
          </p:nvSpPr>
          <p:spPr bwMode="auto">
            <a:xfrm>
              <a:off x="5303" y="2347"/>
              <a:ext cx="640" cy="2016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96978" name="AutoShape 17"/>
            <p:cNvSpPr>
              <a:spLocks noChangeArrowheads="1"/>
            </p:cNvSpPr>
            <p:nvPr/>
          </p:nvSpPr>
          <p:spPr bwMode="auto">
            <a:xfrm rot="5400000">
              <a:off x="4527" y="1763"/>
              <a:ext cx="1552" cy="1280"/>
            </a:xfrm>
            <a:prstGeom prst="flowChartDelay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96979" name="Arc 18"/>
            <p:cNvSpPr>
              <a:spLocks/>
            </p:cNvSpPr>
            <p:nvPr/>
          </p:nvSpPr>
          <p:spPr bwMode="auto">
            <a:xfrm flipV="1">
              <a:off x="5303" y="2347"/>
              <a:ext cx="640" cy="86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6980" name="Line 19"/>
            <p:cNvSpPr>
              <a:spLocks noChangeShapeType="1"/>
            </p:cNvSpPr>
            <p:nvPr/>
          </p:nvSpPr>
          <p:spPr bwMode="auto">
            <a:xfrm>
              <a:off x="3543" y="3211"/>
              <a:ext cx="176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6981" name="Line 20"/>
            <p:cNvSpPr>
              <a:spLocks noChangeShapeType="1"/>
            </p:cNvSpPr>
            <p:nvPr/>
          </p:nvSpPr>
          <p:spPr bwMode="auto">
            <a:xfrm>
              <a:off x="2823" y="4363"/>
              <a:ext cx="31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6982" name="Line 21"/>
            <p:cNvSpPr>
              <a:spLocks noChangeShapeType="1"/>
            </p:cNvSpPr>
            <p:nvPr/>
          </p:nvSpPr>
          <p:spPr bwMode="auto">
            <a:xfrm>
              <a:off x="5943" y="2347"/>
              <a:ext cx="0" cy="20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6983" name="Line 22"/>
            <p:cNvSpPr>
              <a:spLocks noChangeShapeType="1"/>
            </p:cNvSpPr>
            <p:nvPr/>
          </p:nvSpPr>
          <p:spPr bwMode="auto">
            <a:xfrm>
              <a:off x="3623" y="3211"/>
              <a:ext cx="0" cy="115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6984" name="Line 23"/>
            <p:cNvSpPr>
              <a:spLocks noChangeShapeType="1"/>
            </p:cNvSpPr>
            <p:nvPr/>
          </p:nvSpPr>
          <p:spPr bwMode="auto">
            <a:xfrm>
              <a:off x="5303" y="3211"/>
              <a:ext cx="0" cy="115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6985" name="Text Box 24"/>
            <p:cNvSpPr txBox="1">
              <a:spLocks noChangeArrowheads="1"/>
            </p:cNvSpPr>
            <p:nvPr/>
          </p:nvSpPr>
          <p:spPr bwMode="auto">
            <a:xfrm>
              <a:off x="2503" y="1627"/>
              <a:ext cx="80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 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[K]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296986" name="Text Box 25"/>
            <p:cNvSpPr txBox="1">
              <a:spLocks noChangeArrowheads="1"/>
            </p:cNvSpPr>
            <p:nvPr/>
          </p:nvSpPr>
          <p:spPr bwMode="auto">
            <a:xfrm>
              <a:off x="6343" y="4219"/>
              <a:ext cx="112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v 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[m</a:t>
              </a:r>
              <a:r>
                <a:rPr lang="sl-SI" altLang="sl-SI" sz="1200" baseline="30000">
                  <a:solidFill>
                    <a:srgbClr val="000000"/>
                  </a:solidFill>
                  <a:latin typeface="Verdana" panose="020B0604030504040204" pitchFamily="34" charset="0"/>
                </a:rPr>
                <a:t>3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/kg]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296987" name="Text Box 26"/>
            <p:cNvSpPr txBox="1">
              <a:spLocks noChangeArrowheads="1"/>
            </p:cNvSpPr>
            <p:nvPr/>
          </p:nvSpPr>
          <p:spPr bwMode="auto">
            <a:xfrm>
              <a:off x="2903" y="4075"/>
              <a:ext cx="24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296988" name="Line 27"/>
            <p:cNvSpPr>
              <a:spLocks noChangeShapeType="1"/>
            </p:cNvSpPr>
            <p:nvPr/>
          </p:nvSpPr>
          <p:spPr bwMode="auto">
            <a:xfrm>
              <a:off x="2823" y="4363"/>
              <a:ext cx="4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6989" name="Text Box 28"/>
            <p:cNvSpPr txBox="1">
              <a:spLocks noChangeArrowheads="1"/>
            </p:cNvSpPr>
            <p:nvPr/>
          </p:nvSpPr>
          <p:spPr bwMode="auto">
            <a:xfrm>
              <a:off x="3383" y="4363"/>
              <a:ext cx="232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′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         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  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1(x)                   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″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296990" name="Text Box 29"/>
            <p:cNvSpPr txBox="1">
              <a:spLocks noChangeArrowheads="1"/>
            </p:cNvSpPr>
            <p:nvPr/>
          </p:nvSpPr>
          <p:spPr bwMode="auto">
            <a:xfrm>
              <a:off x="3703" y="3355"/>
              <a:ext cx="1520" cy="864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Področje nasičenosti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kapljevina + para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296991" name="Text Box 30"/>
            <p:cNvSpPr txBox="1">
              <a:spLocks noChangeArrowheads="1"/>
            </p:cNvSpPr>
            <p:nvPr/>
          </p:nvSpPr>
          <p:spPr bwMode="auto">
            <a:xfrm>
              <a:off x="2983" y="2203"/>
              <a:ext cx="120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kapljevina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296992" name="Line 31"/>
            <p:cNvSpPr>
              <a:spLocks noChangeShapeType="1"/>
            </p:cNvSpPr>
            <p:nvPr/>
          </p:nvSpPr>
          <p:spPr bwMode="auto">
            <a:xfrm>
              <a:off x="3383" y="2635"/>
              <a:ext cx="0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6993" name="Text Box 32"/>
            <p:cNvSpPr txBox="1">
              <a:spLocks noChangeArrowheads="1"/>
            </p:cNvSpPr>
            <p:nvPr/>
          </p:nvSpPr>
          <p:spPr bwMode="auto">
            <a:xfrm>
              <a:off x="3463" y="2779"/>
              <a:ext cx="40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′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296994" name="Text Box 33"/>
            <p:cNvSpPr txBox="1">
              <a:spLocks noChangeArrowheads="1"/>
            </p:cNvSpPr>
            <p:nvPr/>
          </p:nvSpPr>
          <p:spPr bwMode="auto">
            <a:xfrm>
              <a:off x="4983" y="2779"/>
              <a:ext cx="48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″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296995" name="Text Box 34"/>
            <p:cNvSpPr txBox="1">
              <a:spLocks noChangeArrowheads="1"/>
            </p:cNvSpPr>
            <p:nvPr/>
          </p:nvSpPr>
          <p:spPr bwMode="auto">
            <a:xfrm>
              <a:off x="5863" y="1771"/>
              <a:ext cx="56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p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296996" name="Text Box 35"/>
            <p:cNvSpPr txBox="1">
              <a:spLocks noChangeArrowheads="1"/>
            </p:cNvSpPr>
            <p:nvPr/>
          </p:nvSpPr>
          <p:spPr bwMode="auto">
            <a:xfrm>
              <a:off x="4583" y="2059"/>
              <a:ext cx="120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pregreta para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296997" name="Line 36"/>
            <p:cNvSpPr>
              <a:spLocks noChangeShapeType="1"/>
            </p:cNvSpPr>
            <p:nvPr/>
          </p:nvSpPr>
          <p:spPr bwMode="auto">
            <a:xfrm>
              <a:off x="5623" y="2347"/>
              <a:ext cx="0" cy="10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6998" name="Line 37"/>
            <p:cNvSpPr>
              <a:spLocks noChangeShapeType="1"/>
            </p:cNvSpPr>
            <p:nvPr/>
          </p:nvSpPr>
          <p:spPr bwMode="auto">
            <a:xfrm>
              <a:off x="3623" y="3211"/>
              <a:ext cx="8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6999" name="Line 38"/>
            <p:cNvSpPr>
              <a:spLocks noChangeShapeType="1"/>
            </p:cNvSpPr>
            <p:nvPr/>
          </p:nvSpPr>
          <p:spPr bwMode="auto">
            <a:xfrm>
              <a:off x="4503" y="3211"/>
              <a:ext cx="0" cy="115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7000" name="Line 39"/>
            <p:cNvSpPr>
              <a:spLocks noChangeShapeType="1"/>
            </p:cNvSpPr>
            <p:nvPr/>
          </p:nvSpPr>
          <p:spPr bwMode="auto">
            <a:xfrm>
              <a:off x="2823" y="4363"/>
              <a:ext cx="34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8422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353</Words>
  <Application>Microsoft Office PowerPoint</Application>
  <PresentationFormat>Širokozaslonsko</PresentationFormat>
  <Paragraphs>36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3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Times New Roman</vt:lpstr>
      <vt:lpstr>Verdana</vt:lpstr>
      <vt:lpstr>Wingdings</vt:lpstr>
      <vt:lpstr>Officeova tema</vt:lpstr>
      <vt:lpstr>Pika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Tanja</dc:creator>
  <cp:lastModifiedBy>Tanja</cp:lastModifiedBy>
  <cp:revision>32</cp:revision>
  <dcterms:created xsi:type="dcterms:W3CDTF">2021-09-29T19:34:14Z</dcterms:created>
  <dcterms:modified xsi:type="dcterms:W3CDTF">2022-04-10T10:41:27Z</dcterms:modified>
</cp:coreProperties>
</file>