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embeddedFontLst>
    <p:embeddedFont>
      <p:font typeface="Roboto"/>
      <p:regular r:id="rId29"/>
      <p:bold r:id="rId30"/>
      <p:italic r:id="rId31"/>
      <p:boldItalic r:id="rId3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Roboto-italic.fntdata"/><Relationship Id="rId30" Type="http://schemas.openxmlformats.org/officeDocument/2006/relationships/font" Target="fonts/Roboto-bold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32" Type="http://schemas.openxmlformats.org/officeDocument/2006/relationships/font" Target="fonts/Roboto-bold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4493850ead7ffcb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4493850ead7ffcb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4493850ead7ffcb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4493850ead7ffcb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2cc483d4fb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2cc483d4fb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2cc483d4fb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22cc483d4fb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22cc483d4fb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22cc483d4fb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4493850ead7ffcb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4493850ead7ffcb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4493850ead7ffcb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4493850ead7ffcb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3bc4aea6355547b5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3bc4aea6355547b5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2e88a8b02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2e88a8b02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21b0cccb6d0550cc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21b0cccb6d0550cc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4493850ead7ffcb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4493850ead7ffcb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21b0cccb6d0550cc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21b0cccb6d0550cc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g4493850ead7ffcb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Google Shape;259;g4493850ead7ffcb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4493850ead7ffcb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4493850ead7ffcb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22e9747c9f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22e9747c9f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2d2cb27bd0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2d2cb27bd0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2d2cb27bd0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2d2cb27bd0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2d38fa604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2d38fa604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2d97ba8fa5_1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2d97ba8fa5_1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2d97ba8fa5_1_4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22d97ba8fa5_1_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22d97ba8fa5_1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22d97ba8fa5_1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4493850ead7ffcb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4493850ead7ffcb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jpg"/><Relationship Id="rId4" Type="http://schemas.openxmlformats.org/officeDocument/2006/relationships/image" Target="../media/image21.jpg"/><Relationship Id="rId5" Type="http://schemas.openxmlformats.org/officeDocument/2006/relationships/image" Target="../media/image25.jpg"/><Relationship Id="rId6" Type="http://schemas.openxmlformats.org/officeDocument/2006/relationships/image" Target="../media/image2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Relationship Id="rId4" Type="http://schemas.openxmlformats.org/officeDocument/2006/relationships/image" Target="../media/image68.jpg"/><Relationship Id="rId5" Type="http://schemas.openxmlformats.org/officeDocument/2006/relationships/image" Target="../media/image51.jpg"/><Relationship Id="rId6" Type="http://schemas.openxmlformats.org/officeDocument/2006/relationships/image" Target="../media/image3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9.jpg"/><Relationship Id="rId4" Type="http://schemas.openxmlformats.org/officeDocument/2006/relationships/image" Target="../media/image31.jpg"/><Relationship Id="rId5" Type="http://schemas.openxmlformats.org/officeDocument/2006/relationships/image" Target="../media/image22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.jpg"/><Relationship Id="rId4" Type="http://schemas.openxmlformats.org/officeDocument/2006/relationships/image" Target="../media/image37.jpg"/><Relationship Id="rId5" Type="http://schemas.openxmlformats.org/officeDocument/2006/relationships/image" Target="../media/image5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8.jpg"/><Relationship Id="rId4" Type="http://schemas.openxmlformats.org/officeDocument/2006/relationships/image" Target="../media/image62.jpg"/><Relationship Id="rId5" Type="http://schemas.openxmlformats.org/officeDocument/2006/relationships/image" Target="../media/image58.jpg"/><Relationship Id="rId6" Type="http://schemas.openxmlformats.org/officeDocument/2006/relationships/image" Target="../media/image61.jpg"/><Relationship Id="rId7" Type="http://schemas.openxmlformats.org/officeDocument/2006/relationships/image" Target="../media/image4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3.jpg"/><Relationship Id="rId4" Type="http://schemas.openxmlformats.org/officeDocument/2006/relationships/image" Target="../media/image40.png"/><Relationship Id="rId5" Type="http://schemas.openxmlformats.org/officeDocument/2006/relationships/image" Target="../media/image4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8.jpg"/><Relationship Id="rId4" Type="http://schemas.openxmlformats.org/officeDocument/2006/relationships/image" Target="../media/image39.png"/><Relationship Id="rId5" Type="http://schemas.openxmlformats.org/officeDocument/2006/relationships/image" Target="../media/image41.png"/><Relationship Id="rId6" Type="http://schemas.openxmlformats.org/officeDocument/2006/relationships/image" Target="../media/image4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4.jpg"/><Relationship Id="rId4" Type="http://schemas.openxmlformats.org/officeDocument/2006/relationships/image" Target="../media/image42.jpg"/><Relationship Id="rId5" Type="http://schemas.openxmlformats.org/officeDocument/2006/relationships/image" Target="../media/image45.png"/><Relationship Id="rId6" Type="http://schemas.openxmlformats.org/officeDocument/2006/relationships/image" Target="../media/image4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4.jpg"/><Relationship Id="rId4" Type="http://schemas.openxmlformats.org/officeDocument/2006/relationships/image" Target="../media/image55.jpg"/><Relationship Id="rId5" Type="http://schemas.openxmlformats.org/officeDocument/2006/relationships/image" Target="../media/image52.png"/><Relationship Id="rId6" Type="http://schemas.openxmlformats.org/officeDocument/2006/relationships/image" Target="../media/image67.jpg"/><Relationship Id="rId7" Type="http://schemas.openxmlformats.org/officeDocument/2006/relationships/image" Target="../media/image5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56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6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6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3.png"/><Relationship Id="rId4" Type="http://schemas.openxmlformats.org/officeDocument/2006/relationships/image" Target="../media/image6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4" Type="http://schemas.openxmlformats.org/officeDocument/2006/relationships/image" Target="../media/image20.png"/><Relationship Id="rId10" Type="http://schemas.openxmlformats.org/officeDocument/2006/relationships/image" Target="../media/image12.png"/><Relationship Id="rId9" Type="http://schemas.openxmlformats.org/officeDocument/2006/relationships/image" Target="../media/image17.png"/><Relationship Id="rId5" Type="http://schemas.openxmlformats.org/officeDocument/2006/relationships/image" Target="../media/image16.png"/><Relationship Id="rId6" Type="http://schemas.openxmlformats.org/officeDocument/2006/relationships/image" Target="../media/image15.png"/><Relationship Id="rId7" Type="http://schemas.openxmlformats.org/officeDocument/2006/relationships/image" Target="../media/image6.png"/><Relationship Id="rId8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youtube.com/watch?v=Cb13DKpDd_k" TargetMode="External"/><Relationship Id="rId4" Type="http://schemas.openxmlformats.org/officeDocument/2006/relationships/image" Target="../media/image19.png"/><Relationship Id="rId5" Type="http://schemas.openxmlformats.org/officeDocument/2006/relationships/hyperlink" Target="https://www.youtube.com/watch?v=KpjWDUp-5yc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6.png"/><Relationship Id="rId4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0.jpg"/><Relationship Id="rId4" Type="http://schemas.openxmlformats.org/officeDocument/2006/relationships/image" Target="../media/image24.jpg"/><Relationship Id="rId5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Japan, </a:t>
            </a:r>
            <a:r>
              <a:rPr lang="en"/>
              <a:t>The Japanese And The Hobbies They Gave Us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Jerca </a:t>
            </a:r>
            <a:r>
              <a:rPr lang="en"/>
              <a:t>Rogelj &amp; Lovro Pinter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797175"/>
            <a:ext cx="2353750" cy="235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6834625" y="2834125"/>
            <a:ext cx="2309375" cy="230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53738" y="3463033"/>
            <a:ext cx="1606150" cy="160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71762" y="3411524"/>
            <a:ext cx="1862875" cy="170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373136" y="81503"/>
            <a:ext cx="1796300" cy="113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098944" y="7950"/>
            <a:ext cx="1254800" cy="128040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Natural disasters</a:t>
            </a:r>
            <a:endParaRPr/>
          </a:p>
        </p:txBody>
      </p:sp>
      <p:sp>
        <p:nvSpPr>
          <p:cNvPr id="147" name="Google Shape;147;p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Earthquake (地震/じしん/jishin)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Tsunami (津波/つなみ)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Typhoon (台風/たいふう/taifū)</a:t>
            </a:r>
            <a:endParaRPr/>
          </a:p>
        </p:txBody>
      </p:sp>
      <p:sp>
        <p:nvSpPr>
          <p:cNvPr id="148" name="Google Shape;148;p22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9" name="Google Shape;14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93347" y="175661"/>
            <a:ext cx="3168599" cy="21080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48137" y="2464529"/>
            <a:ext cx="4459024" cy="2508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0069" y="2685356"/>
            <a:ext cx="3716975" cy="2287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92860" y="271450"/>
            <a:ext cx="1951863" cy="2012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Onsen</a:t>
            </a:r>
            <a:endParaRPr/>
          </a:p>
        </p:txBody>
      </p:sp>
      <p:sp>
        <p:nvSpPr>
          <p:cNvPr id="158" name="Google Shape;158;p2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(温泉/おんせん)</a:t>
            </a:r>
            <a:endParaRPr/>
          </a:p>
        </p:txBody>
      </p:sp>
      <p:sp>
        <p:nvSpPr>
          <p:cNvPr id="159" name="Google Shape;159;p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0" name="Google Shape;16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459" y="2354499"/>
            <a:ext cx="4572150" cy="2502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4675" y="95575"/>
            <a:ext cx="3497875" cy="2331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975719" y="2571744"/>
            <a:ext cx="3713256" cy="2331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506425" y="228750"/>
            <a:ext cx="2065575" cy="2065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Karaoke (カラオケ)</a:t>
            </a:r>
            <a:endParaRPr/>
          </a:p>
        </p:txBody>
      </p:sp>
      <p:sp>
        <p:nvSpPr>
          <p:cNvPr id="169" name="Google Shape;169;p2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4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71" name="Google Shape;17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4679" y="1517649"/>
            <a:ext cx="4113949" cy="2900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87667" y="493016"/>
            <a:ext cx="3048000" cy="2019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154129" y="2869351"/>
            <a:ext cx="1989875" cy="22741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Gambling </a:t>
            </a:r>
            <a:endParaRPr/>
          </a:p>
        </p:txBody>
      </p:sp>
      <p:sp>
        <p:nvSpPr>
          <p:cNvPr id="179" name="Google Shape;179;p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Pachinko (パチンコ)</a:t>
            </a:r>
            <a:endParaRPr/>
          </a:p>
        </p:txBody>
      </p:sp>
      <p:sp>
        <p:nvSpPr>
          <p:cNvPr id="180" name="Google Shape;180;p2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Keiba (競馬/けいば)</a:t>
            </a:r>
            <a:endParaRPr/>
          </a:p>
        </p:txBody>
      </p:sp>
      <p:pic>
        <p:nvPicPr>
          <p:cNvPr id="181" name="Google Shape;18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24403" y="1859077"/>
            <a:ext cx="4054450" cy="2825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025" y="1945200"/>
            <a:ext cx="3654137" cy="273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635951" y="168818"/>
            <a:ext cx="1765275" cy="1690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Cafe culture</a:t>
            </a:r>
            <a:endParaRPr/>
          </a:p>
        </p:txBody>
      </p:sp>
      <p:sp>
        <p:nvSpPr>
          <p:cNvPr id="189" name="Google Shape;189;p2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喫茶店/きっさてん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カフェ</a:t>
            </a:r>
            <a:endParaRPr/>
          </a:p>
        </p:txBody>
      </p:sp>
      <p:sp>
        <p:nvSpPr>
          <p:cNvPr id="190" name="Google Shape;190;p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1" name="Google Shape;191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0829" y="2788117"/>
            <a:ext cx="2881751" cy="216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95546" y="181416"/>
            <a:ext cx="2936750" cy="2258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87151" y="2834208"/>
            <a:ext cx="2936751" cy="2202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2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703224" y="366289"/>
            <a:ext cx="2881751" cy="2161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8549" y="2571747"/>
            <a:ext cx="2071676" cy="23812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Manga/漫画/まんが</a:t>
            </a:r>
            <a:endParaRPr/>
          </a:p>
        </p:txBody>
      </p:sp>
      <p:sp>
        <p:nvSpPr>
          <p:cNvPr id="201" name="Google Shape;201;p2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03" name="Google Shape;20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1550" y="298860"/>
            <a:ext cx="2990749" cy="4188724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04" name="Google Shape;204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1309" y="298844"/>
            <a:ext cx="1905014" cy="17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20996" y="1412950"/>
            <a:ext cx="2454000" cy="35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Anime/アニメ</a:t>
            </a:r>
            <a:endParaRPr/>
          </a:p>
        </p:txBody>
      </p:sp>
      <p:sp>
        <p:nvSpPr>
          <p:cNvPr id="211" name="Google Shape;211;p2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13" name="Google Shape;21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691" y="3004975"/>
            <a:ext cx="3353325" cy="1886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636" y="1154500"/>
            <a:ext cx="1713700" cy="171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32400" y="52350"/>
            <a:ext cx="3630622" cy="2661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Google Shape;216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32400" y="2773600"/>
            <a:ext cx="4157525" cy="2339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Quick historic background</a:t>
            </a:r>
            <a:endParaRPr/>
          </a:p>
        </p:txBody>
      </p:sp>
      <p:sp>
        <p:nvSpPr>
          <p:cNvPr id="222" name="Google Shape;222;p29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Kitazawa Rakuten</a:t>
            </a:r>
            <a:endParaRPr/>
          </a:p>
        </p:txBody>
      </p:sp>
      <p:sp>
        <p:nvSpPr>
          <p:cNvPr id="223" name="Google Shape;223;p29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Osamu Tezuka</a:t>
            </a:r>
            <a:endParaRPr/>
          </a:p>
        </p:txBody>
      </p:sp>
      <p:pic>
        <p:nvPicPr>
          <p:cNvPr id="224" name="Google Shape;22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7325" y="2571746"/>
            <a:ext cx="3705275" cy="246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84341" y="174641"/>
            <a:ext cx="2017826" cy="201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3950" y="1627200"/>
            <a:ext cx="2426725" cy="344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2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874087" y="1055350"/>
            <a:ext cx="1734900" cy="2465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30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Astro Boy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Osamu Tezuka, 2002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Shin Takarajima</a:t>
            </a:r>
            <a:r>
              <a:rPr lang="en" sz="1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Osamu Tezuka, 1947</a:t>
            </a:r>
            <a:endParaRPr sz="18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35" name="Google Shape;235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075" y="1605725"/>
            <a:ext cx="3124175" cy="335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6" name="Google Shape;23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44725" y="1605725"/>
            <a:ext cx="4605226" cy="3289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Demographic types</a:t>
            </a:r>
            <a:endParaRPr/>
          </a:p>
        </p:txBody>
      </p:sp>
      <p:sp>
        <p:nvSpPr>
          <p:cNvPr id="242" name="Google Shape;242;p3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Shōnen/少年/しょうねん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Shōjo/少女/しょうじょ</a:t>
            </a:r>
            <a:endParaRPr/>
          </a:p>
        </p:txBody>
      </p:sp>
      <p:sp>
        <p:nvSpPr>
          <p:cNvPr id="243" name="Google Shape;243;p31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Seinen/青年/せいねん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Josei/女性/じょせい</a:t>
            </a:r>
            <a:endParaRPr/>
          </a:p>
        </p:txBody>
      </p:sp>
      <p:pic>
        <p:nvPicPr>
          <p:cNvPr id="244" name="Google Shape;24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726" y="2165674"/>
            <a:ext cx="2162523" cy="2896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5" name="Google Shape;24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78375" y="2165675"/>
            <a:ext cx="2033224" cy="289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67571" y="2165675"/>
            <a:ext cx="2009300" cy="289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941069" y="2170259"/>
            <a:ext cx="2033226" cy="2887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98957" y="124763"/>
            <a:ext cx="1666875" cy="166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General information abou </a:t>
            </a:r>
            <a:r>
              <a:rPr i="1" lang="en" sz="2500">
                <a:solidFill>
                  <a:srgbClr val="202122"/>
                </a:solidFill>
                <a:highlight>
                  <a:srgbClr val="FFFFFF"/>
                </a:highlight>
              </a:rPr>
              <a:t>Nippon</a:t>
            </a:r>
            <a:r>
              <a:rPr lang="en" sz="2500">
                <a:solidFill>
                  <a:srgbClr val="202122"/>
                </a:solidFill>
                <a:highlight>
                  <a:srgbClr val="FFFFFF"/>
                </a:highlight>
              </a:rPr>
              <a:t> or </a:t>
            </a:r>
            <a:r>
              <a:rPr i="1" lang="en" sz="2500">
                <a:solidFill>
                  <a:srgbClr val="202122"/>
                </a:solidFill>
                <a:highlight>
                  <a:srgbClr val="FFFFFF"/>
                </a:highlight>
              </a:rPr>
              <a:t>Nihon</a:t>
            </a:r>
            <a:r>
              <a:rPr lang="en" sz="2500"/>
              <a:t> </a:t>
            </a:r>
            <a:r>
              <a:rPr lang="en" sz="2500">
                <a:solidFill>
                  <a:srgbClr val="202122"/>
                </a:solidFill>
                <a:highlight>
                  <a:srgbClr val="FFFFFF"/>
                </a:highlight>
              </a:rPr>
              <a:t>日本,  </a:t>
            </a:r>
            <a:endParaRPr sz="2500"/>
          </a:p>
        </p:txBody>
      </p:sp>
      <p:sp>
        <p:nvSpPr>
          <p:cNvPr id="67" name="Google Shape;67;p14"/>
          <p:cNvSpPr txBox="1"/>
          <p:nvPr>
            <p:ph idx="1" type="body"/>
          </p:nvPr>
        </p:nvSpPr>
        <p:spPr>
          <a:xfrm>
            <a:off x="311700" y="1255675"/>
            <a:ext cx="3999900" cy="365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275"/>
              <a:buNone/>
            </a:pPr>
            <a:r>
              <a:rPr lang="en" sz="1579"/>
              <a:t>Population: 124,840,000</a:t>
            </a:r>
            <a:endParaRPr sz="157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579"/>
              <a:t>Area: 377,975 km</a:t>
            </a:r>
            <a:r>
              <a:rPr baseline="30000" lang="en" sz="1579"/>
              <a:t>2</a:t>
            </a:r>
            <a:endParaRPr sz="157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579"/>
              <a:t>Island country: 4 main islands : (Hokkaido, Honshu, </a:t>
            </a:r>
            <a:r>
              <a:rPr lang="en" sz="1579"/>
              <a:t>Shikoku, </a:t>
            </a:r>
            <a:r>
              <a:rPr lang="en" sz="1579"/>
              <a:t>Kyushu )</a:t>
            </a:r>
            <a:endParaRPr sz="157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579"/>
              <a:t>Capital: Tokyo</a:t>
            </a:r>
            <a:endParaRPr sz="157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579"/>
              <a:t>Highest </a:t>
            </a:r>
            <a:r>
              <a:rPr lang="en" sz="1579"/>
              <a:t>peak</a:t>
            </a:r>
            <a:r>
              <a:rPr lang="en" sz="1579"/>
              <a:t>: mount Fuji (Fuji-san)</a:t>
            </a:r>
            <a:endParaRPr sz="157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579"/>
              <a:t>Government: Unitary parliamentary constitutional monarchy, Emperor Naruhito</a:t>
            </a:r>
            <a:endParaRPr sz="157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rPr lang="en" sz="1579"/>
              <a:t>Symbols: Sun (Flag, seal)</a:t>
            </a:r>
            <a:endParaRPr sz="1579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t/>
            </a:r>
            <a:endParaRPr sz="8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275"/>
              <a:buNone/>
            </a:pPr>
            <a:r>
              <a:t/>
            </a:r>
            <a:endParaRPr sz="85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275"/>
              <a:buNone/>
            </a:pPr>
            <a:r>
              <a:t/>
            </a:r>
            <a:endParaRPr sz="850"/>
          </a:p>
        </p:txBody>
      </p:sp>
      <p:pic>
        <p:nvPicPr>
          <p:cNvPr id="68" name="Google Shape;6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94000" y="1255682"/>
            <a:ext cx="2544300" cy="1697018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41400" y="3190650"/>
            <a:ext cx="1285775" cy="128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oogle Shape;25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  <a:highlight>
                  <a:srgbClr val="000000"/>
                </a:highlight>
              </a:rPr>
              <a:t>Genres</a:t>
            </a:r>
            <a:r>
              <a:rPr lang="en">
                <a:solidFill>
                  <a:srgbClr val="FFFFFF"/>
                </a:solidFill>
              </a:rPr>
              <a:t> 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55" name="Google Shape;255;p3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p32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Origami </a:t>
            </a:r>
            <a:endParaRPr/>
          </a:p>
        </p:txBody>
      </p:sp>
      <p:sp>
        <p:nvSpPr>
          <p:cNvPr id="262" name="Google Shape;262;p3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The art of paper folding</a:t>
            </a:r>
            <a:endParaRPr/>
          </a:p>
        </p:txBody>
      </p:sp>
      <p:sp>
        <p:nvSpPr>
          <p:cNvPr id="263" name="Google Shape;263;p3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千羽鶴 (senbazuru)</a:t>
            </a:r>
            <a:endParaRPr/>
          </a:p>
        </p:txBody>
      </p:sp>
      <p:pic>
        <p:nvPicPr>
          <p:cNvPr id="264" name="Google Shape;26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51154" y="1619901"/>
            <a:ext cx="4320374" cy="324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Google Shape;269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9123" y="152400"/>
            <a:ext cx="6853683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35"/>
          <p:cNvSpPr txBox="1"/>
          <p:nvPr>
            <p:ph type="title"/>
          </p:nvPr>
        </p:nvSpPr>
        <p:spPr>
          <a:xfrm>
            <a:off x="311700" y="912600"/>
            <a:ext cx="8520600" cy="119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2090">
                <a:solidFill>
                  <a:srgbClr val="222222"/>
                </a:solidFill>
                <a:highlight>
                  <a:srgbClr val="FFFFFF"/>
                </a:highlight>
              </a:rPr>
              <a:t>聞いてくれてありがとうございました！</a:t>
            </a:r>
            <a:endParaRPr sz="209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t/>
            </a:r>
            <a:endParaRPr sz="209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2090">
                <a:solidFill>
                  <a:srgbClr val="222222"/>
                </a:solidFill>
                <a:highlight>
                  <a:srgbClr val="FFFFFF"/>
                </a:highlight>
              </a:rPr>
              <a:t>Kīte kurete arigatou gozaimasita!</a:t>
            </a:r>
            <a:endParaRPr sz="209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t/>
            </a:r>
            <a:endParaRPr sz="209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lang="en" sz="2090">
                <a:solidFill>
                  <a:srgbClr val="222222"/>
                </a:solidFill>
                <a:highlight>
                  <a:srgbClr val="FFFFFF"/>
                </a:highlight>
              </a:rPr>
              <a:t>Thank you for listening!</a:t>
            </a:r>
            <a:endParaRPr sz="2090">
              <a:solidFill>
                <a:srgbClr val="222222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t/>
            </a:r>
            <a:endParaRPr sz="2520"/>
          </a:p>
        </p:txBody>
      </p:sp>
      <p:pic>
        <p:nvPicPr>
          <p:cNvPr id="275" name="Google Shape;275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50350" y="1235625"/>
            <a:ext cx="2305050" cy="381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775" y="1235625"/>
            <a:ext cx="230505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type="title"/>
          </p:nvPr>
        </p:nvSpPr>
        <p:spPr>
          <a:xfrm>
            <a:off x="764275" y="759350"/>
            <a:ext cx="6057900" cy="165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much do you already know about Japan and </a:t>
            </a:r>
            <a:r>
              <a:rPr lang="en"/>
              <a:t>Japanese</a:t>
            </a:r>
            <a:r>
              <a:rPr lang="en"/>
              <a:t> culture?</a:t>
            </a:r>
            <a:endParaRPr/>
          </a:p>
        </p:txBody>
      </p:sp>
      <p:sp>
        <p:nvSpPr>
          <p:cNvPr id="75" name="Google Shape;75;p15"/>
          <p:cNvSpPr txBox="1"/>
          <p:nvPr>
            <p:ph idx="2" type="body"/>
          </p:nvPr>
        </p:nvSpPr>
        <p:spPr>
          <a:xfrm>
            <a:off x="725800" y="1990725"/>
            <a:ext cx="6001500" cy="100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770"/>
              <a:buNone/>
            </a:pPr>
            <a:r>
              <a:rPr lang="en" sz="1580"/>
              <a:t>Kahoot: </a:t>
            </a:r>
            <a:endParaRPr sz="1580"/>
          </a:p>
          <a:p>
            <a:pPr indent="0" lvl="0" marL="0" rtl="0" algn="l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770"/>
              <a:buNone/>
            </a:pPr>
            <a:r>
              <a:rPr lang="en" sz="1580"/>
              <a:t>https://create.kahoot.it/share/what-do-you-know-about-japan/e555b63d-251a-4449-97b6-118f5476b6a2 </a:t>
            </a:r>
            <a:endParaRPr sz="1580"/>
          </a:p>
        </p:txBody>
      </p:sp>
      <p:pic>
        <p:nvPicPr>
          <p:cNvPr id="76" name="Google Shape;76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10229" y="3144066"/>
            <a:ext cx="1400950" cy="179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11175" y="3137079"/>
            <a:ext cx="1400950" cy="1805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 txBox="1"/>
          <p:nvPr>
            <p:ph type="title"/>
          </p:nvPr>
        </p:nvSpPr>
        <p:spPr>
          <a:xfrm>
            <a:off x="213850" y="2493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55000"/>
              <a:buFont typeface="Arial"/>
              <a:buNone/>
            </a:pPr>
            <a:r>
              <a:rPr b="1" lang="en" sz="2000"/>
              <a:t>Japanese sports: Can you match </a:t>
            </a:r>
            <a:r>
              <a:rPr b="1" lang="en" sz="2000"/>
              <a:t>the sport</a:t>
            </a:r>
            <a:r>
              <a:rPr b="1" lang="en" sz="2000"/>
              <a:t> with the picture?</a:t>
            </a:r>
            <a:endParaRPr b="1" sz="20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6"/>
          <p:cNvSpPr txBox="1"/>
          <p:nvPr>
            <p:ph idx="2" type="body"/>
          </p:nvPr>
        </p:nvSpPr>
        <p:spPr>
          <a:xfrm>
            <a:off x="213850" y="822000"/>
            <a:ext cx="7487100" cy="35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rgbClr val="202124"/>
                </a:solidFill>
                <a:highlight>
                  <a:srgbClr val="FFFFFF"/>
                </a:highlight>
              </a:rPr>
              <a:t>SUMO, KENDO, JUDO, YABUSAME, KYUDO, AIKIDO, KARATE, IAIDO</a:t>
            </a:r>
            <a:endParaRPr sz="1200">
              <a:solidFill>
                <a:srgbClr val="202124"/>
              </a:solidFill>
              <a:highlight>
                <a:srgbClr val="FFFFFF"/>
              </a:highlight>
            </a:endParaRPr>
          </a:p>
          <a:p>
            <a:pPr indent="0" lvl="0" marL="0" rtl="0" algn="l">
              <a:spcBef>
                <a:spcPts val="300"/>
              </a:spcBef>
              <a:spcAft>
                <a:spcPts val="1200"/>
              </a:spcAft>
              <a:buNone/>
            </a:pPr>
            <a:r>
              <a:t/>
            </a:r>
            <a:endParaRPr sz="1200"/>
          </a:p>
        </p:txBody>
      </p:sp>
      <p:pic>
        <p:nvPicPr>
          <p:cNvPr id="84" name="Google Shape;84;p16"/>
          <p:cNvPicPr preferRelativeResize="0"/>
          <p:nvPr/>
        </p:nvPicPr>
        <p:blipFill rotWithShape="1">
          <a:blip r:embed="rId3">
            <a:alphaModFix/>
          </a:blip>
          <a:srcRect b="0" l="0" r="9698" t="0"/>
          <a:stretch/>
        </p:blipFill>
        <p:spPr>
          <a:xfrm>
            <a:off x="6325600" y="3563875"/>
            <a:ext cx="2700200" cy="143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283225" y="808138"/>
            <a:ext cx="1742575" cy="261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6"/>
          <p:cNvPicPr preferRelativeResize="0"/>
          <p:nvPr/>
        </p:nvPicPr>
        <p:blipFill rotWithShape="1">
          <a:blip r:embed="rId5">
            <a:alphaModFix/>
          </a:blip>
          <a:srcRect b="0" l="19113" r="0" t="0"/>
          <a:stretch/>
        </p:blipFill>
        <p:spPr>
          <a:xfrm>
            <a:off x="3135976" y="1265675"/>
            <a:ext cx="2139300" cy="1763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8225" y="1282539"/>
            <a:ext cx="2381124" cy="1662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411912" y="949075"/>
            <a:ext cx="1734696" cy="214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 rotWithShape="1">
          <a:blip r:embed="rId8">
            <a:alphaModFix/>
          </a:blip>
          <a:srcRect b="0" l="4400" r="-4400" t="0"/>
          <a:stretch/>
        </p:blipFill>
        <p:spPr>
          <a:xfrm>
            <a:off x="1952536" y="3120075"/>
            <a:ext cx="2139300" cy="17587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98850" y="3052975"/>
            <a:ext cx="1766780" cy="1947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6"/>
          <p:cNvPicPr preferRelativeResize="0"/>
          <p:nvPr/>
        </p:nvPicPr>
        <p:blipFill rotWithShape="1">
          <a:blip r:embed="rId10">
            <a:alphaModFix/>
          </a:blip>
          <a:srcRect b="0" l="0" r="4351" t="0"/>
          <a:stretch/>
        </p:blipFill>
        <p:spPr>
          <a:xfrm>
            <a:off x="4091825" y="3218425"/>
            <a:ext cx="2139300" cy="1798150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16"/>
          <p:cNvSpPr/>
          <p:nvPr/>
        </p:nvSpPr>
        <p:spPr>
          <a:xfrm>
            <a:off x="683450" y="1380425"/>
            <a:ext cx="156050" cy="407299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1</a:t>
            </a:r>
          </a:p>
        </p:txBody>
      </p:sp>
      <p:sp>
        <p:nvSpPr>
          <p:cNvPr id="93" name="Google Shape;93;p16"/>
          <p:cNvSpPr/>
          <p:nvPr/>
        </p:nvSpPr>
        <p:spPr>
          <a:xfrm>
            <a:off x="3210045" y="1332074"/>
            <a:ext cx="328750" cy="61002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2</a:t>
            </a:r>
          </a:p>
        </p:txBody>
      </p:sp>
      <p:sp>
        <p:nvSpPr>
          <p:cNvPr id="94" name="Google Shape;94;p16"/>
          <p:cNvSpPr/>
          <p:nvPr/>
        </p:nvSpPr>
        <p:spPr>
          <a:xfrm>
            <a:off x="5482504" y="993904"/>
            <a:ext cx="328750" cy="6643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3</a:t>
            </a:r>
          </a:p>
        </p:txBody>
      </p:sp>
      <p:sp>
        <p:nvSpPr>
          <p:cNvPr id="95" name="Google Shape;95;p16"/>
          <p:cNvSpPr/>
          <p:nvPr/>
        </p:nvSpPr>
        <p:spPr>
          <a:xfrm>
            <a:off x="7355799" y="901703"/>
            <a:ext cx="421450" cy="5727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4</a:t>
            </a:r>
          </a:p>
        </p:txBody>
      </p:sp>
      <p:sp>
        <p:nvSpPr>
          <p:cNvPr id="96" name="Google Shape;96;p16"/>
          <p:cNvSpPr/>
          <p:nvPr/>
        </p:nvSpPr>
        <p:spPr>
          <a:xfrm>
            <a:off x="164100" y="3120076"/>
            <a:ext cx="328750" cy="61002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5</a:t>
            </a:r>
          </a:p>
        </p:txBody>
      </p:sp>
      <p:sp>
        <p:nvSpPr>
          <p:cNvPr id="97" name="Google Shape;97;p16"/>
          <p:cNvSpPr/>
          <p:nvPr/>
        </p:nvSpPr>
        <p:spPr>
          <a:xfrm>
            <a:off x="3484428" y="3174923"/>
            <a:ext cx="421450" cy="6643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6</a:t>
            </a:r>
          </a:p>
        </p:txBody>
      </p:sp>
      <p:sp>
        <p:nvSpPr>
          <p:cNvPr id="98" name="Google Shape;98;p16"/>
          <p:cNvSpPr/>
          <p:nvPr/>
        </p:nvSpPr>
        <p:spPr>
          <a:xfrm>
            <a:off x="4178725" y="3266525"/>
            <a:ext cx="421450" cy="61002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7</a:t>
            </a:r>
          </a:p>
        </p:txBody>
      </p:sp>
      <p:sp>
        <p:nvSpPr>
          <p:cNvPr id="99" name="Google Shape;99;p16"/>
          <p:cNvSpPr/>
          <p:nvPr/>
        </p:nvSpPr>
        <p:spPr>
          <a:xfrm>
            <a:off x="6387900" y="4214475"/>
            <a:ext cx="421450" cy="66430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chemeClr val="lt2"/>
                </a:solidFill>
                <a:latin typeface="Arial"/>
              </a:rPr>
              <a:t>8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KENDO　</a:t>
            </a:r>
            <a:r>
              <a:rPr lang="en"/>
              <a:t>剣道　ken - sword; do - path</a:t>
            </a:r>
            <a:endParaRPr baseline="-25000"/>
          </a:p>
        </p:txBody>
      </p:sp>
      <p:sp>
        <p:nvSpPr>
          <p:cNvPr id="105" name="Google Shape;105;p17"/>
          <p:cNvSpPr txBox="1"/>
          <p:nvPr>
            <p:ph idx="1" type="body"/>
          </p:nvPr>
        </p:nvSpPr>
        <p:spPr>
          <a:xfrm>
            <a:off x="311700" y="1152475"/>
            <a:ext cx="3999900" cy="231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26"/>
              <a:t>- </a:t>
            </a:r>
            <a:r>
              <a:rPr lang="en" sz="2126"/>
              <a:t>Japanese </a:t>
            </a:r>
            <a:r>
              <a:rPr lang="en" sz="2126"/>
              <a:t>swordsmanship</a:t>
            </a:r>
            <a:endParaRPr sz="2126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840"/>
              <a:t>Video: </a:t>
            </a:r>
            <a:r>
              <a:rPr lang="en" sz="164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3"/>
              </a:rPr>
              <a:t>https://www.youtube.com/watch?v=Cb13DKpDd_k</a:t>
            </a:r>
            <a:endParaRPr sz="184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26"/>
              <a:t>- 4 possible points - ippons</a:t>
            </a:r>
            <a:endParaRPr sz="2126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26"/>
              <a:t>	</a:t>
            </a:r>
            <a:endParaRPr sz="2126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6" name="Google Shape;106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1366613"/>
            <a:ext cx="4098200" cy="2784613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7"/>
          <p:cNvSpPr txBox="1"/>
          <p:nvPr/>
        </p:nvSpPr>
        <p:spPr>
          <a:xfrm>
            <a:off x="950650" y="2461675"/>
            <a:ext cx="3000000" cy="210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126">
                <a:solidFill>
                  <a:schemeClr val="dk2"/>
                </a:solidFill>
              </a:rPr>
              <a:t>MEN</a:t>
            </a:r>
            <a:endParaRPr sz="2126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26">
                <a:solidFill>
                  <a:schemeClr val="dk2"/>
                </a:solidFill>
              </a:rPr>
              <a:t>KOTE</a:t>
            </a:r>
            <a:endParaRPr sz="2126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126">
                <a:solidFill>
                  <a:schemeClr val="dk2"/>
                </a:solidFill>
              </a:rPr>
              <a:t>DO</a:t>
            </a:r>
            <a:endParaRPr sz="2126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126">
                <a:solidFill>
                  <a:schemeClr val="dk2"/>
                </a:solidFill>
              </a:rPr>
              <a:t>TSUKI</a:t>
            </a:r>
            <a:endParaRPr/>
          </a:p>
        </p:txBody>
      </p:sp>
      <p:sp>
        <p:nvSpPr>
          <p:cNvPr id="108" name="Google Shape;108;p17"/>
          <p:cNvSpPr txBox="1"/>
          <p:nvPr/>
        </p:nvSpPr>
        <p:spPr>
          <a:xfrm>
            <a:off x="340500" y="4640775"/>
            <a:ext cx="3942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https://www.youtube.com/watch?v=KpjWDUp-5yc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8"/>
          <p:cNvSpPr txBox="1"/>
          <p:nvPr>
            <p:ph type="title"/>
          </p:nvPr>
        </p:nvSpPr>
        <p:spPr>
          <a:xfrm>
            <a:off x="832050" y="445025"/>
            <a:ext cx="41433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More than just a sport</a:t>
            </a:r>
            <a:endParaRPr/>
          </a:p>
        </p:txBody>
      </p:sp>
      <p:sp>
        <p:nvSpPr>
          <p:cNvPr id="114" name="Google Shape;114;p18"/>
          <p:cNvSpPr txBox="1"/>
          <p:nvPr>
            <p:ph idx="1" type="body"/>
          </p:nvPr>
        </p:nvSpPr>
        <p:spPr>
          <a:xfrm>
            <a:off x="572100" y="1413456"/>
            <a:ext cx="3999900" cy="231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Japanese BUSHI (</a:t>
            </a: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warrior</a:t>
            </a:r>
            <a:r>
              <a:rPr b="1" lang="en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 - Samurai</a:t>
            </a:r>
            <a:endParaRPr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libri"/>
              <a:buChar char="-"/>
            </a:pPr>
            <a:r>
              <a:rPr lang="en">
                <a:solidFill>
                  <a:srgbClr val="0C090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disciplining</a:t>
            </a:r>
            <a:r>
              <a:rPr lang="en">
                <a:solidFill>
                  <a:srgbClr val="0C090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human character through continued </a:t>
            </a:r>
            <a:r>
              <a:rPr i="1" lang="en">
                <a:solidFill>
                  <a:srgbClr val="0C090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keiko</a:t>
            </a:r>
            <a:r>
              <a:rPr lang="en">
                <a:solidFill>
                  <a:srgbClr val="0C090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(practice). </a:t>
            </a:r>
            <a:endParaRPr>
              <a:solidFill>
                <a:srgbClr val="0C090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C0901"/>
              </a:buClr>
              <a:buSzPts val="1400"/>
              <a:buFont typeface="Roboto"/>
              <a:buChar char="-"/>
            </a:pPr>
            <a:r>
              <a:rPr lang="en">
                <a:solidFill>
                  <a:srgbClr val="0C090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It reflects values of </a:t>
            </a:r>
            <a:r>
              <a:rPr lang="en">
                <a:solidFill>
                  <a:srgbClr val="0C090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japanese</a:t>
            </a:r>
            <a:r>
              <a:rPr lang="en">
                <a:solidFill>
                  <a:srgbClr val="0C090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culture: respect, honor, duty, doing good, hard work …</a:t>
            </a:r>
            <a:endParaRPr>
              <a:solidFill>
                <a:srgbClr val="0C090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5" name="Google Shape;115;p18"/>
          <p:cNvSpPr txBox="1"/>
          <p:nvPr>
            <p:ph idx="2" type="body"/>
          </p:nvPr>
        </p:nvSpPr>
        <p:spPr>
          <a:xfrm>
            <a:off x="2143175" y="3460950"/>
            <a:ext cx="3999900" cy="141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62500" lnSpcReduction="20000"/>
          </a:bodyPr>
          <a:lstStyle/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31670"/>
              <a:buFont typeface="Arial"/>
              <a:buNone/>
            </a:pPr>
            <a:r>
              <a:rPr b="1" lang="en" sz="3473">
                <a:solidFill>
                  <a:srgbClr val="0C0901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It should not be important if you win or lose but how you win or lose.</a:t>
            </a:r>
            <a:endParaRPr b="1" sz="3473">
              <a:solidFill>
                <a:srgbClr val="0C0901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6" name="Google Shape;11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1402" y="367150"/>
            <a:ext cx="2068499" cy="2923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12101" y="2571750"/>
            <a:ext cx="2069299" cy="2219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9"/>
          <p:cNvSpPr txBox="1"/>
          <p:nvPr>
            <p:ph type="title"/>
          </p:nvPr>
        </p:nvSpPr>
        <p:spPr>
          <a:xfrm>
            <a:off x="1382425" y="975375"/>
            <a:ext cx="2952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Equipment</a:t>
            </a:r>
            <a:endParaRPr/>
          </a:p>
        </p:txBody>
      </p:sp>
      <p:pic>
        <p:nvPicPr>
          <p:cNvPr id="123" name="Google Shape;12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9556" y="0"/>
            <a:ext cx="4287088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0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0"/>
          <p:cNvSpPr/>
          <p:nvPr/>
        </p:nvSpPr>
        <p:spPr>
          <a:xfrm>
            <a:off x="252150" y="824550"/>
            <a:ext cx="3202200" cy="1090800"/>
          </a:xfrm>
          <a:prstGeom prst="rect">
            <a:avLst/>
          </a:prstGeom>
          <a:solidFill>
            <a:srgbClr val="918F62"/>
          </a:solidFill>
          <a:ln cap="flat" cmpd="sng" w="9525">
            <a:solidFill>
              <a:srgbClr val="918F6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20"/>
          <p:cNvSpPr txBox="1"/>
          <p:nvPr>
            <p:ph type="title"/>
          </p:nvPr>
        </p:nvSpPr>
        <p:spPr>
          <a:xfrm>
            <a:off x="361700" y="970050"/>
            <a:ext cx="2672400" cy="799800"/>
          </a:xfrm>
          <a:prstGeom prst="rect">
            <a:avLst/>
          </a:prstGeom>
          <a:ln cap="flat" cmpd="sng" w="9525">
            <a:solidFill>
              <a:srgbClr val="FCE5C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FFF2CC"/>
                </a:solidFill>
              </a:rPr>
              <a:t>Legend of Masamune and Muramasa</a:t>
            </a:r>
            <a:endParaRPr sz="3600">
              <a:solidFill>
                <a:srgbClr val="FFF2CC"/>
              </a:solidFill>
            </a:endParaRPr>
          </a:p>
        </p:txBody>
      </p:sp>
      <p:pic>
        <p:nvPicPr>
          <p:cNvPr id="131" name="Google Shape;131;p20"/>
          <p:cNvPicPr preferRelativeResize="0"/>
          <p:nvPr/>
        </p:nvPicPr>
        <p:blipFill rotWithShape="1">
          <a:blip r:embed="rId3">
            <a:alphaModFix/>
          </a:blip>
          <a:srcRect b="10375" l="0" r="0" t="9315"/>
          <a:stretch/>
        </p:blipFill>
        <p:spPr>
          <a:xfrm>
            <a:off x="2872650" y="71775"/>
            <a:ext cx="6183326" cy="4965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Work culture</a:t>
            </a:r>
            <a:endParaRPr/>
          </a:p>
        </p:txBody>
      </p:sp>
      <p:sp>
        <p:nvSpPr>
          <p:cNvPr id="137" name="Google Shape;137;p21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残業/ざんぎょう/zangyō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過労死/かろうし/karōshi</a:t>
            </a:r>
            <a:endParaRPr/>
          </a:p>
        </p:txBody>
      </p:sp>
      <p:sp>
        <p:nvSpPr>
          <p:cNvPr id="138" name="Google Shape;138;p21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9" name="Google Shape;13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2311118"/>
            <a:ext cx="3464100" cy="259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27103" y="1152474"/>
            <a:ext cx="3882151" cy="259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596774" y="277020"/>
            <a:ext cx="2235626" cy="1919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