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2" r:id="rId3"/>
    <p:sldId id="257" r:id="rId4"/>
    <p:sldId id="258" r:id="rId5"/>
    <p:sldId id="269" r:id="rId6"/>
    <p:sldId id="259" r:id="rId7"/>
    <p:sldId id="285" r:id="rId8"/>
    <p:sldId id="286" r:id="rId9"/>
    <p:sldId id="289" r:id="rId10"/>
    <p:sldId id="271" r:id="rId11"/>
    <p:sldId id="272" r:id="rId12"/>
    <p:sldId id="273" r:id="rId13"/>
    <p:sldId id="284" r:id="rId14"/>
    <p:sldId id="274" r:id="rId15"/>
    <p:sldId id="275" r:id="rId16"/>
    <p:sldId id="283" r:id="rId17"/>
    <p:sldId id="270" r:id="rId18"/>
    <p:sldId id="288" r:id="rId1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kroži kota na diagonali pravokotnika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/>
              <a:t>Kliknite, če želite urediti slog podnaslova matrice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9A933F31-D69C-4E99-9304-FF037E78E05D}" type="datetimeFigureOut">
              <a:rPr lang="sl-SI" smtClean="0"/>
              <a:pPr/>
              <a:t>20. 02. 2022</a:t>
            </a:fld>
            <a:endParaRPr lang="sl-SI"/>
          </a:p>
        </p:txBody>
      </p:sp>
      <p:sp>
        <p:nvSpPr>
          <p:cNvPr id="11" name="Ograda številke diapozitiva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1B5300B-0081-4581-8DDD-7635AB5A68A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2" name="Ograda nog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3F31-D69C-4E99-9304-FF037E78E05D}" type="datetimeFigureOut">
              <a:rPr lang="sl-SI" smtClean="0"/>
              <a:pPr/>
              <a:t>20. 02. 2022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5300B-0081-4581-8DDD-7635AB5A68A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3F31-D69C-4E99-9304-FF037E78E05D}" type="datetimeFigureOut">
              <a:rPr lang="sl-SI" smtClean="0"/>
              <a:pPr/>
              <a:t>20. 02. 2022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5300B-0081-4581-8DDD-7635AB5A68A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3F31-D69C-4E99-9304-FF037E78E05D}" type="datetimeFigureOut">
              <a:rPr lang="sl-SI" smtClean="0"/>
              <a:pPr/>
              <a:t>20. 02. 2022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5300B-0081-4581-8DDD-7635AB5A68A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8" name="Ograda datuma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9A933F31-D69C-4E99-9304-FF037E78E05D}" type="datetimeFigureOut">
              <a:rPr lang="sl-SI" smtClean="0"/>
              <a:pPr/>
              <a:t>20. 02. 2022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1B5300B-0081-4581-8DDD-7635AB5A68A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3F31-D69C-4E99-9304-FF037E78E05D}" type="datetimeFigureOut">
              <a:rPr lang="sl-SI" smtClean="0"/>
              <a:pPr/>
              <a:t>20. 02. 2022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91B5300B-0081-4581-8DDD-7635AB5A68A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Pravokotni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otni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3F31-D69C-4E99-9304-FF037E78E05D}" type="datetimeFigureOut">
              <a:rPr lang="sl-SI" smtClean="0"/>
              <a:pPr/>
              <a:t>20. 02. 2022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91B5300B-0081-4581-8DDD-7635AB5A68A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3F31-D69C-4E99-9304-FF037E78E05D}" type="datetimeFigureOut">
              <a:rPr lang="sl-SI" smtClean="0"/>
              <a:pPr/>
              <a:t>20. 02. 2022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5300B-0081-4581-8DDD-7635AB5A68A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Pravokotni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33F31-D69C-4E99-9304-FF037E78E05D}" type="datetimeFigureOut">
              <a:rPr lang="sl-SI" smtClean="0"/>
              <a:pPr/>
              <a:t>20. 02. 2022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5300B-0081-4581-8DDD-7635AB5A68A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otni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9" name="Ograda datuma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9A933F31-D69C-4E99-9304-FF037E78E05D}" type="datetimeFigureOut">
              <a:rPr lang="sl-SI" smtClean="0"/>
              <a:pPr/>
              <a:t>20. 02. 2022</a:t>
            </a:fld>
            <a:endParaRPr lang="sl-SI"/>
          </a:p>
        </p:txBody>
      </p:sp>
      <p:sp>
        <p:nvSpPr>
          <p:cNvPr id="10" name="Ograda številke diapozitiva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1B5300B-0081-4581-8DDD-7635AB5A68A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Ograda nog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13" name="Ograda slike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sl-SI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Kliknite ikono, če želite dodati sliko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grada datuma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9A933F31-D69C-4E99-9304-FF037E78E05D}" type="datetimeFigureOut">
              <a:rPr lang="sl-SI" smtClean="0"/>
              <a:pPr/>
              <a:t>20. 02. 2022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1B5300B-0081-4581-8DDD-7635AB5A68A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kroži kota na diagonali pravokotnika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9A933F31-D69C-4E99-9304-FF037E78E05D}" type="datetimeFigureOut">
              <a:rPr lang="sl-SI" smtClean="0"/>
              <a:pPr/>
              <a:t>20. 02. 2022</a:t>
            </a:fld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91B5300B-0081-4581-8DDD-7635AB5A68A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  <a:p>
            <a:pPr lvl="1" eaLnBrk="1" latinLnBrk="0" hangingPunct="1"/>
            <a:r>
              <a:rPr kumimoji="0" lang="sl-SI"/>
              <a:t>Druga raven</a:t>
            </a:r>
          </a:p>
          <a:p>
            <a:pPr lvl="2" eaLnBrk="1" latinLnBrk="0" hangingPunct="1"/>
            <a:r>
              <a:rPr kumimoji="0" lang="sl-SI"/>
              <a:t>Tretja raven</a:t>
            </a:r>
          </a:p>
          <a:p>
            <a:pPr lvl="3" eaLnBrk="1" latinLnBrk="0" hangingPunct="1"/>
            <a:r>
              <a:rPr kumimoji="0" lang="sl-SI"/>
              <a:t>Četrta raven</a:t>
            </a:r>
          </a:p>
          <a:p>
            <a:pPr lvl="4" eaLnBrk="1" latinLnBrk="0" hangingPunct="1"/>
            <a:r>
              <a:rPr kumimoji="0" lang="sl-SI"/>
              <a:t>Peta raven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1.bp.blogspot.com/-i5KJI_XdXwM/Ts8XHsI5LvI/AAAAAAAAC18/vh3NTayPwF8/s1600/ethnocentrism1.jpg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CULTURES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0056"/>
            <a:ext cx="8229600" cy="563562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 err="1"/>
              <a:t>Cultural</a:t>
            </a:r>
            <a:r>
              <a:rPr lang="hr-HR" dirty="0"/>
              <a:t> </a:t>
            </a:r>
            <a:r>
              <a:rPr lang="hr-HR" dirty="0" err="1"/>
              <a:t>identities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593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• </a:t>
            </a:r>
            <a:r>
              <a:rPr lang="en-US" b="1" dirty="0"/>
              <a:t>PERSONAL IDENTITIES </a:t>
            </a:r>
            <a:r>
              <a:rPr lang="en-US" dirty="0"/>
              <a:t>– </a:t>
            </a:r>
            <a:r>
              <a:rPr lang="hr-HR" dirty="0"/>
              <a:t>u</a:t>
            </a:r>
            <a:r>
              <a:rPr lang="en-US" dirty="0" err="1"/>
              <a:t>nique</a:t>
            </a:r>
            <a:r>
              <a:rPr lang="en-US" dirty="0"/>
              <a:t> attributes that we associate with our individuated self in comparison to those of others </a:t>
            </a:r>
            <a:endParaRPr lang="sl-SI" dirty="0"/>
          </a:p>
          <a:p>
            <a:pPr>
              <a:buNone/>
            </a:pPr>
            <a:endParaRPr lang="hr-HR" dirty="0"/>
          </a:p>
          <a:p>
            <a:pPr>
              <a:buNone/>
            </a:pPr>
            <a:r>
              <a:rPr lang="en-US" dirty="0"/>
              <a:t>• </a:t>
            </a:r>
            <a:r>
              <a:rPr lang="en-US" b="1" dirty="0"/>
              <a:t>SOCIAL IDENTITIES </a:t>
            </a:r>
            <a:endParaRPr lang="hr-HR" b="1" dirty="0"/>
          </a:p>
          <a:p>
            <a:pPr>
              <a:buNone/>
            </a:pPr>
            <a:r>
              <a:rPr lang="hr-HR" dirty="0"/>
              <a:t>	</a:t>
            </a:r>
            <a:r>
              <a:rPr lang="en-US" dirty="0"/>
              <a:t>Cultural or ethnic membership</a:t>
            </a:r>
            <a:endParaRPr lang="hr-HR" dirty="0"/>
          </a:p>
          <a:p>
            <a:pPr>
              <a:buNone/>
            </a:pPr>
            <a:r>
              <a:rPr lang="en-US" dirty="0"/>
              <a:t> </a:t>
            </a:r>
            <a:r>
              <a:rPr lang="hr-HR" dirty="0"/>
              <a:t>	</a:t>
            </a:r>
            <a:r>
              <a:rPr lang="en-US" dirty="0"/>
              <a:t>Gender </a:t>
            </a:r>
            <a:endParaRPr lang="hr-HR" dirty="0"/>
          </a:p>
          <a:p>
            <a:pPr>
              <a:buNone/>
            </a:pPr>
            <a:r>
              <a:rPr lang="hr-HR" dirty="0"/>
              <a:t>	</a:t>
            </a:r>
            <a:r>
              <a:rPr lang="en-US" dirty="0"/>
              <a:t>Sexual orientation</a:t>
            </a:r>
            <a:endParaRPr lang="hr-HR" dirty="0"/>
          </a:p>
          <a:p>
            <a:pPr>
              <a:buNone/>
            </a:pPr>
            <a:r>
              <a:rPr lang="hr-HR" dirty="0"/>
              <a:t>	</a:t>
            </a:r>
            <a:r>
              <a:rPr lang="en-US" dirty="0"/>
              <a:t>Social class</a:t>
            </a:r>
            <a:endParaRPr lang="hr-HR" dirty="0"/>
          </a:p>
          <a:p>
            <a:pPr>
              <a:buNone/>
            </a:pPr>
            <a:r>
              <a:rPr lang="en-US" dirty="0"/>
              <a:t> </a:t>
            </a:r>
            <a:r>
              <a:rPr lang="hr-HR" dirty="0"/>
              <a:t>	</a:t>
            </a:r>
            <a:r>
              <a:rPr lang="en-US" dirty="0"/>
              <a:t>Age</a:t>
            </a:r>
            <a:endParaRPr lang="hr-HR" dirty="0"/>
          </a:p>
          <a:p>
            <a:pPr>
              <a:buNone/>
            </a:pPr>
            <a:r>
              <a:rPr lang="hr-HR" dirty="0"/>
              <a:t>	</a:t>
            </a:r>
            <a:r>
              <a:rPr lang="hr-HR" dirty="0" err="1"/>
              <a:t>Regional</a:t>
            </a:r>
            <a:r>
              <a:rPr lang="hr-HR" dirty="0"/>
              <a:t> </a:t>
            </a:r>
            <a:r>
              <a:rPr lang="hr-HR" dirty="0" err="1"/>
              <a:t>identity</a:t>
            </a:r>
            <a:endParaRPr lang="hr-HR" dirty="0"/>
          </a:p>
          <a:p>
            <a:pPr>
              <a:buNone/>
            </a:pPr>
            <a:r>
              <a:rPr lang="en-US" dirty="0"/>
              <a:t> </a:t>
            </a:r>
            <a:r>
              <a:rPr lang="hr-HR" dirty="0"/>
              <a:t>	</a:t>
            </a:r>
            <a:r>
              <a:rPr lang="en-US" dirty="0"/>
              <a:t>Disability identity </a:t>
            </a:r>
            <a:endParaRPr lang="hr-HR" dirty="0"/>
          </a:p>
          <a:p>
            <a:pPr>
              <a:buNone/>
            </a:pPr>
            <a:r>
              <a:rPr lang="en-US" dirty="0"/>
              <a:t> </a:t>
            </a:r>
            <a:r>
              <a:rPr lang="hr-HR" dirty="0"/>
              <a:t>	</a:t>
            </a:r>
            <a:r>
              <a:rPr lang="en-US" dirty="0"/>
              <a:t>Professional identity</a:t>
            </a:r>
            <a:endParaRPr lang="hr-HR" dirty="0"/>
          </a:p>
          <a:p>
            <a:pPr>
              <a:buNone/>
            </a:pPr>
            <a:r>
              <a:rPr lang="hr-HR" dirty="0"/>
              <a:t>	</a:t>
            </a:r>
            <a:r>
              <a:rPr lang="en-US" dirty="0"/>
              <a:t>Others</a:t>
            </a:r>
            <a:endParaRPr lang="sl-SI" dirty="0"/>
          </a:p>
          <a:p>
            <a:pPr algn="r">
              <a:buNone/>
            </a:pPr>
            <a:r>
              <a:rPr lang="hr-HR" sz="2400" dirty="0"/>
              <a:t>(T</a:t>
            </a:r>
            <a:r>
              <a:rPr lang="en-US" sz="2400" dirty="0" err="1"/>
              <a:t>ing</a:t>
            </a:r>
            <a:r>
              <a:rPr lang="en-US" sz="2400" dirty="0"/>
              <a:t>- </a:t>
            </a:r>
            <a:r>
              <a:rPr lang="hr-HR" sz="2400" dirty="0"/>
              <a:t>T</a:t>
            </a:r>
            <a:r>
              <a:rPr lang="en-US" sz="2400" dirty="0" err="1"/>
              <a:t>oomey</a:t>
            </a:r>
            <a:r>
              <a:rPr lang="hr-HR" sz="2400" dirty="0"/>
              <a:t>,1999)</a:t>
            </a:r>
          </a:p>
        </p:txBody>
      </p:sp>
    </p:spTree>
    <p:extLst>
      <p:ext uri="{BB962C8B-B14F-4D97-AF65-F5344CB8AC3E}">
        <p14:creationId xmlns:p14="http://schemas.microsoft.com/office/powerpoint/2010/main" val="3214039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6104"/>
            <a:ext cx="82296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 err="1"/>
              <a:t>Different</a:t>
            </a:r>
            <a:r>
              <a:rPr lang="hr-HR" dirty="0"/>
              <a:t> </a:t>
            </a:r>
            <a:r>
              <a:rPr lang="hr-HR" dirty="0" err="1"/>
              <a:t>cultural</a:t>
            </a:r>
            <a:r>
              <a:rPr lang="hr-HR" dirty="0"/>
              <a:t> </a:t>
            </a:r>
            <a:r>
              <a:rPr lang="hr-HR" dirty="0" err="1"/>
              <a:t>perceptions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21363"/>
          </a:xfrm>
        </p:spPr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hr-HR" sz="4200" dirty="0"/>
              <a:t>age</a:t>
            </a:r>
          </a:p>
          <a:p>
            <a:pPr lvl="0"/>
            <a:r>
              <a:rPr lang="hr-HR" dirty="0"/>
              <a:t>In some cultures (e. g. </a:t>
            </a:r>
            <a:r>
              <a:rPr lang="hr-HR" dirty="0" err="1"/>
              <a:t>Asia</a:t>
            </a:r>
            <a:r>
              <a:rPr lang="hr-HR" dirty="0"/>
              <a:t>), </a:t>
            </a:r>
            <a:r>
              <a:rPr lang="hr-HR" dirty="0" err="1"/>
              <a:t>elderly</a:t>
            </a:r>
            <a:r>
              <a:rPr lang="hr-HR" dirty="0"/>
              <a:t> </a:t>
            </a:r>
            <a:r>
              <a:rPr lang="hr-HR" dirty="0" err="1"/>
              <a:t>people</a:t>
            </a:r>
            <a:r>
              <a:rPr lang="hr-HR" dirty="0"/>
              <a:t> </a:t>
            </a:r>
            <a:r>
              <a:rPr lang="en-GB" dirty="0"/>
              <a:t>are considered to have very high status because, as their life nears its biological end, they are considered to be “closer to God”</a:t>
            </a:r>
            <a:r>
              <a:rPr lang="hr-HR" dirty="0"/>
              <a:t>.</a:t>
            </a:r>
          </a:p>
          <a:p>
            <a:pPr lvl="0">
              <a:buNone/>
            </a:pPr>
            <a:endParaRPr lang="hr-HR" sz="4100" dirty="0"/>
          </a:p>
          <a:p>
            <a:pPr lvl="0">
              <a:buNone/>
            </a:pPr>
            <a:r>
              <a:rPr lang="hr-HR" sz="4100" dirty="0" err="1"/>
              <a:t>gender</a:t>
            </a:r>
            <a:endParaRPr lang="hr-HR" sz="4100" dirty="0"/>
          </a:p>
          <a:p>
            <a:r>
              <a:rPr lang="en-US" dirty="0"/>
              <a:t>influenced by the way we are treated by our parents, relatives, </a:t>
            </a:r>
            <a:r>
              <a:rPr lang="en-US" dirty="0" err="1"/>
              <a:t>neighbours</a:t>
            </a:r>
            <a:r>
              <a:rPr lang="en-US" dirty="0"/>
              <a:t> and friends</a:t>
            </a:r>
            <a:endParaRPr lang="hr-HR" dirty="0"/>
          </a:p>
          <a:p>
            <a:r>
              <a:rPr lang="hr-HR" dirty="0"/>
              <a:t>b</a:t>
            </a:r>
            <a:r>
              <a:rPr lang="en-US" dirty="0" err="1"/>
              <a:t>oys</a:t>
            </a:r>
            <a:r>
              <a:rPr lang="en-US" dirty="0"/>
              <a:t> and girls </a:t>
            </a:r>
            <a:r>
              <a:rPr lang="hr-HR" dirty="0"/>
              <a:t>-</a:t>
            </a:r>
            <a:r>
              <a:rPr lang="en-US" dirty="0"/>
              <a:t> dressed in different </a:t>
            </a:r>
            <a:r>
              <a:rPr lang="en-US" dirty="0" err="1"/>
              <a:t>colours</a:t>
            </a:r>
            <a:r>
              <a:rPr lang="hr-HR" dirty="0"/>
              <a:t>; </a:t>
            </a:r>
            <a:r>
              <a:rPr lang="en-US" dirty="0"/>
              <a:t>introduced to different types of toys </a:t>
            </a:r>
            <a:endParaRPr lang="hr-HR" dirty="0"/>
          </a:p>
          <a:p>
            <a:r>
              <a:rPr lang="hr-HR" dirty="0"/>
              <a:t>i</a:t>
            </a:r>
            <a:r>
              <a:rPr lang="en-US" dirty="0"/>
              <a:t>n every culture </a:t>
            </a:r>
            <a:r>
              <a:rPr lang="hr-HR" dirty="0"/>
              <a:t>- </a:t>
            </a:r>
            <a:r>
              <a:rPr lang="en-US" dirty="0"/>
              <a:t>communications and interactions which are considered feminine</a:t>
            </a:r>
            <a:r>
              <a:rPr lang="hr-HR" dirty="0"/>
              <a:t> or</a:t>
            </a:r>
            <a:r>
              <a:rPr lang="en-US" dirty="0"/>
              <a:t> masculine </a:t>
            </a:r>
            <a:endParaRPr lang="hr-HR" dirty="0"/>
          </a:p>
          <a:p>
            <a:pPr>
              <a:buNone/>
            </a:pPr>
            <a:endParaRPr lang="hr-HR" dirty="0"/>
          </a:p>
          <a:p>
            <a:pPr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9004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165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 </a:t>
            </a:r>
            <a:r>
              <a:rPr lang="en-US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identit</a:t>
            </a:r>
            <a:r>
              <a:rPr lang="hr-H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ies</a:t>
            </a:r>
            <a:r>
              <a:rPr lang="en-US" u="sng" dirty="0"/>
              <a:t> </a:t>
            </a:r>
            <a:r>
              <a:rPr lang="hr-HR" dirty="0"/>
              <a:t>-</a:t>
            </a:r>
            <a:r>
              <a:rPr lang="en-US" dirty="0"/>
              <a:t> </a:t>
            </a:r>
            <a:r>
              <a:rPr lang="en-US" b="1" dirty="0"/>
              <a:t>may change often </a:t>
            </a:r>
            <a:r>
              <a:rPr lang="hr-HR" dirty="0"/>
              <a:t>-</a:t>
            </a:r>
            <a:r>
              <a:rPr lang="en-US" dirty="0"/>
              <a:t> people have new experiences and develop new interests and hobbies </a:t>
            </a:r>
            <a:endParaRPr lang="hr-HR" dirty="0"/>
          </a:p>
          <a:p>
            <a:pPr>
              <a:buNone/>
            </a:pPr>
            <a:r>
              <a:rPr lang="hr-H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ocial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identities </a:t>
            </a:r>
            <a:r>
              <a:rPr lang="en-US" b="1" dirty="0"/>
              <a:t>do not change as often </a:t>
            </a:r>
            <a:r>
              <a:rPr lang="en-US" dirty="0"/>
              <a:t>because they take more time to develop, as </a:t>
            </a:r>
            <a:r>
              <a:rPr lang="hr-HR" dirty="0"/>
              <a:t>one</a:t>
            </a:r>
            <a:r>
              <a:rPr lang="en-US" dirty="0"/>
              <a:t> must become interpersonally invested</a:t>
            </a:r>
            <a:r>
              <a:rPr lang="hr-HR" dirty="0"/>
              <a:t> </a:t>
            </a:r>
            <a:r>
              <a:rPr lang="en-US" dirty="0"/>
              <a:t>in social groups</a:t>
            </a:r>
            <a:endParaRPr lang="hr-HR" dirty="0"/>
          </a:p>
          <a:p>
            <a:pPr>
              <a:buNone/>
            </a:pP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Cultural identities </a:t>
            </a:r>
            <a:r>
              <a:rPr lang="hr-HR" dirty="0"/>
              <a:t>-</a:t>
            </a:r>
            <a:r>
              <a:rPr lang="en-US" dirty="0"/>
              <a:t> </a:t>
            </a:r>
            <a:r>
              <a:rPr lang="en-US" b="1" dirty="0"/>
              <a:t>the least changeable </a:t>
            </a:r>
            <a:endParaRPr lang="hr-HR" b="1" dirty="0"/>
          </a:p>
          <a:p>
            <a:pPr>
              <a:buNone/>
            </a:pPr>
            <a:r>
              <a:rPr lang="hr-HR" b="1" dirty="0"/>
              <a:t>	</a:t>
            </a:r>
            <a:r>
              <a:rPr lang="en-US" dirty="0"/>
              <a:t>based on socially constructed categories that teach us a way of being and include expectations for our thoughts and behaviors</a:t>
            </a:r>
            <a:endParaRPr lang="hr-HR" dirty="0"/>
          </a:p>
          <a:p>
            <a:pPr>
              <a:buNone/>
            </a:pPr>
            <a:r>
              <a:rPr lang="hr-HR" dirty="0"/>
              <a:t>	</a:t>
            </a:r>
            <a:r>
              <a:rPr lang="en-US" dirty="0"/>
              <a:t>we are often a part of them since birth</a:t>
            </a:r>
          </a:p>
          <a:p>
            <a:pPr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76593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481FE7-A7DA-4E55-9676-91DA16F1C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Different</a:t>
            </a:r>
            <a:r>
              <a:rPr lang="sl-SI" dirty="0"/>
              <a:t> </a:t>
            </a:r>
            <a:r>
              <a:rPr lang="sl-SI" dirty="0" err="1"/>
              <a:t>cultural</a:t>
            </a:r>
            <a:r>
              <a:rPr lang="sl-SI" dirty="0"/>
              <a:t> </a:t>
            </a:r>
            <a:r>
              <a:rPr lang="sl-SI" dirty="0" err="1"/>
              <a:t>identities</a:t>
            </a:r>
            <a:endParaRPr lang="sl-SI" dirty="0"/>
          </a:p>
        </p:txBody>
      </p:sp>
      <p:pic>
        <p:nvPicPr>
          <p:cNvPr id="5" name="Označba mesta vsebine 4">
            <a:extLst>
              <a:ext uri="{FF2B5EF4-FFF2-40B4-BE49-F238E27FC236}">
                <a16:creationId xmlns:a16="http://schemas.microsoft.com/office/drawing/2014/main" id="{8AD71B6D-E7D5-4FD1-9C20-DA783D02CE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6534" y="1646238"/>
            <a:ext cx="6890932" cy="4525962"/>
          </a:xfrm>
        </p:spPr>
      </p:pic>
    </p:spTree>
    <p:extLst>
      <p:ext uri="{BB962C8B-B14F-4D97-AF65-F5344CB8AC3E}">
        <p14:creationId xmlns:p14="http://schemas.microsoft.com/office/powerpoint/2010/main" val="1624565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3200" b="1" dirty="0" err="1">
                <a:solidFill>
                  <a:srgbClr val="00B0F0"/>
                </a:solidFill>
              </a:rPr>
              <a:t>Which</a:t>
            </a:r>
            <a:r>
              <a:rPr lang="sl-SI" sz="3200" b="1" dirty="0">
                <a:solidFill>
                  <a:srgbClr val="00B0F0"/>
                </a:solidFill>
              </a:rPr>
              <a:t> </a:t>
            </a:r>
            <a:r>
              <a:rPr lang="sl-SI" sz="3200" b="1" dirty="0" err="1">
                <a:solidFill>
                  <a:srgbClr val="00B0F0"/>
                </a:solidFill>
              </a:rPr>
              <a:t>words</a:t>
            </a:r>
            <a:r>
              <a:rPr lang="sl-SI" sz="3200" b="1" dirty="0">
                <a:solidFill>
                  <a:srgbClr val="00B0F0"/>
                </a:solidFill>
              </a:rPr>
              <a:t> </a:t>
            </a:r>
            <a:r>
              <a:rPr lang="sl-SI" sz="3200" b="1" dirty="0" err="1">
                <a:solidFill>
                  <a:srgbClr val="00B0F0"/>
                </a:solidFill>
              </a:rPr>
              <a:t>would</a:t>
            </a:r>
            <a:r>
              <a:rPr lang="sl-SI" sz="3200" b="1" dirty="0">
                <a:solidFill>
                  <a:srgbClr val="00B0F0"/>
                </a:solidFill>
              </a:rPr>
              <a:t> </a:t>
            </a:r>
            <a:r>
              <a:rPr lang="sl-SI" sz="3200" b="1" dirty="0" err="1">
                <a:solidFill>
                  <a:srgbClr val="00B0F0"/>
                </a:solidFill>
              </a:rPr>
              <a:t>you</a:t>
            </a:r>
            <a:r>
              <a:rPr lang="sl-SI" sz="3200" b="1" dirty="0">
                <a:solidFill>
                  <a:srgbClr val="00B0F0"/>
                </a:solidFill>
              </a:rPr>
              <a:t> put </a:t>
            </a:r>
            <a:r>
              <a:rPr lang="sl-SI" sz="3200" b="1" dirty="0" err="1">
                <a:solidFill>
                  <a:srgbClr val="00B0F0"/>
                </a:solidFill>
              </a:rPr>
              <a:t>into</a:t>
            </a:r>
            <a:r>
              <a:rPr lang="sl-SI" sz="3200" b="1" dirty="0">
                <a:solidFill>
                  <a:srgbClr val="00B0F0"/>
                </a:solidFill>
              </a:rPr>
              <a:t> </a:t>
            </a:r>
            <a:r>
              <a:rPr lang="sl-SI" sz="3200" b="1" dirty="0" err="1">
                <a:solidFill>
                  <a:srgbClr val="00B0F0"/>
                </a:solidFill>
              </a:rPr>
              <a:t>the</a:t>
            </a:r>
            <a:r>
              <a:rPr lang="sl-SI" sz="3200" b="1" dirty="0">
                <a:solidFill>
                  <a:srgbClr val="00B0F0"/>
                </a:solidFill>
              </a:rPr>
              <a:t> </a:t>
            </a:r>
            <a:r>
              <a:rPr lang="sl-SI" sz="3200" b="1" dirty="0" err="1">
                <a:solidFill>
                  <a:srgbClr val="00B0F0"/>
                </a:solidFill>
              </a:rPr>
              <a:t>gaps</a:t>
            </a:r>
            <a:r>
              <a:rPr lang="sl-SI" sz="3200" b="1" dirty="0">
                <a:solidFill>
                  <a:srgbClr val="00B0F0"/>
                </a:solidFill>
              </a:rPr>
              <a:t>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1487783"/>
              </p:ext>
            </p:extLst>
          </p:nvPr>
        </p:nvGraphicFramePr>
        <p:xfrm>
          <a:off x="1143000" y="1447800"/>
          <a:ext cx="7086600" cy="4648201"/>
        </p:xfrm>
        <a:graphic>
          <a:graphicData uri="http://schemas.openxmlformats.org/drawingml/2006/table">
            <a:tbl>
              <a:tblPr/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1572">
                <a:tc>
                  <a:txBody>
                    <a:bodyPr/>
                    <a:lstStyle/>
                    <a:p>
                      <a:r>
                        <a:rPr lang="hr-HR" b="1" dirty="0">
                          <a:solidFill>
                            <a:srgbClr val="F48800"/>
                          </a:solidFill>
                        </a:rPr>
                        <a:t>Personal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b="1" dirty="0" err="1">
                          <a:solidFill>
                            <a:srgbClr val="F48800"/>
                          </a:solidFill>
                        </a:rPr>
                        <a:t>Social</a:t>
                      </a:r>
                      <a:endParaRPr lang="hr-HR" b="1" dirty="0">
                        <a:solidFill>
                          <a:srgbClr val="F48800"/>
                        </a:solidFill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b="1">
                          <a:solidFill>
                            <a:srgbClr val="F48800"/>
                          </a:solidFill>
                        </a:rPr>
                        <a:t>Cultural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6759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9593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6759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6759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6759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7964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/>
              <a:t>C</a:t>
            </a:r>
            <a:r>
              <a:rPr lang="en-US" b="1" dirty="0" err="1"/>
              <a:t>ultural</a:t>
            </a:r>
            <a:r>
              <a:rPr lang="en-US" b="1" dirty="0"/>
              <a:t> </a:t>
            </a:r>
            <a:r>
              <a:rPr lang="hr-HR" b="1" dirty="0"/>
              <a:t>i</a:t>
            </a:r>
            <a:r>
              <a:rPr lang="en-US" b="1" dirty="0" err="1"/>
              <a:t>dentity</a:t>
            </a:r>
            <a:r>
              <a:rPr lang="en-US" b="1" dirty="0"/>
              <a:t> </a:t>
            </a:r>
            <a:r>
              <a:rPr lang="hr-HR" b="1" dirty="0" err="1"/>
              <a:t>can</a:t>
            </a:r>
            <a:r>
              <a:rPr lang="hr-HR" b="1" dirty="0"/>
              <a:t> </a:t>
            </a:r>
            <a:r>
              <a:rPr lang="hr-HR" b="1" dirty="0" err="1"/>
              <a:t>be</a:t>
            </a:r>
            <a:r>
              <a:rPr lang="hr-HR" b="1" dirty="0"/>
              <a:t> </a:t>
            </a:r>
            <a:r>
              <a:rPr lang="hr-HR" b="1" dirty="0" err="1"/>
              <a:t>expressed</a:t>
            </a:r>
            <a:r>
              <a:rPr lang="hr-HR" b="1" dirty="0"/>
              <a:t> </a:t>
            </a:r>
            <a:r>
              <a:rPr lang="hr-HR" b="1" dirty="0" err="1"/>
              <a:t>in</a:t>
            </a:r>
            <a:r>
              <a:rPr lang="hr-HR" b="1" dirty="0"/>
              <a:t> </a:t>
            </a:r>
            <a:r>
              <a:rPr lang="hr-HR" b="1" dirty="0" err="1"/>
              <a:t>various</a:t>
            </a:r>
            <a:r>
              <a:rPr lang="hr-HR" b="1" dirty="0"/>
              <a:t> </a:t>
            </a:r>
            <a:r>
              <a:rPr lang="hr-HR" b="1" dirty="0" err="1"/>
              <a:t>ways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b="1" dirty="0"/>
              <a:t>b</a:t>
            </a:r>
            <a:r>
              <a:rPr lang="en-US" b="1" dirty="0" err="1"/>
              <a:t>elief</a:t>
            </a:r>
            <a:r>
              <a:rPr lang="en-US" b="1" dirty="0"/>
              <a:t> structure or religion </a:t>
            </a:r>
          </a:p>
          <a:p>
            <a:r>
              <a:rPr lang="hr-HR" b="1" dirty="0"/>
              <a:t>personal </a:t>
            </a:r>
            <a:r>
              <a:rPr lang="hr-HR" b="1" dirty="0" err="1"/>
              <a:t>appearance</a:t>
            </a:r>
            <a:r>
              <a:rPr lang="hr-HR" b="1" dirty="0"/>
              <a:t> (d</a:t>
            </a:r>
            <a:r>
              <a:rPr lang="en-US" b="1" dirty="0" err="1"/>
              <a:t>ress</a:t>
            </a:r>
            <a:r>
              <a:rPr lang="hr-HR" b="1" dirty="0"/>
              <a:t>, h</a:t>
            </a:r>
            <a:r>
              <a:rPr lang="en-US" b="1" dirty="0"/>
              <a:t>air</a:t>
            </a:r>
            <a:r>
              <a:rPr lang="hr-HR" b="1" dirty="0"/>
              <a:t>)</a:t>
            </a:r>
            <a:endParaRPr lang="en-US" b="1" dirty="0"/>
          </a:p>
          <a:p>
            <a:r>
              <a:rPr lang="hr-HR" b="1" dirty="0"/>
              <a:t>t</a:t>
            </a:r>
            <a:r>
              <a:rPr lang="en-US" b="1" dirty="0" err="1"/>
              <a:t>ype</a:t>
            </a:r>
            <a:r>
              <a:rPr lang="en-US" b="1" dirty="0"/>
              <a:t> of foods eaten</a:t>
            </a:r>
            <a:endParaRPr lang="hr-HR" b="1" dirty="0"/>
          </a:p>
          <a:p>
            <a:r>
              <a:rPr lang="hr-HR" b="1" dirty="0" err="1"/>
              <a:t>social</a:t>
            </a:r>
            <a:r>
              <a:rPr lang="hr-HR" b="1" dirty="0"/>
              <a:t> </a:t>
            </a:r>
            <a:r>
              <a:rPr lang="hr-HR" b="1" dirty="0" err="1"/>
              <a:t>relationships</a:t>
            </a:r>
            <a:endParaRPr lang="hr-HR" b="1" dirty="0"/>
          </a:p>
          <a:p>
            <a:r>
              <a:rPr lang="hr-HR" b="1" dirty="0" err="1"/>
              <a:t>language</a:t>
            </a:r>
            <a:r>
              <a:rPr lang="hr-HR" b="1" dirty="0"/>
              <a:t> </a:t>
            </a:r>
            <a:r>
              <a:rPr lang="hr-HR" b="1" dirty="0" err="1"/>
              <a:t>and</a:t>
            </a:r>
            <a:r>
              <a:rPr lang="hr-HR" b="1" dirty="0"/>
              <a:t> </a:t>
            </a:r>
            <a:r>
              <a:rPr lang="hr-HR" b="1" dirty="0" err="1"/>
              <a:t>gestures</a:t>
            </a:r>
            <a:endParaRPr lang="hr-HR" b="1" dirty="0"/>
          </a:p>
          <a:p>
            <a:r>
              <a:rPr lang="hr-HR" b="1" dirty="0" err="1"/>
              <a:t>courtship</a:t>
            </a:r>
            <a:r>
              <a:rPr lang="hr-HR" b="1" dirty="0"/>
              <a:t>, </a:t>
            </a:r>
            <a:r>
              <a:rPr lang="hr-HR" b="1" dirty="0" err="1"/>
              <a:t>marriage</a:t>
            </a:r>
            <a:r>
              <a:rPr lang="hr-HR" b="1" dirty="0"/>
              <a:t> </a:t>
            </a:r>
            <a:r>
              <a:rPr lang="hr-HR" b="1" dirty="0" err="1"/>
              <a:t>and</a:t>
            </a:r>
            <a:r>
              <a:rPr lang="hr-HR" b="1" dirty="0"/>
              <a:t> </a:t>
            </a:r>
            <a:r>
              <a:rPr lang="hr-HR" b="1" dirty="0" err="1"/>
              <a:t>family</a:t>
            </a:r>
            <a:r>
              <a:rPr lang="hr-HR" b="1" dirty="0"/>
              <a:t> </a:t>
            </a:r>
            <a:r>
              <a:rPr lang="hr-HR" b="1" dirty="0" err="1"/>
              <a:t>customs</a:t>
            </a:r>
            <a:endParaRPr lang="hr-HR" b="1" dirty="0"/>
          </a:p>
          <a:p>
            <a:r>
              <a:rPr lang="hr-HR" b="1" dirty="0"/>
              <a:t>…</a:t>
            </a:r>
            <a:endParaRPr lang="en-US" b="1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4383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188F67-62D6-4097-BFB6-1FCFD7A29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Discussion</a:t>
            </a:r>
            <a:r>
              <a:rPr lang="sl-SI" dirty="0"/>
              <a:t> </a:t>
            </a:r>
            <a:r>
              <a:rPr lang="sl-SI" dirty="0" err="1"/>
              <a:t>questions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68927B3-2A67-47ED-B7E6-FAF02C9CA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err="1"/>
              <a:t>What</a:t>
            </a:r>
            <a:r>
              <a:rPr lang="sl-SI" dirty="0"/>
              <a:t> do </a:t>
            </a:r>
            <a:r>
              <a:rPr lang="sl-SI" dirty="0" err="1"/>
              <a:t>you</a:t>
            </a:r>
            <a:r>
              <a:rPr lang="sl-SI" dirty="0"/>
              <a:t> do </a:t>
            </a:r>
            <a:r>
              <a:rPr lang="sl-SI" dirty="0" err="1"/>
              <a:t>when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meet</a:t>
            </a:r>
            <a:r>
              <a:rPr lang="sl-SI" dirty="0"/>
              <a:t> a person? Shake </a:t>
            </a:r>
            <a:r>
              <a:rPr lang="sl-SI" dirty="0" err="1"/>
              <a:t>hands</a:t>
            </a:r>
            <a:r>
              <a:rPr lang="sl-SI" dirty="0"/>
              <a:t>, </a:t>
            </a:r>
            <a:r>
              <a:rPr lang="sl-SI" dirty="0" err="1"/>
              <a:t>hug</a:t>
            </a:r>
            <a:r>
              <a:rPr lang="sl-SI" dirty="0"/>
              <a:t>, </a:t>
            </a:r>
            <a:r>
              <a:rPr lang="sl-SI" dirty="0" err="1"/>
              <a:t>nod</a:t>
            </a:r>
            <a:r>
              <a:rPr lang="sl-SI" dirty="0"/>
              <a:t>…?</a:t>
            </a:r>
          </a:p>
          <a:p>
            <a:r>
              <a:rPr lang="sl-SI" dirty="0" err="1"/>
              <a:t>When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are </a:t>
            </a:r>
            <a:r>
              <a:rPr lang="sl-SI" dirty="0" err="1"/>
              <a:t>invited</a:t>
            </a:r>
            <a:r>
              <a:rPr lang="sl-SI" dirty="0"/>
              <a:t> to </a:t>
            </a:r>
            <a:r>
              <a:rPr lang="sl-SI" dirty="0" err="1"/>
              <a:t>someone‘s</a:t>
            </a:r>
            <a:r>
              <a:rPr lang="sl-SI" dirty="0"/>
              <a:t> </a:t>
            </a:r>
            <a:r>
              <a:rPr lang="sl-SI" dirty="0" err="1"/>
              <a:t>house</a:t>
            </a:r>
            <a:r>
              <a:rPr lang="sl-SI" dirty="0"/>
              <a:t> </a:t>
            </a:r>
            <a:r>
              <a:rPr lang="sl-SI" dirty="0" err="1"/>
              <a:t>for</a:t>
            </a:r>
            <a:r>
              <a:rPr lang="sl-SI" dirty="0"/>
              <a:t> </a:t>
            </a:r>
            <a:r>
              <a:rPr lang="sl-SI" dirty="0" err="1"/>
              <a:t>dinner</a:t>
            </a:r>
            <a:r>
              <a:rPr lang="sl-SI" dirty="0"/>
              <a:t>, how </a:t>
            </a:r>
            <a:r>
              <a:rPr lang="sl-SI" dirty="0" err="1"/>
              <a:t>much</a:t>
            </a:r>
            <a:r>
              <a:rPr lang="sl-SI" dirty="0"/>
              <a:t> </a:t>
            </a:r>
            <a:r>
              <a:rPr lang="sl-SI" dirty="0" err="1"/>
              <a:t>earlier</a:t>
            </a:r>
            <a:r>
              <a:rPr lang="sl-SI" dirty="0"/>
              <a:t> </a:t>
            </a:r>
            <a:r>
              <a:rPr lang="sl-SI" dirty="0" err="1"/>
              <a:t>or</a:t>
            </a:r>
            <a:r>
              <a:rPr lang="sl-SI" dirty="0"/>
              <a:t> </a:t>
            </a:r>
            <a:r>
              <a:rPr lang="sl-SI" dirty="0" err="1"/>
              <a:t>later</a:t>
            </a:r>
            <a:r>
              <a:rPr lang="sl-SI" dirty="0"/>
              <a:t> do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arrive</a:t>
            </a:r>
            <a:r>
              <a:rPr lang="sl-SI" dirty="0"/>
              <a:t>?</a:t>
            </a:r>
          </a:p>
          <a:p>
            <a:r>
              <a:rPr lang="sl-SI" dirty="0"/>
              <a:t>How do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indicate</a:t>
            </a:r>
            <a:r>
              <a:rPr lang="sl-SI" dirty="0"/>
              <a:t> to </a:t>
            </a:r>
            <a:r>
              <a:rPr lang="sl-SI" dirty="0" err="1"/>
              <a:t>people</a:t>
            </a:r>
            <a:r>
              <a:rPr lang="sl-SI" dirty="0"/>
              <a:t> </a:t>
            </a:r>
            <a:r>
              <a:rPr lang="sl-SI" dirty="0" err="1"/>
              <a:t>that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want</a:t>
            </a:r>
            <a:r>
              <a:rPr lang="sl-SI" dirty="0"/>
              <a:t> </a:t>
            </a:r>
            <a:r>
              <a:rPr lang="sl-SI" dirty="0" err="1"/>
              <a:t>them</a:t>
            </a:r>
            <a:r>
              <a:rPr lang="sl-SI" dirty="0"/>
              <a:t> to </a:t>
            </a:r>
            <a:r>
              <a:rPr lang="sl-SI" dirty="0" err="1"/>
              <a:t>leave</a:t>
            </a:r>
            <a:r>
              <a:rPr lang="sl-SI" dirty="0"/>
              <a:t> </a:t>
            </a:r>
            <a:r>
              <a:rPr lang="sl-SI" dirty="0" err="1"/>
              <a:t>your</a:t>
            </a:r>
            <a:r>
              <a:rPr lang="sl-SI" dirty="0"/>
              <a:t> </a:t>
            </a:r>
            <a:r>
              <a:rPr lang="sl-SI" dirty="0" err="1"/>
              <a:t>party</a:t>
            </a:r>
            <a:r>
              <a:rPr lang="sl-SI" dirty="0"/>
              <a:t>?</a:t>
            </a:r>
          </a:p>
          <a:p>
            <a:r>
              <a:rPr lang="sl-SI" dirty="0"/>
              <a:t>Do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have</a:t>
            </a:r>
            <a:r>
              <a:rPr lang="sl-SI" dirty="0"/>
              <a:t> </a:t>
            </a:r>
            <a:r>
              <a:rPr lang="sl-SI" dirty="0" err="1"/>
              <a:t>close</a:t>
            </a:r>
            <a:r>
              <a:rPr lang="sl-SI" dirty="0"/>
              <a:t> </a:t>
            </a:r>
            <a:r>
              <a:rPr lang="sl-SI" dirty="0" err="1"/>
              <a:t>friends</a:t>
            </a:r>
            <a:r>
              <a:rPr lang="sl-SI" dirty="0"/>
              <a:t> </a:t>
            </a:r>
            <a:r>
              <a:rPr lang="sl-SI" dirty="0" err="1"/>
              <a:t>from</a:t>
            </a:r>
            <a:r>
              <a:rPr lang="sl-SI" dirty="0"/>
              <a:t> </a:t>
            </a:r>
            <a:r>
              <a:rPr lang="sl-SI" dirty="0" err="1"/>
              <a:t>different</a:t>
            </a:r>
            <a:r>
              <a:rPr lang="sl-SI" dirty="0"/>
              <a:t> </a:t>
            </a:r>
            <a:r>
              <a:rPr lang="sl-SI" dirty="0" err="1"/>
              <a:t>countries</a:t>
            </a:r>
            <a:r>
              <a:rPr lang="sl-SI" dirty="0"/>
              <a:t>/</a:t>
            </a:r>
            <a:r>
              <a:rPr lang="sl-SI" dirty="0" err="1"/>
              <a:t>religious</a:t>
            </a:r>
            <a:r>
              <a:rPr lang="sl-SI" dirty="0"/>
              <a:t> </a:t>
            </a:r>
            <a:r>
              <a:rPr lang="sl-SI" dirty="0" err="1"/>
              <a:t>groups</a:t>
            </a:r>
            <a:r>
              <a:rPr lang="sl-SI" dirty="0"/>
              <a:t>/</a:t>
            </a:r>
            <a:r>
              <a:rPr lang="sl-SI" dirty="0" err="1"/>
              <a:t>sex</a:t>
            </a:r>
            <a:r>
              <a:rPr lang="sl-SI" dirty="0"/>
              <a:t> </a:t>
            </a:r>
            <a:r>
              <a:rPr lang="sl-SI" dirty="0" err="1"/>
              <a:t>groups</a:t>
            </a:r>
            <a:r>
              <a:rPr lang="sl-SI" dirty="0"/>
              <a:t>?</a:t>
            </a:r>
          </a:p>
          <a:p>
            <a:r>
              <a:rPr lang="sl-SI" dirty="0"/>
              <a:t>Are </a:t>
            </a:r>
            <a:r>
              <a:rPr lang="sl-SI" dirty="0" err="1"/>
              <a:t>there</a:t>
            </a:r>
            <a:r>
              <a:rPr lang="sl-SI" dirty="0"/>
              <a:t> </a:t>
            </a:r>
            <a:r>
              <a:rPr lang="sl-SI" dirty="0" err="1"/>
              <a:t>any</a:t>
            </a:r>
            <a:r>
              <a:rPr lang="sl-SI" dirty="0"/>
              <a:t> </a:t>
            </a:r>
            <a:r>
              <a:rPr lang="sl-SI" dirty="0" err="1"/>
              <a:t>gestures</a:t>
            </a:r>
            <a:r>
              <a:rPr lang="sl-SI" dirty="0"/>
              <a:t> in </a:t>
            </a:r>
            <a:r>
              <a:rPr lang="sl-SI" dirty="0" err="1"/>
              <a:t>your</a:t>
            </a:r>
            <a:r>
              <a:rPr lang="sl-SI" dirty="0"/>
              <a:t> </a:t>
            </a:r>
            <a:r>
              <a:rPr lang="sl-SI" dirty="0" err="1"/>
              <a:t>culture</a:t>
            </a:r>
            <a:r>
              <a:rPr lang="sl-SI" dirty="0"/>
              <a:t> </a:t>
            </a:r>
            <a:r>
              <a:rPr lang="sl-SI" dirty="0" err="1"/>
              <a:t>that</a:t>
            </a:r>
            <a:r>
              <a:rPr lang="sl-SI" dirty="0"/>
              <a:t> are not </a:t>
            </a:r>
            <a:r>
              <a:rPr lang="sl-SI" dirty="0" err="1"/>
              <a:t>present</a:t>
            </a:r>
            <a:r>
              <a:rPr lang="sl-SI" dirty="0"/>
              <a:t> in </a:t>
            </a:r>
            <a:r>
              <a:rPr lang="sl-SI" dirty="0" err="1"/>
              <a:t>others</a:t>
            </a:r>
            <a:r>
              <a:rPr lang="sl-SI" dirty="0"/>
              <a:t>?</a:t>
            </a:r>
          </a:p>
          <a:p>
            <a:r>
              <a:rPr lang="sl-SI" dirty="0"/>
              <a:t>Is </a:t>
            </a:r>
            <a:r>
              <a:rPr lang="sl-SI" dirty="0" err="1"/>
              <a:t>there</a:t>
            </a:r>
            <a:r>
              <a:rPr lang="sl-SI" dirty="0"/>
              <a:t> </a:t>
            </a:r>
            <a:r>
              <a:rPr lang="sl-SI" dirty="0" err="1"/>
              <a:t>any</a:t>
            </a:r>
            <a:r>
              <a:rPr lang="sl-SI" dirty="0"/>
              <a:t> </a:t>
            </a:r>
            <a:r>
              <a:rPr lang="sl-SI" dirty="0" err="1"/>
              <a:t>special</a:t>
            </a:r>
            <a:r>
              <a:rPr lang="sl-SI" dirty="0"/>
              <a:t> ritual in </a:t>
            </a:r>
            <a:r>
              <a:rPr lang="sl-SI" dirty="0" err="1"/>
              <a:t>courtship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/</a:t>
            </a:r>
            <a:r>
              <a:rPr lang="sl-SI" dirty="0" err="1"/>
              <a:t>or</a:t>
            </a:r>
            <a:r>
              <a:rPr lang="sl-SI" dirty="0"/>
              <a:t> </a:t>
            </a:r>
            <a:r>
              <a:rPr lang="sl-SI" dirty="0" err="1"/>
              <a:t>wedding</a:t>
            </a:r>
            <a:r>
              <a:rPr lang="sl-SI" dirty="0"/>
              <a:t> </a:t>
            </a:r>
            <a:r>
              <a:rPr lang="sl-SI" dirty="0" err="1"/>
              <a:t>that</a:t>
            </a:r>
            <a:r>
              <a:rPr lang="sl-SI" dirty="0"/>
              <a:t> is </a:t>
            </a:r>
            <a:r>
              <a:rPr lang="sl-SI" dirty="0" err="1"/>
              <a:t>unique</a:t>
            </a:r>
            <a:r>
              <a:rPr lang="sl-SI" dirty="0"/>
              <a:t> </a:t>
            </a:r>
            <a:r>
              <a:rPr lang="sl-SI" dirty="0" err="1"/>
              <a:t>for</a:t>
            </a:r>
            <a:r>
              <a:rPr lang="sl-SI" dirty="0"/>
              <a:t> </a:t>
            </a:r>
            <a:r>
              <a:rPr lang="sl-SI" dirty="0" err="1"/>
              <a:t>your</a:t>
            </a:r>
            <a:r>
              <a:rPr lang="sl-SI" dirty="0"/>
              <a:t> </a:t>
            </a:r>
            <a:r>
              <a:rPr lang="sl-SI" dirty="0" err="1"/>
              <a:t>culture</a:t>
            </a:r>
            <a:r>
              <a:rPr lang="sl-SI" dirty="0"/>
              <a:t>?</a:t>
            </a:r>
          </a:p>
          <a:p>
            <a:r>
              <a:rPr lang="sl-SI" dirty="0" err="1"/>
              <a:t>Which</a:t>
            </a:r>
            <a:r>
              <a:rPr lang="sl-SI" dirty="0"/>
              <a:t> </a:t>
            </a:r>
            <a:r>
              <a:rPr lang="sl-SI" dirty="0" err="1"/>
              <a:t>customs</a:t>
            </a:r>
            <a:r>
              <a:rPr lang="sl-SI" dirty="0"/>
              <a:t> do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think</a:t>
            </a:r>
            <a:r>
              <a:rPr lang="sl-SI" dirty="0"/>
              <a:t> are </a:t>
            </a:r>
            <a:r>
              <a:rPr lang="sl-SI" dirty="0" err="1"/>
              <a:t>typical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your</a:t>
            </a:r>
            <a:r>
              <a:rPr lang="sl-SI" dirty="0"/>
              <a:t> </a:t>
            </a:r>
            <a:r>
              <a:rPr lang="sl-SI" dirty="0" err="1"/>
              <a:t>culture</a:t>
            </a:r>
            <a:r>
              <a:rPr lang="sl-SI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475095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>
                <a:solidFill>
                  <a:srgbClr val="CC00CC"/>
                </a:solidFill>
              </a:rPr>
              <a:t>Dark</a:t>
            </a:r>
            <a:r>
              <a:rPr lang="hr-HR" dirty="0">
                <a:solidFill>
                  <a:srgbClr val="CC00CC"/>
                </a:solidFill>
              </a:rPr>
              <a:t> side </a:t>
            </a:r>
            <a:r>
              <a:rPr lang="hr-HR" dirty="0" err="1">
                <a:solidFill>
                  <a:srgbClr val="CC00CC"/>
                </a:solidFill>
              </a:rPr>
              <a:t>of</a:t>
            </a:r>
            <a:r>
              <a:rPr lang="hr-HR" dirty="0">
                <a:solidFill>
                  <a:srgbClr val="CC00CC"/>
                </a:solidFill>
              </a:rPr>
              <a:t> </a:t>
            </a:r>
            <a:r>
              <a:rPr lang="hr-HR" dirty="0" err="1">
                <a:solidFill>
                  <a:srgbClr val="CC00CC"/>
                </a:solidFill>
              </a:rPr>
              <a:t>identity</a:t>
            </a:r>
            <a:endParaRPr lang="hr-HR" dirty="0">
              <a:solidFill>
                <a:srgbClr val="CC00CC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in-group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out</a:t>
            </a:r>
            <a:r>
              <a:rPr lang="hr-HR" dirty="0"/>
              <a:t>-group </a:t>
            </a:r>
            <a:r>
              <a:rPr lang="hr-HR" dirty="0" err="1"/>
              <a:t>stereotypes</a:t>
            </a:r>
            <a:endParaRPr lang="hr-HR" dirty="0"/>
          </a:p>
          <a:p>
            <a:pPr lvl="1"/>
            <a:r>
              <a:rPr lang="en-US" dirty="0"/>
              <a:t>Ethnocentrism </a:t>
            </a:r>
            <a:endParaRPr lang="hr-HR" dirty="0"/>
          </a:p>
          <a:p>
            <a:pPr lvl="2"/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en-US" dirty="0"/>
              <a:t>values and standards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my</a:t>
            </a:r>
            <a:r>
              <a:rPr lang="hr-HR" dirty="0"/>
              <a:t> </a:t>
            </a:r>
            <a:r>
              <a:rPr lang="hr-HR" dirty="0" err="1"/>
              <a:t>culture</a:t>
            </a:r>
            <a:r>
              <a:rPr lang="hr-HR" dirty="0"/>
              <a:t> </a:t>
            </a:r>
            <a:r>
              <a:rPr lang="en-US" dirty="0"/>
              <a:t>are universally applicable</a:t>
            </a:r>
            <a:r>
              <a:rPr lang="hr-HR" dirty="0"/>
              <a:t>.</a:t>
            </a:r>
            <a:r>
              <a:rPr lang="en-US" dirty="0"/>
              <a:t> </a:t>
            </a:r>
            <a:endParaRPr lang="hr-HR" dirty="0"/>
          </a:p>
          <a:p>
            <a:pPr lvl="2"/>
            <a:r>
              <a:rPr lang="hr-HR" dirty="0" err="1"/>
              <a:t>My</a:t>
            </a:r>
            <a:r>
              <a:rPr lang="hr-HR" dirty="0"/>
              <a:t> </a:t>
            </a:r>
            <a:r>
              <a:rPr lang="hr-HR" dirty="0" err="1"/>
              <a:t>culture</a:t>
            </a:r>
            <a:r>
              <a:rPr lang="en-US" dirty="0"/>
              <a:t> is</a:t>
            </a:r>
            <a:r>
              <a:rPr lang="hr-HR" dirty="0"/>
              <a:t> </a:t>
            </a:r>
            <a:r>
              <a:rPr lang="en-US" dirty="0"/>
              <a:t>superior to other cultures</a:t>
            </a:r>
            <a:r>
              <a:rPr lang="hr-HR" dirty="0"/>
              <a:t>.</a:t>
            </a:r>
          </a:p>
          <a:p>
            <a:endParaRPr lang="hr-HR" dirty="0"/>
          </a:p>
        </p:txBody>
      </p:sp>
      <p:pic>
        <p:nvPicPr>
          <p:cNvPr id="7" name="Picture 3" descr="http://1.bp.blogspot.com/-i5KJI_XdXwM/Ts8XHsI5LvI/AAAAAAAAC18/vh3NTayPwF8/s400/ethnocentrism1.jpg">
            <a:hlinkClick r:id="rId2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2500" y="2239169"/>
            <a:ext cx="3810000" cy="32480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3755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188F67-62D6-4097-BFB6-1FCFD7A29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620688"/>
            <a:ext cx="8229600" cy="1143000"/>
          </a:xfrm>
        </p:spPr>
        <p:txBody>
          <a:bodyPr>
            <a:noAutofit/>
          </a:bodyPr>
          <a:lstStyle/>
          <a:p>
            <a:r>
              <a:rPr lang="sl-SI" sz="3600" dirty="0"/>
              <a:t>2 </a:t>
            </a:r>
            <a:r>
              <a:rPr lang="sl-SI" sz="3600" dirty="0" err="1"/>
              <a:t>approaches</a:t>
            </a:r>
            <a:r>
              <a:rPr lang="sl-SI" sz="3600" dirty="0"/>
              <a:t> to </a:t>
            </a:r>
            <a:r>
              <a:rPr lang="sl-SI" sz="3600" dirty="0" err="1"/>
              <a:t>ethnic</a:t>
            </a:r>
            <a:r>
              <a:rPr lang="sl-SI" sz="3600" dirty="0"/>
              <a:t> </a:t>
            </a:r>
            <a:r>
              <a:rPr lang="sl-SI" sz="3600" dirty="0" err="1"/>
              <a:t>minorities</a:t>
            </a:r>
            <a:r>
              <a:rPr lang="sl-SI" sz="3600" dirty="0"/>
              <a:t> in </a:t>
            </a:r>
            <a:r>
              <a:rPr lang="sl-SI" sz="3600" dirty="0" err="1"/>
              <a:t>society</a:t>
            </a:r>
            <a:r>
              <a:rPr lang="sl-SI" sz="3600" dirty="0"/>
              <a:t>: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68927B3-2A67-47ED-B7E6-FAF02C9CA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61064"/>
            <a:ext cx="8229600" cy="452628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GB" altLang="sl-SI" dirty="0">
                <a:latin typeface="Calibri" panose="020F0502020204030204" pitchFamily="34" charset="0"/>
              </a:rPr>
              <a:t>1. MELTING POT THEORY - expected to ‘blend’ in with society and adapt to the culture of the country they have moved to.</a:t>
            </a:r>
            <a:endParaRPr lang="sl-SI" altLang="sl-SI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altLang="sl-SI" dirty="0">
                <a:latin typeface="Calibri" panose="020F0502020204030204" pitchFamily="34" charset="0"/>
              </a:rPr>
              <a:t>2.MOSAIC  THEORY –  accepted into the country but are free to practice their religion, their heritage does not have to be left behind</a:t>
            </a:r>
          </a:p>
          <a:p>
            <a:pPr eaLnBrk="1" hangingPunct="1"/>
            <a:endParaRPr lang="en-GB" altLang="sl-SI" dirty="0">
              <a:latin typeface="Calibri" panose="020F0502020204030204" pitchFamily="34" charset="0"/>
            </a:endParaRPr>
          </a:p>
          <a:p>
            <a:endParaRPr lang="sl-SI" dirty="0"/>
          </a:p>
          <a:p>
            <a:r>
              <a:rPr lang="sl-SI" altLang="sl-SI" sz="2400" dirty="0">
                <a:latin typeface="Calibri" panose="020F0502020204030204" pitchFamily="34" charset="0"/>
              </a:rPr>
              <a:t>(</a:t>
            </a:r>
            <a:r>
              <a:rPr lang="en-GB" altLang="sl-SI" sz="2400" dirty="0">
                <a:latin typeface="Calibri" panose="020F0502020204030204" pitchFamily="34" charset="0"/>
              </a:rPr>
              <a:t>Gutmann 2001</a:t>
            </a:r>
            <a:r>
              <a:rPr lang="sl-SI" altLang="sl-SI" sz="2400" dirty="0">
                <a:latin typeface="Calibri" panose="020F0502020204030204" pitchFamily="34" charset="0"/>
              </a:rPr>
              <a:t>)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54709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Your</a:t>
            </a:r>
            <a:r>
              <a:rPr lang="sl-SI" dirty="0"/>
              <a:t> </a:t>
            </a:r>
            <a:r>
              <a:rPr lang="sl-SI" dirty="0" err="1"/>
              <a:t>roots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do your family originally come from?</a:t>
            </a:r>
          </a:p>
          <a:p>
            <a:r>
              <a:rPr lang="en-US" dirty="0"/>
              <a:t>Have they always lived in your town?</a:t>
            </a:r>
          </a:p>
          <a:p>
            <a:r>
              <a:rPr lang="en-US" dirty="0"/>
              <a:t>Where were your grandparents born?</a:t>
            </a:r>
          </a:p>
          <a:p>
            <a:r>
              <a:rPr lang="en-US" dirty="0"/>
              <a:t>Did they ever move to another town or country? When? Why?</a:t>
            </a:r>
          </a:p>
          <a:p>
            <a:r>
              <a:rPr lang="en-US" dirty="0"/>
              <a:t>Has anyone in your family ever emigrated? Where did they go? Why?</a:t>
            </a:r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PAIRWORK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Write</a:t>
            </a:r>
            <a:r>
              <a:rPr lang="sl-SI" dirty="0"/>
              <a:t> </a:t>
            </a:r>
            <a:r>
              <a:rPr lang="sl-SI" dirty="0" err="1"/>
              <a:t>down</a:t>
            </a:r>
            <a:r>
              <a:rPr lang="sl-SI" dirty="0"/>
              <a:t> </a:t>
            </a:r>
            <a:r>
              <a:rPr lang="sl-SI" dirty="0" err="1"/>
              <a:t>all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things</a:t>
            </a:r>
            <a:r>
              <a:rPr lang="sl-SI" dirty="0"/>
              <a:t> </a:t>
            </a:r>
            <a:r>
              <a:rPr lang="sl-SI" dirty="0" err="1"/>
              <a:t>that</a:t>
            </a:r>
            <a:r>
              <a:rPr lang="sl-SI" dirty="0"/>
              <a:t> </a:t>
            </a:r>
            <a:r>
              <a:rPr lang="sl-SI" dirty="0" err="1"/>
              <a:t>define</a:t>
            </a:r>
            <a:r>
              <a:rPr lang="sl-SI" dirty="0"/>
              <a:t> a </a:t>
            </a:r>
            <a:r>
              <a:rPr lang="sl-SI" dirty="0" err="1"/>
              <a:t>certain</a:t>
            </a:r>
            <a:r>
              <a:rPr lang="sl-SI" dirty="0"/>
              <a:t> </a:t>
            </a:r>
            <a:r>
              <a:rPr lang="sl-SI" dirty="0" err="1"/>
              <a:t>culture</a:t>
            </a:r>
            <a:r>
              <a:rPr lang="sl-SI" dirty="0"/>
              <a:t>: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Things</a:t>
            </a:r>
            <a:r>
              <a:rPr lang="sl-SI" dirty="0"/>
              <a:t> </a:t>
            </a:r>
            <a:r>
              <a:rPr lang="sl-SI" dirty="0" err="1"/>
              <a:t>that</a:t>
            </a:r>
            <a:r>
              <a:rPr lang="sl-SI" dirty="0"/>
              <a:t> </a:t>
            </a:r>
            <a:r>
              <a:rPr lang="sl-SI" dirty="0" err="1"/>
              <a:t>define</a:t>
            </a:r>
            <a:r>
              <a:rPr lang="sl-SI" dirty="0"/>
              <a:t> a </a:t>
            </a:r>
            <a:r>
              <a:rPr lang="sl-SI" dirty="0" err="1"/>
              <a:t>culture</a:t>
            </a:r>
            <a:r>
              <a:rPr lang="sl-SI" dirty="0"/>
              <a:t>: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err="1"/>
              <a:t>Customs</a:t>
            </a:r>
            <a:endParaRPr lang="sl-SI" dirty="0"/>
          </a:p>
          <a:p>
            <a:r>
              <a:rPr lang="sl-SI" dirty="0" err="1"/>
              <a:t>Clothing</a:t>
            </a:r>
            <a:endParaRPr lang="sl-SI" dirty="0"/>
          </a:p>
          <a:p>
            <a:r>
              <a:rPr lang="sl-SI" dirty="0" err="1"/>
              <a:t>Religion</a:t>
            </a:r>
            <a:endParaRPr lang="sl-SI" dirty="0"/>
          </a:p>
          <a:p>
            <a:r>
              <a:rPr lang="sl-SI" dirty="0" err="1"/>
              <a:t>Language</a:t>
            </a:r>
            <a:endParaRPr lang="sl-SI" dirty="0"/>
          </a:p>
          <a:p>
            <a:r>
              <a:rPr lang="sl-SI" dirty="0" err="1"/>
              <a:t>Architecture</a:t>
            </a:r>
            <a:endParaRPr lang="sl-SI" dirty="0"/>
          </a:p>
          <a:p>
            <a:r>
              <a:rPr lang="sl-SI" dirty="0" err="1"/>
              <a:t>Music</a:t>
            </a:r>
            <a:endParaRPr lang="sl-SI" dirty="0"/>
          </a:p>
          <a:p>
            <a:r>
              <a:rPr lang="sl-SI" dirty="0" err="1"/>
              <a:t>Geography</a:t>
            </a:r>
            <a:endParaRPr lang="sl-SI" dirty="0"/>
          </a:p>
          <a:p>
            <a:r>
              <a:rPr lang="sl-SI" dirty="0" err="1"/>
              <a:t>History</a:t>
            </a:r>
            <a:endParaRPr lang="sl-SI" dirty="0"/>
          </a:p>
          <a:p>
            <a:r>
              <a:rPr lang="sl-SI" dirty="0" err="1"/>
              <a:t>Food</a:t>
            </a:r>
            <a:endParaRPr lang="sl-SI" dirty="0"/>
          </a:p>
          <a:p>
            <a:r>
              <a:rPr lang="sl-SI" dirty="0" err="1"/>
              <a:t>Arts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design</a:t>
            </a:r>
          </a:p>
          <a:p>
            <a:r>
              <a:rPr lang="sl-SI" dirty="0"/>
              <a:t>Literature</a:t>
            </a:r>
          </a:p>
          <a:p>
            <a:r>
              <a:rPr lang="sl-SI" dirty="0"/>
              <a:t>…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CULTURAL </a:t>
            </a:r>
            <a:r>
              <a:rPr lang="en-US" dirty="0"/>
              <a:t>IDENTITY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defined by </a:t>
            </a:r>
            <a:r>
              <a:rPr lang="en-US" u="sng" dirty="0"/>
              <a:t>a group </a:t>
            </a:r>
            <a:r>
              <a:rPr lang="en-US" dirty="0"/>
              <a:t>or </a:t>
            </a:r>
            <a:r>
              <a:rPr lang="en-US" u="sng" dirty="0"/>
              <a:t>culture</a:t>
            </a:r>
            <a:r>
              <a:rPr lang="en-US" dirty="0"/>
              <a:t> with which you identify</a:t>
            </a:r>
            <a:r>
              <a:rPr lang="hr-HR" dirty="0"/>
              <a:t> (BELONGING)</a:t>
            </a:r>
          </a:p>
          <a:p>
            <a:r>
              <a:rPr lang="en-US" dirty="0"/>
              <a:t>the identification with </a:t>
            </a:r>
            <a:r>
              <a:rPr lang="hr-HR" dirty="0"/>
              <a:t>+</a:t>
            </a:r>
            <a:r>
              <a:rPr lang="en-US" dirty="0"/>
              <a:t> perceived acceptance into a group that has </a:t>
            </a:r>
            <a:r>
              <a:rPr lang="en-US" u="sng" dirty="0"/>
              <a:t>a shared system of symbols and meanings</a:t>
            </a:r>
            <a:r>
              <a:rPr lang="en-US" dirty="0"/>
              <a:t> as well as </a:t>
            </a:r>
            <a:r>
              <a:rPr lang="en-US" u="sng" dirty="0"/>
              <a:t>norms for conduct</a:t>
            </a:r>
            <a:endParaRPr lang="hr-HR" dirty="0"/>
          </a:p>
          <a:p>
            <a:r>
              <a:rPr lang="en-US" dirty="0">
                <a:solidFill>
                  <a:srgbClr val="0000FF"/>
                </a:solidFill>
              </a:rPr>
              <a:t>“the reflective self-conception or self-image that we each derive from our family, gender, cultural, ethnic, and individual </a:t>
            </a:r>
            <a:r>
              <a:rPr lang="en-US" u="sng" dirty="0">
                <a:solidFill>
                  <a:srgbClr val="0000FF"/>
                </a:solidFill>
              </a:rPr>
              <a:t>socialization process</a:t>
            </a:r>
            <a:r>
              <a:rPr lang="en-US" dirty="0">
                <a:solidFill>
                  <a:srgbClr val="0000FF"/>
                </a:solidFill>
              </a:rPr>
              <a:t>” (</a:t>
            </a:r>
            <a:r>
              <a:rPr lang="hr-HR" dirty="0">
                <a:solidFill>
                  <a:srgbClr val="0000FF"/>
                </a:solidFill>
              </a:rPr>
              <a:t>T</a:t>
            </a:r>
            <a:r>
              <a:rPr lang="en-US" dirty="0" err="1">
                <a:solidFill>
                  <a:srgbClr val="0000FF"/>
                </a:solidFill>
              </a:rPr>
              <a:t>ing</a:t>
            </a:r>
            <a:r>
              <a:rPr lang="en-US" dirty="0">
                <a:solidFill>
                  <a:srgbClr val="0000FF"/>
                </a:solidFill>
              </a:rPr>
              <a:t>- </a:t>
            </a:r>
            <a:r>
              <a:rPr lang="hr-HR" dirty="0" err="1">
                <a:solidFill>
                  <a:srgbClr val="0000FF"/>
                </a:solidFill>
              </a:rPr>
              <a:t>T</a:t>
            </a:r>
            <a:r>
              <a:rPr lang="en-US" dirty="0" err="1">
                <a:solidFill>
                  <a:srgbClr val="0000FF"/>
                </a:solidFill>
              </a:rPr>
              <a:t>oomey</a:t>
            </a:r>
            <a:r>
              <a:rPr lang="hr-HR" dirty="0">
                <a:solidFill>
                  <a:srgbClr val="0000FF"/>
                </a:solidFill>
              </a:rPr>
              <a:t>, 1999</a:t>
            </a:r>
            <a:r>
              <a:rPr lang="en-US" dirty="0">
                <a:solidFill>
                  <a:srgbClr val="0000FF"/>
                </a:solidFill>
              </a:rPr>
              <a:t>)</a:t>
            </a:r>
            <a:endParaRPr lang="hr-HR" dirty="0">
              <a:solidFill>
                <a:srgbClr val="0000FF"/>
              </a:solidFill>
            </a:endParaRPr>
          </a:p>
          <a:p>
            <a:endParaRPr lang="en-US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62274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Discuss</a:t>
            </a:r>
            <a:r>
              <a:rPr lang="sl-SI" dirty="0"/>
              <a:t>: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Why</a:t>
            </a:r>
            <a:r>
              <a:rPr lang="sl-SI" dirty="0"/>
              <a:t> is it </a:t>
            </a:r>
            <a:r>
              <a:rPr lang="sl-SI" dirty="0" err="1"/>
              <a:t>difficult</a:t>
            </a:r>
            <a:r>
              <a:rPr lang="sl-SI" dirty="0"/>
              <a:t> to </a:t>
            </a:r>
            <a:r>
              <a:rPr lang="sl-SI" dirty="0" err="1"/>
              <a:t>define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word</a:t>
            </a:r>
            <a:r>
              <a:rPr lang="sl-SI" dirty="0"/>
              <a:t> ‘</a:t>
            </a:r>
            <a:r>
              <a:rPr lang="sl-SI" dirty="0" err="1"/>
              <a:t>culture</a:t>
            </a:r>
            <a:r>
              <a:rPr lang="sl-SI" dirty="0"/>
              <a:t>’?</a:t>
            </a:r>
          </a:p>
          <a:p>
            <a:r>
              <a:rPr lang="sl-SI" dirty="0" err="1"/>
              <a:t>Why</a:t>
            </a:r>
            <a:r>
              <a:rPr lang="sl-SI" dirty="0"/>
              <a:t> do </a:t>
            </a:r>
            <a:r>
              <a:rPr lang="sl-SI" dirty="0" err="1"/>
              <a:t>people</a:t>
            </a:r>
            <a:r>
              <a:rPr lang="sl-SI" dirty="0"/>
              <a:t> </a:t>
            </a:r>
            <a:r>
              <a:rPr lang="sl-SI" dirty="0" err="1"/>
              <a:t>identify</a:t>
            </a:r>
            <a:r>
              <a:rPr lang="sl-SI" dirty="0"/>
              <a:t> </a:t>
            </a:r>
            <a:r>
              <a:rPr lang="sl-SI" dirty="0" err="1"/>
              <a:t>with</a:t>
            </a:r>
            <a:r>
              <a:rPr lang="sl-SI" dirty="0"/>
              <a:t> </a:t>
            </a:r>
            <a:r>
              <a:rPr lang="sl-SI" dirty="0" err="1"/>
              <a:t>cultures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cultural</a:t>
            </a:r>
            <a:r>
              <a:rPr lang="sl-SI" dirty="0"/>
              <a:t> </a:t>
            </a:r>
            <a:r>
              <a:rPr lang="sl-SI" dirty="0" err="1"/>
              <a:t>groups</a:t>
            </a:r>
            <a:r>
              <a:rPr lang="sl-SI" dirty="0"/>
              <a:t>?</a:t>
            </a:r>
          </a:p>
          <a:p>
            <a:r>
              <a:rPr lang="sl-SI" dirty="0" err="1"/>
              <a:t>How</a:t>
            </a:r>
            <a:r>
              <a:rPr lang="sl-SI" dirty="0"/>
              <a:t> </a:t>
            </a:r>
            <a:r>
              <a:rPr lang="sl-SI" dirty="0" err="1"/>
              <a:t>important</a:t>
            </a:r>
            <a:r>
              <a:rPr lang="sl-SI" dirty="0"/>
              <a:t> is it to </a:t>
            </a:r>
            <a:r>
              <a:rPr lang="sl-SI" dirty="0" err="1"/>
              <a:t>know</a:t>
            </a:r>
            <a:r>
              <a:rPr lang="sl-SI" dirty="0"/>
              <a:t> </a:t>
            </a:r>
            <a:r>
              <a:rPr lang="sl-SI" dirty="0" err="1"/>
              <a:t>other</a:t>
            </a:r>
            <a:r>
              <a:rPr lang="sl-SI" dirty="0"/>
              <a:t> </a:t>
            </a:r>
            <a:r>
              <a:rPr lang="sl-SI" dirty="0" err="1"/>
              <a:t>cultures</a:t>
            </a:r>
            <a:r>
              <a:rPr lang="sl-SI" dirty="0"/>
              <a:t> (</a:t>
            </a:r>
            <a:r>
              <a:rPr lang="sl-SI" dirty="0" err="1"/>
              <a:t>for</a:t>
            </a:r>
            <a:r>
              <a:rPr lang="sl-SI" dirty="0"/>
              <a:t> </a:t>
            </a:r>
            <a:r>
              <a:rPr lang="sl-SI" dirty="0" err="1"/>
              <a:t>adults</a:t>
            </a:r>
            <a:r>
              <a:rPr lang="sl-SI" dirty="0"/>
              <a:t>/</a:t>
            </a:r>
            <a:r>
              <a:rPr lang="sl-SI" dirty="0" err="1"/>
              <a:t>children</a:t>
            </a:r>
            <a:r>
              <a:rPr lang="sl-SI" dirty="0"/>
              <a:t>)?</a:t>
            </a:r>
          </a:p>
          <a:p>
            <a:r>
              <a:rPr lang="sl-SI" dirty="0" err="1"/>
              <a:t>How</a:t>
            </a:r>
            <a:r>
              <a:rPr lang="sl-SI" dirty="0"/>
              <a:t> </a:t>
            </a:r>
            <a:r>
              <a:rPr lang="sl-SI" dirty="0" err="1"/>
              <a:t>would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present</a:t>
            </a:r>
            <a:r>
              <a:rPr lang="sl-SI" dirty="0"/>
              <a:t> </a:t>
            </a:r>
            <a:r>
              <a:rPr lang="sl-SI" dirty="0" err="1"/>
              <a:t>this</a:t>
            </a:r>
            <a:r>
              <a:rPr lang="sl-SI" dirty="0"/>
              <a:t> </a:t>
            </a:r>
            <a:r>
              <a:rPr lang="sl-SI" dirty="0" err="1"/>
              <a:t>topic</a:t>
            </a:r>
            <a:r>
              <a:rPr lang="sl-SI" dirty="0"/>
              <a:t> to </a:t>
            </a:r>
            <a:r>
              <a:rPr lang="sl-SI" dirty="0" err="1"/>
              <a:t>children</a:t>
            </a:r>
            <a:r>
              <a:rPr lang="sl-SI" dirty="0"/>
              <a:t>? </a:t>
            </a:r>
            <a:r>
              <a:rPr lang="sl-SI" dirty="0" err="1"/>
              <a:t>Which</a:t>
            </a:r>
            <a:r>
              <a:rPr lang="sl-SI" dirty="0"/>
              <a:t> </a:t>
            </a:r>
            <a:r>
              <a:rPr lang="sl-SI" dirty="0" err="1"/>
              <a:t>culture</a:t>
            </a:r>
            <a:r>
              <a:rPr lang="sl-SI" dirty="0"/>
              <a:t> </a:t>
            </a:r>
            <a:r>
              <a:rPr lang="sl-SI" dirty="0" err="1"/>
              <a:t>would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present</a:t>
            </a:r>
            <a:r>
              <a:rPr lang="sl-SI" dirty="0"/>
              <a:t>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C1434FC-3A17-4A4A-B154-65A5E628B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771CECB-9FB9-48B8-A121-84F1F0D91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0936" lvl="2" indent="0">
              <a:buNone/>
            </a:pPr>
            <a:r>
              <a:rPr lang="en-GB" altLang="sl-SI" sz="2800" b="1" dirty="0">
                <a:latin typeface="Calibri" panose="020F0502020204030204" pitchFamily="34" charset="0"/>
              </a:rPr>
              <a:t>Culture as identity or belonging – one’s roots:</a:t>
            </a:r>
          </a:p>
          <a:p>
            <a:pPr marL="630936" lvl="2" indent="0" eaLnBrk="1" hangingPunct="1">
              <a:buNone/>
            </a:pPr>
            <a:endParaRPr lang="en-GB" altLang="sl-SI" sz="2800" dirty="0">
              <a:latin typeface="Calibri" panose="020F0502020204030204" pitchFamily="34" charset="0"/>
            </a:endParaRPr>
          </a:p>
          <a:p>
            <a:pPr lvl="1" eaLnBrk="1" hangingPunct="1"/>
            <a:r>
              <a:rPr lang="en-GB" altLang="sl-SI" sz="2800" dirty="0">
                <a:latin typeface="Calibri" panose="020F0502020204030204" pitchFamily="34" charset="0"/>
              </a:rPr>
              <a:t>involves understanding the groups we belong to</a:t>
            </a:r>
            <a:r>
              <a:rPr lang="sl-SI" altLang="sl-SI" sz="2800" dirty="0">
                <a:latin typeface="Calibri" panose="020F0502020204030204" pitchFamily="34" charset="0"/>
              </a:rPr>
              <a:t>,</a:t>
            </a:r>
          </a:p>
          <a:p>
            <a:pPr marL="411480" lvl="1" indent="0" eaLnBrk="1" hangingPunct="1">
              <a:buNone/>
            </a:pPr>
            <a:r>
              <a:rPr lang="en-GB" altLang="sl-SI" sz="2800" dirty="0">
                <a:latin typeface="Calibri" panose="020F0502020204030204" pitchFamily="34" charset="0"/>
              </a:rPr>
              <a:t>similarities and differences of these and other groups and associated beliefs and practices;</a:t>
            </a:r>
            <a:endParaRPr lang="sl-SI" altLang="sl-SI" sz="2800" dirty="0">
              <a:latin typeface="Calibri" panose="020F0502020204030204" pitchFamily="34" charset="0"/>
            </a:endParaRPr>
          </a:p>
          <a:p>
            <a:pPr marL="411480" lvl="1" indent="0" eaLnBrk="1" hangingPunct="1">
              <a:buNone/>
            </a:pPr>
            <a:endParaRPr lang="sl-SI" altLang="sl-SI" sz="2800" dirty="0">
              <a:latin typeface="Calibri" panose="020F0502020204030204" pitchFamily="34" charset="0"/>
            </a:endParaRPr>
          </a:p>
          <a:p>
            <a:pPr lvl="1" eaLnBrk="1" hangingPunct="1"/>
            <a:r>
              <a:rPr lang="en-GB" altLang="sl-SI" sz="2800" dirty="0">
                <a:latin typeface="Calibri" panose="020F0502020204030204" pitchFamily="34" charset="0"/>
              </a:rPr>
              <a:t>the assumption our own beliefs or understanding are ‘normal’.</a:t>
            </a:r>
          </a:p>
          <a:p>
            <a:pPr eaLnBrk="1" hangingPunct="1"/>
            <a:endParaRPr lang="en-GB" altLang="sl-SI" sz="2400" dirty="0">
              <a:latin typeface="Calibri" panose="020F05020202040302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45960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16BCECE-7E8C-4DD4-8B80-F188F36A5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347763E-F8D6-4FDF-9573-FBFDD5126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sl-SI" sz="3200" dirty="0">
                <a:latin typeface="Calibri" panose="020F0502020204030204" pitchFamily="34" charset="0"/>
              </a:rPr>
              <a:t>Culture both bonds those who do fit in and excludes those who do not. </a:t>
            </a:r>
            <a:endParaRPr lang="sl-SI" altLang="sl-SI" sz="3200" dirty="0">
              <a:latin typeface="Calibri" panose="020F0502020204030204" pitchFamily="34" charset="0"/>
            </a:endParaRPr>
          </a:p>
          <a:p>
            <a:pPr eaLnBrk="1" hangingPunct="1"/>
            <a:endParaRPr lang="en-GB" altLang="sl-SI" sz="3200" dirty="0">
              <a:latin typeface="Calibri" panose="020F0502020204030204" pitchFamily="34" charset="0"/>
            </a:endParaRPr>
          </a:p>
          <a:p>
            <a:pPr eaLnBrk="1" hangingPunct="1"/>
            <a:r>
              <a:rPr lang="en-GB" altLang="sl-SI" sz="3200" b="1" dirty="0">
                <a:latin typeface="Calibri" panose="020F0502020204030204" pitchFamily="34" charset="0"/>
              </a:rPr>
              <a:t>Belonging </a:t>
            </a:r>
            <a:r>
              <a:rPr lang="en-GB" altLang="sl-SI" sz="3200" dirty="0">
                <a:latin typeface="Calibri" panose="020F0502020204030204" pitchFamily="34" charset="0"/>
              </a:rPr>
              <a:t>provides a framework for security, based on shared experiences – symbols, clothes, religion, music, language. </a:t>
            </a:r>
          </a:p>
          <a:p>
            <a:pPr eaLnBrk="1" hangingPunct="1"/>
            <a:endParaRPr lang="en-GB" altLang="sl-SI" sz="3200" dirty="0">
              <a:latin typeface="Calibri" panose="020F0502020204030204" pitchFamily="34" charset="0"/>
            </a:endParaRPr>
          </a:p>
          <a:p>
            <a:pPr eaLnBrk="1" hangingPunct="1"/>
            <a:endParaRPr lang="en-GB" altLang="sl-SI" dirty="0">
              <a:latin typeface="Calibri" panose="020F05020202040302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32694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A92BAC9-45FF-4173-AA22-D5ED8E2A3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Cultural</a:t>
            </a:r>
            <a:r>
              <a:rPr lang="sl-SI" dirty="0"/>
              <a:t> </a:t>
            </a:r>
            <a:r>
              <a:rPr lang="sl-SI" dirty="0" err="1"/>
              <a:t>bumps</a:t>
            </a:r>
            <a:r>
              <a:rPr lang="sl-SI" dirty="0"/>
              <a:t>/</a:t>
            </a:r>
            <a:r>
              <a:rPr lang="sl-SI" dirty="0" err="1"/>
              <a:t>clashes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BC8128A-98E9-43AB-A0D3-793B00B7B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l-SI" sz="3200" dirty="0" err="1">
                <a:latin typeface="Calibri" panose="020F0502020204030204" pitchFamily="34" charset="0"/>
              </a:rPr>
              <a:t>e.g</a:t>
            </a:r>
            <a:r>
              <a:rPr lang="sl-SI" altLang="sl-SI" sz="3200" dirty="0">
                <a:latin typeface="Calibri" panose="020F0502020204030204" pitchFamily="34" charset="0"/>
              </a:rPr>
              <a:t>. </a:t>
            </a:r>
            <a:r>
              <a:rPr lang="en-GB" altLang="sl-SI" sz="3200" dirty="0">
                <a:latin typeface="Calibri" panose="020F0502020204030204" pitchFamily="34" charset="0"/>
              </a:rPr>
              <a:t>signs of friendship,</a:t>
            </a:r>
            <a:r>
              <a:rPr lang="sl-SI" altLang="sl-SI" sz="3200" dirty="0">
                <a:latin typeface="Calibri" panose="020F0502020204030204" pitchFamily="34" charset="0"/>
              </a:rPr>
              <a:t> </a:t>
            </a:r>
            <a:r>
              <a:rPr lang="sl-SI" altLang="sl-SI" sz="3200" dirty="0" err="1">
                <a:latin typeface="Calibri" panose="020F0502020204030204" pitchFamily="34" charset="0"/>
              </a:rPr>
              <a:t>punctuality</a:t>
            </a:r>
            <a:r>
              <a:rPr lang="en-GB" altLang="sl-SI" sz="3200" dirty="0">
                <a:latin typeface="Calibri" panose="020F0502020204030204" pitchFamily="34" charset="0"/>
              </a:rPr>
              <a:t> in one culture may be different from ours.</a:t>
            </a:r>
            <a:endParaRPr lang="sl-SI" altLang="sl-SI" sz="3200" dirty="0">
              <a:latin typeface="Calibri" panose="020F0502020204030204" pitchFamily="34" charset="0"/>
            </a:endParaRPr>
          </a:p>
          <a:p>
            <a:pPr eaLnBrk="1" hangingPunct="1"/>
            <a:endParaRPr lang="sl-SI" altLang="sl-SI" dirty="0">
              <a:latin typeface="Calibri" panose="020F0502020204030204" pitchFamily="34" charset="0"/>
            </a:endParaRPr>
          </a:p>
          <a:p>
            <a:pPr eaLnBrk="1" hangingPunct="1"/>
            <a:r>
              <a:rPr lang="sl-SI" altLang="sl-SI" sz="3200" dirty="0" err="1">
                <a:latin typeface="Calibri" panose="020F0502020204030204" pitchFamily="34" charset="0"/>
              </a:rPr>
              <a:t>Can</a:t>
            </a:r>
            <a:r>
              <a:rPr lang="sl-SI" altLang="sl-SI" sz="3200" dirty="0">
                <a:latin typeface="Calibri" panose="020F0502020204030204" pitchFamily="34" charset="0"/>
              </a:rPr>
              <a:t> </a:t>
            </a:r>
            <a:r>
              <a:rPr lang="sl-SI" altLang="sl-SI" sz="3200" dirty="0" err="1">
                <a:latin typeface="Calibri" panose="020F0502020204030204" pitchFamily="34" charset="0"/>
              </a:rPr>
              <a:t>you</a:t>
            </a:r>
            <a:r>
              <a:rPr lang="sl-SI" altLang="sl-SI" sz="3200" dirty="0">
                <a:latin typeface="Calibri" panose="020F0502020204030204" pitchFamily="34" charset="0"/>
              </a:rPr>
              <a:t> </a:t>
            </a:r>
            <a:r>
              <a:rPr lang="sl-SI" altLang="sl-SI" sz="3200" dirty="0" err="1">
                <a:latin typeface="Calibri" panose="020F0502020204030204" pitchFamily="34" charset="0"/>
              </a:rPr>
              <a:t>think</a:t>
            </a:r>
            <a:r>
              <a:rPr lang="sl-SI" altLang="sl-SI" sz="3200" dirty="0">
                <a:latin typeface="Calibri" panose="020F0502020204030204" pitchFamily="34" charset="0"/>
              </a:rPr>
              <a:t> </a:t>
            </a:r>
            <a:r>
              <a:rPr lang="sl-SI" altLang="sl-SI" sz="3200" dirty="0" err="1">
                <a:latin typeface="Calibri" panose="020F0502020204030204" pitchFamily="34" charset="0"/>
              </a:rPr>
              <a:t>of</a:t>
            </a:r>
            <a:r>
              <a:rPr lang="sl-SI" altLang="sl-SI" sz="3200" dirty="0">
                <a:latin typeface="Calibri" panose="020F0502020204030204" pitchFamily="34" charset="0"/>
              </a:rPr>
              <a:t> </a:t>
            </a:r>
            <a:r>
              <a:rPr lang="sl-SI" altLang="sl-SI" sz="3200" dirty="0" err="1">
                <a:latin typeface="Calibri" panose="020F0502020204030204" pitchFamily="34" charset="0"/>
              </a:rPr>
              <a:t>any</a:t>
            </a:r>
            <a:r>
              <a:rPr lang="sl-SI" altLang="sl-SI" sz="3200" dirty="0">
                <a:latin typeface="Calibri" panose="020F0502020204030204" pitchFamily="34" charset="0"/>
              </a:rPr>
              <a:t> </a:t>
            </a:r>
            <a:r>
              <a:rPr lang="sl-SI" altLang="sl-SI" sz="3200" dirty="0" err="1">
                <a:latin typeface="Calibri" panose="020F0502020204030204" pitchFamily="34" charset="0"/>
              </a:rPr>
              <a:t>cultural</a:t>
            </a:r>
            <a:r>
              <a:rPr lang="sl-SI" altLang="sl-SI" sz="3200" dirty="0">
                <a:latin typeface="Calibri" panose="020F0502020204030204" pitchFamily="34" charset="0"/>
              </a:rPr>
              <a:t> </a:t>
            </a:r>
            <a:r>
              <a:rPr lang="sl-SI" altLang="sl-SI" sz="3200" dirty="0" err="1">
                <a:latin typeface="Calibri" panose="020F0502020204030204" pitchFamily="34" charset="0"/>
              </a:rPr>
              <a:t>clash</a:t>
            </a:r>
            <a:r>
              <a:rPr lang="sl-SI" altLang="sl-SI" sz="3200" dirty="0">
                <a:latin typeface="Calibri" panose="020F0502020204030204" pitchFamily="34" charset="0"/>
              </a:rPr>
              <a:t> </a:t>
            </a:r>
            <a:r>
              <a:rPr lang="sl-SI" altLang="sl-SI" sz="3200" dirty="0" err="1">
                <a:latin typeface="Calibri" panose="020F0502020204030204" pitchFamily="34" charset="0"/>
              </a:rPr>
              <a:t>events</a:t>
            </a:r>
            <a:r>
              <a:rPr lang="sl-SI" altLang="sl-SI" sz="3200" dirty="0">
                <a:latin typeface="Calibri" panose="020F0502020204030204" pitchFamily="34" charset="0"/>
              </a:rPr>
              <a:t> </a:t>
            </a:r>
            <a:r>
              <a:rPr lang="sl-SI" altLang="sl-SI" sz="3200" dirty="0" err="1">
                <a:latin typeface="Calibri" panose="020F0502020204030204" pitchFamily="34" charset="0"/>
              </a:rPr>
              <a:t>that</a:t>
            </a:r>
            <a:r>
              <a:rPr lang="sl-SI" altLang="sl-SI" sz="3200" dirty="0">
                <a:latin typeface="Calibri" panose="020F0502020204030204" pitchFamily="34" charset="0"/>
              </a:rPr>
              <a:t> </a:t>
            </a:r>
            <a:r>
              <a:rPr lang="sl-SI" altLang="sl-SI" sz="3200" dirty="0" err="1">
                <a:latin typeface="Calibri" panose="020F0502020204030204" pitchFamily="34" charset="0"/>
              </a:rPr>
              <a:t>happened</a:t>
            </a:r>
            <a:r>
              <a:rPr lang="sl-SI" altLang="sl-SI" sz="3200" dirty="0">
                <a:latin typeface="Calibri" panose="020F0502020204030204" pitchFamily="34" charset="0"/>
              </a:rPr>
              <a:t> to </a:t>
            </a:r>
            <a:r>
              <a:rPr lang="sl-SI" altLang="sl-SI" sz="3200" dirty="0" err="1">
                <a:latin typeface="Calibri" panose="020F0502020204030204" pitchFamily="34" charset="0"/>
              </a:rPr>
              <a:t>you</a:t>
            </a:r>
            <a:r>
              <a:rPr lang="sl-SI" altLang="sl-SI" dirty="0">
                <a:latin typeface="Calibri" panose="020F0502020204030204" pitchFamily="34" charset="0"/>
              </a:rPr>
              <a:t>/</a:t>
            </a:r>
            <a:r>
              <a:rPr lang="sl-SI" altLang="sl-SI" dirty="0" err="1">
                <a:latin typeface="Calibri" panose="020F0502020204030204" pitchFamily="34" charset="0"/>
              </a:rPr>
              <a:t>your</a:t>
            </a:r>
            <a:r>
              <a:rPr lang="sl-SI" altLang="sl-SI" dirty="0">
                <a:latin typeface="Calibri" panose="020F0502020204030204" pitchFamily="34" charset="0"/>
              </a:rPr>
              <a:t> </a:t>
            </a:r>
            <a:r>
              <a:rPr lang="sl-SI" altLang="sl-SI" dirty="0" err="1">
                <a:latin typeface="Calibri" panose="020F0502020204030204" pitchFamily="34" charset="0"/>
              </a:rPr>
              <a:t>friends</a:t>
            </a:r>
            <a:r>
              <a:rPr lang="sl-SI" altLang="sl-SI" dirty="0">
                <a:latin typeface="Calibri" panose="020F0502020204030204" pitchFamily="34" charset="0"/>
              </a:rPr>
              <a:t> </a:t>
            </a:r>
            <a:r>
              <a:rPr lang="sl-SI" altLang="sl-SI" dirty="0" err="1">
                <a:latin typeface="Calibri" panose="020F0502020204030204" pitchFamily="34" charset="0"/>
              </a:rPr>
              <a:t>or</a:t>
            </a:r>
            <a:r>
              <a:rPr lang="sl-SI" altLang="sl-SI" dirty="0">
                <a:latin typeface="Calibri" panose="020F0502020204030204" pitchFamily="34" charset="0"/>
              </a:rPr>
              <a:t> </a:t>
            </a:r>
            <a:r>
              <a:rPr lang="sl-SI" altLang="sl-SI" dirty="0" err="1">
                <a:latin typeface="Calibri" panose="020F0502020204030204" pitchFamily="34" charset="0"/>
              </a:rPr>
              <a:t>you‘ve</a:t>
            </a:r>
            <a:r>
              <a:rPr lang="sl-SI" altLang="sl-SI" dirty="0">
                <a:latin typeface="Calibri" panose="020F0502020204030204" pitchFamily="34" charset="0"/>
              </a:rPr>
              <a:t> </a:t>
            </a:r>
            <a:r>
              <a:rPr lang="sl-SI" altLang="sl-SI" dirty="0" err="1">
                <a:latin typeface="Calibri" panose="020F0502020204030204" pitchFamily="34" charset="0"/>
              </a:rPr>
              <a:t>heard</a:t>
            </a:r>
            <a:r>
              <a:rPr lang="sl-SI" altLang="sl-SI" dirty="0">
                <a:latin typeface="Calibri" panose="020F0502020204030204" pitchFamily="34" charset="0"/>
              </a:rPr>
              <a:t> </a:t>
            </a:r>
            <a:r>
              <a:rPr lang="sl-SI" altLang="sl-SI" dirty="0" err="1">
                <a:latin typeface="Calibri" panose="020F0502020204030204" pitchFamily="34" charset="0"/>
              </a:rPr>
              <a:t>of</a:t>
            </a:r>
            <a:r>
              <a:rPr lang="sl-SI" altLang="sl-SI" dirty="0">
                <a:latin typeface="Calibri" panose="020F0502020204030204" pitchFamily="34" charset="0"/>
              </a:rPr>
              <a:t>?</a:t>
            </a:r>
          </a:p>
          <a:p>
            <a:pPr eaLnBrk="1" hangingPunct="1"/>
            <a:r>
              <a:rPr lang="sl-SI" altLang="sl-SI" sz="3200" dirty="0" err="1">
                <a:latin typeface="Calibri" panose="020F0502020204030204" pitchFamily="34" charset="0"/>
              </a:rPr>
              <a:t>Can</a:t>
            </a:r>
            <a:r>
              <a:rPr lang="sl-SI" altLang="sl-SI" sz="3200" dirty="0">
                <a:latin typeface="Calibri" panose="020F0502020204030204" pitchFamily="34" charset="0"/>
              </a:rPr>
              <a:t> </a:t>
            </a:r>
            <a:r>
              <a:rPr lang="sl-SI" altLang="sl-SI" sz="3200" dirty="0" err="1">
                <a:latin typeface="Calibri" panose="020F0502020204030204" pitchFamily="34" charset="0"/>
              </a:rPr>
              <a:t>these</a:t>
            </a:r>
            <a:r>
              <a:rPr lang="sl-SI" altLang="sl-SI" sz="3200" dirty="0">
                <a:latin typeface="Calibri" panose="020F0502020204030204" pitchFamily="34" charset="0"/>
              </a:rPr>
              <a:t> be </a:t>
            </a:r>
            <a:r>
              <a:rPr lang="sl-SI" altLang="sl-SI" sz="3200" dirty="0" err="1">
                <a:latin typeface="Calibri" panose="020F0502020204030204" pitchFamily="34" charset="0"/>
              </a:rPr>
              <a:t>seen</a:t>
            </a:r>
            <a:r>
              <a:rPr lang="sl-SI" altLang="sl-SI" sz="3200" dirty="0">
                <a:latin typeface="Calibri" panose="020F0502020204030204" pitchFamily="34" charset="0"/>
              </a:rPr>
              <a:t> as </a:t>
            </a:r>
            <a:r>
              <a:rPr lang="sl-SI" altLang="sl-SI" dirty="0" err="1">
                <a:latin typeface="Calibri" panose="020F0502020204030204" pitchFamily="34" charset="0"/>
              </a:rPr>
              <a:t>opportunities</a:t>
            </a:r>
            <a:r>
              <a:rPr lang="sl-SI" altLang="sl-SI" dirty="0">
                <a:latin typeface="Calibri" panose="020F0502020204030204" pitchFamily="34" charset="0"/>
              </a:rPr>
              <a:t> to </a:t>
            </a:r>
            <a:r>
              <a:rPr lang="sl-SI" altLang="sl-SI" dirty="0" err="1">
                <a:latin typeface="Calibri" panose="020F0502020204030204" pitchFamily="34" charset="0"/>
              </a:rPr>
              <a:t>learn</a:t>
            </a:r>
            <a:r>
              <a:rPr lang="sl-SI" altLang="sl-SI" dirty="0">
                <a:latin typeface="Calibri" panose="020F0502020204030204" pitchFamily="34" charset="0"/>
              </a:rPr>
              <a:t> </a:t>
            </a:r>
            <a:r>
              <a:rPr lang="sl-SI" altLang="sl-SI" dirty="0" err="1">
                <a:latin typeface="Calibri" panose="020F0502020204030204" pitchFamily="34" charset="0"/>
              </a:rPr>
              <a:t>something</a:t>
            </a:r>
            <a:r>
              <a:rPr lang="sl-SI" altLang="sl-SI" dirty="0">
                <a:latin typeface="Calibri" panose="020F0502020204030204" pitchFamily="34" charset="0"/>
              </a:rPr>
              <a:t> </a:t>
            </a:r>
            <a:r>
              <a:rPr lang="sl-SI" altLang="sl-SI" dirty="0" err="1">
                <a:latin typeface="Calibri" panose="020F0502020204030204" pitchFamily="34" charset="0"/>
              </a:rPr>
              <a:t>new</a:t>
            </a:r>
            <a:r>
              <a:rPr lang="sl-SI" altLang="sl-SI" dirty="0">
                <a:latin typeface="Calibri" panose="020F0502020204030204" pitchFamily="34" charset="0"/>
              </a:rPr>
              <a:t> </a:t>
            </a:r>
            <a:r>
              <a:rPr lang="sl-SI" altLang="sl-SI" dirty="0" err="1">
                <a:latin typeface="Calibri" panose="020F0502020204030204" pitchFamily="34" charset="0"/>
              </a:rPr>
              <a:t>about</a:t>
            </a:r>
            <a:r>
              <a:rPr lang="sl-SI" altLang="sl-SI" dirty="0">
                <a:latin typeface="Calibri" panose="020F0502020204030204" pitchFamily="34" charset="0"/>
              </a:rPr>
              <a:t> </a:t>
            </a:r>
            <a:r>
              <a:rPr lang="sl-SI" altLang="sl-SI" dirty="0" err="1">
                <a:latin typeface="Calibri" panose="020F0502020204030204" pitchFamily="34" charset="0"/>
              </a:rPr>
              <a:t>cultures</a:t>
            </a:r>
            <a:r>
              <a:rPr lang="sl-SI" altLang="sl-SI" dirty="0">
                <a:latin typeface="Calibri" panose="020F0502020204030204" pitchFamily="34" charset="0"/>
              </a:rPr>
              <a:t>?</a:t>
            </a:r>
            <a:endParaRPr lang="en-GB" altLang="sl-SI" sz="3200" dirty="0">
              <a:latin typeface="Calibri" panose="020F05020202040302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696817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varna">
  <a:themeElements>
    <a:clrScheme name="Livarn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Livarn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ivarn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564</TotalTime>
  <Words>843</Words>
  <Application>Microsoft Office PowerPoint</Application>
  <PresentationFormat>Diaprojekcija na zaslonu (4:3)</PresentationFormat>
  <Paragraphs>105</Paragraphs>
  <Slides>18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18</vt:i4>
      </vt:variant>
    </vt:vector>
  </HeadingPairs>
  <TitlesOfParts>
    <vt:vector size="22" baseType="lpstr">
      <vt:lpstr>Calibri</vt:lpstr>
      <vt:lpstr>Rockwell</vt:lpstr>
      <vt:lpstr>Wingdings 2</vt:lpstr>
      <vt:lpstr>Livarna</vt:lpstr>
      <vt:lpstr>CULTURES</vt:lpstr>
      <vt:lpstr>Your roots</vt:lpstr>
      <vt:lpstr>PAIRWORK</vt:lpstr>
      <vt:lpstr>Things that define a culture:</vt:lpstr>
      <vt:lpstr>CULTURAL IDENTITY</vt:lpstr>
      <vt:lpstr>Discuss:</vt:lpstr>
      <vt:lpstr>PowerPointova predstavitev</vt:lpstr>
      <vt:lpstr>PowerPointova predstavitev</vt:lpstr>
      <vt:lpstr>Cultural bumps/clashes</vt:lpstr>
      <vt:lpstr>Cultural identities</vt:lpstr>
      <vt:lpstr>Different cultural perceptions</vt:lpstr>
      <vt:lpstr>PowerPointova predstavitev</vt:lpstr>
      <vt:lpstr>Different cultural identities</vt:lpstr>
      <vt:lpstr>Which words would you put into the gaps?</vt:lpstr>
      <vt:lpstr>Cultural identity can be expressed in various ways</vt:lpstr>
      <vt:lpstr>Discussion questions</vt:lpstr>
      <vt:lpstr>Dark side of identity</vt:lpstr>
      <vt:lpstr>2 approaches to ethnic minorities in society: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CULTURES</dc:title>
  <dc:creator>Matevž</dc:creator>
  <cp:lastModifiedBy>Dagarin Fojkar, Mateja</cp:lastModifiedBy>
  <cp:revision>27</cp:revision>
  <dcterms:created xsi:type="dcterms:W3CDTF">2015-02-20T08:55:06Z</dcterms:created>
  <dcterms:modified xsi:type="dcterms:W3CDTF">2022-02-20T20:22:03Z</dcterms:modified>
</cp:coreProperties>
</file>